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4" r:id="rId6"/>
    <p:sldId id="270" r:id="rId7"/>
    <p:sldId id="260" r:id="rId8"/>
    <p:sldId id="269" r:id="rId9"/>
    <p:sldId id="271" r:id="rId10"/>
    <p:sldId id="272" r:id="rId11"/>
    <p:sldId id="273" r:id="rId12"/>
    <p:sldId id="300" r:id="rId13"/>
    <p:sldId id="276" r:id="rId14"/>
    <p:sldId id="277" r:id="rId15"/>
    <p:sldId id="295" r:id="rId16"/>
    <p:sldId id="296" r:id="rId17"/>
    <p:sldId id="297" r:id="rId18"/>
    <p:sldId id="299" r:id="rId19"/>
    <p:sldId id="268" r:id="rId20"/>
    <p:sldId id="280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4" r:id="rId29"/>
    <p:sldId id="293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727" y="1686757"/>
            <a:ext cx="9019712" cy="1952555"/>
          </a:xfrm>
        </p:spPr>
        <p:txBody>
          <a:bodyPr/>
          <a:lstStyle/>
          <a:p>
            <a:r>
              <a:rPr lang="en-US" dirty="0"/>
              <a:t>Product Designing using 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540" y="3721608"/>
            <a:ext cx="7918349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Case study: Layout design of a green house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82450"/>
            <a:ext cx="6320536" cy="3447069"/>
          </a:xfrm>
        </p:spPr>
        <p:txBody>
          <a:bodyPr>
            <a:normAutofit/>
          </a:bodyPr>
          <a:lstStyle/>
          <a:p>
            <a:r>
              <a:rPr lang="en-US" sz="2400" dirty="0"/>
              <a:t>Multi Objective RL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more than one objective is needed to be solved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Buy a car with minimum cost and maximum comfort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814516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 </a:t>
            </a:r>
            <a:r>
              <a:rPr lang="en-US" sz="2400" dirty="0"/>
              <a:t>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62E55-47F3-5E54-A19E-B4FD7A15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2354826"/>
            <a:ext cx="4965438" cy="32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82450"/>
            <a:ext cx="6259576" cy="3447069"/>
          </a:xfrm>
        </p:spPr>
        <p:txBody>
          <a:bodyPr>
            <a:normAutofit/>
          </a:bodyPr>
          <a:lstStyle/>
          <a:p>
            <a:r>
              <a:rPr lang="en-US" sz="2400" dirty="0"/>
              <a:t>Multi Agent Multi Objective RL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there is more than one agent having their own set of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hide and seek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814516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  <a:r>
              <a:rPr lang="en-US" sz="2400" b="0" dirty="0"/>
              <a:t>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1B0EF-9512-BE3D-69D7-F51B2236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66" y="1682450"/>
            <a:ext cx="5524956" cy="30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4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5680456" cy="3447069"/>
          </a:xfrm>
        </p:spPr>
        <p:txBody>
          <a:bodyPr>
            <a:normAutofit/>
          </a:bodyPr>
          <a:lstStyle/>
          <a:p>
            <a:r>
              <a:rPr lang="en-US" sz="2400" dirty="0"/>
              <a:t>Pareto Front</a:t>
            </a:r>
          </a:p>
          <a:p>
            <a:pPr marL="1028700" lvl="1" indent="-3429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The set of non-dominated solutions, where each objective is considered as equally good. </a:t>
            </a:r>
          </a:p>
          <a:p>
            <a:pPr marL="1028700" lvl="1" indent="-3429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Conflicting 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AB905-F13C-B2B4-3917-FB6536E8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60" y="1684491"/>
            <a:ext cx="5427361" cy="34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5467096" cy="3447069"/>
          </a:xfrm>
        </p:spPr>
        <p:txBody>
          <a:bodyPr>
            <a:normAutofit/>
          </a:bodyPr>
          <a:lstStyle/>
          <a:p>
            <a:r>
              <a:rPr lang="en-US" sz="2400" dirty="0"/>
              <a:t>Pareto Front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Rewards = 100k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Objectives 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0 = Minimize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1 = Minimize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2 = Maximize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1E218-5AA6-A2DD-6100-A860A366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45" y="1549279"/>
            <a:ext cx="6210300" cy="41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5782056" cy="39086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Pareto Front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Rewards = 100k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Objectives =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0 = Minimize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1 = Minimize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2 = Maximize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3 = Maximize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4 = Minimize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 5 = Minimize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620D4-2ED8-8ADD-1E34-5DF9BC70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79" y="1549279"/>
            <a:ext cx="6238875" cy="40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579105"/>
            <a:ext cx="8791544" cy="492139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Next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Deep Q Neural Network</a:t>
            </a:r>
          </a:p>
          <a:p>
            <a:pPr marL="1143000" lvl="1" indent="-4572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Model-free </a:t>
            </a:r>
          </a:p>
          <a:p>
            <a:pPr marL="1143000" lvl="1" indent="-4572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Has Experience Buffer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SARSA</a:t>
            </a:r>
            <a:endParaRPr lang="en-US" spc="3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</a:pPr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Learns near-optimal policy unlike Q-Learning that learns optimal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Hybrid Model-Free Algorithm</a:t>
            </a:r>
          </a:p>
          <a:p>
            <a:pPr marL="1143000" lvl="1" indent="-457200">
              <a:lnSpc>
                <a:spcPct val="100000"/>
              </a:lnSpc>
            </a:pPr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Combines strength of Q-Learning and Policy Gradients</a:t>
            </a:r>
          </a:p>
          <a:p>
            <a:pPr marL="1143000" lvl="1" indent="-457200">
              <a:lnSpc>
                <a:spcPct val="100000"/>
              </a:lnSpc>
            </a:pPr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Deep Deterministic Policy Gradients (DDPG),Soft Actor -Critic (SAC),Twin Delayed Deep Deterministic Policy Gradients (TD3)</a:t>
            </a:r>
          </a:p>
          <a:p>
            <a:pPr marL="1143000" lvl="1" indent="-457200"/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9CFEB-3353-1484-5AA7-B26E957E8A6C}"/>
              </a:ext>
            </a:extLst>
          </p:cNvPr>
          <p:cNvSpPr txBox="1"/>
          <p:nvPr/>
        </p:nvSpPr>
        <p:spPr>
          <a:xfrm>
            <a:off x="6006693" y="6488668"/>
            <a:ext cx="5339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https://smartlabai.medium.com/reinforcement-learning-algorithms-an-intuitive-overview-904e2dff5bbc</a:t>
            </a:r>
          </a:p>
        </p:txBody>
      </p:sp>
    </p:spTree>
    <p:extLst>
      <p:ext uri="{BB962C8B-B14F-4D97-AF65-F5344CB8AC3E}">
        <p14:creationId xmlns:p14="http://schemas.microsoft.com/office/powerpoint/2010/main" val="201120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Q-Table</a:t>
            </a:r>
          </a:p>
          <a:p>
            <a:r>
              <a:rPr lang="en-US" sz="2400" dirty="0"/>
              <a:t>Single Q-Table for all the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D0ADA-A733-2D27-76A7-FDA5CC98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41" y="2644892"/>
            <a:ext cx="2792729" cy="2062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598FE8-065B-17AB-6BFC-21504C09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2" y="2687295"/>
            <a:ext cx="2836557" cy="2062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31D84E-0CEB-4050-E64C-4285ED709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848" y="2661845"/>
            <a:ext cx="2875921" cy="1983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C4CA83-0B2B-EF25-93F3-5336BAB29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879" y="4809921"/>
            <a:ext cx="2802591" cy="2025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373051" y="603386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1 [Minimize]</a:t>
            </a:r>
          </a:p>
        </p:txBody>
      </p:sp>
    </p:spTree>
    <p:extLst>
      <p:ext uri="{BB962C8B-B14F-4D97-AF65-F5344CB8AC3E}">
        <p14:creationId xmlns:p14="http://schemas.microsoft.com/office/powerpoint/2010/main" val="343285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Q-Table</a:t>
            </a:r>
          </a:p>
          <a:p>
            <a:r>
              <a:rPr lang="en-US" sz="2400" dirty="0"/>
              <a:t>Single Q-Table for all the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13691" y="599190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2 [Minimize]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D6515-D5A8-1933-D0ED-1F8E08B3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86" y="2607187"/>
            <a:ext cx="2948946" cy="2103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1CED8F-3980-CE58-514E-E3D42860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644892"/>
            <a:ext cx="2943236" cy="2066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E1A28D-18CD-AB67-116B-D8D7DFA9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407" y="2607187"/>
            <a:ext cx="3024070" cy="2094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846082-6470-5C5B-E161-69DD1CF09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991" y="4701703"/>
            <a:ext cx="2956941" cy="21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Q-Table</a:t>
            </a:r>
          </a:p>
          <a:p>
            <a:r>
              <a:rPr lang="en-US" sz="2400" dirty="0"/>
              <a:t>Single Q-Table for all the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533400" y="6090384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3 [Maximize]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4E69B-5051-3848-9A45-D3C791F5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64" y="2642763"/>
            <a:ext cx="2897324" cy="210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CD16CA-1F07-6F60-43EE-3C81E298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642763"/>
            <a:ext cx="2883148" cy="2107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89B60D-10F2-C804-96DA-231480B3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89" y="2642763"/>
            <a:ext cx="2968459" cy="2049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78C861-4EBB-CE3D-2D62-6429DAC04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437" y="4799232"/>
            <a:ext cx="2792729" cy="20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85539"/>
            <a:ext cx="7781544" cy="8590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2007058"/>
            <a:ext cx="9282534" cy="44905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Intro to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3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Q-Table</a:t>
            </a:r>
          </a:p>
          <a:p>
            <a:r>
              <a:rPr lang="en-US" sz="2400" dirty="0"/>
              <a:t>Single Q-Table for all the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34011" y="6051501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4 [Maximize]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D2620-1AF6-2497-302E-9EB88B43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41" y="2623397"/>
            <a:ext cx="2867509" cy="2122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28289C-8FA1-E193-11F7-A0D338D2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2" y="2623397"/>
            <a:ext cx="3001925" cy="2138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6F8825-C26A-66F6-5787-9CA8CE3D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504" y="2623397"/>
            <a:ext cx="3051398" cy="21250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4C53BB-562E-C635-3453-9827A386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41" y="4749708"/>
            <a:ext cx="2792729" cy="20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Q-Table</a:t>
            </a:r>
          </a:p>
          <a:p>
            <a:r>
              <a:rPr lang="en-US" sz="2400" dirty="0"/>
              <a:t>Single Q-Table for all the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44171" y="5897661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5 [Minimize]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0EC2-1DED-01EA-8D1F-A1ADCE28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41" y="2679947"/>
            <a:ext cx="2934042" cy="203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F2C46B-59A6-AC06-C742-AEFB4B96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2644892"/>
            <a:ext cx="2976725" cy="2071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73AA2-6158-8F84-1F7D-0280B5172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08" y="2679947"/>
            <a:ext cx="2976725" cy="2073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F509F-B80A-7895-7677-645A9F338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41" y="4786844"/>
            <a:ext cx="2814620" cy="19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8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Q-Table</a:t>
            </a:r>
          </a:p>
          <a:p>
            <a:r>
              <a:rPr lang="en-US" sz="2400" dirty="0"/>
              <a:t>Single Q-Table for all the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19082" y="5879901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6 [Minimize]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E0A84-9F2D-429D-E998-86722BF6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0" y="2644892"/>
            <a:ext cx="2854272" cy="2085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58F0F-18A3-983B-450D-8B2746EE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5" y="2644892"/>
            <a:ext cx="2849904" cy="2085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EB24D-84D8-4D16-DF3F-FF7B801E4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487" y="2644892"/>
            <a:ext cx="3031161" cy="21224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ED6926-AB7C-F957-A606-8AA489E9E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030" y="4826656"/>
            <a:ext cx="2682670" cy="19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Q-Table</a:t>
            </a:r>
          </a:p>
          <a:p>
            <a:r>
              <a:rPr lang="en-US" sz="2400" dirty="0"/>
              <a:t>Different Q-Table for each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34011" y="599190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1 [Minimize]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DE9D6-B9DB-B0A4-B98B-A5709B40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9" y="2622331"/>
            <a:ext cx="2993848" cy="218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5C679-C27E-CA4B-B394-09EB5606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3" y="2622331"/>
            <a:ext cx="3061342" cy="2193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09ECA0-E988-277E-E6AC-C29284724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162" y="2622331"/>
            <a:ext cx="3199213" cy="2223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5CE28-54FF-3E63-C6DA-CE3DD1A1A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030" y="4817131"/>
            <a:ext cx="2824091" cy="20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2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Q-Table</a:t>
            </a:r>
          </a:p>
          <a:p>
            <a:r>
              <a:rPr lang="en-US" sz="2400" dirty="0"/>
              <a:t>Different Q-Table for each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533400" y="588561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2 [Minimize]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56088-48A1-33AA-E0FD-6DE2EB0C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37" y="2644892"/>
            <a:ext cx="3028335" cy="217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C713F-1E90-D331-7C73-352C8A18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2644892"/>
            <a:ext cx="2955613" cy="2145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1F6BDD-CCB7-50A9-A443-FF7C2FB5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320" y="2644892"/>
            <a:ext cx="3197033" cy="2242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221B6B-BE02-9720-2924-762F775BD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29" y="4822846"/>
            <a:ext cx="2801622" cy="20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Q-Table</a:t>
            </a:r>
          </a:p>
          <a:p>
            <a:r>
              <a:rPr lang="en-US" sz="2400" dirty="0"/>
              <a:t>Different Q-Table for each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34011" y="6088790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3 [Maximize]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0841C-31FC-2D4A-1407-D9D02688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4" y="2564193"/>
            <a:ext cx="3027973" cy="2191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A5BA2-B892-3B36-22C8-A348C943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1" y="2530615"/>
            <a:ext cx="3070864" cy="2220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08C44-E358-CF4B-9270-15B6F0FA4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746" y="2576261"/>
            <a:ext cx="3100445" cy="2167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B92C5A-4BD9-9C38-D55C-2406BB92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63" y="4788513"/>
            <a:ext cx="2854272" cy="20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Q-Table</a:t>
            </a:r>
          </a:p>
          <a:p>
            <a:r>
              <a:rPr lang="en-US" sz="2400" dirty="0"/>
              <a:t>Different Q-Table for each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34011" y="6033869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4 [Maximize]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978D1-B21D-929D-074C-AD7ECF4B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1" y="2644892"/>
            <a:ext cx="2939806" cy="2092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586059-2D2D-B8AF-9AD8-DCD11AAB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644892"/>
            <a:ext cx="2963854" cy="2092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AAA51-4784-E0F1-56F8-916C48471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13" y="2644892"/>
            <a:ext cx="3039536" cy="2108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A59A4D-5B5F-8136-0D61-344C9E073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031" y="4773316"/>
            <a:ext cx="2854272" cy="20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Q-Table</a:t>
            </a:r>
          </a:p>
          <a:p>
            <a:r>
              <a:rPr lang="en-US" sz="2400" dirty="0"/>
              <a:t>Different Q-Table for each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533400" y="5879901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5 [Minimize]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6CB33-B501-2B0C-8075-05926427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08" y="2644892"/>
            <a:ext cx="2883579" cy="2069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340BA-E6DD-2A4A-9970-7A20501A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9" y="2644892"/>
            <a:ext cx="2894173" cy="2052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DE905-7AF0-5211-1435-96C2BD05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23" y="2644892"/>
            <a:ext cx="3035726" cy="20979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E5DF5-7499-228E-ED71-90CBE3E5B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29" y="4767303"/>
            <a:ext cx="2894173" cy="20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0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660385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Q-Table</a:t>
            </a:r>
          </a:p>
          <a:p>
            <a:r>
              <a:rPr lang="en-US" sz="2400" dirty="0"/>
              <a:t>Different Q-Table for each agents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690224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1286-9DAB-5144-499D-183B2168BCE4}"/>
              </a:ext>
            </a:extLst>
          </p:cNvPr>
          <p:cNvSpPr txBox="1"/>
          <p:nvPr/>
        </p:nvSpPr>
        <p:spPr>
          <a:xfrm>
            <a:off x="437200" y="5859855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Rewards = 100k</a:t>
            </a:r>
          </a:p>
          <a:p>
            <a:r>
              <a:rPr lang="en-IN" dirty="0"/>
              <a:t>Objective 6 [Minimize]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E222D-D6DB-3AA1-38B7-AB62A0F8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88" y="2644892"/>
            <a:ext cx="2940174" cy="2136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2111C-4002-4109-3522-9061746E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2600305"/>
            <a:ext cx="2994285" cy="2166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FEF06F-F898-C7E7-D76B-730A6D4F3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03" y="2644892"/>
            <a:ext cx="3043346" cy="21249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B4F0A7-CB0F-3D95-E017-979C61CF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288" y="4808749"/>
            <a:ext cx="2854272" cy="21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0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Intro to RL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0FD1A-8D37-40DC-8504-511D989E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1" y="1846555"/>
            <a:ext cx="7274452" cy="39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/>
          <a:lstStyle/>
          <a:p>
            <a:r>
              <a:rPr lang="en-US" dirty="0"/>
              <a:t>Intro to RL </a:t>
            </a:r>
            <a:r>
              <a:rPr lang="en-US" sz="2400" dirty="0"/>
              <a:t>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42247"/>
            <a:ext cx="6803136" cy="3447069"/>
          </a:xfrm>
        </p:spPr>
        <p:txBody>
          <a:bodyPr>
            <a:noAutofit/>
          </a:bodyPr>
          <a:lstStyle/>
          <a:p>
            <a:r>
              <a:rPr lang="en-US" sz="2400" dirty="0"/>
              <a:t>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Heater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Water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Pack Soil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Heat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Water Pump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PCB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Pipes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Intro to RL </a:t>
            </a:r>
            <a:r>
              <a:rPr lang="en-US" sz="2400" dirty="0"/>
              <a:t>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55312"/>
            <a:ext cx="8791544" cy="3447069"/>
          </a:xfrm>
        </p:spPr>
        <p:txBody>
          <a:bodyPr>
            <a:normAutofit/>
          </a:bodyPr>
          <a:lstStyle/>
          <a:p>
            <a:r>
              <a:rPr lang="en-US" sz="2400" dirty="0"/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Minimize distance between pack soil, water tank and water pump.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Minimize distance between heater and the fan.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Maximize distance between LED and heat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Maximize distance between heater and heat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Maximize lighting of pack soil by the 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Maximize view of pack soil captured by the camera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5" y="1471463"/>
            <a:ext cx="9563647" cy="859055"/>
          </a:xfrm>
        </p:spPr>
        <p:txBody>
          <a:bodyPr>
            <a:normAutofit/>
          </a:bodyPr>
          <a:lstStyle/>
          <a:p>
            <a:r>
              <a:rPr lang="en-US" sz="2400" dirty="0"/>
              <a:t>Environment and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F60DB-DF7C-499D-B6AC-13387C4C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50" y="2363724"/>
            <a:ext cx="4479370" cy="3625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8B87CD-26A8-4A90-9E0D-0630ACBF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07" y="2372606"/>
            <a:ext cx="3739020" cy="3241357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9F6E35B-182A-5376-076C-530C5262E0BC}"/>
              </a:ext>
            </a:extLst>
          </p:cNvPr>
          <p:cNvSpPr txBox="1">
            <a:spLocks/>
          </p:cNvSpPr>
          <p:nvPr/>
        </p:nvSpPr>
        <p:spPr>
          <a:xfrm>
            <a:off x="832104" y="663593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 to RL </a:t>
            </a:r>
            <a:r>
              <a:rPr lang="en-US" sz="24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5249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906469"/>
            <a:ext cx="7781544" cy="859055"/>
          </a:xfrm>
        </p:spPr>
        <p:txBody>
          <a:bodyPr>
            <a:normAutofit/>
          </a:bodyPr>
          <a:lstStyle/>
          <a:p>
            <a:r>
              <a:rPr lang="en-US" sz="2400" dirty="0"/>
              <a:t>Reward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0CFD97-4F43-460A-9F91-52CF2E47E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70149"/>
              </p:ext>
            </p:extLst>
          </p:nvPr>
        </p:nvGraphicFramePr>
        <p:xfrm>
          <a:off x="974725" y="2944632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0852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357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Reward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Reward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5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away from the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 the same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closer to the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closer and find a similar 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closer and find a new 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77104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8C55FBAC-FDAF-E1AE-AC96-5F2496411F95}"/>
              </a:ext>
            </a:extLst>
          </p:cNvPr>
          <p:cNvSpPr txBox="1">
            <a:spLocks/>
          </p:cNvSpPr>
          <p:nvPr/>
        </p:nvSpPr>
        <p:spPr>
          <a:xfrm>
            <a:off x="832104" y="814516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 to RL </a:t>
            </a:r>
            <a:r>
              <a:rPr lang="en-US" sz="24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9876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2286131"/>
            <a:ext cx="9703816" cy="344706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Action: Explore vs Exploit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Q-Table: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	where s-&gt;state, a-&gt;action, </a:t>
            </a:r>
            <a:r>
              <a:rPr lang="en-US" sz="2000" dirty="0" err="1"/>
              <a:t>lr</a:t>
            </a:r>
            <a:r>
              <a:rPr lang="en-US" sz="2000" dirty="0"/>
              <a:t>-&gt;learning rate, r-&gt;reward, </a:t>
            </a:r>
          </a:p>
          <a:p>
            <a:r>
              <a:rPr lang="en-IN" sz="2000" dirty="0"/>
              <a:t>	</a:t>
            </a:r>
            <a:r>
              <a:rPr lang="el-GR" sz="2000" dirty="0"/>
              <a:t>Γ</a:t>
            </a:r>
            <a:r>
              <a:rPr lang="en-IN" sz="2000" dirty="0"/>
              <a:t>-&gt;discount factor, s’-&gt;new state</a:t>
            </a:r>
            <a:endParaRPr lang="en-US" sz="2000" dirty="0"/>
          </a:p>
          <a:p>
            <a:r>
              <a:rPr lang="en-US" sz="2200" dirty="0">
                <a:solidFill>
                  <a:srgbClr val="292929"/>
                </a:solidFill>
                <a:latin typeface="Menlo"/>
              </a:rPr>
              <a:t>  </a:t>
            </a:r>
            <a:r>
              <a:rPr lang="en-US" sz="2200" dirty="0"/>
              <a:t> </a:t>
            </a:r>
            <a:endParaRPr lang="en-US" sz="1800" dirty="0"/>
          </a:p>
          <a:p>
            <a:endParaRPr lang="en-US" sz="1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https://towardsdatascience.com/simple-reinforcement-learning-q-learning-fcddc4b6fe56#:~:text=Q%2Dlearning%20is%20an%20off,a%20policy%20isn't%20needed.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814516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835A1-F7EF-4A88-7E80-27B303E4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9" y="3500120"/>
            <a:ext cx="7003983" cy="2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2286131"/>
            <a:ext cx="8791544" cy="3447069"/>
          </a:xfrm>
        </p:spPr>
        <p:txBody>
          <a:bodyPr>
            <a:normAutofit/>
          </a:bodyPr>
          <a:lstStyle/>
          <a:p>
            <a:r>
              <a:rPr lang="en-US" sz="2400" dirty="0"/>
              <a:t>Why Q-Learning?</a:t>
            </a:r>
          </a:p>
          <a:p>
            <a:pPr marL="1143000" lvl="1" indent="-4572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Learns in each step</a:t>
            </a:r>
          </a:p>
          <a:p>
            <a:pPr marL="1143000" lvl="1" indent="-4572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Model-free</a:t>
            </a:r>
          </a:p>
          <a:p>
            <a:pPr marL="1143000" lvl="1" indent="-4572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Works in non terminating environments</a:t>
            </a:r>
          </a:p>
          <a:p>
            <a:pPr marL="1143000" lvl="1" indent="-457200"/>
            <a:r>
              <a:rPr lang="en-US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Continuous problem</a:t>
            </a:r>
            <a:endParaRPr lang="en-US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A043250-2AFD-AD61-C34C-2BCBE8818796}"/>
              </a:ext>
            </a:extLst>
          </p:cNvPr>
          <p:cNvSpPr txBox="1">
            <a:spLocks/>
          </p:cNvSpPr>
          <p:nvPr/>
        </p:nvSpPr>
        <p:spPr>
          <a:xfrm>
            <a:off x="832104" y="814516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 </a:t>
            </a:r>
            <a:r>
              <a:rPr lang="en-US" sz="24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9871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10070</TotalTime>
  <Words>692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Menlo</vt:lpstr>
      <vt:lpstr>Trade Gothic LT Pro</vt:lpstr>
      <vt:lpstr>Trebuchet MS</vt:lpstr>
      <vt:lpstr>Office Theme</vt:lpstr>
      <vt:lpstr>Product Designing using RL</vt:lpstr>
      <vt:lpstr>Content</vt:lpstr>
      <vt:lpstr>Intro to RL</vt:lpstr>
      <vt:lpstr>Intro to RL (cont.)</vt:lpstr>
      <vt:lpstr>Intro to RL (cont.)</vt:lpstr>
      <vt:lpstr>Environment and Agents</vt:lpstr>
      <vt:lpstr>Reward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of Green-House Environment</dc:title>
  <dc:creator>Nehal Pandey</dc:creator>
  <cp:lastModifiedBy>Nehal Pandey</cp:lastModifiedBy>
  <cp:revision>71</cp:revision>
  <dcterms:created xsi:type="dcterms:W3CDTF">2022-05-01T00:14:38Z</dcterms:created>
  <dcterms:modified xsi:type="dcterms:W3CDTF">2022-05-11T22:09:59Z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