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Arial Black" panose="020B0A04020102020204" pitchFamily="34" charset="0"/>
      <p:bold r:id="rId13"/>
    </p:embeddedFont>
    <p:embeddedFont>
      <p:font typeface="Comic Sans MS" panose="030F0702030302020204" pitchFamily="66" charset="0"/>
      <p:regular r:id="rId14"/>
      <p:bold r:id="rId15"/>
      <p:italic r:id="rId16"/>
      <p:boldItalic r:id="rId17"/>
    </p:embeddedFont>
    <p:embeddedFont>
      <p:font typeface="Lora" pitchFamily="2"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Open Sans ExtraBold" panose="020B0906030804020204" pitchFamily="34" charset="0"/>
      <p:bold r:id="rId26"/>
      <p:boldItalic r:id="rId27"/>
    </p:embeddedFont>
    <p:embeddedFont>
      <p:font typeface="Open Sans Light" panose="020B03060305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snapToGrid="0">
      <p:cViewPr varScale="1">
        <p:scale>
          <a:sx n="84" d="100"/>
          <a:sy n="84" d="100"/>
        </p:scale>
        <p:origin x="27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microsoft.com/office/2007/relationships/hdphoto" Target="../media/hdphoto4.wdp"/><Relationship Id="rId5" Type="http://schemas.openxmlformats.org/officeDocument/2006/relationships/image" Target="../media/image5.png"/><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a:solidFill>
                  <a:srgbClr val="FFFFFF"/>
                </a:solidFill>
                <a:latin typeface="Open Sans Light"/>
                <a:ea typeface="Open Sans Light"/>
                <a:cs typeface="Open Sans Light"/>
                <a:sym typeface="Open Sans Light"/>
              </a:rPr>
              <a:t>Data analytics approach</a:t>
            </a:r>
            <a:endParaRPr/>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dirty="0">
                <a:solidFill>
                  <a:schemeClr val="tx1"/>
                </a:solidFill>
                <a:latin typeface="Arial Black" panose="020B0A04020102020204" pitchFamily="34" charset="0"/>
                <a:ea typeface="Lora"/>
                <a:cs typeface="Lora"/>
                <a:sym typeface="Lora"/>
              </a:rPr>
              <a:t>The approach will be implemented in three stages : </a:t>
            </a:r>
            <a:endParaRPr sz="2200" i="0" u="none" strike="noStrike" cap="none" dirty="0">
              <a:solidFill>
                <a:schemeClr val="tx1"/>
              </a:solidFill>
              <a:latin typeface="Arial Black" panose="020B0A04020102020204" pitchFamily="34" charset="0"/>
              <a:ea typeface="Lora"/>
              <a:cs typeface="Lora"/>
              <a:sym typeface="Lora"/>
            </a:endParaRPr>
          </a:p>
          <a:p>
            <a:pPr marL="0" marR="0" lvl="0" indent="0" algn="l" rtl="0">
              <a:lnSpc>
                <a:spcPct val="115000"/>
              </a:lnSpc>
              <a:spcBef>
                <a:spcPts val="0"/>
              </a:spcBef>
              <a:spcAft>
                <a:spcPts val="0"/>
              </a:spcAft>
              <a:buNone/>
            </a:pPr>
            <a:endParaRPr sz="2400" dirty="0">
              <a:solidFill>
                <a:schemeClr val="tx1"/>
              </a:solidFill>
              <a:latin typeface="Arial Black" panose="020B0A04020102020204" pitchFamily="34" charset="0"/>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chemeClr val="tx1"/>
                </a:solidFill>
                <a:latin typeface="Arial Black" panose="020B0A04020102020204" pitchFamily="34" charset="0"/>
                <a:ea typeface="Open Sans"/>
                <a:cs typeface="Open Sans"/>
                <a:sym typeface="Open Sans"/>
              </a:rPr>
              <a:t>Data Exploration</a:t>
            </a:r>
            <a:endParaRPr sz="2000" i="0" u="none" strike="noStrike" cap="none" dirty="0">
              <a:solidFill>
                <a:schemeClr val="tx1"/>
              </a:solidFill>
              <a:latin typeface="Arial Black" panose="020B0A04020102020204" pitchFamily="34" charset="0"/>
              <a:ea typeface="Open Sans"/>
              <a:cs typeface="Open Sans"/>
              <a:sym typeface="Open Sans"/>
            </a:endParaRPr>
          </a:p>
          <a:p>
            <a:pPr marL="0" marR="0" lvl="0" indent="0" algn="l" rtl="0">
              <a:lnSpc>
                <a:spcPct val="115000"/>
              </a:lnSpc>
              <a:spcBef>
                <a:spcPts val="0"/>
              </a:spcBef>
              <a:spcAft>
                <a:spcPts val="0"/>
              </a:spcAft>
              <a:buNone/>
            </a:pPr>
            <a:endParaRPr sz="2000" dirty="0">
              <a:solidFill>
                <a:schemeClr val="tx1"/>
              </a:solidFill>
              <a:latin typeface="Arial Black" panose="020B0A04020102020204" pitchFamily="34" charset="0"/>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chemeClr val="tx1"/>
                </a:solidFill>
                <a:latin typeface="Arial Black" panose="020B0A04020102020204" pitchFamily="34" charset="0"/>
                <a:ea typeface="Open Sans"/>
                <a:cs typeface="Open Sans"/>
                <a:sym typeface="Open Sans"/>
              </a:rPr>
              <a:t>Model Development</a:t>
            </a:r>
            <a:endParaRPr sz="2000" i="0" u="none" strike="noStrike" cap="none" dirty="0">
              <a:solidFill>
                <a:schemeClr val="tx1"/>
              </a:solidFill>
              <a:latin typeface="Arial Black" panose="020B0A04020102020204" pitchFamily="34" charset="0"/>
              <a:ea typeface="Open Sans"/>
              <a:cs typeface="Open Sans"/>
              <a:sym typeface="Open Sans"/>
            </a:endParaRPr>
          </a:p>
          <a:p>
            <a:pPr marL="0" marR="0" lvl="0" indent="0" algn="l" rtl="0">
              <a:lnSpc>
                <a:spcPct val="115000"/>
              </a:lnSpc>
              <a:spcBef>
                <a:spcPts val="0"/>
              </a:spcBef>
              <a:spcAft>
                <a:spcPts val="0"/>
              </a:spcAft>
              <a:buNone/>
            </a:pPr>
            <a:endParaRPr sz="2000" dirty="0">
              <a:solidFill>
                <a:schemeClr val="tx1"/>
              </a:solidFill>
              <a:latin typeface="Arial Black" panose="020B0A04020102020204" pitchFamily="34" charset="0"/>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dirty="0">
                <a:solidFill>
                  <a:schemeClr val="tx1"/>
                </a:solidFill>
                <a:latin typeface="Arial Black" panose="020B0A04020102020204" pitchFamily="34" charset="0"/>
                <a:ea typeface="Open Sans"/>
                <a:cs typeface="Open Sans"/>
                <a:sym typeface="Open Sans"/>
              </a:rPr>
              <a:t>Interpretation</a:t>
            </a:r>
            <a:endParaRPr sz="1000" dirty="0">
              <a:solidFill>
                <a:schemeClr val="tx1"/>
              </a:solidFill>
              <a:latin typeface="Arial Black" panose="020B0A04020102020204" pitchFamily="34" charset="0"/>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dirty="0">
                <a:latin typeface="Arial Black" panose="020B0A04020102020204" pitchFamily="34" charset="0"/>
                <a:ea typeface="Lora"/>
                <a:cs typeface="Lora"/>
                <a:sym typeface="Lora"/>
              </a:rPr>
              <a:t>Approach for New Customer Data analysis :</a:t>
            </a:r>
            <a:endParaRPr sz="2200" dirty="0">
              <a:latin typeface="Arial Black" panose="020B0A04020102020204" pitchFamily="34" charset="0"/>
              <a:ea typeface="Lora"/>
              <a:cs typeface="Lora"/>
              <a:sym typeface="Lora"/>
            </a:endParaRPr>
          </a:p>
          <a:p>
            <a:pPr marL="457200" marR="0" lvl="0" indent="0" algn="l" rtl="0">
              <a:lnSpc>
                <a:spcPct val="115000"/>
              </a:lnSpc>
              <a:spcBef>
                <a:spcPts val="0"/>
              </a:spcBef>
              <a:spcAft>
                <a:spcPts val="0"/>
              </a:spcAft>
              <a:buNone/>
            </a:pPr>
            <a:r>
              <a:rPr lang="en" sz="2400" dirty="0">
                <a:latin typeface="Arial Black" panose="020B0A04020102020204" pitchFamily="34" charset="0"/>
                <a:ea typeface="Lora"/>
                <a:cs typeface="Lora"/>
                <a:sym typeface="Lora"/>
              </a:rPr>
              <a:t> </a:t>
            </a:r>
            <a:endParaRPr sz="2400" dirty="0">
              <a:latin typeface="Arial Black" panose="020B0A04020102020204" pitchFamily="34" charset="0"/>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dirty="0">
                <a:latin typeface="Arial Black" panose="020B0A04020102020204" pitchFamily="34" charset="0"/>
                <a:ea typeface="Open Sans"/>
                <a:cs typeface="Open Sans"/>
                <a:sym typeface="Open Sans"/>
              </a:rPr>
              <a:t>Age distribution </a:t>
            </a:r>
            <a:endParaRPr sz="2000" dirty="0">
              <a:latin typeface="Arial Black" panose="020B0A04020102020204" pitchFamily="34" charset="0"/>
              <a:ea typeface="Open Sans"/>
              <a:cs typeface="Open Sans"/>
              <a:sym typeface="Open Sans"/>
            </a:endParaRPr>
          </a:p>
          <a:p>
            <a:pPr marL="1371600" marR="0" lvl="0" indent="0" algn="l" rtl="0">
              <a:lnSpc>
                <a:spcPct val="115000"/>
              </a:lnSpc>
              <a:spcBef>
                <a:spcPts val="0"/>
              </a:spcBef>
              <a:spcAft>
                <a:spcPts val="0"/>
              </a:spcAft>
              <a:buNone/>
            </a:pPr>
            <a:endParaRPr sz="2000" dirty="0">
              <a:latin typeface="Arial Black" panose="020B0A04020102020204" pitchFamily="34" charset="0"/>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Arial Black" panose="020B0A04020102020204" pitchFamily="34" charset="0"/>
                <a:ea typeface="Open Sans"/>
                <a:cs typeface="Open Sans"/>
                <a:sym typeface="Open Sans"/>
              </a:rPr>
              <a:t>Bike purchase </a:t>
            </a:r>
            <a:endParaRPr sz="2000" dirty="0">
              <a:latin typeface="Arial Black" panose="020B0A04020102020204" pitchFamily="34" charset="0"/>
              <a:ea typeface="Open Sans"/>
              <a:cs typeface="Open Sans"/>
              <a:sym typeface="Open Sans"/>
            </a:endParaRPr>
          </a:p>
          <a:p>
            <a:pPr marL="1371600" marR="0" lvl="0" indent="0" algn="l" rtl="0">
              <a:lnSpc>
                <a:spcPct val="115000"/>
              </a:lnSpc>
              <a:spcBef>
                <a:spcPts val="0"/>
              </a:spcBef>
              <a:spcAft>
                <a:spcPts val="0"/>
              </a:spcAft>
              <a:buNone/>
            </a:pPr>
            <a:endParaRPr sz="2000" dirty="0">
              <a:latin typeface="Arial Black" panose="020B0A04020102020204" pitchFamily="34" charset="0"/>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Arial Black" panose="020B0A04020102020204" pitchFamily="34" charset="0"/>
                <a:ea typeface="Open Sans"/>
                <a:cs typeface="Open Sans"/>
                <a:sym typeface="Open Sans"/>
              </a:rPr>
              <a:t>Job industry</a:t>
            </a:r>
            <a:endParaRPr sz="2000" dirty="0">
              <a:latin typeface="Arial Black" panose="020B0A04020102020204" pitchFamily="34" charset="0"/>
              <a:ea typeface="Open Sans"/>
              <a:cs typeface="Open Sans"/>
              <a:sym typeface="Open Sans"/>
            </a:endParaRPr>
          </a:p>
          <a:p>
            <a:pPr marL="1371600" marR="0" lvl="0" indent="0" algn="l" rtl="0">
              <a:lnSpc>
                <a:spcPct val="115000"/>
              </a:lnSpc>
              <a:spcBef>
                <a:spcPts val="0"/>
              </a:spcBef>
              <a:spcAft>
                <a:spcPts val="0"/>
              </a:spcAft>
              <a:buNone/>
            </a:pPr>
            <a:endParaRPr sz="2000" dirty="0">
              <a:latin typeface="Arial Black" panose="020B0A04020102020204" pitchFamily="34" charset="0"/>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Arial Black" panose="020B0A04020102020204" pitchFamily="34" charset="0"/>
                <a:ea typeface="Open Sans"/>
                <a:cs typeface="Open Sans"/>
                <a:sym typeface="Open Sans"/>
              </a:rPr>
              <a:t>Number of cars owned</a:t>
            </a:r>
            <a:endParaRPr sz="2000" dirty="0">
              <a:latin typeface="Arial Black" panose="020B0A04020102020204" pitchFamily="34" charset="0"/>
              <a:ea typeface="Open Sans"/>
              <a:cs typeface="Open Sans"/>
              <a:sym typeface="Open Sans"/>
            </a:endParaRPr>
          </a:p>
          <a:p>
            <a:pPr marL="0" marR="0" lvl="0" indent="0" algn="l" rtl="0">
              <a:lnSpc>
                <a:spcPct val="115000"/>
              </a:lnSpc>
              <a:spcBef>
                <a:spcPts val="0"/>
              </a:spcBef>
              <a:spcAft>
                <a:spcPts val="0"/>
              </a:spcAft>
              <a:buNone/>
            </a:pPr>
            <a:endParaRPr sz="2400" dirty="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dirty="0">
                <a:latin typeface="Arial Black" panose="020B0A04020102020204" pitchFamily="34" charset="0"/>
                <a:ea typeface="Open Sans"/>
                <a:cs typeface="Open Sans"/>
                <a:sym typeface="Open Sans"/>
              </a:rPr>
              <a:t>New customers are more from the age group of 40-49 , followed by 50-59 &amp; 60-69. </a:t>
            </a:r>
            <a:endParaRPr dirty="0">
              <a:latin typeface="Arial Black" panose="020B0A04020102020204" pitchFamily="34" charset="0"/>
              <a:ea typeface="Open Sans"/>
              <a:cs typeface="Open Sans"/>
              <a:sym typeface="Open Sans"/>
            </a:endParaRPr>
          </a:p>
          <a:p>
            <a:pPr marL="0" marR="0" lvl="0" indent="0" algn="l" rtl="0">
              <a:lnSpc>
                <a:spcPct val="115000"/>
              </a:lnSpc>
              <a:spcBef>
                <a:spcPts val="0"/>
              </a:spcBef>
              <a:spcAft>
                <a:spcPts val="0"/>
              </a:spcAft>
              <a:buNone/>
            </a:pPr>
            <a:endParaRPr dirty="0">
              <a:latin typeface="Arial Black" panose="020B0A04020102020204" pitchFamily="34" charset="0"/>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dirty="0">
                <a:latin typeface="Arial Black" panose="020B0A04020102020204" pitchFamily="34" charset="0"/>
                <a:ea typeface="Open Sans"/>
                <a:cs typeface="Open Sans"/>
                <a:sym typeface="Open Sans"/>
              </a:rPr>
              <a:t>Fewer customer are from 10-19 &amp; 90-99 for obvious reasons.</a:t>
            </a:r>
            <a:endParaRPr dirty="0">
              <a:latin typeface="Arial Black" panose="020B0A04020102020204" pitchFamily="34" charset="0"/>
              <a:ea typeface="Open Sans"/>
              <a:cs typeface="Open Sans"/>
              <a:sym typeface="Open Sans"/>
            </a:endParaRPr>
          </a:p>
          <a:p>
            <a:pPr marL="457200" marR="0" lvl="0" indent="0" algn="l" rtl="0">
              <a:lnSpc>
                <a:spcPct val="115000"/>
              </a:lnSpc>
              <a:spcBef>
                <a:spcPts val="0"/>
              </a:spcBef>
              <a:spcAft>
                <a:spcPts val="0"/>
              </a:spcAft>
              <a:buNone/>
            </a:pPr>
            <a:endParaRPr dirty="0">
              <a:latin typeface="Arial Black" panose="020B0A04020102020204" pitchFamily="34" charset="0"/>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b="0" i="0" u="none" strike="noStrike" cap="none" dirty="0">
                <a:solidFill>
                  <a:schemeClr val="dk1"/>
                </a:solidFill>
                <a:latin typeface="Arial Black" panose="020B0A04020102020204" pitchFamily="34" charset="0"/>
                <a:ea typeface="Open Sans"/>
                <a:cs typeface="Open Sans"/>
                <a:sym typeface="Open Sans"/>
              </a:rPr>
              <a:t>Data shows age group </a:t>
            </a:r>
            <a:r>
              <a:rPr lang="en" b="1" i="0" u="none" strike="noStrike" cap="none" dirty="0">
                <a:solidFill>
                  <a:schemeClr val="dk1"/>
                </a:solidFill>
                <a:latin typeface="Arial Black" panose="020B0A04020102020204" pitchFamily="34" charset="0"/>
                <a:ea typeface="Open Sans"/>
                <a:cs typeface="Open Sans"/>
                <a:sym typeface="Open Sans"/>
              </a:rPr>
              <a:t>40-50</a:t>
            </a:r>
            <a:r>
              <a:rPr lang="en" b="0" i="0" u="none" strike="noStrike" cap="none" dirty="0">
                <a:solidFill>
                  <a:schemeClr val="dk1"/>
                </a:solidFill>
                <a:latin typeface="Arial Black" panose="020B0A04020102020204" pitchFamily="34" charset="0"/>
                <a:ea typeface="Open Sans"/>
                <a:cs typeface="Open Sans"/>
                <a:sym typeface="Open Sans"/>
              </a:rPr>
              <a:t> has high count in terms of bike purchased in last 3 years wit</a:t>
            </a:r>
            <a:r>
              <a:rPr lang="en" dirty="0">
                <a:solidFill>
                  <a:schemeClr val="dk1"/>
                </a:solidFill>
                <a:latin typeface="Arial Black" panose="020B0A04020102020204" pitchFamily="34" charset="0"/>
                <a:ea typeface="Open Sans"/>
                <a:cs typeface="Open Sans"/>
                <a:sym typeface="Open Sans"/>
              </a:rPr>
              <a:t>h a slightly greater female ratio. </a:t>
            </a:r>
            <a:endParaRPr dirty="0">
              <a:solidFill>
                <a:schemeClr val="dk1"/>
              </a:solidFill>
              <a:latin typeface="Arial Black" panose="020B0A04020102020204" pitchFamily="34" charset="0"/>
              <a:ea typeface="Open Sans"/>
              <a:cs typeface="Open Sans"/>
              <a:sym typeface="Open Sans"/>
            </a:endParaRPr>
          </a:p>
          <a:p>
            <a:pPr marL="457200" marR="0" lvl="0" indent="0" algn="l" rtl="0">
              <a:lnSpc>
                <a:spcPct val="115000"/>
              </a:lnSpc>
              <a:spcBef>
                <a:spcPts val="0"/>
              </a:spcBef>
              <a:spcAft>
                <a:spcPts val="0"/>
              </a:spcAft>
              <a:buNone/>
            </a:pPr>
            <a:endParaRPr dirty="0">
              <a:solidFill>
                <a:schemeClr val="dk1"/>
              </a:solidFill>
              <a:latin typeface="Arial Black" panose="020B0A04020102020204" pitchFamily="34" charset="0"/>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dirty="0">
                <a:solidFill>
                  <a:schemeClr val="dk1"/>
                </a:solidFill>
                <a:latin typeface="Arial Black" panose="020B0A04020102020204" pitchFamily="34" charset="0"/>
                <a:ea typeface="Open Sans"/>
                <a:cs typeface="Open Sans"/>
                <a:sym typeface="Open Sans"/>
              </a:rPr>
              <a:t>The target audience for our marketing and advertising should be inclined to provide focus on females than males.</a:t>
            </a:r>
            <a:endParaRPr dirty="0">
              <a:solidFill>
                <a:schemeClr val="dk1"/>
              </a:solidFill>
              <a:latin typeface="Arial Black" panose="020B0A04020102020204" pitchFamily="34" charset="0"/>
              <a:ea typeface="Open Sans"/>
              <a:cs typeface="Open Sans"/>
              <a:sym typeface="Open Sans"/>
            </a:endParaRPr>
          </a:p>
          <a:p>
            <a:pPr marL="457200" marR="0" lvl="0" indent="0" algn="l" rtl="0">
              <a:lnSpc>
                <a:spcPct val="115000"/>
              </a:lnSpc>
              <a:spcBef>
                <a:spcPts val="0"/>
              </a:spcBef>
              <a:spcAft>
                <a:spcPts val="0"/>
              </a:spcAft>
              <a:buNone/>
            </a:pPr>
            <a:endParaRPr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dirty="0">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extLst>
              <a:ext uri="{BEBA8EAE-BF5A-486C-A8C5-ECC9F3942E4B}">
                <a14:imgProps xmlns:a14="http://schemas.microsoft.com/office/drawing/2010/main">
                  <a14:imgLayer r:embed="rId4">
                    <a14:imgEffect>
                      <a14:brightnessContrast contrast="-20000"/>
                    </a14:imgEffect>
                  </a14:imgLayer>
                </a14:imgProps>
              </a:ext>
            </a:extLst>
          </a:blip>
          <a:srcRect/>
          <a:stretch/>
        </p:blipFill>
        <p:spPr>
          <a:xfrm>
            <a:off x="4733626" y="3060550"/>
            <a:ext cx="4284025" cy="204282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38100" cap="sq">
            <a:solidFill>
              <a:srgbClr val="000000"/>
            </a:solidFill>
            <a:prstDash val="solid"/>
            <a:miter lim="800000"/>
          </a:ln>
          <a:effectLst>
            <a:outerShdw blurRad="50800" dist="38100" dir="2700000" algn="tl" rotWithShape="0">
              <a:srgbClr val="000000">
                <a:alpha val="43000"/>
              </a:srgbClr>
            </a:outerShdw>
          </a:effectLst>
        </p:spPr>
      </p:pic>
      <p:pic>
        <p:nvPicPr>
          <p:cNvPr id="125" name="Google Shape;125;p28"/>
          <p:cNvPicPr preferRelativeResize="0"/>
          <p:nvPr/>
        </p:nvPicPr>
        <p:blipFill rotWithShape="1">
          <a:blip r:embed="rId5">
            <a:alphaModFix/>
            <a:extLst>
              <a:ext uri="{BEBA8EAE-BF5A-486C-A8C5-ECC9F3942E4B}">
                <a14:imgProps xmlns:a14="http://schemas.microsoft.com/office/drawing/2010/main">
                  <a14:imgLayer r:embed="rId6">
                    <a14:imgEffect>
                      <a14:saturation sat="33000"/>
                    </a14:imgEffect>
                    <a14:imgEffect>
                      <a14:brightnessContrast contrast="-40000"/>
                    </a14:imgEffect>
                  </a14:imgLayer>
                </a14:imgProps>
              </a:ext>
            </a:extLst>
          </a:blip>
          <a:srcRect/>
          <a:stretch/>
        </p:blipFill>
        <p:spPr>
          <a:xfrm>
            <a:off x="4722150" y="872600"/>
            <a:ext cx="4284025" cy="2042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dirty="0">
                <a:latin typeface="Arial Black" panose="020B0A04020102020204" pitchFamily="34" charset="0"/>
                <a:ea typeface="Open Sans"/>
                <a:cs typeface="Open Sans"/>
                <a:sym typeface="Open Sans"/>
              </a:rPr>
              <a:t>Financial Services, Manufacturing, and Health are the top three profit-generating industries, followed by retail and property.</a:t>
            </a:r>
            <a:endParaRPr sz="1500" dirty="0">
              <a:latin typeface="Arial Black" panose="020B0A04020102020204" pitchFamily="34" charset="0"/>
              <a:ea typeface="Open Sans"/>
              <a:cs typeface="Open Sans"/>
              <a:sym typeface="Open Sans"/>
            </a:endParaRPr>
          </a:p>
          <a:p>
            <a:pPr marL="457200" marR="0" lvl="0" indent="0" algn="l" rtl="0">
              <a:lnSpc>
                <a:spcPct val="115000"/>
              </a:lnSpc>
              <a:spcBef>
                <a:spcPts val="0"/>
              </a:spcBef>
              <a:spcAft>
                <a:spcPts val="0"/>
              </a:spcAft>
              <a:buNone/>
            </a:pPr>
            <a:endParaRPr sz="1500" dirty="0">
              <a:latin typeface="Arial Black" panose="020B0A04020102020204" pitchFamily="34" charset="0"/>
              <a:ea typeface="Open Sans"/>
              <a:cs typeface="Open Sans"/>
              <a:sym typeface="Open Sans"/>
            </a:endParaRPr>
          </a:p>
          <a:p>
            <a:pPr marL="457200" marR="0" lvl="0" indent="0" algn="l" rtl="0">
              <a:lnSpc>
                <a:spcPct val="115000"/>
              </a:lnSpc>
              <a:spcBef>
                <a:spcPts val="0"/>
              </a:spcBef>
              <a:spcAft>
                <a:spcPts val="0"/>
              </a:spcAft>
              <a:buNone/>
            </a:pPr>
            <a:endParaRPr sz="1500" dirty="0">
              <a:latin typeface="Arial Black" panose="020B0A04020102020204" pitchFamily="34" charset="0"/>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dirty="0">
                <a:latin typeface="Arial Black" panose="020B0A04020102020204" pitchFamily="34" charset="0"/>
                <a:ea typeface="Open Sans"/>
                <a:cs typeface="Open Sans"/>
                <a:sym typeface="Open Sans"/>
              </a:rPr>
              <a:t>The highest profits are also </a:t>
            </a:r>
            <a:r>
              <a:rPr lang="en" sz="1500" dirty="0">
                <a:solidFill>
                  <a:schemeClr val="dk1"/>
                </a:solidFill>
                <a:latin typeface="Arial Black" panose="020B0A04020102020204" pitchFamily="34" charset="0"/>
                <a:ea typeface="Open Sans"/>
                <a:cs typeface="Open Sans"/>
                <a:sym typeface="Open Sans"/>
              </a:rPr>
              <a:t>Financial Services, Manufacturing, and Health as seen in the second chart. </a:t>
            </a:r>
            <a:endParaRPr sz="1500" dirty="0">
              <a:latin typeface="Arial Black" panose="020B0A04020102020204" pitchFamily="34" charset="0"/>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dirty="0">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extLst>
              <a:ext uri="{BEBA8EAE-BF5A-486C-A8C5-ECC9F3942E4B}">
                <a14:imgProps xmlns:a14="http://schemas.microsoft.com/office/drawing/2010/main">
                  <a14:imgLayer r:embed="rId4">
                    <a14:imgEffect>
                      <a14:saturation sat="400000"/>
                    </a14:imgEffect>
                    <a14:imgEffect>
                      <a14:brightnessContrast bright="11000" contrast="-40000"/>
                    </a14:imgEffect>
                  </a14:imgLayer>
                </a14:imgProps>
              </a:ext>
            </a:extLst>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5">
            <a:alphaModFix/>
            <a:extLst>
              <a:ext uri="{BEBA8EAE-BF5A-486C-A8C5-ECC9F3942E4B}">
                <a14:imgProps xmlns:a14="http://schemas.microsoft.com/office/drawing/2010/main">
                  <a14:imgLayer r:embed="rId6">
                    <a14:imgEffect>
                      <a14:brightnessContrast bright="20000" contrast="-40000"/>
                    </a14:imgEffect>
                  </a14:imgLayer>
                </a14:imgProps>
              </a:ext>
            </a:extLst>
          </a:blip>
          <a:srcRect/>
          <a:stretch/>
        </p:blipFill>
        <p:spPr>
          <a:xfrm>
            <a:off x="4671050" y="820525"/>
            <a:ext cx="4350324" cy="1947925"/>
          </a:xfrm>
          <a:prstGeom prst="rect">
            <a:avLst/>
          </a:prstGeom>
          <a:solidFill>
            <a:srgbClr val="FFFFFF"/>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Arial Black" panose="020B0A04020102020204" pitchFamily="34" charset="0"/>
                <a:ea typeface="Open Sans"/>
                <a:cs typeface="Open Sans"/>
                <a:sym typeface="Open Sans"/>
              </a:rPr>
              <a:t>Out of three states, New South Wales, could be potential market opportunities for the company.</a:t>
            </a:r>
            <a:endParaRPr sz="1500" dirty="0">
              <a:solidFill>
                <a:schemeClr val="dk1"/>
              </a:solidFill>
              <a:latin typeface="Arial Black" panose="020B0A04020102020204" pitchFamily="34" charset="0"/>
              <a:ea typeface="Open Sans"/>
              <a:cs typeface="Open Sans"/>
              <a:sym typeface="Open Sans"/>
            </a:endParaRPr>
          </a:p>
          <a:p>
            <a:pPr marL="457200" lvl="0" indent="0" algn="l" rtl="0">
              <a:lnSpc>
                <a:spcPct val="115000"/>
              </a:lnSpc>
              <a:spcBef>
                <a:spcPts val="0"/>
              </a:spcBef>
              <a:spcAft>
                <a:spcPts val="0"/>
              </a:spcAft>
              <a:buNone/>
            </a:pPr>
            <a:endParaRPr sz="1500" dirty="0">
              <a:solidFill>
                <a:schemeClr val="dk1"/>
              </a:solidFill>
              <a:latin typeface="Arial Black" panose="020B0A04020102020204" pitchFamily="34" charset="0"/>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Arial Black" panose="020B0A04020102020204" pitchFamily="34" charset="0"/>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dirty="0">
              <a:solidFill>
                <a:schemeClr val="dk1"/>
              </a:solidFill>
              <a:latin typeface="Arial Black" panose="020B0A04020102020204" pitchFamily="34" charset="0"/>
              <a:ea typeface="Open Sans"/>
              <a:cs typeface="Open Sans"/>
              <a:sym typeface="Open Sans"/>
            </a:endParaRPr>
          </a:p>
          <a:p>
            <a:pPr marL="0" marR="0" lvl="0" indent="0" algn="l" rtl="0">
              <a:lnSpc>
                <a:spcPct val="115000"/>
              </a:lnSpc>
              <a:spcBef>
                <a:spcPts val="0"/>
              </a:spcBef>
              <a:spcAft>
                <a:spcPts val="0"/>
              </a:spcAft>
              <a:buNone/>
            </a:pPr>
            <a:endParaRPr sz="1500" dirty="0">
              <a:latin typeface="Arial Black" panose="020B0A04020102020204" pitchFamily="34" charset="0"/>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dirty="0">
                <a:solidFill>
                  <a:srgbClr val="000000"/>
                </a:solidFill>
                <a:latin typeface="Arial Black" panose="020B0A04020102020204" pitchFamily="34" charset="0"/>
                <a:ea typeface="Open Sans"/>
                <a:cs typeface="Open Sans"/>
                <a:sym typeface="Open Sans"/>
              </a:rPr>
              <a:t>VIC and QLD has more customers that own car that who don’t but we can try to have something so that those owns car will buy bikes.</a:t>
            </a:r>
            <a:endParaRPr sz="1500" dirty="0">
              <a:latin typeface="Arial Black" panose="020B0A04020102020204" pitchFamily="34" charset="0"/>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blipFill>
            <a:blip r:embed="rId4"/>
            <a:tile tx="0" ty="0" sx="100000" sy="100000" flip="none" algn="tl"/>
          </a:blip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dirty="0">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dirty="0">
                <a:solidFill>
                  <a:srgbClr val="073763"/>
                </a:solidFill>
                <a:latin typeface="Lora"/>
                <a:ea typeface="Lora"/>
                <a:cs typeface="Lora"/>
                <a:sym typeface="Lora"/>
              </a:rPr>
              <a:t>C</a:t>
            </a:r>
            <a:r>
              <a:rPr lang="en" sz="2200" b="1" dirty="0">
                <a:solidFill>
                  <a:srgbClr val="073763"/>
                </a:solidFill>
                <a:latin typeface="Lora"/>
                <a:ea typeface="Lora"/>
                <a:cs typeface="Lora"/>
                <a:sym typeface="Lora"/>
              </a:rPr>
              <a:t>USTOMER CLASSIFICATION</a:t>
            </a:r>
            <a:r>
              <a:rPr lang="en" sz="2200" b="1" i="0" u="none" strike="noStrike" cap="none" dirty="0">
                <a:solidFill>
                  <a:srgbClr val="073763"/>
                </a:solidFill>
                <a:latin typeface="Lora"/>
                <a:ea typeface="Lora"/>
                <a:cs typeface="Lora"/>
                <a:sym typeface="Lora"/>
              </a:rPr>
              <a:t> – </a:t>
            </a:r>
            <a:r>
              <a:rPr lang="en" sz="2200" b="1" i="1" u="none" strike="noStrike" cap="none" dirty="0">
                <a:solidFill>
                  <a:srgbClr val="073763"/>
                </a:solidFill>
                <a:latin typeface="Lora"/>
                <a:ea typeface="Lora"/>
                <a:cs typeface="Lora"/>
                <a:sym typeface="Lora"/>
              </a:rPr>
              <a:t>Targeting High Value Customers</a:t>
            </a:r>
            <a:endParaRPr sz="2200" b="1" i="1" u="none" strike="noStrike" cap="none" dirty="0">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dirty="0">
                <a:solidFill>
                  <a:srgbClr val="073763"/>
                </a:solidFill>
                <a:latin typeface="Open Sans"/>
                <a:ea typeface="Open Sans"/>
                <a:cs typeface="Open Sans"/>
                <a:sym typeface="Open Sans"/>
              </a:rPr>
              <a:t>The following are the high-value clients to target from the new list :</a:t>
            </a:r>
            <a:endParaRPr sz="2000" dirty="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Arial Black" panose="020B0A04020102020204" pitchFamily="34" charset="0"/>
                <a:ea typeface="Open Sans"/>
                <a:cs typeface="Open Sans"/>
                <a:sym typeface="Open Sans"/>
              </a:rPr>
              <a:t>Aged between 40 – 50.</a:t>
            </a:r>
            <a:endParaRPr sz="1500" dirty="0">
              <a:solidFill>
                <a:schemeClr val="dk1"/>
              </a:solidFill>
              <a:latin typeface="Arial Black" panose="020B0A04020102020204" pitchFamily="34" charset="0"/>
              <a:ea typeface="Open Sans"/>
              <a:cs typeface="Open Sans"/>
              <a:sym typeface="Open Sans"/>
            </a:endParaRPr>
          </a:p>
          <a:p>
            <a:pPr marL="965200" lvl="0" indent="0" algn="l" rtl="0">
              <a:lnSpc>
                <a:spcPct val="115000"/>
              </a:lnSpc>
              <a:spcBef>
                <a:spcPts val="0"/>
              </a:spcBef>
              <a:spcAft>
                <a:spcPts val="0"/>
              </a:spcAft>
              <a:buNone/>
            </a:pPr>
            <a:endParaRPr sz="1500" dirty="0">
              <a:solidFill>
                <a:schemeClr val="dk1"/>
              </a:solidFill>
              <a:latin typeface="Arial Black" panose="020B0A04020102020204" pitchFamily="34" charset="0"/>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dirty="0">
                <a:solidFill>
                  <a:schemeClr val="dk1"/>
                </a:solidFill>
                <a:latin typeface="Arial Black" panose="020B0A04020102020204" pitchFamily="34" charset="0"/>
                <a:ea typeface="Open Sans"/>
                <a:cs typeface="Open Sans"/>
                <a:sym typeface="Open Sans"/>
              </a:rPr>
              <a:t>Most of the high value customers are female compared to male</a:t>
            </a:r>
            <a:endParaRPr sz="1500" dirty="0">
              <a:solidFill>
                <a:schemeClr val="dk1"/>
              </a:solidFill>
              <a:latin typeface="Arial Black" panose="020B0A04020102020204" pitchFamily="34" charset="0"/>
              <a:ea typeface="Open Sans"/>
              <a:cs typeface="Open Sans"/>
              <a:sym typeface="Open Sans"/>
            </a:endParaRPr>
          </a:p>
          <a:p>
            <a:pPr marL="965200" lvl="0" indent="0" algn="l" rtl="0">
              <a:spcBef>
                <a:spcPts val="0"/>
              </a:spcBef>
              <a:spcAft>
                <a:spcPts val="0"/>
              </a:spcAft>
              <a:buNone/>
            </a:pPr>
            <a:endParaRPr sz="1500" dirty="0">
              <a:solidFill>
                <a:schemeClr val="dk1"/>
              </a:solidFill>
              <a:latin typeface="Arial Black" panose="020B0A04020102020204" pitchFamily="34" charset="0"/>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dirty="0">
                <a:solidFill>
                  <a:schemeClr val="dk1"/>
                </a:solidFill>
                <a:latin typeface="Arial Black" panose="020B0A04020102020204" pitchFamily="34" charset="0"/>
                <a:ea typeface="Open Sans"/>
                <a:cs typeface="Open Sans"/>
                <a:sym typeface="Open Sans"/>
              </a:rPr>
              <a:t>Working in Financial Service, Manufacturing and Health.</a:t>
            </a:r>
            <a:endParaRPr sz="1500" dirty="0">
              <a:solidFill>
                <a:schemeClr val="dk1"/>
              </a:solidFill>
              <a:latin typeface="Arial Black" panose="020B0A04020102020204" pitchFamily="34" charset="0"/>
              <a:ea typeface="Open Sans"/>
              <a:cs typeface="Open Sans"/>
              <a:sym typeface="Open Sans"/>
            </a:endParaRPr>
          </a:p>
          <a:p>
            <a:pPr marL="965200" lvl="0" indent="0" algn="l" rtl="0">
              <a:lnSpc>
                <a:spcPct val="115000"/>
              </a:lnSpc>
              <a:spcBef>
                <a:spcPts val="0"/>
              </a:spcBef>
              <a:spcAft>
                <a:spcPts val="0"/>
              </a:spcAft>
              <a:buNone/>
            </a:pPr>
            <a:endParaRPr sz="1500" dirty="0">
              <a:solidFill>
                <a:schemeClr val="dk1"/>
              </a:solidFill>
              <a:latin typeface="Arial Black" panose="020B0A04020102020204" pitchFamily="34" charset="0"/>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dirty="0">
                <a:solidFill>
                  <a:schemeClr val="dk1"/>
                </a:solidFill>
                <a:latin typeface="Arial Black" panose="020B0A04020102020204" pitchFamily="34" charset="0"/>
                <a:ea typeface="Open Sans"/>
                <a:cs typeface="Open Sans"/>
                <a:sym typeface="Open Sans"/>
              </a:rPr>
              <a:t>Who are currently living in New South Wales and Victoria.</a:t>
            </a:r>
            <a:endParaRPr sz="1500" dirty="0">
              <a:solidFill>
                <a:schemeClr val="dk1"/>
              </a:solidFill>
              <a:latin typeface="Arial Black" panose="020B0A04020102020204" pitchFamily="34" charset="0"/>
              <a:ea typeface="Open Sans"/>
              <a:cs typeface="Open Sans"/>
              <a:sym typeface="Open Sans"/>
            </a:endParaRPr>
          </a:p>
          <a:p>
            <a:pPr marL="965200" lvl="0" indent="0" algn="l" rtl="0">
              <a:lnSpc>
                <a:spcPct val="115000"/>
              </a:lnSpc>
              <a:spcBef>
                <a:spcPts val="0"/>
              </a:spcBef>
              <a:spcAft>
                <a:spcPts val="0"/>
              </a:spcAft>
              <a:buNone/>
            </a:pPr>
            <a:endParaRPr sz="1500" dirty="0">
              <a:latin typeface="Open Sans"/>
              <a:ea typeface="Open Sans"/>
              <a:cs typeface="Open Sans"/>
              <a:sym typeface="Open Sans"/>
            </a:endParaRPr>
          </a:p>
          <a:p>
            <a:pPr marL="965200" lvl="0" indent="0" algn="l" rtl="0">
              <a:lnSpc>
                <a:spcPct val="115000"/>
              </a:lnSpc>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extLst>
              <p:ext uri="{D42A27DB-BD31-4B8C-83A1-F6EECF244321}">
                <p14:modId xmlns:p14="http://schemas.microsoft.com/office/powerpoint/2010/main" val="168800491"/>
              </p:ext>
            </p:extLst>
          </p:nvPr>
        </p:nvGraphicFramePr>
        <p:xfrm>
          <a:off x="113820" y="1592266"/>
          <a:ext cx="8896550" cy="3430875"/>
        </p:xfrm>
        <a:graphic>
          <a:graphicData uri="http://schemas.openxmlformats.org/drawingml/2006/table">
            <a:tbl>
              <a:tblPr firstRow="1" bandRow="1">
                <a:noFill/>
                <a:tableStyleId>{D4805BA6-CC0E-4A04-AB1C-FC66D92E5182}</a:tableStyleId>
              </a:tblPr>
              <a:tblGrid>
                <a:gridCol w="1005775">
                  <a:extLst>
                    <a:ext uri="{9D8B030D-6E8A-4147-A177-3AD203B41FA5}">
                      <a16:colId xmlns:a16="http://schemas.microsoft.com/office/drawing/2014/main" val="20000"/>
                    </a:ext>
                  </a:extLst>
                </a:gridCol>
                <a:gridCol w="1536100">
                  <a:extLst>
                    <a:ext uri="{9D8B030D-6E8A-4147-A177-3AD203B41FA5}">
                      <a16:colId xmlns:a16="http://schemas.microsoft.com/office/drawing/2014/main" val="20001"/>
                    </a:ext>
                  </a:extLst>
                </a:gridCol>
                <a:gridCol w="587175">
                  <a:extLst>
                    <a:ext uri="{9D8B030D-6E8A-4147-A177-3AD203B41FA5}">
                      <a16:colId xmlns:a16="http://schemas.microsoft.com/office/drawing/2014/main" val="20002"/>
                    </a:ext>
                  </a:extLst>
                </a:gridCol>
                <a:gridCol w="1796100">
                  <a:extLst>
                    <a:ext uri="{9D8B030D-6E8A-4147-A177-3AD203B41FA5}">
                      <a16:colId xmlns:a16="http://schemas.microsoft.com/office/drawing/2014/main" val="20003"/>
                    </a:ext>
                  </a:extLst>
                </a:gridCol>
                <a:gridCol w="1429525">
                  <a:extLst>
                    <a:ext uri="{9D8B030D-6E8A-4147-A177-3AD203B41FA5}">
                      <a16:colId xmlns:a16="http://schemas.microsoft.com/office/drawing/2014/main" val="20004"/>
                    </a:ext>
                  </a:extLst>
                </a:gridCol>
                <a:gridCol w="980825">
                  <a:extLst>
                    <a:ext uri="{9D8B030D-6E8A-4147-A177-3AD203B41FA5}">
                      <a16:colId xmlns:a16="http://schemas.microsoft.com/office/drawing/2014/main" val="20005"/>
                    </a:ext>
                  </a:extLst>
                </a:gridCol>
                <a:gridCol w="1561050">
                  <a:extLst>
                    <a:ext uri="{9D8B030D-6E8A-4147-A177-3AD203B41FA5}">
                      <a16:colId xmlns:a16="http://schemas.microsoft.com/office/drawing/2014/main" val="20006"/>
                    </a:ext>
                  </a:extLst>
                </a:gridCol>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FFFF00"/>
                          </a:solidFill>
                        </a:rPr>
                        <a:t>Customer ID</a:t>
                      </a:r>
                      <a:endParaRPr sz="1000" u="none" strike="noStrike" cap="none" dirty="0">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FFFF00"/>
                          </a:solidFill>
                        </a:rPr>
                        <a:t>Job Industry</a:t>
                      </a:r>
                      <a:endParaRPr sz="1000" u="none" strike="noStrike" cap="none" dirty="0">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dirty="0">
                          <a:solidFill>
                            <a:srgbClr val="FFFF00"/>
                          </a:solidFill>
                        </a:rPr>
                        <a:t>Wealth Segment</a:t>
                      </a:r>
                      <a:endParaRPr sz="1000" u="none" strike="noStrike" cap="none" dirty="0">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extLst>
                  <a:ext uri="{0D108BD9-81ED-4DB2-BD59-A6C34878D82A}">
                    <a16:rowId xmlns:a16="http://schemas.microsoft.com/office/drawing/2014/main" val="10000"/>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extLst>
                  <a:ext uri="{0D108BD9-81ED-4DB2-BD59-A6C34878D82A}">
                    <a16:rowId xmlns:a16="http://schemas.microsoft.com/office/drawing/2014/main" val="10001"/>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extLst>
                  <a:ext uri="{0D108BD9-81ED-4DB2-BD59-A6C34878D82A}">
                    <a16:rowId xmlns:a16="http://schemas.microsoft.com/office/drawing/2014/main" val="10002"/>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extLst>
                  <a:ext uri="{0D108BD9-81ED-4DB2-BD59-A6C34878D82A}">
                    <a16:rowId xmlns:a16="http://schemas.microsoft.com/office/drawing/2014/main" val="10003"/>
                  </a:ext>
                </a:extLst>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extLst>
                  <a:ext uri="{0D108BD9-81ED-4DB2-BD59-A6C34878D82A}">
                    <a16:rowId xmlns:a16="http://schemas.microsoft.com/office/drawing/2014/main" val="10004"/>
                  </a:ext>
                </a:extLst>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dirty="0">
                          <a:solidFill>
                            <a:schemeClr val="dk1"/>
                          </a:solidFill>
                          <a:latin typeface="Arial"/>
                          <a:ea typeface="Arial"/>
                          <a:cs typeface="Arial"/>
                          <a:sym typeface="Arial"/>
                        </a:rPr>
                        <a:t>New South Wales</a:t>
                      </a:r>
                      <a:endParaRPr sz="1000" u="none" strike="noStrike" cap="none" dirty="0"/>
                    </a:p>
                    <a:p>
                      <a:pPr marL="0" marR="0" lvl="0" indent="0" algn="ctr" rtl="0">
                        <a:lnSpc>
                          <a:spcPct val="100000"/>
                        </a:lnSpc>
                        <a:spcBef>
                          <a:spcPts val="0"/>
                        </a:spcBef>
                        <a:spcAft>
                          <a:spcPts val="0"/>
                        </a:spcAft>
                        <a:buClr>
                          <a:schemeClr val="dk1"/>
                        </a:buClr>
                        <a:buSzPts val="1000"/>
                        <a:buFont typeface="Arial"/>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blipFill>
                      <a:blip r:embed="rId3"/>
                      <a:tile tx="0" ty="0" sx="100000" sy="100000" flip="none" algn="tl"/>
                    </a:blip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dirty="0">
                <a:solidFill>
                  <a:srgbClr val="FFFFFF"/>
                </a:solidFill>
                <a:latin typeface="Arial Black" panose="020B0A04020102020204" pitchFamily="34" charset="0"/>
                <a:ea typeface="Open Sans ExtraBold"/>
                <a:cs typeface="Open Sans ExtraBold"/>
                <a:sym typeface="Open Sans ExtraBold"/>
              </a:rPr>
              <a:t>THANK YOU</a:t>
            </a:r>
            <a:endParaRPr sz="3500" b="0" i="0" u="none" strike="noStrike" cap="none" dirty="0">
              <a:solidFill>
                <a:srgbClr val="FFFFFF"/>
              </a:solidFill>
              <a:latin typeface="Arial Black" panose="020B0A04020102020204" pitchFamily="34" charset="0"/>
              <a:ea typeface="Open Sans ExtraBold"/>
              <a:cs typeface="Open Sans ExtraBold"/>
              <a:sym typeface="Open Sans ExtraBo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389</Words>
  <Application>Microsoft Office PowerPoint</Application>
  <PresentationFormat>On-screen Show (16:9)</PresentationFormat>
  <Paragraphs>97</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Open Sans Light</vt:lpstr>
      <vt:lpstr>Open Sans</vt:lpstr>
      <vt:lpstr>Noto Sans Symbols</vt:lpstr>
      <vt:lpstr>Open Sans ExtraBold</vt:lpstr>
      <vt:lpstr>Lora</vt:lpstr>
      <vt:lpstr>Arial Black</vt:lpstr>
      <vt:lpstr>Arial</vt:lpstr>
      <vt:lpstr>Comic Sans MS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nehal</cp:lastModifiedBy>
  <cp:revision>2</cp:revision>
  <dcterms:modified xsi:type="dcterms:W3CDTF">2023-03-13T12:56:50Z</dcterms:modified>
</cp:coreProperties>
</file>