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266" r:id="rId11"/>
    <p:sldId id="267" r:id="rId12"/>
    <p:sldId id="268" r:id="rId13"/>
    <p:sldId id="269" r:id="rId14"/>
    <p:sldId id="270" r:id="rId15"/>
    <p:sldId id="271" r:id="rId16"/>
    <p:sldId id="273" r:id="rId17"/>
    <p:sldId id="274" r:id="rId18"/>
    <p:sldId id="275" r:id="rId19"/>
    <p:sldId id="295" r:id="rId20"/>
    <p:sldId id="296" r:id="rId21"/>
    <p:sldId id="297" r:id="rId22"/>
    <p:sldId id="298" r:id="rId23"/>
    <p:sldId id="294" r:id="rId24"/>
    <p:sldId id="277" r:id="rId25"/>
    <p:sldId id="276" r:id="rId26"/>
    <p:sldId id="278" r:id="rId27"/>
    <p:sldId id="281" r:id="rId28"/>
    <p:sldId id="282" r:id="rId29"/>
    <p:sldId id="284" r:id="rId30"/>
    <p:sldId id="285" r:id="rId31"/>
    <p:sldId id="280"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DABDA3-E7A4-43B8-A142-23DE4C15FDBC}" type="datetimeFigureOut">
              <a:rPr lang="en-US" smtClean="0"/>
              <a:t>02-May-17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410212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ABDA3-E7A4-43B8-A142-23DE4C15FDBC}" type="datetimeFigureOut">
              <a:rPr lang="en-US" smtClean="0"/>
              <a:t>02-May-17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217927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ABDA3-E7A4-43B8-A142-23DE4C15FDBC}" type="datetimeFigureOut">
              <a:rPr lang="en-US" smtClean="0"/>
              <a:t>02-May-17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302098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ABDA3-E7A4-43B8-A142-23DE4C15FDBC}" type="datetimeFigureOut">
              <a:rPr lang="en-US" smtClean="0"/>
              <a:t>02-May-17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390485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DABDA3-E7A4-43B8-A142-23DE4C15FDBC}" type="datetimeFigureOut">
              <a:rPr lang="en-US" smtClean="0"/>
              <a:t>02-May-17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402781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DABDA3-E7A4-43B8-A142-23DE4C15FDBC}" type="datetimeFigureOut">
              <a:rPr lang="en-US" smtClean="0"/>
              <a:t>02-May-17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99255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DABDA3-E7A4-43B8-A142-23DE4C15FDBC}" type="datetimeFigureOut">
              <a:rPr lang="en-US" smtClean="0"/>
              <a:t>02-May-17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220690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DABDA3-E7A4-43B8-A142-23DE4C15FDBC}" type="datetimeFigureOut">
              <a:rPr lang="en-US" smtClean="0"/>
              <a:t>02-May-17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133004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ABDA3-E7A4-43B8-A142-23DE4C15FDBC}" type="datetimeFigureOut">
              <a:rPr lang="en-US" smtClean="0"/>
              <a:t>02-May-17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130663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ABDA3-E7A4-43B8-A142-23DE4C15FDBC}" type="datetimeFigureOut">
              <a:rPr lang="en-US" smtClean="0"/>
              <a:t>02-May-17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62996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ABDA3-E7A4-43B8-A142-23DE4C15FDBC}" type="datetimeFigureOut">
              <a:rPr lang="en-US" smtClean="0"/>
              <a:t>02-May-17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7BF32-8151-4928-972F-0331BCD55E8B}" type="slidenum">
              <a:rPr lang="en-US" smtClean="0"/>
              <a:t>‹#›</a:t>
            </a:fld>
            <a:endParaRPr lang="en-US"/>
          </a:p>
        </p:txBody>
      </p:sp>
    </p:spTree>
    <p:extLst>
      <p:ext uri="{BB962C8B-B14F-4D97-AF65-F5344CB8AC3E}">
        <p14:creationId xmlns:p14="http://schemas.microsoft.com/office/powerpoint/2010/main" val="2132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ABDA3-E7A4-43B8-A142-23DE4C15FDBC}" type="datetimeFigureOut">
              <a:rPr lang="en-US" smtClean="0"/>
              <a:t>02-May-17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7BF32-8151-4928-972F-0331BCD55E8B}" type="slidenum">
              <a:rPr lang="en-US" smtClean="0"/>
              <a:t>‹#›</a:t>
            </a:fld>
            <a:endParaRPr lang="en-US"/>
          </a:p>
        </p:txBody>
      </p:sp>
    </p:spTree>
    <p:extLst>
      <p:ext uri="{BB962C8B-B14F-4D97-AF65-F5344CB8AC3E}">
        <p14:creationId xmlns:p14="http://schemas.microsoft.com/office/powerpoint/2010/main" val="97017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ndianexpress.com/article/cities/pune/pune-3-accidents-in-1-day-pmc-pmpml-face-flak-from-activists-2802665/" TargetMode="External"/><Relationship Id="rId2" Type="http://schemas.openxmlformats.org/officeDocument/2006/relationships/hyperlink" Target="http://timesofindia.indiatimes.com/city/pune/Pune-ranks-third-in-accidental-death-rate/articleshow/15128435.cm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utc.ices.cmu.edu/utc/CMU%20Reports%202013%202/Final%20Report%20Chen.pdf" TargetMode="External"/><Relationship Id="rId4" Type="http://schemas.openxmlformats.org/officeDocument/2006/relationships/hyperlink" Target="http://www-di.inf.puc-rio.br/~casanova/Publications/Papers/2015-Papers/2015-COMIND-Albuquerqu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287838"/>
            <a:ext cx="9144000" cy="969962"/>
          </a:xfrm>
        </p:spPr>
        <p:txBody>
          <a:bodyPr>
            <a:normAutofit/>
          </a:bodyPr>
          <a:lstStyle/>
          <a:p>
            <a:r>
              <a:rPr lang="en-US" sz="4400" dirty="0" smtClean="0"/>
              <a:t>TEAM: Snack Overflow</a:t>
            </a:r>
            <a:endParaRPr lang="en-US"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97309"/>
            <a:ext cx="10058400" cy="2499929"/>
          </a:xfrm>
          <a:prstGeom prst="rect">
            <a:avLst/>
          </a:prstGeom>
        </p:spPr>
      </p:pic>
    </p:spTree>
    <p:extLst>
      <p:ext uri="{BB962C8B-B14F-4D97-AF65-F5344CB8AC3E}">
        <p14:creationId xmlns:p14="http://schemas.microsoft.com/office/powerpoint/2010/main" val="328293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u="sng" dirty="0" smtClean="0">
                <a:latin typeface="+mj-lt"/>
              </a:rPr>
              <a:t>Our Solution: </a:t>
            </a:r>
            <a:r>
              <a:rPr lang="en-US" b="1" u="sng" dirty="0" smtClean="0">
                <a:latin typeface="+mj-lt"/>
              </a:rPr>
              <a:t>TrafficAssist</a:t>
            </a:r>
          </a:p>
          <a:p>
            <a:pPr marL="0" indent="0" algn="just">
              <a:buNone/>
            </a:pPr>
            <a:r>
              <a:rPr lang="en-US" dirty="0" smtClean="0">
                <a:latin typeface="+mj-lt"/>
              </a:rPr>
              <a:t>We aim to solve this traffic problem in Pune by employing the use of Data Analytics and learning models. Our application involves the users to the highest degree, providing them with the center stage and absolute control. Using incoming feeds from social media and traffic related RSS feeds, websites and handles, our solution involves extracting features such as traffic conditions, locations, reason for the conditions from them and display it in a very lucid and user-friendly form. The proposed solution involves participation from both government/traffic personnel and authorities, as well as the general public.</a:t>
            </a: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397747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latin typeface="+mj-lt"/>
              </a:rPr>
              <a:t>Why the Solution?</a:t>
            </a:r>
          </a:p>
          <a:p>
            <a:pPr algn="just"/>
            <a:r>
              <a:rPr lang="en-US" dirty="0" smtClean="0">
                <a:latin typeface="+mj-lt"/>
              </a:rPr>
              <a:t>Involves participation from both users and authorities.</a:t>
            </a:r>
          </a:p>
          <a:p>
            <a:pPr algn="just"/>
            <a:r>
              <a:rPr lang="en-US" dirty="0" smtClean="0">
                <a:latin typeface="+mj-lt"/>
              </a:rPr>
              <a:t>Total control given to the user.</a:t>
            </a:r>
          </a:p>
          <a:p>
            <a:pPr algn="just"/>
            <a:r>
              <a:rPr lang="en-US" dirty="0" smtClean="0">
                <a:latin typeface="+mj-lt"/>
              </a:rPr>
              <a:t>Advanced and in-depth analytics.</a:t>
            </a:r>
          </a:p>
          <a:p>
            <a:pPr algn="just"/>
            <a:r>
              <a:rPr lang="en-US" dirty="0" smtClean="0">
                <a:latin typeface="+mj-lt"/>
              </a:rPr>
              <a:t>The proposed model is able to </a:t>
            </a:r>
            <a:r>
              <a:rPr lang="en-US" i="1" dirty="0" smtClean="0">
                <a:latin typeface="+mj-lt"/>
              </a:rPr>
              <a:t>learn</a:t>
            </a:r>
            <a:r>
              <a:rPr lang="en-US" dirty="0" smtClean="0">
                <a:latin typeface="+mj-lt"/>
              </a:rPr>
              <a:t> over time with data addition, hence improving accuracy.</a:t>
            </a:r>
          </a:p>
          <a:p>
            <a:pPr algn="just"/>
            <a:r>
              <a:rPr lang="en-US" dirty="0" smtClean="0">
                <a:latin typeface="+mj-lt"/>
              </a:rPr>
              <a:t>There is no bottleneck to data, the more the data, the better the accuracy.</a:t>
            </a:r>
          </a:p>
          <a:p>
            <a:pPr algn="just"/>
            <a:r>
              <a:rPr lang="en-US" dirty="0" smtClean="0">
                <a:latin typeface="+mj-lt"/>
              </a:rPr>
              <a:t>Model is highly scalable, as explained above.</a:t>
            </a:r>
          </a:p>
          <a:p>
            <a:pPr algn="just"/>
            <a:r>
              <a:rPr lang="en-US" dirty="0" smtClean="0">
                <a:latin typeface="+mj-lt"/>
              </a:rPr>
              <a:t>User satisfaction is ensured by the use of a </a:t>
            </a:r>
            <a:r>
              <a:rPr lang="en-US" i="1" dirty="0" smtClean="0">
                <a:latin typeface="+mj-lt"/>
              </a:rPr>
              <a:t>reward</a:t>
            </a:r>
            <a:r>
              <a:rPr lang="en-US" dirty="0" smtClean="0">
                <a:latin typeface="+mj-lt"/>
              </a:rPr>
              <a:t> based systems.</a:t>
            </a: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2181704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Where to implement the solution</a:t>
            </a:r>
          </a:p>
          <a:p>
            <a:pPr algn="just"/>
            <a:r>
              <a:rPr lang="en-US" dirty="0" smtClean="0">
                <a:latin typeface="+mj-lt"/>
              </a:rPr>
              <a:t>Our solution can be extended to any major city in addition to Pune.</a:t>
            </a:r>
          </a:p>
          <a:p>
            <a:pPr algn="just"/>
            <a:r>
              <a:rPr lang="en-US" dirty="0" smtClean="0">
                <a:latin typeface="+mj-lt"/>
              </a:rPr>
              <a:t>There will be two interfaces, an app at the user end and a rendering for the authorities to monitor the data generated.</a:t>
            </a:r>
          </a:p>
          <a:p>
            <a:pPr algn="just"/>
            <a:r>
              <a:rPr lang="en-US" dirty="0" smtClean="0">
                <a:latin typeface="+mj-lt"/>
              </a:rPr>
              <a:t>Our source of data is online feeds, which are universal in nature and can be filtered by location, type etc.</a:t>
            </a:r>
          </a:p>
          <a:p>
            <a:pPr algn="just"/>
            <a:r>
              <a:rPr lang="en-US" dirty="0" smtClean="0">
                <a:latin typeface="+mj-lt"/>
              </a:rPr>
              <a:t>Can be used to map data from remote locations as well.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806615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When will it be most effective</a:t>
            </a:r>
          </a:p>
          <a:p>
            <a:pPr algn="just"/>
            <a:r>
              <a:rPr lang="en-US" dirty="0" smtClean="0">
                <a:latin typeface="+mj-lt"/>
              </a:rPr>
              <a:t>The accuracy and effectiveness of the application is directly linked with user involvement.</a:t>
            </a:r>
          </a:p>
          <a:p>
            <a:pPr algn="just"/>
            <a:r>
              <a:rPr lang="en-US" dirty="0" smtClean="0">
                <a:latin typeface="+mj-lt"/>
              </a:rPr>
              <a:t>The more the involvement from user side, the more the data and better the learning curve of our model.</a:t>
            </a:r>
          </a:p>
          <a:p>
            <a:pPr algn="just"/>
            <a:r>
              <a:rPr lang="en-US" dirty="0" smtClean="0">
                <a:latin typeface="+mj-lt"/>
              </a:rPr>
              <a:t>Higher involvement from the authority’s side will also contribute.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2646847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Who will benefit from the solution</a:t>
            </a:r>
          </a:p>
          <a:p>
            <a:pPr algn="just"/>
            <a:r>
              <a:rPr lang="en-US" dirty="0" smtClean="0">
                <a:latin typeface="+mj-lt"/>
              </a:rPr>
              <a:t>Citizens of the city</a:t>
            </a:r>
          </a:p>
          <a:p>
            <a:pPr algn="just"/>
            <a:r>
              <a:rPr lang="en-US" dirty="0" smtClean="0">
                <a:latin typeface="+mj-lt"/>
              </a:rPr>
              <a:t>Authorities (due to the automation component and ease of access)</a:t>
            </a:r>
          </a:p>
          <a:p>
            <a:pPr algn="just"/>
            <a:r>
              <a:rPr lang="en-US" dirty="0" smtClean="0">
                <a:latin typeface="+mj-lt"/>
              </a:rPr>
              <a:t>Vendors (linked with the reward points system)</a:t>
            </a:r>
          </a:p>
          <a:p>
            <a:pPr marL="0" indent="0">
              <a:buNone/>
            </a:pPr>
            <a:endParaRPr lang="en-US" dirty="0" smtClean="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4189444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Implementation</a:t>
            </a:r>
          </a:p>
          <a:p>
            <a:pPr marL="514350" indent="-514350" algn="just">
              <a:buFont typeface="+mj-lt"/>
              <a:buAutoNum type="arabicPeriod"/>
            </a:pPr>
            <a:r>
              <a:rPr lang="en-US" dirty="0" smtClean="0">
                <a:latin typeface="+mj-lt"/>
              </a:rPr>
              <a:t>The solution involves two major components- users and authorities.</a:t>
            </a:r>
          </a:p>
          <a:p>
            <a:pPr marL="514350" indent="-514350" algn="just">
              <a:buFont typeface="+mj-lt"/>
              <a:buAutoNum type="arabicPeriod"/>
            </a:pPr>
            <a:r>
              <a:rPr lang="en-US" dirty="0" smtClean="0">
                <a:latin typeface="+mj-lt"/>
              </a:rPr>
              <a:t>There will be an app for the user.</a:t>
            </a:r>
          </a:p>
          <a:p>
            <a:pPr marL="514350" indent="-514350" algn="just">
              <a:buFont typeface="+mj-lt"/>
              <a:buAutoNum type="arabicPeriod"/>
            </a:pPr>
            <a:r>
              <a:rPr lang="en-US" dirty="0" smtClean="0">
                <a:latin typeface="+mj-lt"/>
              </a:rPr>
              <a:t>Similarly, there will be a web app for the traffic authorities to view the analysis and generated content.</a:t>
            </a:r>
          </a:p>
          <a:p>
            <a:pPr marL="514350" indent="-514350" algn="just">
              <a:buFont typeface="+mj-lt"/>
              <a:buAutoNum type="arabicPeriod"/>
            </a:pPr>
            <a:r>
              <a:rPr lang="en-US" dirty="0" smtClean="0">
                <a:latin typeface="+mj-lt"/>
              </a:rPr>
              <a:t>The vendors are also involved… But they are mainly linked with the reward point system.</a:t>
            </a:r>
          </a:p>
          <a:p>
            <a:pPr marL="514350" indent="-514350" algn="just">
              <a:buFont typeface="+mj-lt"/>
              <a:buAutoNum type="arabicPeriod"/>
            </a:pPr>
            <a:r>
              <a:rPr lang="en-US" dirty="0" smtClean="0">
                <a:latin typeface="+mj-lt"/>
              </a:rPr>
              <a:t>Collaboration with transport giants like Uber, Ola.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22146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latin typeface="+mj-lt"/>
              </a:rPr>
              <a:t>Implementation – User</a:t>
            </a:r>
          </a:p>
          <a:p>
            <a:pPr algn="just"/>
            <a:r>
              <a:rPr lang="en-US" dirty="0" smtClean="0">
                <a:latin typeface="+mj-lt"/>
              </a:rPr>
              <a:t>Scenario – User is stuck in a traffic jam</a:t>
            </a:r>
          </a:p>
          <a:p>
            <a:pPr algn="just"/>
            <a:r>
              <a:rPr lang="en-US" dirty="0" smtClean="0">
                <a:latin typeface="+mj-lt"/>
              </a:rPr>
              <a:t>User opens our app, and is able to tweet about the traffic crisis.</a:t>
            </a:r>
          </a:p>
          <a:p>
            <a:pPr algn="just"/>
            <a:r>
              <a:rPr lang="en-US" dirty="0" smtClean="0">
                <a:latin typeface="+mj-lt"/>
              </a:rPr>
              <a:t>Options for creating a profile and registering through Google+, Facebook, Twitter etc.</a:t>
            </a:r>
          </a:p>
          <a:p>
            <a:pPr algn="just"/>
            <a:r>
              <a:rPr lang="en-US" dirty="0" smtClean="0">
                <a:latin typeface="+mj-lt"/>
              </a:rPr>
              <a:t>User is able to connect with other people, by viewing similar tweets in the area.</a:t>
            </a:r>
          </a:p>
          <a:p>
            <a:pPr algn="just"/>
            <a:r>
              <a:rPr lang="en-US" dirty="0" smtClean="0">
                <a:latin typeface="+mj-lt"/>
              </a:rPr>
              <a:t>User can share the app among others.</a:t>
            </a:r>
          </a:p>
          <a:p>
            <a:pPr algn="just"/>
            <a:r>
              <a:rPr lang="en-US" dirty="0" smtClean="0">
                <a:latin typeface="+mj-lt"/>
              </a:rPr>
              <a:t>Also, real time traffic updates can be viewed in the app, along with reasons for the same.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62015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Implementation – Reward points</a:t>
            </a:r>
          </a:p>
          <a:p>
            <a:pPr algn="just"/>
            <a:r>
              <a:rPr lang="en-US" dirty="0" smtClean="0">
                <a:latin typeface="+mj-lt"/>
              </a:rPr>
              <a:t>Reward points or </a:t>
            </a:r>
            <a:r>
              <a:rPr lang="en-US" dirty="0" err="1" smtClean="0">
                <a:latin typeface="+mj-lt"/>
              </a:rPr>
              <a:t>hackos</a:t>
            </a:r>
            <a:r>
              <a:rPr lang="en-US" dirty="0" smtClean="0">
                <a:latin typeface="+mj-lt"/>
              </a:rPr>
              <a:t> will be awarded to the user upon registering.</a:t>
            </a:r>
          </a:p>
          <a:p>
            <a:pPr algn="just"/>
            <a:r>
              <a:rPr lang="en-US" dirty="0" smtClean="0">
                <a:latin typeface="+mj-lt"/>
              </a:rPr>
              <a:t>For every correct traffic update our application confirms, the top 10 users will be awarded </a:t>
            </a:r>
            <a:r>
              <a:rPr lang="en-US" dirty="0" err="1" smtClean="0">
                <a:latin typeface="+mj-lt"/>
              </a:rPr>
              <a:t>hackos</a:t>
            </a:r>
            <a:r>
              <a:rPr lang="en-US" dirty="0" smtClean="0">
                <a:latin typeface="+mj-lt"/>
              </a:rPr>
              <a:t>.</a:t>
            </a:r>
          </a:p>
          <a:p>
            <a:pPr algn="just"/>
            <a:r>
              <a:rPr lang="en-US" dirty="0" smtClean="0">
                <a:latin typeface="+mj-lt"/>
              </a:rPr>
              <a:t>The </a:t>
            </a:r>
            <a:r>
              <a:rPr lang="en-US" dirty="0" err="1" smtClean="0">
                <a:latin typeface="+mj-lt"/>
              </a:rPr>
              <a:t>hackos</a:t>
            </a:r>
            <a:r>
              <a:rPr lang="en-US" dirty="0" smtClean="0">
                <a:latin typeface="+mj-lt"/>
              </a:rPr>
              <a:t> can be redeemed for discounts, for this collaboration with transport companies like Uber, Ola is required.</a:t>
            </a:r>
          </a:p>
          <a:p>
            <a:pPr algn="just"/>
            <a:r>
              <a:rPr lang="en-US" dirty="0" smtClean="0">
                <a:latin typeface="+mj-lt"/>
              </a:rPr>
              <a:t>Reward points will act as incentive for user to use our app.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83140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Implementation – Authorities</a:t>
            </a:r>
          </a:p>
          <a:p>
            <a:pPr algn="just"/>
            <a:r>
              <a:rPr lang="en-US" dirty="0" smtClean="0">
                <a:latin typeface="+mj-lt"/>
              </a:rPr>
              <a:t>Traffic police and other agencies can register with us and monitor all the incoming data in real time.</a:t>
            </a:r>
          </a:p>
          <a:p>
            <a:pPr algn="just"/>
            <a:r>
              <a:rPr lang="en-US" dirty="0" smtClean="0">
                <a:latin typeface="+mj-lt"/>
              </a:rPr>
              <a:t>No manual intervention from their end would be required. All alerts and updates will be automated, along with the recommended plan of action that can easily be preset.</a:t>
            </a:r>
          </a:p>
          <a:p>
            <a:pPr algn="just"/>
            <a:r>
              <a:rPr lang="en-US" dirty="0" smtClean="0">
                <a:latin typeface="+mj-lt"/>
              </a:rPr>
              <a:t>Authorities can also thank users for their involvement directly, so as to attract more users.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331677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a:t>
            </a:r>
          </a:p>
        </p:txBody>
      </p:sp>
      <p:sp>
        <p:nvSpPr>
          <p:cNvPr id="3" name="Content Placeholder 2"/>
          <p:cNvSpPr>
            <a:spLocks noGrp="1"/>
          </p:cNvSpPr>
          <p:nvPr>
            <p:ph idx="1"/>
          </p:nvPr>
        </p:nvSpPr>
        <p:spPr/>
        <p:txBody>
          <a:bodyPr/>
          <a:lstStyle/>
          <a:p>
            <a:r>
              <a:rPr lang="en-US" dirty="0" smtClean="0"/>
              <a:t>An organization where goods or services are exchanged for money.</a:t>
            </a:r>
          </a:p>
          <a:p>
            <a:r>
              <a:rPr lang="en-US" dirty="0" smtClean="0"/>
              <a:t>A business proposal is focused on how to approach the project, state value of the project. A revenue model has to be considered before any business model.</a:t>
            </a:r>
          </a:p>
          <a:p>
            <a:r>
              <a:rPr lang="en-US" dirty="0"/>
              <a:t>A </a:t>
            </a:r>
            <a:r>
              <a:rPr lang="en-US" b="1" dirty="0"/>
              <a:t>revenue model</a:t>
            </a:r>
            <a:r>
              <a:rPr lang="en-US" dirty="0"/>
              <a:t> is a framework for generating </a:t>
            </a:r>
            <a:r>
              <a:rPr lang="en-US" b="1" dirty="0"/>
              <a:t>revenues</a:t>
            </a:r>
            <a:r>
              <a:rPr lang="en-US" dirty="0"/>
              <a:t>. It identifies </a:t>
            </a:r>
            <a:r>
              <a:rPr lang="en-US" dirty="0" smtClean="0"/>
              <a:t> </a:t>
            </a:r>
            <a:r>
              <a:rPr lang="en-US" dirty="0"/>
              <a:t>what value to offer, how to price the value, and who pays for the value. It is a key component of a company's business </a:t>
            </a:r>
            <a:r>
              <a:rPr lang="en-US" b="1" dirty="0"/>
              <a:t>model</a:t>
            </a:r>
            <a:r>
              <a:rPr lang="en-US" dirty="0" smtClean="0"/>
              <a:t>.</a:t>
            </a:r>
          </a:p>
          <a:p>
            <a:r>
              <a:rPr lang="en-US" dirty="0"/>
              <a:t>A </a:t>
            </a:r>
            <a:r>
              <a:rPr lang="en-US" b="1" dirty="0"/>
              <a:t>business model</a:t>
            </a:r>
            <a:r>
              <a:rPr lang="en-US" dirty="0"/>
              <a:t> is the plan </a:t>
            </a:r>
            <a:r>
              <a:rPr lang="en-US" dirty="0" smtClean="0"/>
              <a:t>implemented </a:t>
            </a:r>
            <a:r>
              <a:rPr lang="en-US" dirty="0"/>
              <a:t>to generate revenue and make a profit from operations.</a:t>
            </a:r>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65125"/>
            <a:ext cx="3226904" cy="668849"/>
          </a:xfrm>
          <a:prstGeom prst="rect">
            <a:avLst/>
          </a:prstGeom>
        </p:spPr>
      </p:pic>
    </p:spTree>
    <p:extLst>
      <p:ext uri="{BB962C8B-B14F-4D97-AF65-F5344CB8AC3E}">
        <p14:creationId xmlns:p14="http://schemas.microsoft.com/office/powerpoint/2010/main" val="403829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a:bodyPr>
          <a:lstStyle/>
          <a:p>
            <a:pPr marL="0" indent="0">
              <a:buNone/>
            </a:pPr>
            <a:r>
              <a:rPr lang="en-US" sz="3500" b="1" dirty="0"/>
              <a:t>Traffic Analysis application using Social Media feed</a:t>
            </a:r>
            <a:endParaRPr lang="en-US" sz="3500" dirty="0"/>
          </a:p>
          <a:p>
            <a:r>
              <a:rPr lang="en-US" dirty="0"/>
              <a:t>Develop a model for extracting features from social media feeds like Twitter, Facebook, Traffic handles using </a:t>
            </a:r>
            <a:r>
              <a:rPr lang="en-US" u="sng" dirty="0"/>
              <a:t>Natural language processing </a:t>
            </a:r>
            <a:r>
              <a:rPr lang="en-US" u="sng" dirty="0" smtClean="0"/>
              <a:t>tools.</a:t>
            </a:r>
            <a:endParaRPr lang="en-US" u="sng" dirty="0"/>
          </a:p>
          <a:p>
            <a:r>
              <a:rPr lang="en-US" dirty="0"/>
              <a:t>Give traffic </a:t>
            </a:r>
            <a:r>
              <a:rPr lang="en-US" u="sng" dirty="0"/>
              <a:t>Authorities</a:t>
            </a:r>
            <a:r>
              <a:rPr lang="en-US" dirty="0"/>
              <a:t> information about what exactly has happened at the location and </a:t>
            </a:r>
            <a:r>
              <a:rPr lang="en-US" u="sng" dirty="0"/>
              <a:t>depth of situation. </a:t>
            </a:r>
            <a:r>
              <a:rPr lang="en-US" dirty="0"/>
              <a:t>(bridging the gap)</a:t>
            </a:r>
          </a:p>
          <a:p>
            <a:r>
              <a:rPr lang="en-US" dirty="0"/>
              <a:t>Notify the </a:t>
            </a:r>
            <a:r>
              <a:rPr lang="en-US" u="sng" dirty="0"/>
              <a:t>Users and NGOs </a:t>
            </a:r>
            <a:r>
              <a:rPr lang="en-US" dirty="0"/>
              <a:t>about problems around them for </a:t>
            </a:r>
            <a:r>
              <a:rPr lang="en-US" u="sng" dirty="0"/>
              <a:t>voluntary </a:t>
            </a:r>
            <a:r>
              <a:rPr lang="en-US" u="sng" dirty="0" smtClean="0"/>
              <a:t>help.</a:t>
            </a:r>
            <a:endParaRPr lang="en-US" u="sng" dirty="0"/>
          </a:p>
          <a:p>
            <a:r>
              <a:rPr lang="en-US" u="sng" dirty="0"/>
              <a:t>Update</a:t>
            </a:r>
            <a:r>
              <a:rPr lang="en-US" dirty="0"/>
              <a:t> users when any  problem has been attended to in a </a:t>
            </a:r>
            <a:r>
              <a:rPr lang="en-US" dirty="0" smtClean="0"/>
              <a:t>lucid format.</a:t>
            </a:r>
            <a:endParaRPr lang="en-US" dirty="0"/>
          </a:p>
          <a:p>
            <a:r>
              <a:rPr lang="en-US" dirty="0"/>
              <a:t>Reward them for helping by </a:t>
            </a:r>
            <a:r>
              <a:rPr lang="en-US" dirty="0" smtClean="0"/>
              <a:t>tweeting.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518719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endParaRPr lang="en-US" dirty="0"/>
          </a:p>
        </p:txBody>
      </p:sp>
      <p:sp>
        <p:nvSpPr>
          <p:cNvPr id="3" name="Content Placeholder 2"/>
          <p:cNvSpPr>
            <a:spLocks noGrp="1"/>
          </p:cNvSpPr>
          <p:nvPr>
            <p:ph idx="1"/>
          </p:nvPr>
        </p:nvSpPr>
        <p:spPr/>
        <p:txBody>
          <a:bodyPr/>
          <a:lstStyle/>
          <a:p>
            <a:r>
              <a:rPr lang="en-US" dirty="0" smtClean="0"/>
              <a:t>Getting the right business model : Focusing </a:t>
            </a:r>
            <a:r>
              <a:rPr lang="en-US" dirty="0"/>
              <a:t>on how the app fits into a business model or profitable portfolio of apps is what turns an app developer into an </a:t>
            </a:r>
            <a:r>
              <a:rPr lang="en-US" dirty="0" smtClean="0"/>
              <a:t>entrepreneur.</a:t>
            </a:r>
          </a:p>
          <a:p>
            <a:r>
              <a:rPr lang="en-US" dirty="0"/>
              <a:t>The key to successful app developing entrepreneurship is a variety of ideas, offerings and a commitment to constantly iterate on the app, and its business model </a:t>
            </a:r>
            <a:r>
              <a:rPr lang="en-US" dirty="0" smtClean="0"/>
              <a:t>.</a:t>
            </a:r>
          </a:p>
          <a:p>
            <a:r>
              <a:rPr lang="en-US" dirty="0" smtClean="0"/>
              <a:t>Free Model : In terms of App development the free model is free to download and has no in-app purchases.</a:t>
            </a:r>
          </a:p>
          <a:p>
            <a:r>
              <a:rPr lang="en-US" dirty="0" smtClean="0"/>
              <a:t>The free model can be turned into a premium model considering the value addition from free model to premium model.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65125"/>
            <a:ext cx="3226904" cy="668849"/>
          </a:xfrm>
          <a:prstGeom prst="rect">
            <a:avLst/>
          </a:prstGeom>
        </p:spPr>
      </p:pic>
    </p:spTree>
    <p:extLst>
      <p:ext uri="{BB962C8B-B14F-4D97-AF65-F5344CB8AC3E}">
        <p14:creationId xmlns:p14="http://schemas.microsoft.com/office/powerpoint/2010/main" val="16948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mj-lt"/>
              </a:rPr>
              <a:t>Users which can benefit using </a:t>
            </a:r>
            <a:r>
              <a:rPr lang="en-US" dirty="0" err="1" smtClean="0">
                <a:latin typeface="+mj-lt"/>
              </a:rPr>
              <a:t>TrafficAssist</a:t>
            </a:r>
            <a:r>
              <a:rPr lang="en-US" dirty="0" smtClean="0">
                <a:latin typeface="+mj-lt"/>
              </a:rPr>
              <a:t> application:</a:t>
            </a:r>
          </a:p>
          <a:p>
            <a:r>
              <a:rPr lang="en-US" dirty="0" smtClean="0">
                <a:latin typeface="+mj-lt"/>
              </a:rPr>
              <a:t>Local users.</a:t>
            </a:r>
          </a:p>
          <a:p>
            <a:r>
              <a:rPr lang="en-US" dirty="0" smtClean="0">
                <a:latin typeface="+mj-lt"/>
              </a:rPr>
              <a:t>Traffic Management Authorities.</a:t>
            </a:r>
          </a:p>
          <a:p>
            <a:r>
              <a:rPr lang="en-US" dirty="0" smtClean="0">
                <a:latin typeface="+mj-lt"/>
              </a:rPr>
              <a:t>Ambulance.</a:t>
            </a:r>
          </a:p>
          <a:p>
            <a:r>
              <a:rPr lang="en-US" dirty="0" smtClean="0">
                <a:latin typeface="+mj-lt"/>
              </a:rPr>
              <a:t>E-commerce.</a:t>
            </a:r>
          </a:p>
          <a:p>
            <a:r>
              <a:rPr lang="en-US" dirty="0" smtClean="0">
                <a:latin typeface="+mj-lt"/>
              </a:rPr>
              <a:t>Garbage collection Authorities.</a:t>
            </a:r>
          </a:p>
          <a:p>
            <a:r>
              <a:rPr lang="en-US" dirty="0" smtClean="0">
                <a:latin typeface="+mj-lt"/>
              </a:rPr>
              <a:t>Railway and bus management Authorities.</a:t>
            </a:r>
          </a:p>
          <a:p>
            <a:r>
              <a:rPr lang="en-US" dirty="0" smtClean="0">
                <a:latin typeface="+mj-lt"/>
              </a:rPr>
              <a:t>Fire extinguisher.</a:t>
            </a:r>
          </a:p>
          <a:p>
            <a:r>
              <a:rPr lang="en-US" dirty="0" smtClean="0">
                <a:latin typeface="+mj-lt"/>
              </a:rPr>
              <a:t>Control Rooms.</a:t>
            </a:r>
          </a:p>
          <a:p>
            <a:endParaRPr lang="en-US" dirty="0" smtClean="0">
              <a:latin typeface="+mj-lt"/>
            </a:endParaRPr>
          </a:p>
          <a:p>
            <a:endParaRPr lang="en-US" dirty="0" smtClean="0"/>
          </a:p>
          <a:p>
            <a:pPr marL="0" indent="0">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65125"/>
            <a:ext cx="3226904" cy="668849"/>
          </a:xfrm>
          <a:prstGeom prst="rect">
            <a:avLst/>
          </a:prstGeom>
        </p:spPr>
      </p:pic>
    </p:spTree>
    <p:extLst>
      <p:ext uri="{BB962C8B-B14F-4D97-AF65-F5344CB8AC3E}">
        <p14:creationId xmlns:p14="http://schemas.microsoft.com/office/powerpoint/2010/main" val="50175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Revenue Model in </a:t>
            </a:r>
            <a:r>
              <a:rPr lang="en-US" dirty="0" err="1" smtClean="0">
                <a:latin typeface="+mj-lt"/>
              </a:rPr>
              <a:t>TrafficAssist</a:t>
            </a:r>
            <a:r>
              <a:rPr lang="en-US" dirty="0" smtClean="0">
                <a:latin typeface="+mj-lt"/>
              </a:rPr>
              <a:t> Application:</a:t>
            </a:r>
          </a:p>
          <a:p>
            <a:r>
              <a:rPr lang="en-US" dirty="0" smtClean="0">
                <a:latin typeface="+mj-lt"/>
              </a:rPr>
              <a:t>The revenue can be obtained by advertisement .</a:t>
            </a:r>
          </a:p>
          <a:p>
            <a:r>
              <a:rPr lang="en-US" dirty="0" smtClean="0">
                <a:latin typeface="+mj-lt"/>
              </a:rPr>
              <a:t>Linking up with service provider companies.(</a:t>
            </a:r>
            <a:r>
              <a:rPr lang="en-US" dirty="0" err="1" smtClean="0">
                <a:latin typeface="+mj-lt"/>
              </a:rPr>
              <a:t>Eg.Ola</a:t>
            </a:r>
            <a:r>
              <a:rPr lang="en-US" dirty="0" smtClean="0">
                <a:latin typeface="+mj-lt"/>
              </a:rPr>
              <a:t> and Uber)</a:t>
            </a:r>
          </a:p>
          <a:p>
            <a:r>
              <a:rPr lang="en-US" dirty="0" smtClean="0">
                <a:latin typeface="+mj-lt"/>
              </a:rPr>
              <a:t>Changing from free to premium model.</a:t>
            </a:r>
          </a:p>
          <a:p>
            <a:r>
              <a:rPr lang="en-US" dirty="0" smtClean="0">
                <a:latin typeface="+mj-lt"/>
              </a:rPr>
              <a:t>Creating a minimum viable product.</a:t>
            </a:r>
          </a:p>
          <a:p>
            <a:pPr marL="0" indent="0">
              <a:buNone/>
            </a:pPr>
            <a:endParaRPr lang="en-US" dirty="0" smtClean="0"/>
          </a:p>
          <a:p>
            <a:endParaRPr lang="en-US" dirty="0"/>
          </a:p>
        </p:txBody>
      </p:sp>
    </p:spTree>
    <p:extLst>
      <p:ext uri="{BB962C8B-B14F-4D97-AF65-F5344CB8AC3E}">
        <p14:creationId xmlns:p14="http://schemas.microsoft.com/office/powerpoint/2010/main" val="223139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mj-lt"/>
              </a:rPr>
              <a:t>Extension</a:t>
            </a:r>
          </a:p>
          <a:p>
            <a:pPr algn="just"/>
            <a:r>
              <a:rPr lang="en-US" dirty="0" smtClean="0">
                <a:latin typeface="+mj-lt"/>
              </a:rPr>
              <a:t>Neural networks for traffic prediction using previous data.</a:t>
            </a:r>
          </a:p>
          <a:p>
            <a:pPr algn="just"/>
            <a:r>
              <a:rPr lang="en-US" dirty="0" smtClean="0">
                <a:latin typeface="+mj-lt"/>
              </a:rPr>
              <a:t>Can be extended to avenues other than traffic like Malls etc.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427699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2260601"/>
            <a:ext cx="2967037" cy="2907506"/>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
        <p:nvSpPr>
          <p:cNvPr id="6" name="TextBox 5"/>
          <p:cNvSpPr txBox="1"/>
          <p:nvPr/>
        </p:nvSpPr>
        <p:spPr>
          <a:xfrm>
            <a:off x="4855368" y="5368688"/>
            <a:ext cx="1943100" cy="369332"/>
          </a:xfrm>
          <a:prstGeom prst="rect">
            <a:avLst/>
          </a:prstGeom>
          <a:noFill/>
        </p:spPr>
        <p:txBody>
          <a:bodyPr wrap="square" rtlCol="0">
            <a:spAutoFit/>
          </a:bodyPr>
          <a:lstStyle/>
          <a:p>
            <a:pPr algn="ctr"/>
            <a:r>
              <a:rPr lang="en-US" dirty="0" smtClean="0"/>
              <a:t>Logo</a:t>
            </a:r>
            <a:endParaRPr lang="en-US" dirty="0"/>
          </a:p>
        </p:txBody>
      </p:sp>
    </p:spTree>
    <p:extLst>
      <p:ext uri="{BB962C8B-B14F-4D97-AF65-F5344CB8AC3E}">
        <p14:creationId xmlns:p14="http://schemas.microsoft.com/office/powerpoint/2010/main" val="576097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28" y="30699"/>
            <a:ext cx="10515600" cy="1325563"/>
          </a:xfrm>
        </p:spPr>
        <p:txBody>
          <a:bodyPr/>
          <a:lstStyle/>
          <a:p>
            <a:r>
              <a:rPr lang="en-US" dirty="0" smtClean="0"/>
              <a:t>Solution - Screenshots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8" y="1027906"/>
            <a:ext cx="3257143" cy="570004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428" y="1027906"/>
            <a:ext cx="3257143" cy="57153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728" y="1027905"/>
            <a:ext cx="3362794" cy="5700041"/>
          </a:xfrm>
          <a:prstGeom prst="rect">
            <a:avLst/>
          </a:prstGeom>
        </p:spPr>
      </p:pic>
    </p:spTree>
    <p:extLst>
      <p:ext uri="{BB962C8B-B14F-4D97-AF65-F5344CB8AC3E}">
        <p14:creationId xmlns:p14="http://schemas.microsoft.com/office/powerpoint/2010/main" val="1562777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28" y="30699"/>
            <a:ext cx="10515600" cy="744001"/>
          </a:xfrm>
        </p:spPr>
        <p:txBody>
          <a:bodyPr/>
          <a:lstStyle/>
          <a:p>
            <a:r>
              <a:rPr lang="en-US" dirty="0" smtClean="0"/>
              <a:t>Solution - Screenshots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8" y="774700"/>
            <a:ext cx="3314286" cy="6083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774700"/>
            <a:ext cx="3276599" cy="6083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885" y="774700"/>
            <a:ext cx="2971429" cy="6083300"/>
          </a:xfrm>
          <a:prstGeom prst="rect">
            <a:avLst/>
          </a:prstGeom>
        </p:spPr>
      </p:pic>
    </p:spTree>
    <p:extLst>
      <p:ext uri="{BB962C8B-B14F-4D97-AF65-F5344CB8AC3E}">
        <p14:creationId xmlns:p14="http://schemas.microsoft.com/office/powerpoint/2010/main" val="1505195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Code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384071"/>
            <a:ext cx="11684000" cy="5182057"/>
          </a:xfrm>
          <a:prstGeom prst="rect">
            <a:avLst/>
          </a:prstGeom>
        </p:spPr>
      </p:pic>
    </p:spTree>
    <p:extLst>
      <p:ext uri="{BB962C8B-B14F-4D97-AF65-F5344CB8AC3E}">
        <p14:creationId xmlns:p14="http://schemas.microsoft.com/office/powerpoint/2010/main" val="80068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0"/>
            <a:ext cx="10515600" cy="787400"/>
          </a:xfrm>
        </p:spPr>
        <p:txBody>
          <a:bodyPr/>
          <a:lstStyle/>
          <a:p>
            <a:r>
              <a:rPr lang="en-US" dirty="0" smtClean="0"/>
              <a:t>Solution - Code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787400"/>
            <a:ext cx="11899900" cy="6602326"/>
          </a:xfrm>
          <a:prstGeom prst="rect">
            <a:avLst/>
          </a:prstGeom>
        </p:spPr>
      </p:pic>
    </p:spTree>
    <p:extLst>
      <p:ext uri="{BB962C8B-B14F-4D97-AF65-F5344CB8AC3E}">
        <p14:creationId xmlns:p14="http://schemas.microsoft.com/office/powerpoint/2010/main" val="225278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 y="127000"/>
            <a:ext cx="3857625" cy="65913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7187" y="127000"/>
            <a:ext cx="3857625" cy="65913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2775" y="127000"/>
            <a:ext cx="3857625" cy="6591300"/>
          </a:xfrm>
          <a:prstGeom prst="rect">
            <a:avLst/>
          </a:prstGeom>
        </p:spPr>
      </p:pic>
    </p:spTree>
    <p:extLst>
      <p:ext uri="{BB962C8B-B14F-4D97-AF65-F5344CB8AC3E}">
        <p14:creationId xmlns:p14="http://schemas.microsoft.com/office/powerpoint/2010/main" val="315952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38200" y="1943099"/>
            <a:ext cx="10515600" cy="4233863"/>
          </a:xfrm>
        </p:spPr>
        <p:txBody>
          <a:bodyPr>
            <a:noAutofit/>
          </a:bodyPr>
          <a:lstStyle/>
          <a:p>
            <a:pPr marL="0" indent="0">
              <a:buNone/>
            </a:pPr>
            <a:r>
              <a:rPr lang="en-US" b="1" dirty="0">
                <a:latin typeface="+mj-lt"/>
              </a:rPr>
              <a:t>Severity Of The Problem:</a:t>
            </a:r>
          </a:p>
          <a:p>
            <a:r>
              <a:rPr lang="en-US" sz="2400" dirty="0"/>
              <a:t>Whenever we talk about Pune’s traffic we hear words like chaotic, unsafe, infamous, etc. </a:t>
            </a:r>
          </a:p>
          <a:p>
            <a:r>
              <a:rPr lang="en-US" sz="2400" dirty="0"/>
              <a:t>The </a:t>
            </a:r>
            <a:r>
              <a:rPr lang="en-US" sz="2400" u="sng" dirty="0"/>
              <a:t>fatality rate</a:t>
            </a:r>
            <a:r>
              <a:rPr lang="en-US" sz="2400" dirty="0"/>
              <a:t> is one person a day or 10 to 15 a week which </a:t>
            </a:r>
            <a:r>
              <a:rPr lang="en-US" sz="2400" u="sng" dirty="0"/>
              <a:t>is very high</a:t>
            </a:r>
            <a:r>
              <a:rPr lang="en-US" sz="2400" dirty="0"/>
              <a:t>. </a:t>
            </a:r>
          </a:p>
          <a:p>
            <a:r>
              <a:rPr lang="en-US" sz="2400" dirty="0"/>
              <a:t>Thanks to very undisciplined traffic of city with </a:t>
            </a:r>
            <a:r>
              <a:rPr lang="en-US" sz="2400" u="sng" dirty="0"/>
              <a:t>zero traffic sense in the population.</a:t>
            </a:r>
          </a:p>
          <a:p>
            <a:r>
              <a:rPr lang="en-US" sz="2400" dirty="0"/>
              <a:t>Also </a:t>
            </a:r>
            <a:r>
              <a:rPr lang="en-US" sz="2400" u="sng" dirty="0"/>
              <a:t>People tend to Express on social media </a:t>
            </a:r>
            <a:r>
              <a:rPr lang="en-US" sz="2400" dirty="0"/>
              <a:t>instead of contacting the Authorities</a:t>
            </a:r>
          </a:p>
          <a:p>
            <a:r>
              <a:rPr lang="en-US" sz="2400" dirty="0"/>
              <a:t>W</a:t>
            </a:r>
            <a:r>
              <a:rPr lang="en-US" sz="2400" dirty="0" smtClean="0"/>
              <a:t>e </a:t>
            </a:r>
            <a:r>
              <a:rPr lang="en-US" sz="2400" dirty="0"/>
              <a:t>are also responsible for this situation </a:t>
            </a:r>
            <a:r>
              <a:rPr lang="en-US" sz="2400" dirty="0" smtClean="0"/>
              <a:t>somehow.</a:t>
            </a:r>
            <a:endParaRPr lang="en-US" sz="2400"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344250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5" t="189" r="42917" b="-756"/>
          <a:stretch/>
        </p:blipFill>
        <p:spPr>
          <a:xfrm>
            <a:off x="215900" y="101600"/>
            <a:ext cx="11823700" cy="6629400"/>
          </a:xfrm>
          <a:prstGeom prst="rect">
            <a:avLst/>
          </a:prstGeom>
        </p:spPr>
      </p:pic>
    </p:spTree>
    <p:extLst>
      <p:ext uri="{BB962C8B-B14F-4D97-AF65-F5344CB8AC3E}">
        <p14:creationId xmlns:p14="http://schemas.microsoft.com/office/powerpoint/2010/main" val="257528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a:t>
            </a:r>
            <a:r>
              <a:rPr lang="en-US" dirty="0" err="1" smtClean="0"/>
              <a:t>Webapp</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DEMO ON SCREEN</a:t>
            </a:r>
            <a:endParaRPr lang="en-US" dirty="0"/>
          </a:p>
        </p:txBody>
      </p:sp>
    </p:spTree>
    <p:extLst>
      <p:ext uri="{BB962C8B-B14F-4D97-AF65-F5344CB8AC3E}">
        <p14:creationId xmlns:p14="http://schemas.microsoft.com/office/powerpoint/2010/main" val="1467777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a:xfrm>
            <a:off x="495300" y="1825624"/>
            <a:ext cx="11506200" cy="4803775"/>
          </a:xfrm>
        </p:spPr>
        <p:txBody>
          <a:bodyPr>
            <a:normAutofit/>
          </a:bodyPr>
          <a:lstStyle/>
          <a:p>
            <a:pPr marL="0" indent="0">
              <a:buNone/>
            </a:pPr>
            <a:r>
              <a:rPr lang="en-US" dirty="0">
                <a:latin typeface="+mj-lt"/>
              </a:rPr>
              <a:t>	</a:t>
            </a:r>
            <a:r>
              <a:rPr lang="en-US" dirty="0" smtClean="0">
                <a:latin typeface="+mj-lt"/>
              </a:rPr>
              <a:t>     </a:t>
            </a:r>
            <a:r>
              <a:rPr lang="en-US" sz="2200" dirty="0" err="1" smtClean="0">
                <a:latin typeface="+mj-lt"/>
              </a:rPr>
              <a:t>Pinak</a:t>
            </a:r>
            <a:r>
              <a:rPr lang="en-US" sz="2200" dirty="0" smtClean="0">
                <a:latin typeface="+mj-lt"/>
              </a:rPr>
              <a:t> </a:t>
            </a:r>
            <a:r>
              <a:rPr lang="en-US" sz="2200" dirty="0" err="1" smtClean="0">
                <a:latin typeface="+mj-lt"/>
              </a:rPr>
              <a:t>Wadikar</a:t>
            </a:r>
            <a:r>
              <a:rPr lang="en-US" sz="2200" dirty="0" smtClean="0">
                <a:latin typeface="+mj-lt"/>
              </a:rPr>
              <a:t>			</a:t>
            </a:r>
            <a:r>
              <a:rPr lang="en-US" sz="2200" dirty="0">
                <a:latin typeface="+mj-lt"/>
              </a:rPr>
              <a:t>	</a:t>
            </a:r>
            <a:r>
              <a:rPr lang="en-US" sz="2200" dirty="0" smtClean="0">
                <a:latin typeface="+mj-lt"/>
              </a:rPr>
              <a:t>        </a:t>
            </a:r>
            <a:r>
              <a:rPr lang="en-US" sz="2200" dirty="0" err="1" smtClean="0">
                <a:latin typeface="+mj-lt"/>
              </a:rPr>
              <a:t>Shubham</a:t>
            </a:r>
            <a:r>
              <a:rPr lang="en-US" sz="2200" dirty="0" smtClean="0">
                <a:latin typeface="+mj-lt"/>
              </a:rPr>
              <a:t> </a:t>
            </a:r>
            <a:r>
              <a:rPr lang="en-US" sz="2200" dirty="0" err="1">
                <a:latin typeface="+mj-lt"/>
              </a:rPr>
              <a:t>Bidkar</a:t>
            </a:r>
            <a:endParaRPr lang="en-US" sz="2200" dirty="0">
              <a:latin typeface="+mj-lt"/>
            </a:endParaRPr>
          </a:p>
          <a:p>
            <a:pPr marL="0" indent="0">
              <a:buNone/>
            </a:pPr>
            <a:r>
              <a:rPr lang="en-US" sz="2200" dirty="0" smtClean="0">
                <a:latin typeface="+mj-lt"/>
              </a:rPr>
              <a:t>Pune Institute of Computer Technology		</a:t>
            </a:r>
            <a:r>
              <a:rPr lang="en-US" sz="2200" dirty="0" smtClean="0">
                <a:latin typeface="+mj-lt"/>
              </a:rPr>
              <a:t>      Pune </a:t>
            </a:r>
            <a:r>
              <a:rPr lang="en-US" sz="2200" dirty="0">
                <a:latin typeface="+mj-lt"/>
              </a:rPr>
              <a:t>Institute of Computer Technology</a:t>
            </a:r>
          </a:p>
          <a:p>
            <a:pPr marL="0" indent="0">
              <a:buNone/>
            </a:pPr>
            <a:r>
              <a:rPr lang="en-US" sz="2200" dirty="0" smtClean="0">
                <a:latin typeface="+mj-lt"/>
              </a:rPr>
              <a:t>  Interests : Core electronics, Robotics		</a:t>
            </a:r>
            <a:r>
              <a:rPr lang="en-US" sz="2200" dirty="0" smtClean="0">
                <a:latin typeface="+mj-lt"/>
              </a:rPr>
              <a:t>        Interests </a:t>
            </a:r>
            <a:r>
              <a:rPr lang="en-US" sz="2200" dirty="0">
                <a:latin typeface="+mj-lt"/>
              </a:rPr>
              <a:t>: Analog electronics, Robotics</a:t>
            </a:r>
          </a:p>
          <a:p>
            <a:pPr marL="0" indent="0">
              <a:buNone/>
            </a:pPr>
            <a:endParaRPr lang="en-US" sz="2200" dirty="0" smtClean="0">
              <a:latin typeface="+mj-lt"/>
            </a:endParaRPr>
          </a:p>
          <a:p>
            <a:pPr marL="0" indent="0">
              <a:buNone/>
            </a:pPr>
            <a:r>
              <a:rPr lang="en-US" sz="2200" dirty="0">
                <a:latin typeface="+mj-lt"/>
              </a:rPr>
              <a:t>	</a:t>
            </a:r>
            <a:r>
              <a:rPr lang="en-US" sz="2200" dirty="0" smtClean="0">
                <a:latin typeface="+mj-lt"/>
              </a:rPr>
              <a:t>       </a:t>
            </a:r>
            <a:r>
              <a:rPr lang="en-US" sz="2200" dirty="0" err="1" smtClean="0">
                <a:latin typeface="+mj-lt"/>
              </a:rPr>
              <a:t>Nehal</a:t>
            </a:r>
            <a:r>
              <a:rPr lang="en-US" sz="2200" dirty="0" smtClean="0">
                <a:latin typeface="+mj-lt"/>
              </a:rPr>
              <a:t> </a:t>
            </a:r>
            <a:r>
              <a:rPr lang="en-US" sz="2200" dirty="0" err="1" smtClean="0">
                <a:latin typeface="+mj-lt"/>
              </a:rPr>
              <a:t>Borole</a:t>
            </a:r>
            <a:r>
              <a:rPr lang="en-US" sz="2200" dirty="0" smtClean="0">
                <a:latin typeface="+mj-lt"/>
              </a:rPr>
              <a:t>				    </a:t>
            </a:r>
            <a:r>
              <a:rPr lang="en-US" sz="2200" dirty="0" smtClean="0">
                <a:latin typeface="+mj-lt"/>
              </a:rPr>
              <a:t>   </a:t>
            </a:r>
            <a:r>
              <a:rPr lang="en-US" sz="2200" dirty="0" smtClean="0">
                <a:latin typeface="+mj-lt"/>
              </a:rPr>
              <a:t>Aseem </a:t>
            </a:r>
            <a:r>
              <a:rPr lang="en-US" sz="2200" dirty="0">
                <a:latin typeface="+mj-lt"/>
              </a:rPr>
              <a:t>Raina</a:t>
            </a:r>
          </a:p>
          <a:p>
            <a:pPr marL="0" indent="0">
              <a:buNone/>
            </a:pPr>
            <a:r>
              <a:rPr lang="en-US" sz="2200" dirty="0" smtClean="0">
                <a:latin typeface="+mj-lt"/>
              </a:rPr>
              <a:t>Pune </a:t>
            </a:r>
            <a:r>
              <a:rPr lang="en-US" sz="2200" dirty="0">
                <a:latin typeface="+mj-lt"/>
              </a:rPr>
              <a:t>Institute of Computer </a:t>
            </a:r>
            <a:r>
              <a:rPr lang="en-US" sz="2200" dirty="0" smtClean="0">
                <a:latin typeface="+mj-lt"/>
              </a:rPr>
              <a:t>Technology		</a:t>
            </a:r>
            <a:r>
              <a:rPr lang="en-US" sz="2200" dirty="0" smtClean="0">
                <a:latin typeface="+mj-lt"/>
              </a:rPr>
              <a:t>      Pune </a:t>
            </a:r>
            <a:r>
              <a:rPr lang="en-US" sz="2200" dirty="0">
                <a:latin typeface="+mj-lt"/>
              </a:rPr>
              <a:t>Institute of Computer Technology</a:t>
            </a:r>
          </a:p>
          <a:p>
            <a:pPr marL="0" indent="0">
              <a:buNone/>
            </a:pPr>
            <a:r>
              <a:rPr lang="en-US" sz="2200" dirty="0" smtClean="0">
                <a:latin typeface="+mj-lt"/>
              </a:rPr>
              <a:t> </a:t>
            </a:r>
            <a:r>
              <a:rPr lang="en-US" sz="2200" dirty="0" smtClean="0">
                <a:latin typeface="+mj-lt"/>
              </a:rPr>
              <a:t>Interests </a:t>
            </a:r>
            <a:r>
              <a:rPr lang="en-US" sz="2200" dirty="0">
                <a:latin typeface="+mj-lt"/>
              </a:rPr>
              <a:t>: Algorithms, Data </a:t>
            </a:r>
            <a:r>
              <a:rPr lang="en-US" sz="2200" dirty="0" smtClean="0">
                <a:latin typeface="+mj-lt"/>
              </a:rPr>
              <a:t>Structures, Robotics</a:t>
            </a:r>
            <a:r>
              <a:rPr lang="en-US" sz="2200" dirty="0" smtClean="0">
                <a:latin typeface="+mj-lt"/>
              </a:rPr>
              <a:t>	        </a:t>
            </a:r>
            <a:r>
              <a:rPr lang="en-US" sz="2200" dirty="0" smtClean="0">
                <a:latin typeface="+mj-lt"/>
              </a:rPr>
              <a:t>  </a:t>
            </a:r>
            <a:r>
              <a:rPr lang="en-US" sz="2200" dirty="0" smtClean="0">
                <a:latin typeface="+mj-lt"/>
              </a:rPr>
              <a:t>Interests </a:t>
            </a:r>
            <a:r>
              <a:rPr lang="en-US" sz="2200" dirty="0">
                <a:latin typeface="+mj-lt"/>
              </a:rPr>
              <a:t>: Data Science, Algorithms, Robotics</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68798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38200" y="1825625"/>
            <a:ext cx="10515600" cy="3343275"/>
          </a:xfrm>
        </p:spPr>
        <p:txBody>
          <a:bodyPr/>
          <a:lstStyle/>
          <a:p>
            <a:pPr marL="0" indent="0">
              <a:buNone/>
            </a:pPr>
            <a:r>
              <a:rPr lang="en-US" b="1" dirty="0">
                <a:latin typeface="+mj-lt"/>
              </a:rPr>
              <a:t>Most congested locations: </a:t>
            </a:r>
            <a:endParaRPr lang="en-US" dirty="0">
              <a:latin typeface="+mj-lt"/>
            </a:endParaRPr>
          </a:p>
          <a:p>
            <a:pPr marL="0" indent="0">
              <a:buNone/>
            </a:pPr>
            <a:r>
              <a:rPr lang="en-US" dirty="0">
                <a:latin typeface="+mj-lt"/>
              </a:rPr>
              <a:t>Usually locations where roads or infrastructure is under-construction are most jam-packed. Even areas near commercial zones of office areas are jammed with traffic especially during morning hours when everybody are in rush to reach office on time. </a:t>
            </a:r>
            <a:r>
              <a:rPr lang="en-US" dirty="0" err="1">
                <a:latin typeface="+mj-lt"/>
              </a:rPr>
              <a:t>Senapati</a:t>
            </a:r>
            <a:r>
              <a:rPr lang="en-US" dirty="0">
                <a:latin typeface="+mj-lt"/>
              </a:rPr>
              <a:t> </a:t>
            </a:r>
            <a:r>
              <a:rPr lang="en-US" dirty="0" err="1">
                <a:latin typeface="+mj-lt"/>
              </a:rPr>
              <a:t>Bapat</a:t>
            </a:r>
            <a:r>
              <a:rPr lang="en-US" dirty="0">
                <a:latin typeface="+mj-lt"/>
              </a:rPr>
              <a:t> Road, Hinjewadi, </a:t>
            </a:r>
            <a:r>
              <a:rPr lang="en-US" dirty="0" err="1">
                <a:latin typeface="+mj-lt"/>
              </a:rPr>
              <a:t>Hadapsar</a:t>
            </a:r>
            <a:r>
              <a:rPr lang="en-US" dirty="0">
                <a:latin typeface="+mj-lt"/>
              </a:rPr>
              <a:t>, </a:t>
            </a:r>
            <a:r>
              <a:rPr lang="en-US" dirty="0" err="1">
                <a:latin typeface="+mj-lt"/>
              </a:rPr>
              <a:t>Sinhagad</a:t>
            </a:r>
            <a:r>
              <a:rPr lang="en-US" dirty="0">
                <a:latin typeface="+mj-lt"/>
              </a:rPr>
              <a:t> Road, </a:t>
            </a:r>
            <a:r>
              <a:rPr lang="en-US" dirty="0" err="1">
                <a:latin typeface="+mj-lt"/>
              </a:rPr>
              <a:t>Kothrud</a:t>
            </a:r>
            <a:r>
              <a:rPr lang="en-US" dirty="0">
                <a:latin typeface="+mj-lt"/>
              </a:rPr>
              <a:t>, </a:t>
            </a:r>
            <a:r>
              <a:rPr lang="en-US" dirty="0" err="1">
                <a:latin typeface="+mj-lt"/>
              </a:rPr>
              <a:t>Koregaon</a:t>
            </a:r>
            <a:r>
              <a:rPr lang="en-US" dirty="0">
                <a:latin typeface="+mj-lt"/>
              </a:rPr>
              <a:t> Park, Pune Station area, </a:t>
            </a:r>
            <a:r>
              <a:rPr lang="en-US" dirty="0" err="1">
                <a:latin typeface="+mj-lt"/>
              </a:rPr>
              <a:t>Shivajinagar</a:t>
            </a:r>
            <a:r>
              <a:rPr lang="en-US" dirty="0">
                <a:latin typeface="+mj-lt"/>
              </a:rPr>
              <a:t> are mostly crowded.</a:t>
            </a:r>
          </a:p>
          <a:p>
            <a:pPr marL="0" indent="0">
              <a:buNone/>
            </a:pP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215649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8" name="Content Placeholder 7"/>
          <p:cNvSpPr>
            <a:spLocks noGrp="1"/>
          </p:cNvSpPr>
          <p:nvPr>
            <p:ph idx="1"/>
          </p:nvPr>
        </p:nvSpPr>
        <p:spPr>
          <a:xfrm>
            <a:off x="838200" y="2525123"/>
            <a:ext cx="10515600" cy="4114800"/>
          </a:xfrm>
        </p:spPr>
        <p:txBody>
          <a:bodyPr>
            <a:normAutofit/>
          </a:bodyPr>
          <a:lstStyle/>
          <a:p>
            <a:r>
              <a:rPr lang="en-US" dirty="0">
                <a:hlinkClick r:id="rId2"/>
              </a:rPr>
              <a:t>Pune Ranks 3</a:t>
            </a:r>
            <a:r>
              <a:rPr lang="en-US" baseline="30000" dirty="0">
                <a:hlinkClick r:id="rId2"/>
              </a:rPr>
              <a:t>rd</a:t>
            </a:r>
            <a:r>
              <a:rPr lang="en-US" dirty="0">
                <a:hlinkClick r:id="rId2"/>
              </a:rPr>
              <a:t> in Accidental deaths </a:t>
            </a:r>
            <a:endParaRPr lang="en-US" dirty="0"/>
          </a:p>
          <a:p>
            <a:r>
              <a:rPr lang="en-US" dirty="0">
                <a:hlinkClick r:id="rId3"/>
              </a:rPr>
              <a:t>PMC,PMPML face flak from activists</a:t>
            </a:r>
            <a:endParaRPr lang="en-US" dirty="0"/>
          </a:p>
          <a:p>
            <a:r>
              <a:rPr lang="en-US" dirty="0">
                <a:hlinkClick r:id="rId4"/>
              </a:rPr>
              <a:t>Traffic related twitter implementation</a:t>
            </a:r>
            <a:endParaRPr lang="en-US" dirty="0"/>
          </a:p>
          <a:p>
            <a:r>
              <a:rPr lang="en-US" dirty="0">
                <a:hlinkClick r:id="rId5"/>
              </a:rPr>
              <a:t>Safe Traffic Implementation using social media</a:t>
            </a:r>
            <a:endParaRPr lang="en-US" dirty="0"/>
          </a:p>
          <a:p>
            <a:pPr marL="0" indent="0">
              <a:buNone/>
            </a:pPr>
            <a:endParaRPr lang="en-US"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
        <p:nvSpPr>
          <p:cNvPr id="9" name="TextBox 8"/>
          <p:cNvSpPr txBox="1"/>
          <p:nvPr/>
        </p:nvSpPr>
        <p:spPr>
          <a:xfrm>
            <a:off x="838200" y="1690688"/>
            <a:ext cx="6096000" cy="523220"/>
          </a:xfrm>
          <a:prstGeom prst="rect">
            <a:avLst/>
          </a:prstGeom>
          <a:noFill/>
        </p:spPr>
        <p:txBody>
          <a:bodyPr wrap="square" rtlCol="0">
            <a:spAutoFit/>
          </a:bodyPr>
          <a:lstStyle/>
          <a:p>
            <a:r>
              <a:rPr lang="en-US" sz="2800" dirty="0"/>
              <a:t>SUPPORTING DATA</a:t>
            </a:r>
          </a:p>
        </p:txBody>
      </p:sp>
    </p:spTree>
    <p:extLst>
      <p:ext uri="{BB962C8B-B14F-4D97-AF65-F5344CB8AC3E}">
        <p14:creationId xmlns:p14="http://schemas.microsoft.com/office/powerpoint/2010/main" val="450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38200" y="2041525"/>
            <a:ext cx="4282440" cy="4283075"/>
          </a:xfrm>
        </p:spPr>
        <p:txBody>
          <a:bodyPr/>
          <a:lstStyle/>
          <a:p>
            <a:pPr marL="0" indent="0" algn="ctr">
              <a:buNone/>
            </a:pPr>
            <a:r>
              <a:rPr lang="en-US" b="1" dirty="0">
                <a:latin typeface="+mj-lt"/>
              </a:rPr>
              <a:t>Traffic Statistics in Pune (Study by IIT Bombay)</a:t>
            </a: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 y="3014662"/>
            <a:ext cx="5486400" cy="2967038"/>
          </a:xfrm>
          <a:prstGeom prst="rect">
            <a:avLst/>
          </a:prstGeom>
        </p:spPr>
      </p:pic>
      <p:sp>
        <p:nvSpPr>
          <p:cNvPr id="6" name="TextBox 5"/>
          <p:cNvSpPr txBox="1"/>
          <p:nvPr/>
        </p:nvSpPr>
        <p:spPr>
          <a:xfrm>
            <a:off x="1361440" y="5981700"/>
            <a:ext cx="3759200" cy="646331"/>
          </a:xfrm>
          <a:prstGeom prst="rect">
            <a:avLst/>
          </a:prstGeom>
          <a:noFill/>
        </p:spPr>
        <p:txBody>
          <a:bodyPr wrap="square" rtlCol="0">
            <a:spAutoFit/>
          </a:bodyPr>
          <a:lstStyle/>
          <a:p>
            <a:pPr algn="ctr"/>
            <a:r>
              <a:rPr lang="en-US" dirty="0"/>
              <a:t>Fig. Passenger Car Units (PCU) values adopted for study</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041525"/>
            <a:ext cx="5760720" cy="4476841"/>
          </a:xfrm>
          <a:prstGeom prst="rect">
            <a:avLst/>
          </a:prstGeom>
        </p:spPr>
      </p:pic>
    </p:spTree>
    <p:extLst>
      <p:ext uri="{BB962C8B-B14F-4D97-AF65-F5344CB8AC3E}">
        <p14:creationId xmlns:p14="http://schemas.microsoft.com/office/powerpoint/2010/main" val="28931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7463"/>
            <a:ext cx="10515600" cy="1325563"/>
          </a:xfrm>
        </p:spPr>
        <p:txBody>
          <a:bodyPr/>
          <a:lstStyle/>
          <a:p>
            <a:r>
              <a:rPr lang="en-US" dirty="0"/>
              <a:t>Problem Statement</a:t>
            </a:r>
          </a:p>
        </p:txBody>
      </p:sp>
      <p:sp>
        <p:nvSpPr>
          <p:cNvPr id="3" name="Content Placeholder 2"/>
          <p:cNvSpPr>
            <a:spLocks noGrp="1"/>
          </p:cNvSpPr>
          <p:nvPr>
            <p:ph idx="1"/>
          </p:nvPr>
        </p:nvSpPr>
        <p:spPr>
          <a:xfrm>
            <a:off x="838200" y="1397000"/>
            <a:ext cx="10515600" cy="5321299"/>
          </a:xfrm>
        </p:spPr>
        <p:txBody>
          <a:bodyPr/>
          <a:lstStyle/>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
        <p:nvSpPr>
          <p:cNvPr id="6" name="TextBox 5"/>
          <p:cNvSpPr txBox="1"/>
          <p:nvPr/>
        </p:nvSpPr>
        <p:spPr>
          <a:xfrm>
            <a:off x="4089400" y="5981700"/>
            <a:ext cx="3759200" cy="369332"/>
          </a:xfrm>
          <a:prstGeom prst="rect">
            <a:avLst/>
          </a:prstGeom>
          <a:noFill/>
        </p:spPr>
        <p:txBody>
          <a:bodyPr wrap="square" rtlCol="0">
            <a:spAutoFit/>
          </a:bodyP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49" y="1397000"/>
            <a:ext cx="6646386" cy="49537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078" y="1404426"/>
            <a:ext cx="5056121" cy="4946368"/>
          </a:xfrm>
          <a:prstGeom prst="rect">
            <a:avLst/>
          </a:prstGeom>
        </p:spPr>
      </p:pic>
    </p:spTree>
    <p:extLst>
      <p:ext uri="{BB962C8B-B14F-4D97-AF65-F5344CB8AC3E}">
        <p14:creationId xmlns:p14="http://schemas.microsoft.com/office/powerpoint/2010/main" val="20108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6997"/>
            <a:ext cx="8255724" cy="4957763"/>
          </a:xfrm>
          <a:prstGeom prst="rect">
            <a:avLst/>
          </a:prstGeom>
        </p:spPr>
      </p:pic>
    </p:spTree>
    <p:extLst>
      <p:ext uri="{BB962C8B-B14F-4D97-AF65-F5344CB8AC3E}">
        <p14:creationId xmlns:p14="http://schemas.microsoft.com/office/powerpoint/2010/main" val="117188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mj-lt"/>
              </a:rPr>
              <a:t>Why the Solution?</a:t>
            </a:r>
          </a:p>
          <a:p>
            <a:pPr algn="just"/>
            <a:r>
              <a:rPr lang="en-US" dirty="0">
                <a:latin typeface="+mj-lt"/>
              </a:rPr>
              <a:t>Involves </a:t>
            </a:r>
            <a:r>
              <a:rPr lang="en-US" u="sng" dirty="0">
                <a:latin typeface="+mj-lt"/>
              </a:rPr>
              <a:t>participation from both users and authorities.</a:t>
            </a:r>
          </a:p>
          <a:p>
            <a:pPr algn="just"/>
            <a:r>
              <a:rPr lang="en-US" u="sng" dirty="0">
                <a:latin typeface="+mj-lt"/>
              </a:rPr>
              <a:t>No External Hardware </a:t>
            </a:r>
            <a:r>
              <a:rPr lang="en-US" dirty="0">
                <a:latin typeface="+mj-lt"/>
              </a:rPr>
              <a:t>required like sensors</a:t>
            </a:r>
          </a:p>
          <a:p>
            <a:pPr algn="just"/>
            <a:r>
              <a:rPr lang="en-US" u="sng" dirty="0">
                <a:latin typeface="+mj-lt"/>
              </a:rPr>
              <a:t>Total control given to the user.</a:t>
            </a:r>
          </a:p>
          <a:p>
            <a:pPr algn="just"/>
            <a:r>
              <a:rPr lang="en-US" dirty="0">
                <a:latin typeface="+mj-lt"/>
              </a:rPr>
              <a:t>Advanced and in-depth analytics.</a:t>
            </a:r>
          </a:p>
          <a:p>
            <a:pPr algn="just"/>
            <a:r>
              <a:rPr lang="en-US" dirty="0">
                <a:latin typeface="+mj-lt"/>
              </a:rPr>
              <a:t>The proposed model is able to </a:t>
            </a:r>
            <a:r>
              <a:rPr lang="en-US" i="1" u="sng" dirty="0">
                <a:latin typeface="+mj-lt"/>
              </a:rPr>
              <a:t>learn</a:t>
            </a:r>
            <a:r>
              <a:rPr lang="en-US" u="sng" dirty="0">
                <a:latin typeface="+mj-lt"/>
              </a:rPr>
              <a:t> over time with data addition,</a:t>
            </a:r>
            <a:r>
              <a:rPr lang="en-US" dirty="0">
                <a:latin typeface="+mj-lt"/>
              </a:rPr>
              <a:t> hence improving accuracy.</a:t>
            </a:r>
          </a:p>
          <a:p>
            <a:pPr algn="just"/>
            <a:r>
              <a:rPr lang="en-US" dirty="0">
                <a:latin typeface="+mj-lt"/>
              </a:rPr>
              <a:t>There is </a:t>
            </a:r>
            <a:r>
              <a:rPr lang="en-US" u="sng" dirty="0">
                <a:latin typeface="+mj-lt"/>
              </a:rPr>
              <a:t>no bottleneck to data</a:t>
            </a:r>
            <a:r>
              <a:rPr lang="en-US" dirty="0">
                <a:latin typeface="+mj-lt"/>
              </a:rPr>
              <a:t>, the more the data, the better the accuracy.</a:t>
            </a:r>
          </a:p>
          <a:p>
            <a:pPr algn="just"/>
            <a:r>
              <a:rPr lang="en-US" dirty="0">
                <a:latin typeface="+mj-lt"/>
              </a:rPr>
              <a:t>Model is </a:t>
            </a:r>
            <a:r>
              <a:rPr lang="en-US" u="sng" dirty="0">
                <a:latin typeface="+mj-lt"/>
              </a:rPr>
              <a:t>highly scalable,</a:t>
            </a:r>
            <a:r>
              <a:rPr lang="en-US" dirty="0">
                <a:latin typeface="+mj-lt"/>
              </a:rPr>
              <a:t> as explained above.</a:t>
            </a:r>
          </a:p>
          <a:p>
            <a:pPr algn="just"/>
            <a:r>
              <a:rPr lang="en-US" u="sng" dirty="0">
                <a:latin typeface="+mj-lt"/>
              </a:rPr>
              <a:t>User satisfaction </a:t>
            </a:r>
            <a:r>
              <a:rPr lang="en-US" dirty="0">
                <a:latin typeface="+mj-lt"/>
              </a:rPr>
              <a:t>is ensured by the </a:t>
            </a:r>
            <a:r>
              <a:rPr lang="en-US" u="sng" dirty="0">
                <a:latin typeface="+mj-lt"/>
              </a:rPr>
              <a:t>use of a </a:t>
            </a:r>
            <a:r>
              <a:rPr lang="en-US" i="1" u="sng" dirty="0">
                <a:latin typeface="+mj-lt"/>
              </a:rPr>
              <a:t>reward</a:t>
            </a:r>
            <a:r>
              <a:rPr lang="en-US" u="sng" dirty="0">
                <a:latin typeface="+mj-lt"/>
              </a:rPr>
              <a:t> </a:t>
            </a:r>
            <a:r>
              <a:rPr lang="en-US" dirty="0">
                <a:latin typeface="+mj-lt"/>
              </a:rPr>
              <a:t>based systems.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0296" y="359057"/>
            <a:ext cx="3226904" cy="668849"/>
          </a:xfrm>
          <a:prstGeom prst="rect">
            <a:avLst/>
          </a:prstGeom>
        </p:spPr>
      </p:pic>
    </p:spTree>
    <p:extLst>
      <p:ext uri="{BB962C8B-B14F-4D97-AF65-F5344CB8AC3E}">
        <p14:creationId xmlns:p14="http://schemas.microsoft.com/office/powerpoint/2010/main" val="12043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1239</Words>
  <Application>Microsoft Office PowerPoint</Application>
  <PresentationFormat>Widescreen</PresentationFormat>
  <Paragraphs>151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Problem Statement</vt:lpstr>
      <vt:lpstr>Problem Statement</vt:lpstr>
      <vt:lpstr>Problem Statement</vt:lpstr>
      <vt:lpstr>Problem Statement</vt:lpstr>
      <vt:lpstr>Problem Statement</vt:lpstr>
      <vt:lpstr>Problem Statement</vt:lpstr>
      <vt:lpstr>Problem Statement</vt:lpstr>
      <vt:lpstr>Solution</vt:lpstr>
      <vt:lpstr>Solution</vt:lpstr>
      <vt:lpstr>Solution</vt:lpstr>
      <vt:lpstr>Solution</vt:lpstr>
      <vt:lpstr>Solution</vt:lpstr>
      <vt:lpstr>Solution</vt:lpstr>
      <vt:lpstr>Solution</vt:lpstr>
      <vt:lpstr>Solution</vt:lpstr>
      <vt:lpstr>Solution</vt:lpstr>
      <vt:lpstr>Solution</vt:lpstr>
      <vt:lpstr>Business :</vt:lpstr>
      <vt:lpstr>Business :</vt:lpstr>
      <vt:lpstr>Business:</vt:lpstr>
      <vt:lpstr>Business :</vt:lpstr>
      <vt:lpstr>Solution</vt:lpstr>
      <vt:lpstr>Solution - Screenshots</vt:lpstr>
      <vt:lpstr>Solution - Screenshots</vt:lpstr>
      <vt:lpstr>Solution - Screenshots</vt:lpstr>
      <vt:lpstr>Solution - Code</vt:lpstr>
      <vt:lpstr>Solution - Code</vt:lpstr>
      <vt:lpstr>PowerPoint Presentation</vt:lpstr>
      <vt:lpstr>PowerPoint Presentation</vt:lpstr>
      <vt:lpstr>Solution - Webapp</vt:lpstr>
      <vt:lpstr>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Aseem Raina</dc:creator>
  <cp:lastModifiedBy>DELL</cp:lastModifiedBy>
  <cp:revision>95</cp:revision>
  <dcterms:created xsi:type="dcterms:W3CDTF">2017-04-30T20:43:58Z</dcterms:created>
  <dcterms:modified xsi:type="dcterms:W3CDTF">2017-05-01T22:25:23Z</dcterms:modified>
</cp:coreProperties>
</file>