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8"/>
  </p:notesMasterIdLst>
  <p:sldIdLst>
    <p:sldId id="256" r:id="rId2"/>
    <p:sldId id="277" r:id="rId3"/>
    <p:sldId id="257" r:id="rId4"/>
    <p:sldId id="258" r:id="rId5"/>
    <p:sldId id="260" r:id="rId6"/>
    <p:sldId id="297" r:id="rId7"/>
    <p:sldId id="285" r:id="rId8"/>
    <p:sldId id="286" r:id="rId9"/>
    <p:sldId id="288" r:id="rId10"/>
    <p:sldId id="289" r:id="rId11"/>
    <p:sldId id="287" r:id="rId12"/>
    <p:sldId id="290" r:id="rId13"/>
    <p:sldId id="292" r:id="rId14"/>
    <p:sldId id="293" r:id="rId15"/>
    <p:sldId id="294" r:id="rId16"/>
    <p:sldId id="295" r:id="rId17"/>
    <p:sldId id="296" r:id="rId18"/>
    <p:sldId id="299" r:id="rId19"/>
    <p:sldId id="264" r:id="rId20"/>
    <p:sldId id="282" r:id="rId21"/>
    <p:sldId id="280" r:id="rId22"/>
    <p:sldId id="278" r:id="rId23"/>
    <p:sldId id="279" r:id="rId24"/>
    <p:sldId id="298" r:id="rId25"/>
    <p:sldId id="273" r:id="rId26"/>
    <p:sldId id="27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19B66-4CA7-402A-A69B-803546947B2E}" type="datetimeFigureOut">
              <a:rPr lang="en-US" smtClean="0"/>
              <a:pPr/>
              <a:t>6/2/2018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59D62-5BB9-4FE6-BD89-299D784C0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91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R305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B57D0-8A9F-443C-8B75-5182F082668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R305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B57D0-8A9F-443C-8B75-5182F082668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AC43-473D-4A26-8654-C81425D029C7}" type="datetimeFigureOut">
              <a:rPr lang="en-US" smtClean="0"/>
              <a:pPr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4DC445A0-4F0A-406B-BA3D-CD182AE18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1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AC43-473D-4A26-8654-C81425D029C7}" type="datetimeFigureOut">
              <a:rPr lang="en-US" smtClean="0"/>
              <a:pPr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DC445A0-4F0A-406B-BA3D-CD182AE18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8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AC43-473D-4A26-8654-C81425D029C7}" type="datetimeFigureOut">
              <a:rPr lang="en-US" smtClean="0"/>
              <a:pPr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DC445A0-4F0A-406B-BA3D-CD182AE18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2463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AC43-473D-4A26-8654-C81425D029C7}" type="datetimeFigureOut">
              <a:rPr lang="en-US" smtClean="0"/>
              <a:pPr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DC445A0-4F0A-406B-BA3D-CD182AE18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58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AC43-473D-4A26-8654-C81425D029C7}" type="datetimeFigureOut">
              <a:rPr lang="en-US" smtClean="0"/>
              <a:pPr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DC445A0-4F0A-406B-BA3D-CD182AE18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6590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AC43-473D-4A26-8654-C81425D029C7}" type="datetimeFigureOut">
              <a:rPr lang="en-US" smtClean="0"/>
              <a:pPr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DC445A0-4F0A-406B-BA3D-CD182AE18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08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AC43-473D-4A26-8654-C81425D029C7}" type="datetimeFigureOut">
              <a:rPr lang="en-US" smtClean="0"/>
              <a:pPr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45A0-4F0A-406B-BA3D-CD182AE18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01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AC43-473D-4A26-8654-C81425D029C7}" type="datetimeFigureOut">
              <a:rPr lang="en-US" smtClean="0"/>
              <a:pPr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45A0-4F0A-406B-BA3D-CD182AE18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9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AC43-473D-4A26-8654-C81425D029C7}" type="datetimeFigureOut">
              <a:rPr lang="en-US" smtClean="0"/>
              <a:pPr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45A0-4F0A-406B-BA3D-CD182AE18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5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AC43-473D-4A26-8654-C81425D029C7}" type="datetimeFigureOut">
              <a:rPr lang="en-US" smtClean="0"/>
              <a:pPr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DC445A0-4F0A-406B-BA3D-CD182AE18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0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AC43-473D-4A26-8654-C81425D029C7}" type="datetimeFigureOut">
              <a:rPr lang="en-US" smtClean="0"/>
              <a:pPr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DC445A0-4F0A-406B-BA3D-CD182AE18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72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AC43-473D-4A26-8654-C81425D029C7}" type="datetimeFigureOut">
              <a:rPr lang="en-US" smtClean="0"/>
              <a:pPr/>
              <a:t>6/2/2018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DC445A0-4F0A-406B-BA3D-CD182AE18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2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AC43-473D-4A26-8654-C81425D029C7}" type="datetimeFigureOut">
              <a:rPr lang="en-US" smtClean="0"/>
              <a:pPr/>
              <a:t>6/2/2018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45A0-4F0A-406B-BA3D-CD182AE18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7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AC43-473D-4A26-8654-C81425D029C7}" type="datetimeFigureOut">
              <a:rPr lang="en-US" smtClean="0"/>
              <a:pPr/>
              <a:t>6/2/2018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45A0-4F0A-406B-BA3D-CD182AE18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0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AC43-473D-4A26-8654-C81425D029C7}" type="datetimeFigureOut">
              <a:rPr lang="en-US" smtClean="0"/>
              <a:pPr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45A0-4F0A-406B-BA3D-CD182AE18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5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AC43-473D-4A26-8654-C81425D029C7}" type="datetimeFigureOut">
              <a:rPr lang="en-US" smtClean="0"/>
              <a:pPr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DC445A0-4F0A-406B-BA3D-CD182AE18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3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1AC43-473D-4A26-8654-C81425D029C7}" type="datetimeFigureOut">
              <a:rPr lang="en-US" smtClean="0"/>
              <a:pPr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DC445A0-4F0A-406B-BA3D-CD182AE18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2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2405" y="1219200"/>
            <a:ext cx="6600451" cy="2262781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 smtClean="0"/>
              <a:t>Fingerprint based Attendance system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9456" y="4419600"/>
            <a:ext cx="8153400" cy="1600200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/>
              <a:t>By:  Nehal Bandal</a:t>
            </a:r>
            <a:r>
              <a:rPr lang="en-US" sz="2400" dirty="0"/>
              <a:t> </a:t>
            </a:r>
            <a:r>
              <a:rPr lang="en-US" sz="2400" dirty="0" smtClean="0"/>
              <a:t>(B120053020)</a:t>
            </a:r>
          </a:p>
          <a:p>
            <a:pPr algn="r"/>
            <a:r>
              <a:rPr lang="en-US" sz="2400" dirty="0" err="1" smtClean="0"/>
              <a:t>Sankalp</a:t>
            </a:r>
            <a:r>
              <a:rPr lang="en-US" sz="2400" dirty="0" smtClean="0"/>
              <a:t> Gupta (B120053069)</a:t>
            </a:r>
          </a:p>
          <a:p>
            <a:pPr algn="r"/>
            <a:r>
              <a:rPr lang="en-US" sz="2400" dirty="0" smtClean="0"/>
              <a:t>Hemant </a:t>
            </a:r>
            <a:r>
              <a:rPr lang="en-US" sz="2400" dirty="0" err="1" smtClean="0"/>
              <a:t>Dukare</a:t>
            </a:r>
            <a:r>
              <a:rPr lang="en-US" sz="2400" dirty="0" smtClean="0"/>
              <a:t> (B120053072)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2000" y="713480"/>
            <a:ext cx="5842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</a:t>
            </a:r>
            <a:r>
              <a:rPr sz="32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3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Fingerprint</a:t>
            </a:r>
            <a:r>
              <a:rPr sz="3200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11783" y="2357918"/>
            <a:ext cx="2971800" cy="247650"/>
          </a:xfrm>
          <a:custGeom>
            <a:avLst/>
            <a:gdLst/>
            <a:ahLst/>
            <a:cxnLst/>
            <a:rect l="l" t="t" r="r" b="b"/>
            <a:pathLst>
              <a:path w="2971800" h="247650">
                <a:moveTo>
                  <a:pt x="2971800" y="0"/>
                </a:moveTo>
                <a:lnTo>
                  <a:pt x="0" y="0"/>
                </a:lnTo>
                <a:lnTo>
                  <a:pt x="0" y="247650"/>
                </a:lnTo>
                <a:lnTo>
                  <a:pt x="2971800" y="247650"/>
                </a:lnTo>
                <a:lnTo>
                  <a:pt x="2971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43582" y="2376969"/>
            <a:ext cx="2971800" cy="238760"/>
          </a:xfrm>
          <a:custGeom>
            <a:avLst/>
            <a:gdLst/>
            <a:ahLst/>
            <a:cxnLst/>
            <a:rect l="l" t="t" r="r" b="b"/>
            <a:pathLst>
              <a:path w="2971800" h="238760">
                <a:moveTo>
                  <a:pt x="2971800" y="0"/>
                </a:moveTo>
                <a:lnTo>
                  <a:pt x="0" y="0"/>
                </a:lnTo>
                <a:lnTo>
                  <a:pt x="0" y="238760"/>
                </a:lnTo>
                <a:lnTo>
                  <a:pt x="2971800" y="238760"/>
                </a:lnTo>
                <a:lnTo>
                  <a:pt x="2971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808289" y="1739428"/>
            <a:ext cx="14338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Image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Acquisition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096941" y="2740162"/>
            <a:ext cx="355411" cy="1179195"/>
          </a:xfrm>
          <a:custGeom>
            <a:avLst/>
            <a:gdLst/>
            <a:ahLst/>
            <a:cxnLst/>
            <a:rect l="l" t="t" r="r" b="b"/>
            <a:pathLst>
              <a:path w="326389" h="1826260">
                <a:moveTo>
                  <a:pt x="81279" y="0"/>
                </a:moveTo>
                <a:lnTo>
                  <a:pt x="81279" y="1700529"/>
                </a:lnTo>
                <a:lnTo>
                  <a:pt x="0" y="1700529"/>
                </a:lnTo>
                <a:lnTo>
                  <a:pt x="162559" y="1826259"/>
                </a:lnTo>
                <a:lnTo>
                  <a:pt x="326389" y="1700529"/>
                </a:lnTo>
                <a:lnTo>
                  <a:pt x="243839" y="1700529"/>
                </a:lnTo>
                <a:lnTo>
                  <a:pt x="243839" y="0"/>
                </a:lnTo>
                <a:lnTo>
                  <a:pt x="81279" y="0"/>
                </a:lnTo>
                <a:close/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46803" y="247983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24325" y="34489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640332" y="3111264"/>
            <a:ext cx="1769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Preprocessing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Stages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161951" y="4631407"/>
            <a:ext cx="326390" cy="693420"/>
          </a:xfrm>
          <a:custGeom>
            <a:avLst/>
            <a:gdLst/>
            <a:ahLst/>
            <a:cxnLst/>
            <a:rect l="l" t="t" r="r" b="b"/>
            <a:pathLst>
              <a:path w="326389" h="693420">
                <a:moveTo>
                  <a:pt x="81279" y="0"/>
                </a:moveTo>
                <a:lnTo>
                  <a:pt x="81279" y="567689"/>
                </a:lnTo>
                <a:lnTo>
                  <a:pt x="0" y="567689"/>
                </a:lnTo>
                <a:lnTo>
                  <a:pt x="162559" y="693419"/>
                </a:lnTo>
                <a:lnTo>
                  <a:pt x="326389" y="567689"/>
                </a:lnTo>
                <a:lnTo>
                  <a:pt x="243839" y="567689"/>
                </a:lnTo>
                <a:lnTo>
                  <a:pt x="243839" y="0"/>
                </a:lnTo>
                <a:lnTo>
                  <a:pt x="81279" y="0"/>
                </a:lnTo>
                <a:close/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97936" y="376262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24325" y="445604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795137" y="4813977"/>
            <a:ext cx="14408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Minutia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Extraction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103623" y="43047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430012" y="49333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4" name="Group 53"/>
          <p:cNvGrpSpPr/>
          <p:nvPr/>
        </p:nvGrpSpPr>
        <p:grpSpPr>
          <a:xfrm>
            <a:off x="1275008" y="1649490"/>
            <a:ext cx="3677992" cy="4553755"/>
            <a:chOff x="2722808" y="475445"/>
            <a:chExt cx="3242257" cy="5925355"/>
          </a:xfrm>
        </p:grpSpPr>
        <p:grpSp>
          <p:nvGrpSpPr>
            <p:cNvPr id="57" name="Group 56"/>
            <p:cNvGrpSpPr/>
            <p:nvPr/>
          </p:nvGrpSpPr>
          <p:grpSpPr>
            <a:xfrm>
              <a:off x="2743200" y="2304245"/>
              <a:ext cx="3200400" cy="914400"/>
              <a:chOff x="3048000" y="2133600"/>
              <a:chExt cx="3200400" cy="914400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3048000" y="2133600"/>
                <a:ext cx="32004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Image Binarization</a:t>
                </a:r>
                <a:endParaRPr lang="en-IN" dirty="0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>
                <a:off x="4641761" y="25908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2722808" y="3200400"/>
              <a:ext cx="3200400" cy="914400"/>
              <a:chOff x="3048000" y="2133600"/>
              <a:chExt cx="3200400" cy="914400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3048000" y="2133600"/>
                <a:ext cx="32004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Image Segmentation</a:t>
                </a:r>
                <a:endParaRPr lang="en-IN" dirty="0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>
                <a:off x="4641761" y="25908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/>
          </p:nvGrpSpPr>
          <p:grpSpPr>
            <a:xfrm>
              <a:off x="2743201" y="5029200"/>
              <a:ext cx="3200400" cy="914400"/>
              <a:chOff x="3048001" y="2133600"/>
              <a:chExt cx="3200400" cy="91440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3048001" y="2133600"/>
                <a:ext cx="3200400" cy="4572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Minutiae Marking</a:t>
                </a:r>
                <a:endParaRPr lang="en-IN" dirty="0"/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>
                <a:off x="4641761" y="25908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2736761" y="4114800"/>
              <a:ext cx="3200400" cy="914400"/>
              <a:chOff x="3048000" y="2133600"/>
              <a:chExt cx="3200400" cy="91440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3048000" y="2133600"/>
                <a:ext cx="32004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Thinning</a:t>
                </a:r>
                <a:endParaRPr lang="en-IN" dirty="0"/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>
                <a:off x="4641761" y="25908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2759299" y="1389845"/>
              <a:ext cx="3200400" cy="914400"/>
              <a:chOff x="3048000" y="2133600"/>
              <a:chExt cx="3200400" cy="91440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3048000" y="2133600"/>
                <a:ext cx="32004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Image Enhancement</a:t>
                </a:r>
                <a:endParaRPr lang="en-IN" dirty="0"/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4641761" y="25908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2764665" y="475445"/>
              <a:ext cx="3200400" cy="914400"/>
              <a:chOff x="3048000" y="2133600"/>
              <a:chExt cx="3200400" cy="9144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3048000" y="2133600"/>
                <a:ext cx="32004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Capture Image.</a:t>
                </a:r>
                <a:endParaRPr lang="en-IN" dirty="0"/>
              </a:p>
            </p:txBody>
          </p:sp>
          <p:cxnSp>
            <p:nvCxnSpPr>
              <p:cNvPr id="66" name="Straight Arrow Connector 65"/>
              <p:cNvCxnSpPr/>
              <p:nvPr/>
            </p:nvCxnSpPr>
            <p:spPr>
              <a:xfrm>
                <a:off x="4641761" y="25908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4" name="Rectangle 63"/>
            <p:cNvSpPr/>
            <p:nvPr/>
          </p:nvSpPr>
          <p:spPr>
            <a:xfrm>
              <a:off x="2752860" y="5943600"/>
              <a:ext cx="32004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Save Template in Database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48805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Image Enhancement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3706" y="1676400"/>
            <a:ext cx="6591985" cy="3777622"/>
          </a:xfrm>
        </p:spPr>
        <p:txBody>
          <a:bodyPr>
            <a:normAutofit/>
          </a:bodyPr>
          <a:lstStyle/>
          <a:p>
            <a:pPr marL="12700" marR="5080" indent="0">
              <a:spcBef>
                <a:spcPts val="450"/>
              </a:spcBef>
              <a:buNone/>
              <a:tabLst>
                <a:tab pos="354965" algn="l"/>
              </a:tabLst>
            </a:pPr>
            <a:r>
              <a:rPr lang="en-US" b="1" spc="-75" dirty="0" smtClean="0">
                <a:solidFill>
                  <a:schemeClr val="tx1"/>
                </a:solidFill>
                <a:latin typeface="Cambria" pitchFamily="18" charset="0"/>
                <a:cs typeface="Times New Roman" panose="02020603050405020304" pitchFamily="18" charset="0"/>
              </a:rPr>
              <a:t>     </a:t>
            </a:r>
            <a:r>
              <a:rPr lang="en-US" b="1" spc="-75" dirty="0" smtClean="0">
                <a:solidFill>
                  <a:schemeClr val="tx1"/>
                </a:solidFill>
                <a:latin typeface="Cambria" pitchFamily="18" charset="0"/>
                <a:cs typeface="Times New Roman" panose="02020603050405020304" pitchFamily="18" charset="0"/>
              </a:rPr>
              <a:t>Histogram </a:t>
            </a:r>
            <a:r>
              <a:rPr lang="en-US" b="1" spc="-75" dirty="0" smtClean="0">
                <a:solidFill>
                  <a:schemeClr val="tx1"/>
                </a:solidFill>
                <a:latin typeface="Cambria" pitchFamily="18" charset="0"/>
                <a:cs typeface="Times New Roman" panose="02020603050405020304" pitchFamily="18" charset="0"/>
              </a:rPr>
              <a:t>Equalization</a:t>
            </a:r>
            <a:r>
              <a:rPr lang="en-US" spc="-75" dirty="0" smtClean="0">
                <a:solidFill>
                  <a:schemeClr val="tx1"/>
                </a:solidFill>
                <a:latin typeface="Cambria" pitchFamily="18" charset="0"/>
                <a:cs typeface="Times New Roman" panose="02020603050405020304" pitchFamily="18" charset="0"/>
              </a:rPr>
              <a:t>:</a:t>
            </a:r>
          </a:p>
          <a:p>
            <a:pPr marL="355600" marR="5080">
              <a:spcBef>
                <a:spcPts val="450"/>
              </a:spcBef>
              <a:tabLst>
                <a:tab pos="354965" algn="l"/>
              </a:tabLst>
            </a:pPr>
            <a:r>
              <a:rPr lang="en-US" spc="-75" dirty="0" smtClean="0">
                <a:solidFill>
                  <a:schemeClr val="tx1"/>
                </a:solidFill>
                <a:latin typeface="Cambria" pitchFamily="18" charset="0"/>
                <a:cs typeface="Times New Roman" panose="02020603050405020304" pitchFamily="18" charset="0"/>
              </a:rPr>
              <a:t>Histogram</a:t>
            </a:r>
            <a:r>
              <a:rPr lang="en-US" spc="-95" dirty="0" smtClean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pc="-60" dirty="0" smtClean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equalization</a:t>
            </a:r>
            <a:r>
              <a:rPr lang="en-US" spc="-90" dirty="0" smtClean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pc="-100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is</a:t>
            </a:r>
            <a:r>
              <a:rPr lang="en-US" spc="-90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pc="-140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a</a:t>
            </a:r>
            <a:r>
              <a:rPr lang="en-US" spc="-95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pc="-55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technique</a:t>
            </a:r>
            <a:r>
              <a:rPr lang="en-US" spc="-90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of</a:t>
            </a:r>
            <a:r>
              <a:rPr lang="en-US" spc="-105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pc="-50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improving</a:t>
            </a:r>
            <a:r>
              <a:rPr lang="en-US" spc="-100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pc="-25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the</a:t>
            </a:r>
            <a:r>
              <a:rPr lang="en-US" spc="-85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pc="-65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global</a:t>
            </a:r>
            <a:r>
              <a:rPr lang="en-US" spc="-95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pc="-50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contrast</a:t>
            </a:r>
            <a:r>
              <a:rPr lang="en-US" spc="-105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of</a:t>
            </a:r>
            <a:r>
              <a:rPr lang="en-US" spc="-95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pc="-100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an</a:t>
            </a:r>
            <a:r>
              <a:rPr lang="en-US" spc="-90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 image  </a:t>
            </a:r>
            <a:r>
              <a:rPr lang="en-US" spc="-75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by </a:t>
            </a:r>
            <a:r>
              <a:rPr lang="en-US" spc="-60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adjusting </a:t>
            </a:r>
            <a:r>
              <a:rPr lang="en-US" spc="-25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the </a:t>
            </a:r>
            <a:r>
              <a:rPr lang="en-US" spc="-35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intensity </a:t>
            </a:r>
            <a:r>
              <a:rPr lang="en-US" spc="-25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distribution </a:t>
            </a:r>
            <a:r>
              <a:rPr lang="en-US" spc="-60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on</a:t>
            </a:r>
            <a:r>
              <a:rPr lang="en-US" spc="-305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pc="-305" dirty="0" smtClean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 </a:t>
            </a:r>
          </a:p>
          <a:p>
            <a:pPr marL="12700" marR="5080" indent="0">
              <a:spcBef>
                <a:spcPts val="450"/>
              </a:spcBef>
              <a:buNone/>
              <a:tabLst>
                <a:tab pos="354965" algn="l"/>
              </a:tabLst>
            </a:pPr>
            <a:r>
              <a:rPr lang="en-US" spc="-305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	</a:t>
            </a:r>
            <a:r>
              <a:rPr lang="en-US" spc="-140" dirty="0" smtClean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a </a:t>
            </a:r>
            <a:r>
              <a:rPr lang="en-US" spc="-60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histogram</a:t>
            </a:r>
            <a:r>
              <a:rPr lang="en-US" spc="-60" dirty="0" smtClean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.</a:t>
            </a:r>
          </a:p>
          <a:p>
            <a:pPr marL="12700" marR="5080" indent="0">
              <a:spcBef>
                <a:spcPts val="450"/>
              </a:spcBef>
              <a:buNone/>
              <a:tabLst>
                <a:tab pos="354965" algn="l"/>
              </a:tabLst>
            </a:pPr>
            <a:r>
              <a:rPr lang="en-US" spc="-60" dirty="0" smtClean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      </a:t>
            </a:r>
          </a:p>
          <a:p>
            <a:endParaRPr lang="en-US" dirty="0">
              <a:solidFill>
                <a:schemeClr val="tx1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2359512" y="3276600"/>
            <a:ext cx="2536371" cy="1948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2600" y="3265562"/>
            <a:ext cx="2476132" cy="1907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514600" y="5444739"/>
            <a:ext cx="208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latin typeface="Arial"/>
                <a:cs typeface="Arial"/>
              </a:rPr>
              <a:t>Original</a:t>
            </a:r>
            <a:r>
              <a:rPr lang="en-US" spc="-6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Histogram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5515791" y="5444739"/>
            <a:ext cx="2979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9195" algn="l"/>
              </a:tabLst>
            </a:pPr>
            <a:r>
              <a:rPr sz="1800" spc="-10" dirty="0">
                <a:latin typeface="Arial"/>
                <a:cs typeface="Arial"/>
              </a:rPr>
              <a:t>Histogram	</a:t>
            </a:r>
            <a:r>
              <a:rPr sz="1800" spc="-5" dirty="0">
                <a:latin typeface="Arial"/>
                <a:cs typeface="Arial"/>
              </a:rPr>
              <a:t>After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Equalization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707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85800"/>
            <a:ext cx="6589199" cy="990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Image Binarization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676400"/>
            <a:ext cx="6591985" cy="2209800"/>
          </a:xfrm>
        </p:spPr>
        <p:txBody>
          <a:bodyPr/>
          <a:lstStyle/>
          <a:p>
            <a:pPr marL="12700" marR="302260">
              <a:lnSpc>
                <a:spcPct val="100000"/>
              </a:lnSpc>
              <a:spcBef>
                <a:spcPts val="500"/>
              </a:spcBef>
            </a:pPr>
            <a:r>
              <a:rPr lang="en-US" spc="-55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Fingerprint </a:t>
            </a:r>
            <a:r>
              <a:rPr lang="en-US" spc="-114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Image </a:t>
            </a:r>
            <a:r>
              <a:rPr lang="en-US" spc="-65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Binarization </a:t>
            </a:r>
            <a:r>
              <a:rPr lang="en-US" spc="-105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is </a:t>
            </a:r>
            <a:r>
              <a:rPr lang="en-US" spc="30" dirty="0" smtClean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to </a:t>
            </a:r>
            <a:r>
              <a:rPr lang="en-US" spc="-390" dirty="0" smtClean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  </a:t>
            </a:r>
            <a:r>
              <a:rPr lang="en-US" spc="-40" dirty="0" smtClean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transform </a:t>
            </a:r>
            <a:r>
              <a:rPr lang="en-US" spc="-25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the </a:t>
            </a:r>
            <a:r>
              <a:rPr lang="en-US" spc="-20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8-bit </a:t>
            </a:r>
            <a:r>
              <a:rPr lang="en-US" spc="-130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Gray </a:t>
            </a:r>
            <a:r>
              <a:rPr lang="en-US" spc="-25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fingerprint  </a:t>
            </a:r>
            <a:r>
              <a:rPr lang="en-US" spc="-105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image </a:t>
            </a:r>
            <a:r>
              <a:rPr lang="en-US" spc="-105" dirty="0" smtClean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pc="25" dirty="0" smtClean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to</a:t>
            </a:r>
            <a:r>
              <a:rPr lang="en-US" spc="-95" dirty="0" smtClean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pc="-155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a</a:t>
            </a:r>
            <a:r>
              <a:rPr lang="en-US" spc="-110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pc="-110" dirty="0" smtClean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pc="-20" dirty="0" smtClean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1-bit</a:t>
            </a:r>
            <a:r>
              <a:rPr lang="en-US" spc="-95" dirty="0" smtClean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pc="-105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image</a:t>
            </a:r>
            <a:r>
              <a:rPr lang="en-US" spc="-95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pc="-95" dirty="0" smtClean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pc="5" dirty="0" smtClean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with</a:t>
            </a:r>
            <a:r>
              <a:rPr lang="en-US" spc="-100" dirty="0" smtClean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pc="-85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1</a:t>
            </a:r>
            <a:r>
              <a:rPr lang="en-US" spc="-85" dirty="0" smtClean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-value </a:t>
            </a:r>
            <a:r>
              <a:rPr lang="en-US" spc="-100" dirty="0" smtClean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pc="5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for</a:t>
            </a:r>
            <a:r>
              <a:rPr lang="en-US" spc="-100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pc="-90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ridges</a:t>
            </a:r>
            <a:r>
              <a:rPr lang="en-US" spc="-100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pc="-95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and </a:t>
            </a:r>
            <a:r>
              <a:rPr lang="en-US" spc="-85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0</a:t>
            </a:r>
            <a:r>
              <a:rPr lang="en-US" spc="-85" dirty="0" smtClean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-value</a:t>
            </a:r>
            <a:r>
              <a:rPr lang="en-US" spc="-100" dirty="0" smtClean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pc="5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for</a:t>
            </a:r>
            <a:r>
              <a:rPr lang="en-US" spc="-105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pc="-40" dirty="0" smtClean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furrows/valleys.</a:t>
            </a:r>
            <a:endParaRPr lang="en-US" spc="-40" dirty="0" smtClean="0">
              <a:solidFill>
                <a:schemeClr val="tx1"/>
              </a:solidFill>
              <a:latin typeface="Cambria" pitchFamily="18" charset="0"/>
              <a:cs typeface="Times New Roman" pitchFamily="18" charset="0"/>
            </a:endParaRPr>
          </a:p>
          <a:p>
            <a:pPr marL="12700" marR="302260">
              <a:lnSpc>
                <a:spcPct val="100000"/>
              </a:lnSpc>
              <a:spcBef>
                <a:spcPts val="500"/>
              </a:spcBef>
            </a:pPr>
            <a:endParaRPr lang="en-US" dirty="0">
              <a:solidFill>
                <a:schemeClr val="tx1"/>
              </a:solidFill>
              <a:latin typeface="Cambria" pitchFamily="18" charset="0"/>
              <a:cs typeface="Times New Roman" pitchFamily="18" charset="0"/>
            </a:endParaRPr>
          </a:p>
          <a:p>
            <a:pPr marL="12700" marR="184150">
              <a:lnSpc>
                <a:spcPct val="100000"/>
              </a:lnSpc>
              <a:spcBef>
                <a:spcPts val="500"/>
              </a:spcBef>
            </a:pPr>
            <a:r>
              <a:rPr lang="en-US" spc="-25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After the </a:t>
            </a:r>
            <a:r>
              <a:rPr lang="en-US" spc="-45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operation, </a:t>
            </a:r>
            <a:r>
              <a:rPr lang="en-US" spc="-90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ridges </a:t>
            </a:r>
            <a:r>
              <a:rPr lang="en-US" spc="-30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in </a:t>
            </a:r>
            <a:r>
              <a:rPr lang="en-US" spc="-25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the fingerprint </a:t>
            </a:r>
            <a:r>
              <a:rPr lang="en-US" spc="-85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are </a:t>
            </a:r>
            <a:r>
              <a:rPr lang="en-US" spc="-55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highlighted </a:t>
            </a:r>
            <a:r>
              <a:rPr lang="en-US" spc="10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with </a:t>
            </a:r>
            <a:r>
              <a:rPr lang="en-US" spc="10" dirty="0" smtClean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white </a:t>
            </a:r>
            <a:r>
              <a:rPr lang="en-US" spc="-50" dirty="0" smtClean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color </a:t>
            </a:r>
            <a:r>
              <a:rPr lang="en-US" spc="-40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while furrows </a:t>
            </a:r>
            <a:r>
              <a:rPr lang="en-US" spc="-85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are </a:t>
            </a:r>
            <a:r>
              <a:rPr lang="en-US" spc="-95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black </a:t>
            </a:r>
            <a:r>
              <a:rPr lang="en-US" spc="-25" dirty="0" smtClean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4" name="object 7"/>
          <p:cNvSpPr/>
          <p:nvPr/>
        </p:nvSpPr>
        <p:spPr>
          <a:xfrm>
            <a:off x="3733800" y="4038600"/>
            <a:ext cx="2514600" cy="2515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625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case of segmentation we basically partition a digital image in to multiple segments that is a set of pixels, It also well known as super pixels.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/>
              <a:t>Typically image segmentation is used to locate the objects and boundaries like the lines and curves present in an images.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44856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Minutiae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Ridge thinning:-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The </a:t>
            </a:r>
            <a:r>
              <a:rPr lang="en-IN" dirty="0"/>
              <a:t>ridge thinning process is used to eliminate the </a:t>
            </a:r>
            <a:r>
              <a:rPr lang="en-IN" dirty="0" smtClean="0"/>
              <a:t>      redundant </a:t>
            </a:r>
            <a:r>
              <a:rPr lang="en-IN" dirty="0"/>
              <a:t>pixels of ridges till the ridges are just up to one pixel wide. Then the thinned image is filtered.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IN" dirty="0"/>
              <a:t>Minutiae marking:-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After completion of fingerprint ridge thinning, minutiae marking is done by using 3 x3 pixel window as follows. In case of minutia marking the concept of Crossing Number (CN) is mainly used.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8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/>
          <p:cNvSpPr/>
          <p:nvPr/>
        </p:nvSpPr>
        <p:spPr>
          <a:xfrm>
            <a:off x="1501139" y="1981200"/>
            <a:ext cx="3023870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7"/>
          <p:cNvSpPr/>
          <p:nvPr/>
        </p:nvSpPr>
        <p:spPr>
          <a:xfrm>
            <a:off x="5257800" y="1981200"/>
            <a:ext cx="2971800" cy="297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238056" y="5238206"/>
            <a:ext cx="155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Thinned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Image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5563870" y="5292090"/>
            <a:ext cx="2275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Minutia Marked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Image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01139" y="530765"/>
            <a:ext cx="6589199" cy="1280890"/>
          </a:xfrm>
        </p:spPr>
        <p:txBody>
          <a:bodyPr/>
          <a:lstStyle/>
          <a:p>
            <a:r>
              <a:rPr lang="en-US" dirty="0" smtClean="0"/>
              <a:t>Minutiae Extraction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9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Storage of Fingerprint Template into </a:t>
            </a:r>
            <a:r>
              <a:rPr lang="en-IN" b="1" dirty="0" smtClean="0"/>
              <a:t>Database.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64 encoding scheme is used to encode binary data that needs to be stored in MySQL database. </a:t>
            </a:r>
          </a:p>
          <a:p>
            <a:r>
              <a:rPr lang="en-US" dirty="0" smtClean="0"/>
              <a:t>The generated fingerprint template is stored in MySQL fingerprint table along with </a:t>
            </a:r>
            <a:r>
              <a:rPr lang="en-US" dirty="0" smtClean="0"/>
              <a:t>User ID.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738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Fingerprint Verification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00200"/>
            <a:ext cx="73152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3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Performance Characteristics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905000"/>
            <a:ext cx="7315200" cy="4648200"/>
          </a:xfrm>
        </p:spPr>
        <p:txBody>
          <a:bodyPr>
            <a:normAutofit fontScale="62500" lnSpcReduction="20000"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rejection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situation when a biometric system is not able to verify the legitimate claimed identity of an enrolled person.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FRR = (FR/N)*100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FR is the number of false reject and N is the total number of verification.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acceptance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situation when a biometric system wrongly verified the identity by comparing biometric features from not identical individuals.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 = (FA/N)*100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FA is the number of false accept and N is the total number of verification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Rejection Rate (FRR)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refers to the statistical probability that the biometric system is not able to verify the legitimate claimed identity of an enrolled person, or fails to identify an enrolled person.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Acceptance Rate (FAR)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statistical probability of false Acceptance or incorrect verification.  In the most common context, both False Rejection and False Acceptance represent a security hazard.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8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Required Hardware Software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Proposed hardware consists following parts:</a:t>
            </a:r>
          </a:p>
          <a:p>
            <a:pPr>
              <a:buNone/>
            </a:pPr>
            <a:r>
              <a:rPr lang="en-US" dirty="0" smtClean="0"/>
              <a:t>	(1)Fingerprint Scanner (Mantra MFS 100)</a:t>
            </a:r>
          </a:p>
          <a:p>
            <a:pPr>
              <a:buNone/>
            </a:pPr>
            <a:r>
              <a:rPr lang="en-US" dirty="0" smtClean="0"/>
              <a:t>	(2)Computer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Software used in this project:</a:t>
            </a:r>
          </a:p>
          <a:p>
            <a:pPr>
              <a:buNone/>
            </a:pPr>
            <a:r>
              <a:rPr lang="en-US" dirty="0" smtClean="0"/>
              <a:t>	(1) </a:t>
            </a:r>
            <a:r>
              <a:rPr lang="en-US" dirty="0" err="1" smtClean="0"/>
              <a:t>Xampp</a:t>
            </a:r>
            <a:r>
              <a:rPr lang="en-US" dirty="0" smtClean="0"/>
              <a:t> application server</a:t>
            </a:r>
          </a:p>
          <a:p>
            <a:pPr>
              <a:buNone/>
            </a:pPr>
            <a:r>
              <a:rPr lang="en-US" dirty="0" smtClean="0"/>
              <a:t>	(2) Sublime text editor</a:t>
            </a:r>
          </a:p>
          <a:p>
            <a:pPr>
              <a:buNone/>
            </a:pPr>
            <a:r>
              <a:rPr lang="en-US" dirty="0" smtClean="0"/>
              <a:t>	(3) Fingerprint module drivers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1" y="2133600"/>
            <a:ext cx="6858000" cy="182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	Designing a fingerprint based student attendance management system that manages records for attendance in institutes like PICT.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7129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Fingerprint Scanner (Mantra MFS 100)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01" y="1353403"/>
            <a:ext cx="6591985" cy="2895600"/>
          </a:xfrm>
        </p:spPr>
        <p:txBody>
          <a:bodyPr>
            <a:normAutofit lnSpcReduction="10000"/>
          </a:bodyPr>
          <a:lstStyle/>
          <a:p>
            <a:pPr lvl="0"/>
            <a:r>
              <a:rPr lang="en-IN" dirty="0"/>
              <a:t>Lowest FAR and FRR.</a:t>
            </a:r>
            <a:endParaRPr lang="en-US" dirty="0"/>
          </a:p>
          <a:p>
            <a:pPr lvl="0"/>
            <a:r>
              <a:rPr lang="en-IN" dirty="0"/>
              <a:t>Plug and play USB 2.0 high speed interface supports multiple devices handling.</a:t>
            </a:r>
            <a:endParaRPr lang="en-US" dirty="0"/>
          </a:p>
          <a:p>
            <a:pPr lvl="0"/>
            <a:r>
              <a:rPr lang="en-IN" dirty="0"/>
              <a:t>500 dpi optical fingerprint sensor scratch free sensor surface.</a:t>
            </a:r>
            <a:endParaRPr lang="en-US" dirty="0"/>
          </a:p>
          <a:p>
            <a:pPr lvl="0"/>
            <a:r>
              <a:rPr lang="en-IN" dirty="0"/>
              <a:t>Supports Windows 7,8,10, Windows Vista, Windows 2000, Windows Server 2003/2007/2008, Linux, Windows ME, Windows 98 SE SDK, Libraries and Drivers support across all above Platforms. (32 Bit and 64Bit)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201" y="4249003"/>
            <a:ext cx="6589199" cy="23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5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Attendance Scenario in Class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905000"/>
            <a:ext cx="5410200" cy="39100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ent-Up Arrow 6"/>
          <p:cNvSpPr/>
          <p:nvPr/>
        </p:nvSpPr>
        <p:spPr>
          <a:xfrm rot="5400000" flipH="1">
            <a:off x="2603221" y="3322267"/>
            <a:ext cx="425195" cy="731520"/>
          </a:xfrm>
          <a:prstGeom prst="bentUpArrow">
            <a:avLst>
              <a:gd name="adj1" fmla="val 17424"/>
              <a:gd name="adj2" fmla="val 25000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9" name="Picture 11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0972800"/>
            <a:ext cx="23400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13" descr="Image result for interne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6" name="Picture 2" descr="C:\Program Files (x86)\Microsoft Office\MEDIA\OFFICE14\Bullets\BD21298_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667000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Program Files (x86)\Microsoft Office\MEDIA\OFFICE14\Bullets\BD21298_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93184" y="3048000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aptop"/>
          <p:cNvSpPr>
            <a:spLocks noEditPoints="1" noChangeArrowheads="1"/>
          </p:cNvSpPr>
          <p:nvPr/>
        </p:nvSpPr>
        <p:spPr bwMode="auto">
          <a:xfrm>
            <a:off x="3200400" y="2362200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04800" y="3886200"/>
            <a:ext cx="2226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    Finger print scanner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572120" y="3810000"/>
            <a:ext cx="101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PC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162920" y="3657600"/>
            <a:ext cx="174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Database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628800" y="160338"/>
            <a:ext cx="5886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Fingerprint  Attendance System</a:t>
            </a:r>
          </a:p>
          <a:p>
            <a:pPr algn="ctr"/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(Registration Process) </a:t>
            </a:r>
            <a:endParaRPr lang="en-IN" sz="3200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" name="Picture 7" descr="Image result for databas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920" y="2514600"/>
            <a:ext cx="961432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9" descr="Image result for fingerprint ico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7" t="17432" r="24938" b="17113"/>
          <a:stretch/>
        </p:blipFill>
        <p:spPr bwMode="auto">
          <a:xfrm rot="16418801">
            <a:off x="6839989" y="2472240"/>
            <a:ext cx="350984" cy="46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AutoShape 4" descr="Image result for fingerprin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Image result for fingerprin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Image result for fingerprint icon"/>
          <p:cNvSpPr>
            <a:spLocks noChangeAspect="1" noChangeArrowheads="1"/>
          </p:cNvSpPr>
          <p:nvPr/>
        </p:nvSpPr>
        <p:spPr bwMode="auto">
          <a:xfrm>
            <a:off x="155575" y="-1790700"/>
            <a:ext cx="374332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AutoShape 10" descr="Image result for fingerprint icon"/>
          <p:cNvSpPr>
            <a:spLocks noChangeAspect="1" noChangeArrowheads="1"/>
          </p:cNvSpPr>
          <p:nvPr/>
        </p:nvSpPr>
        <p:spPr bwMode="auto">
          <a:xfrm>
            <a:off x="155575" y="-1790700"/>
            <a:ext cx="374332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AutoShape 12" descr="Image result for fingerprint icon"/>
          <p:cNvSpPr>
            <a:spLocks noChangeAspect="1" noChangeArrowheads="1"/>
          </p:cNvSpPr>
          <p:nvPr/>
        </p:nvSpPr>
        <p:spPr bwMode="auto">
          <a:xfrm>
            <a:off x="155575" y="-1790700"/>
            <a:ext cx="374332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AutoShape 14" descr="Image result for fingerprint icon"/>
          <p:cNvSpPr>
            <a:spLocks noChangeAspect="1" noChangeArrowheads="1"/>
          </p:cNvSpPr>
          <p:nvPr/>
        </p:nvSpPr>
        <p:spPr bwMode="auto">
          <a:xfrm>
            <a:off x="155575" y="-1790700"/>
            <a:ext cx="374332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0" name="AutoShape 16" descr="Image result for fingerprint icon"/>
          <p:cNvSpPr>
            <a:spLocks noChangeAspect="1" noChangeArrowheads="1"/>
          </p:cNvSpPr>
          <p:nvPr/>
        </p:nvSpPr>
        <p:spPr bwMode="auto">
          <a:xfrm>
            <a:off x="155575" y="-1790700"/>
            <a:ext cx="374332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2" name="AutoShape 18" descr="Image result for fingerprint icon"/>
          <p:cNvSpPr>
            <a:spLocks noChangeAspect="1" noChangeArrowheads="1"/>
          </p:cNvSpPr>
          <p:nvPr/>
        </p:nvSpPr>
        <p:spPr bwMode="auto">
          <a:xfrm>
            <a:off x="155575" y="-1790700"/>
            <a:ext cx="374332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" name="AutoShape 20" descr="Image result for fingerprint icon"/>
          <p:cNvSpPr>
            <a:spLocks noChangeAspect="1" noChangeArrowheads="1"/>
          </p:cNvSpPr>
          <p:nvPr/>
        </p:nvSpPr>
        <p:spPr bwMode="auto">
          <a:xfrm>
            <a:off x="155575" y="-1790700"/>
            <a:ext cx="374332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6" name="AutoShape 22" descr="Image result for fingerprint icon"/>
          <p:cNvSpPr>
            <a:spLocks noChangeAspect="1" noChangeArrowheads="1"/>
          </p:cNvSpPr>
          <p:nvPr/>
        </p:nvSpPr>
        <p:spPr bwMode="auto">
          <a:xfrm>
            <a:off x="155575" y="-1790700"/>
            <a:ext cx="374332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7" name="Picture 36" descr="Scanning2_A-51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00520" y="3886200"/>
            <a:ext cx="533400" cy="533400"/>
          </a:xfrm>
          <a:prstGeom prst="rect">
            <a:avLst/>
          </a:prstGeom>
        </p:spPr>
      </p:pic>
      <p:pic>
        <p:nvPicPr>
          <p:cNvPr id="38" name="Picture 37" descr="black-one-finger-png-6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24320" y="4572000"/>
            <a:ext cx="838200" cy="83820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3124200" y="2590800"/>
            <a:ext cx="19812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Registration</a:t>
            </a:r>
          </a:p>
          <a:p>
            <a:pPr algn="ctr"/>
            <a:r>
              <a:rPr lang="en-US" sz="1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completed</a:t>
            </a:r>
            <a:endParaRPr lang="en-US" sz="1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24200" y="2590800"/>
            <a:ext cx="19812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Enter </a:t>
            </a:r>
          </a:p>
          <a:p>
            <a:pPr algn="ctr"/>
            <a:r>
              <a:rPr lang="en-US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details</a:t>
            </a:r>
            <a:endParaRPr lang="en-US" sz="1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24200" y="2667000"/>
            <a:ext cx="19812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Scan</a:t>
            </a:r>
          </a:p>
          <a:p>
            <a:pPr algn="ctr"/>
            <a:r>
              <a:rPr lang="en-US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Fingerprint</a:t>
            </a:r>
            <a:endParaRPr lang="en-US" sz="1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207992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286" decel="49714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316 0.00278 L 0.0776 0.00555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600"/>
                            </p:stCondLst>
                            <p:childTnLst>
                              <p:par>
                                <p:cTn id="8" presetID="1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2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555 L -3.33333E-6 -0.07214 " pathEditMode="relative" rAng="0" ptsTypes="AA">
                                      <p:cBhvr>
                                        <p:cTn id="21" dur="19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00"/>
                            </p:stCondLst>
                            <p:childTnLst>
                              <p:par>
                                <p:cTn id="23" presetID="1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2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83 0.00717 C 0.00642 0.00555 -0.03767 0.00116 -0.0783 0.00116 " pathEditMode="relative" rAng="0" ptsTypes="fA">
                                      <p:cBhvr>
                                        <p:cTn id="36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5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2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8" grpId="0"/>
      <p:bldP spid="28" grpId="1"/>
      <p:bldP spid="28" grpId="2"/>
      <p:bldP spid="29" grpId="0"/>
      <p:bldP spid="29" grpId="1"/>
      <p:bldP spid="29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ent-Up Arrow 6"/>
          <p:cNvSpPr/>
          <p:nvPr/>
        </p:nvSpPr>
        <p:spPr>
          <a:xfrm rot="5400000" flipH="1">
            <a:off x="2603221" y="3322267"/>
            <a:ext cx="425195" cy="731520"/>
          </a:xfrm>
          <a:prstGeom prst="bentUpArrow">
            <a:avLst>
              <a:gd name="adj1" fmla="val 17424"/>
              <a:gd name="adj2" fmla="val 25000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9" name="Picture 11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0972800"/>
            <a:ext cx="23400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13" descr="Image result for interne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6" name="Picture 2" descr="C:\Program Files (x86)\Microsoft Office\MEDIA\OFFICE14\Bullets\BD21298_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667000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Program Files (x86)\Microsoft Office\MEDIA\OFFICE14\Bullets\BD21298_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93184" y="3048000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aptop"/>
          <p:cNvSpPr>
            <a:spLocks noEditPoints="1" noChangeArrowheads="1"/>
          </p:cNvSpPr>
          <p:nvPr/>
        </p:nvSpPr>
        <p:spPr bwMode="auto">
          <a:xfrm>
            <a:off x="3200400" y="2362200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04800" y="3886200"/>
            <a:ext cx="2226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    Finger print scanner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572120" y="3810000"/>
            <a:ext cx="101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PC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162920" y="3657600"/>
            <a:ext cx="174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Database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628800" y="160338"/>
            <a:ext cx="5886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Fingerprint Attendance System</a:t>
            </a:r>
          </a:p>
          <a:p>
            <a:pPr algn="ctr"/>
            <a:r>
              <a:rPr lang="en-IN" sz="32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(Verification Attendance)</a:t>
            </a:r>
            <a:endParaRPr lang="en-US" sz="3200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" name="Picture 7" descr="Image result for databas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920" y="2514600"/>
            <a:ext cx="961432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9" descr="Image result for fingerprint ico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7" t="17432" r="24938" b="17113"/>
          <a:stretch/>
        </p:blipFill>
        <p:spPr bwMode="auto">
          <a:xfrm rot="16418801">
            <a:off x="6839989" y="2472240"/>
            <a:ext cx="350984" cy="46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AutoShape 4" descr="Image result for fingerprin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Image result for fingerprin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Image result for fingerprint icon"/>
          <p:cNvSpPr>
            <a:spLocks noChangeAspect="1" noChangeArrowheads="1"/>
          </p:cNvSpPr>
          <p:nvPr/>
        </p:nvSpPr>
        <p:spPr bwMode="auto">
          <a:xfrm>
            <a:off x="155575" y="-1790700"/>
            <a:ext cx="374332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AutoShape 10" descr="Image result for fingerprint icon"/>
          <p:cNvSpPr>
            <a:spLocks noChangeAspect="1" noChangeArrowheads="1"/>
          </p:cNvSpPr>
          <p:nvPr/>
        </p:nvSpPr>
        <p:spPr bwMode="auto">
          <a:xfrm>
            <a:off x="155575" y="-1790700"/>
            <a:ext cx="374332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AutoShape 12" descr="Image result for fingerprint icon"/>
          <p:cNvSpPr>
            <a:spLocks noChangeAspect="1" noChangeArrowheads="1"/>
          </p:cNvSpPr>
          <p:nvPr/>
        </p:nvSpPr>
        <p:spPr bwMode="auto">
          <a:xfrm>
            <a:off x="155575" y="-1790700"/>
            <a:ext cx="374332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AutoShape 14" descr="Image result for fingerprint icon"/>
          <p:cNvSpPr>
            <a:spLocks noChangeAspect="1" noChangeArrowheads="1"/>
          </p:cNvSpPr>
          <p:nvPr/>
        </p:nvSpPr>
        <p:spPr bwMode="auto">
          <a:xfrm>
            <a:off x="155575" y="-1790700"/>
            <a:ext cx="374332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0" name="AutoShape 16" descr="Image result for fingerprint icon"/>
          <p:cNvSpPr>
            <a:spLocks noChangeAspect="1" noChangeArrowheads="1"/>
          </p:cNvSpPr>
          <p:nvPr/>
        </p:nvSpPr>
        <p:spPr bwMode="auto">
          <a:xfrm>
            <a:off x="155575" y="-1790700"/>
            <a:ext cx="374332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2" name="AutoShape 18" descr="Image result for fingerprint icon"/>
          <p:cNvSpPr>
            <a:spLocks noChangeAspect="1" noChangeArrowheads="1"/>
          </p:cNvSpPr>
          <p:nvPr/>
        </p:nvSpPr>
        <p:spPr bwMode="auto">
          <a:xfrm>
            <a:off x="155575" y="-1790700"/>
            <a:ext cx="374332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" name="AutoShape 20" descr="Image result for fingerprint icon"/>
          <p:cNvSpPr>
            <a:spLocks noChangeAspect="1" noChangeArrowheads="1"/>
          </p:cNvSpPr>
          <p:nvPr/>
        </p:nvSpPr>
        <p:spPr bwMode="auto">
          <a:xfrm>
            <a:off x="155575" y="-1790700"/>
            <a:ext cx="374332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6" name="AutoShape 22" descr="Image result for fingerprint icon"/>
          <p:cNvSpPr>
            <a:spLocks noChangeAspect="1" noChangeArrowheads="1"/>
          </p:cNvSpPr>
          <p:nvPr/>
        </p:nvSpPr>
        <p:spPr bwMode="auto">
          <a:xfrm>
            <a:off x="155575" y="-1790700"/>
            <a:ext cx="374332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7" name="Picture 36" descr="Scanning2_A-51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00520" y="3886200"/>
            <a:ext cx="533400" cy="533400"/>
          </a:xfrm>
          <a:prstGeom prst="rect">
            <a:avLst/>
          </a:prstGeom>
        </p:spPr>
      </p:pic>
      <p:pic>
        <p:nvPicPr>
          <p:cNvPr id="38" name="Picture 37" descr="black-one-finger-png-6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24320" y="4572000"/>
            <a:ext cx="838200" cy="8382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3343520" y="2438400"/>
            <a:ext cx="13716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Match </a:t>
            </a:r>
          </a:p>
          <a:p>
            <a:pPr algn="ctr"/>
            <a:r>
              <a:rPr lang="en-US" sz="1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Found</a:t>
            </a:r>
            <a:endParaRPr lang="en-US" sz="1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124200" y="2590800"/>
            <a:ext cx="19812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Attendance updated</a:t>
            </a:r>
            <a:endParaRPr lang="en-US" sz="1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207992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33333E-6 0.00555 L -3.33333E-6 -0.07214 " pathEditMode="relative" rAng="0" ptsTypes="AA">
                                      <p:cBhvr>
                                        <p:cTn id="6" dur="19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2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repeatCount="indefinite" accel="50286" decel="49714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316 0.00278 L 0.0776 0.00555 " pathEditMode="relative" rAng="0" ptsTypes="AA">
                                      <p:cBhvr>
                                        <p:cTn id="11" dur="1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1" y="13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83 0.00717 C 0.00642 0.00555 -0.03767 0.00116 -0.0783 0.00116 " pathEditMode="relative" rAng="0" ptsTypes="fA">
                                      <p:cBhvr>
                                        <p:cTn id="13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5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800"/>
                            </p:stCondLst>
                            <p:childTnLst>
                              <p:par>
                                <p:cTn id="15" presetID="1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2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39" grpId="0"/>
      <p:bldP spid="39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52600"/>
            <a:ext cx="7772400" cy="4495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06000" y="609600"/>
            <a:ext cx="6589199" cy="7474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UI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23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976090"/>
          </a:xfrm>
        </p:spPr>
        <p:txBody>
          <a:bodyPr/>
          <a:lstStyle/>
          <a:p>
            <a:r>
              <a:rPr lang="en-US" dirty="0" smtClean="0"/>
              <a:t>Outcomes of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6008" y="2133600"/>
            <a:ext cx="6591985" cy="3777622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An applicable attendance management system was designed for educational organizations. </a:t>
            </a:r>
            <a:endParaRPr lang="en-IN" dirty="0" smtClean="0"/>
          </a:p>
          <a:p>
            <a:r>
              <a:rPr lang="en-IN" dirty="0" smtClean="0"/>
              <a:t>We studied fingerprint </a:t>
            </a:r>
            <a:r>
              <a:rPr lang="en-IN" dirty="0" err="1" smtClean="0"/>
              <a:t>enrollment</a:t>
            </a:r>
            <a:r>
              <a:rPr lang="en-IN" dirty="0" smtClean="0"/>
              <a:t> and verification process.</a:t>
            </a:r>
          </a:p>
          <a:p>
            <a:pPr lvl="0"/>
            <a:r>
              <a:rPr lang="en-IN" dirty="0" smtClean="0"/>
              <a:t>We </a:t>
            </a:r>
            <a:r>
              <a:rPr lang="en-IN" dirty="0"/>
              <a:t>learnt about DBMS and have successfully installed XAMPP application on the PC.</a:t>
            </a:r>
            <a:endParaRPr lang="en-US" dirty="0"/>
          </a:p>
          <a:p>
            <a:pPr lvl="0"/>
            <a:r>
              <a:rPr lang="en-IN" dirty="0"/>
              <a:t>Most important database management language i.e. </a:t>
            </a:r>
            <a:r>
              <a:rPr lang="en-IN" dirty="0" smtClean="0"/>
              <a:t>SQL </a:t>
            </a:r>
            <a:r>
              <a:rPr lang="en-IN" dirty="0"/>
              <a:t>is studied and </a:t>
            </a:r>
            <a:r>
              <a:rPr lang="en-IN" dirty="0" smtClean="0"/>
              <a:t>database </a:t>
            </a:r>
            <a:r>
              <a:rPr lang="en-IN" dirty="0"/>
              <a:t>of different entities is implemented in MySQL.</a:t>
            </a:r>
            <a:endParaRPr lang="en-US" dirty="0"/>
          </a:p>
          <a:p>
            <a:pPr lvl="0"/>
            <a:r>
              <a:rPr lang="en-IN" dirty="0"/>
              <a:t>We have learnt about Web development and HTML to create the Webpages: Also, installing of apache server is studied and implemented successfully.</a:t>
            </a:r>
            <a:endParaRPr lang="en-US" dirty="0"/>
          </a:p>
          <a:p>
            <a:pPr lvl="0"/>
            <a:r>
              <a:rPr lang="en-IN" dirty="0" smtClean="0"/>
              <a:t>Skills and self-confidence in coding and working with software's like </a:t>
            </a:r>
            <a:r>
              <a:rPr lang="en-IN" dirty="0" err="1" smtClean="0"/>
              <a:t>Xampp</a:t>
            </a:r>
            <a:r>
              <a:rPr lang="en-IN" dirty="0" smtClean="0"/>
              <a:t> Application were developed.</a:t>
            </a:r>
          </a:p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401" y="624110"/>
            <a:ext cx="6589199" cy="128089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effectLst/>
                <a:cs typeface="Times New Roman" pitchFamily="18" charset="0"/>
              </a:rPr>
              <a:t>CONCLUSION</a:t>
            </a:r>
            <a:endParaRPr lang="en-US" dirty="0">
              <a:effectLst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6008" y="1540189"/>
            <a:ext cx="6591985" cy="3777622"/>
          </a:xfrm>
        </p:spPr>
        <p:txBody>
          <a:bodyPr>
            <a:noAutofit/>
          </a:bodyPr>
          <a:lstStyle/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mainly comprised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student attendance management system with the help of fingerprint verification system.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learnt about DBMS and have successfully installed XAMPP application on the PC.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represents a framework using which attendance management can be made automated and on-line.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designed and implemented database for attendance system using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learnt fingerprint recognition process, based on minutia extraction of fingerprint image.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template generated in fingerprint recognition system is successfully stored and retrieved from database.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developed system is more efficient and time saving than the old traditional attendance taking method.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401" y="762000"/>
            <a:ext cx="6589199" cy="128089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7401" y="1905000"/>
            <a:ext cx="6591985" cy="3777622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Biometric identification system are widely used for unique identification of humans mainly for verification  &amp; identification.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Biometrics is used as a form of identity access management and access control.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So use of biometrics in student attendance management system is a fast and effi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ent approach.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There are many types of biometric systems like fingerprint recognition, face recognition, voice recognition, iris recognition, palm recognition etc. In this project, we used fingerprint recognition system.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052290"/>
          </a:xfrm>
        </p:spPr>
        <p:txBody>
          <a:bodyPr/>
          <a:lstStyle/>
          <a:p>
            <a:pPr algn="ctr"/>
            <a:r>
              <a:rPr lang="en-US" dirty="0" smtClean="0">
                <a:effectLst/>
                <a:latin typeface="Times New Roman" pitchFamily="18" charset="0"/>
                <a:cs typeface="Times New Roman" pitchFamily="18" charset="0"/>
              </a:rPr>
              <a:t>Background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676400"/>
            <a:ext cx="6591985" cy="4234822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Every organization whether it be an educational institution or business organization, it has to maintain a proper record of attendance of students or employees for effective functioning of organization.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Designing a better attendance management system for students so that records be maintained with ease and accuracy was an important key behind motivating this project.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would improve accuracy of attendance records because it will remove all the hassles of roll calling and will save valuable time of the students as well as teachers.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Fingerprint?</a:t>
            </a:r>
            <a:endParaRPr lang="en-US" dirty="0"/>
          </a:p>
        </p:txBody>
      </p:sp>
      <p:pic>
        <p:nvPicPr>
          <p:cNvPr id="4" name="Content Placeholder 3" descr="fingerprint-attendance-system-6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752600"/>
            <a:ext cx="6392745" cy="42814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95400"/>
            <a:ext cx="7498080" cy="4953000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Unique identification </a:t>
            </a:r>
          </a:p>
          <a:p>
            <a:pPr>
              <a:buNone/>
            </a:pPr>
            <a:r>
              <a:rPr lang="en-IN" sz="1800" dirty="0" smtClean="0">
                <a:latin typeface="Cambria" pitchFamily="18" charset="0"/>
              </a:rPr>
              <a:t>	The fingerprint for every person is unique. So, this gives us secure and efficient way of identifying a person.</a:t>
            </a:r>
          </a:p>
          <a:p>
            <a:pPr>
              <a:buNone/>
            </a:pP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Easy to register the fingerprint of all students</a:t>
            </a:r>
          </a:p>
          <a:p>
            <a:pPr>
              <a:buNone/>
            </a:pP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It is less complex to process the fingerprint templates than other biometric currently used in identification/verification.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Secured protection against tampering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The student attendance system based on the fingerprint identification software is secured against digital tampering. Unless a student is not registered, the student attendance system will never accept the proxy attendance.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85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Fingerprint?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Skin </a:t>
            </a:r>
            <a:r>
              <a:rPr lang="en-US" dirty="0"/>
              <a:t>on human fingertips contains</a:t>
            </a:r>
            <a:br>
              <a:rPr lang="en-US" dirty="0"/>
            </a:br>
            <a:r>
              <a:rPr lang="en-US" dirty="0"/>
              <a:t>ridges and valleys which together</a:t>
            </a:r>
            <a:br>
              <a:rPr lang="en-US" dirty="0"/>
            </a:br>
            <a:r>
              <a:rPr lang="en-US" dirty="0"/>
              <a:t>forms distinctive patterns. These</a:t>
            </a:r>
            <a:br>
              <a:rPr lang="en-US" dirty="0"/>
            </a:br>
            <a:r>
              <a:rPr lang="en-US" dirty="0"/>
              <a:t>patterns are called </a:t>
            </a:r>
            <a:r>
              <a:rPr lang="en-US" b="1" dirty="0"/>
              <a:t>FINGERPRINTS</a:t>
            </a:r>
            <a:r>
              <a:rPr lang="en-US" b="1" dirty="0" smtClean="0"/>
              <a:t>.</a:t>
            </a:r>
            <a:endParaRPr lang="en-US" b="1" dirty="0"/>
          </a:p>
          <a:p>
            <a:r>
              <a:rPr lang="en-US" dirty="0" smtClean="0"/>
              <a:t>However</a:t>
            </a:r>
            <a:r>
              <a:rPr lang="en-US" dirty="0"/>
              <a:t>, shown by intensive</a:t>
            </a:r>
            <a:br>
              <a:rPr lang="en-US" dirty="0"/>
            </a:br>
            <a:r>
              <a:rPr lang="en-US" dirty="0"/>
              <a:t>research on fingerprint recognition,</a:t>
            </a:r>
            <a:br>
              <a:rPr lang="en-US" dirty="0"/>
            </a:br>
            <a:r>
              <a:rPr lang="en-US" dirty="0"/>
              <a:t>fingerprints are not distinguished by</a:t>
            </a:r>
            <a:br>
              <a:rPr lang="en-US" dirty="0"/>
            </a:br>
            <a:r>
              <a:rPr lang="en-US" dirty="0"/>
              <a:t>their ridges and furrows, but by</a:t>
            </a:r>
            <a:br>
              <a:rPr lang="en-US" dirty="0"/>
            </a:br>
            <a:r>
              <a:rPr lang="en-US" dirty="0"/>
              <a:t>features called Minutia, which are</a:t>
            </a:r>
            <a:br>
              <a:rPr lang="en-US" dirty="0"/>
            </a:br>
            <a:r>
              <a:rPr lang="en-US" dirty="0"/>
              <a:t>some abnormal points on the ridges. </a:t>
            </a:r>
            <a:br>
              <a:rPr lang="en-US" dirty="0"/>
            </a:br>
            <a:endParaRPr lang="en-US" dirty="0"/>
          </a:p>
        </p:txBody>
      </p:sp>
      <p:sp>
        <p:nvSpPr>
          <p:cNvPr id="4" name="object 13"/>
          <p:cNvSpPr/>
          <p:nvPr/>
        </p:nvSpPr>
        <p:spPr>
          <a:xfrm>
            <a:off x="6629400" y="1905000"/>
            <a:ext cx="2362200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134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447800"/>
            <a:ext cx="4382185" cy="3276600"/>
          </a:xfrm>
        </p:spPr>
        <p:txBody>
          <a:bodyPr/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latin typeface="Times New Roman"/>
                <a:cs typeface="Times New Roman"/>
              </a:rPr>
              <a:t>Among the </a:t>
            </a:r>
            <a:r>
              <a:rPr lang="en-US" dirty="0">
                <a:latin typeface="Times New Roman"/>
                <a:cs typeface="Times New Roman"/>
              </a:rPr>
              <a:t>variety of </a:t>
            </a:r>
            <a:r>
              <a:rPr lang="en-US" spc="-5" dirty="0">
                <a:latin typeface="Times New Roman"/>
                <a:cs typeface="Times New Roman"/>
              </a:rPr>
              <a:t>minutia </a:t>
            </a:r>
            <a:r>
              <a:rPr lang="en-US" dirty="0">
                <a:latin typeface="Times New Roman"/>
                <a:cs typeface="Times New Roman"/>
              </a:rPr>
              <a:t>types  reported in literatures, </a:t>
            </a:r>
            <a:r>
              <a:rPr lang="en-US" spc="-5" dirty="0">
                <a:latin typeface="Times New Roman"/>
                <a:cs typeface="Times New Roman"/>
              </a:rPr>
              <a:t>two are mostly  significant </a:t>
            </a:r>
            <a:r>
              <a:rPr lang="en-US" dirty="0">
                <a:latin typeface="Times New Roman"/>
                <a:cs typeface="Times New Roman"/>
              </a:rPr>
              <a:t>and </a:t>
            </a:r>
            <a:r>
              <a:rPr lang="en-US" spc="-5" dirty="0">
                <a:latin typeface="Times New Roman"/>
                <a:cs typeface="Times New Roman"/>
              </a:rPr>
              <a:t>in heavy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usage: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2650" dirty="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0000"/>
              </a:lnSpc>
            </a:pPr>
            <a:r>
              <a:rPr lang="en-US" spc="-5" dirty="0">
                <a:latin typeface="Times New Roman"/>
                <a:cs typeface="Times New Roman"/>
              </a:rPr>
              <a:t>1.Ridge </a:t>
            </a:r>
            <a:r>
              <a:rPr lang="en-US" dirty="0">
                <a:latin typeface="Times New Roman"/>
                <a:cs typeface="Times New Roman"/>
              </a:rPr>
              <a:t>ending- </a:t>
            </a:r>
            <a:r>
              <a:rPr lang="en-US" spc="-5" dirty="0">
                <a:latin typeface="Times New Roman"/>
                <a:cs typeface="Times New Roman"/>
              </a:rPr>
              <a:t>the abrupt </a:t>
            </a:r>
            <a:r>
              <a:rPr lang="en-US" dirty="0">
                <a:latin typeface="Times New Roman"/>
                <a:cs typeface="Times New Roman"/>
              </a:rPr>
              <a:t>end of a  ridge</a:t>
            </a:r>
          </a:p>
          <a:p>
            <a:r>
              <a:rPr lang="en-US" dirty="0">
                <a:latin typeface="Times New Roman"/>
                <a:cs typeface="Times New Roman"/>
              </a:rPr>
              <a:t>2.</a:t>
            </a:r>
            <a:r>
              <a:rPr lang="en-US" spc="5" dirty="0">
                <a:latin typeface="Times New Roman"/>
                <a:cs typeface="Times New Roman"/>
              </a:rPr>
              <a:t>R</a:t>
            </a:r>
            <a:r>
              <a:rPr lang="en-US" spc="-5" dirty="0">
                <a:latin typeface="Times New Roman"/>
                <a:cs typeface="Times New Roman"/>
              </a:rPr>
              <a:t>idg</a:t>
            </a:r>
            <a:r>
              <a:rPr lang="en-US" dirty="0">
                <a:latin typeface="Times New Roman"/>
                <a:cs typeface="Times New Roman"/>
              </a:rPr>
              <a:t>e	bifur</a:t>
            </a:r>
            <a:r>
              <a:rPr lang="en-US" spc="10" dirty="0">
                <a:latin typeface="Times New Roman"/>
                <a:cs typeface="Times New Roman"/>
              </a:rPr>
              <a:t>c</a:t>
            </a:r>
            <a:r>
              <a:rPr lang="en-US" spc="-5" dirty="0">
                <a:latin typeface="Times New Roman"/>
                <a:cs typeface="Times New Roman"/>
              </a:rPr>
              <a:t>at</a:t>
            </a:r>
            <a:r>
              <a:rPr lang="en-US" spc="5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on-	a	</a:t>
            </a:r>
            <a:r>
              <a:rPr lang="en-US" spc="-5" dirty="0">
                <a:latin typeface="Times New Roman"/>
                <a:cs typeface="Times New Roman"/>
              </a:rPr>
              <a:t>singl</a:t>
            </a:r>
            <a:r>
              <a:rPr lang="en-US" dirty="0">
                <a:latin typeface="Times New Roman"/>
                <a:cs typeface="Times New Roman"/>
              </a:rPr>
              <a:t>e	r</a:t>
            </a:r>
            <a:r>
              <a:rPr lang="en-US" spc="5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dge  </a:t>
            </a:r>
            <a:r>
              <a:rPr lang="en-US" spc="-5" dirty="0">
                <a:latin typeface="Times New Roman"/>
                <a:cs typeface="Times New Roman"/>
              </a:rPr>
              <a:t>that </a:t>
            </a:r>
            <a:r>
              <a:rPr lang="en-US" dirty="0">
                <a:latin typeface="Times New Roman"/>
                <a:cs typeface="Times New Roman"/>
              </a:rPr>
              <a:t>divides </a:t>
            </a:r>
            <a:r>
              <a:rPr lang="en-US" spc="-5" dirty="0">
                <a:latin typeface="Times New Roman"/>
                <a:cs typeface="Times New Roman"/>
              </a:rPr>
              <a:t>into two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ridges</a:t>
            </a:r>
          </a:p>
          <a:p>
            <a:endParaRPr lang="en-US" dirty="0"/>
          </a:p>
        </p:txBody>
      </p:sp>
      <p:sp>
        <p:nvSpPr>
          <p:cNvPr id="4" name="object 5"/>
          <p:cNvSpPr/>
          <p:nvPr/>
        </p:nvSpPr>
        <p:spPr>
          <a:xfrm>
            <a:off x="6477000" y="1447800"/>
            <a:ext cx="2057400" cy="2840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225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401" y="624110"/>
            <a:ext cx="6589199" cy="1280890"/>
          </a:xfrm>
        </p:spPr>
        <p:txBody>
          <a:bodyPr/>
          <a:lstStyle/>
          <a:p>
            <a:pPr algn="ctr"/>
            <a:r>
              <a:rPr lang="en-US" spc="-120" dirty="0" smtClean="0">
                <a:latin typeface="Arial"/>
                <a:cs typeface="Arial"/>
              </a:rPr>
              <a:t>Fingerprint</a:t>
            </a:r>
            <a:r>
              <a:rPr lang="en-US" spc="-270" dirty="0" smtClean="0">
                <a:latin typeface="Arial"/>
                <a:cs typeface="Arial"/>
              </a:rPr>
              <a:t> </a:t>
            </a:r>
            <a:r>
              <a:rPr lang="en-US" spc="-204" dirty="0" smtClean="0">
                <a:latin typeface="Arial"/>
                <a:cs typeface="Arial"/>
              </a:rPr>
              <a:t>Recognition</a:t>
            </a:r>
            <a:r>
              <a:rPr lang="en-US" dirty="0">
                <a:latin typeface="Arial"/>
                <a:cs typeface="Arial"/>
              </a:rPr>
              <a:t/>
            </a:r>
            <a:br>
              <a:rPr lang="en-US" dirty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6008" y="1676400"/>
            <a:ext cx="6591985" cy="914400"/>
          </a:xfrm>
        </p:spPr>
        <p:txBody>
          <a:bodyPr/>
          <a:lstStyle/>
          <a:p>
            <a:r>
              <a:rPr lang="en-US" spc="25" dirty="0">
                <a:latin typeface="Arial"/>
                <a:cs typeface="Arial"/>
              </a:rPr>
              <a:t>It </a:t>
            </a:r>
            <a:r>
              <a:rPr lang="en-US" spc="-80" dirty="0">
                <a:latin typeface="Arial"/>
                <a:cs typeface="Arial"/>
              </a:rPr>
              <a:t>includes </a:t>
            </a:r>
            <a:r>
              <a:rPr lang="en-US" spc="5" dirty="0">
                <a:latin typeface="Arial"/>
                <a:cs typeface="Arial"/>
              </a:rPr>
              <a:t>two </a:t>
            </a:r>
            <a:r>
              <a:rPr lang="en-US" spc="-80" dirty="0">
                <a:latin typeface="Arial"/>
                <a:cs typeface="Arial"/>
              </a:rPr>
              <a:t>sub-domains: </a:t>
            </a:r>
            <a:r>
              <a:rPr lang="en-US" spc="-75" dirty="0">
                <a:latin typeface="Arial"/>
                <a:cs typeface="Arial"/>
              </a:rPr>
              <a:t>one </a:t>
            </a:r>
            <a:r>
              <a:rPr lang="en-US" spc="-100" dirty="0">
                <a:latin typeface="Arial"/>
                <a:cs typeface="Arial"/>
              </a:rPr>
              <a:t>is  </a:t>
            </a:r>
            <a:r>
              <a:rPr lang="en-US" spc="-25" dirty="0">
                <a:latin typeface="Arial"/>
                <a:cs typeface="Arial"/>
              </a:rPr>
              <a:t>fingerprint </a:t>
            </a:r>
            <a:r>
              <a:rPr lang="en-US" spc="-35" dirty="0">
                <a:latin typeface="Arial"/>
                <a:cs typeface="Arial"/>
              </a:rPr>
              <a:t>verification </a:t>
            </a:r>
            <a:r>
              <a:rPr lang="en-US" spc="-85" dirty="0">
                <a:latin typeface="Arial"/>
                <a:cs typeface="Arial"/>
              </a:rPr>
              <a:t>and </a:t>
            </a:r>
            <a:r>
              <a:rPr lang="en-US" spc="-25" dirty="0">
                <a:latin typeface="Arial"/>
                <a:cs typeface="Arial"/>
              </a:rPr>
              <a:t>the </a:t>
            </a:r>
            <a:r>
              <a:rPr lang="en-US" spc="-20" dirty="0">
                <a:latin typeface="Arial"/>
                <a:cs typeface="Arial"/>
              </a:rPr>
              <a:t>other  </a:t>
            </a:r>
            <a:r>
              <a:rPr lang="en-US" spc="-95" dirty="0">
                <a:latin typeface="Arial"/>
                <a:cs typeface="Arial"/>
              </a:rPr>
              <a:t>is </a:t>
            </a:r>
            <a:r>
              <a:rPr lang="en-US" spc="-25" dirty="0">
                <a:latin typeface="Arial"/>
                <a:cs typeface="Arial"/>
              </a:rPr>
              <a:t>fingerprint</a:t>
            </a:r>
            <a:r>
              <a:rPr lang="en-US" spc="-100" dirty="0">
                <a:latin typeface="Arial"/>
                <a:cs typeface="Arial"/>
              </a:rPr>
              <a:t> </a:t>
            </a:r>
            <a:r>
              <a:rPr lang="en-US" spc="-30" dirty="0">
                <a:latin typeface="Arial"/>
                <a:cs typeface="Arial"/>
              </a:rPr>
              <a:t>identification</a:t>
            </a:r>
            <a:r>
              <a:rPr lang="en-US" sz="2400" spc="-30" dirty="0">
                <a:latin typeface="Arial"/>
                <a:cs typeface="Arial"/>
              </a:rPr>
              <a:t>.</a:t>
            </a:r>
            <a:endParaRPr lang="en-US" sz="24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object 10"/>
          <p:cNvSpPr/>
          <p:nvPr/>
        </p:nvSpPr>
        <p:spPr>
          <a:xfrm>
            <a:off x="1276008" y="2590800"/>
            <a:ext cx="6591985" cy="3869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38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610</TotalTime>
  <Words>1030</Words>
  <Application>Microsoft Office PowerPoint</Application>
  <PresentationFormat>On-screen Show (4:3)</PresentationFormat>
  <Paragraphs>137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Wisp</vt:lpstr>
      <vt:lpstr>Fingerprint based Attendance system</vt:lpstr>
      <vt:lpstr>Objective</vt:lpstr>
      <vt:lpstr>Introduction</vt:lpstr>
      <vt:lpstr>Background</vt:lpstr>
      <vt:lpstr>Why Fingerprint?</vt:lpstr>
      <vt:lpstr>PowerPoint Presentation</vt:lpstr>
      <vt:lpstr>What Is Fingerprint?</vt:lpstr>
      <vt:lpstr>PowerPoint Presentation</vt:lpstr>
      <vt:lpstr>Fingerprint Recognition </vt:lpstr>
      <vt:lpstr>PowerPoint Presentation</vt:lpstr>
      <vt:lpstr>Image Enhancement</vt:lpstr>
      <vt:lpstr>Image Binarization</vt:lpstr>
      <vt:lpstr>Image Segmentation</vt:lpstr>
      <vt:lpstr>Minutiae Extraction</vt:lpstr>
      <vt:lpstr>Minutiae Extraction</vt:lpstr>
      <vt:lpstr>Storage of Fingerprint Template into Database. </vt:lpstr>
      <vt:lpstr>Fingerprint Verification</vt:lpstr>
      <vt:lpstr>Important Performance Characteristics</vt:lpstr>
      <vt:lpstr>Required Hardware Software </vt:lpstr>
      <vt:lpstr>Fingerprint Scanner (Mantra MFS 100) </vt:lpstr>
      <vt:lpstr>Attendance Scenario in Class</vt:lpstr>
      <vt:lpstr>PowerPoint Presentation</vt:lpstr>
      <vt:lpstr>PowerPoint Presentation</vt:lpstr>
      <vt:lpstr>PowerPoint Presentation</vt:lpstr>
      <vt:lpstr>Outcomes of this Project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Fingerprint based Attendance system.</dc:title>
  <dc:creator>LENOVO</dc:creator>
  <cp:lastModifiedBy>LENOVO-PC</cp:lastModifiedBy>
  <cp:revision>83</cp:revision>
  <dcterms:created xsi:type="dcterms:W3CDTF">2017-11-10T06:03:06Z</dcterms:created>
  <dcterms:modified xsi:type="dcterms:W3CDTF">2018-06-02T19:20:26Z</dcterms:modified>
</cp:coreProperties>
</file>