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9" r:id="rId5"/>
    <p:sldId id="260" r:id="rId6"/>
    <p:sldId id="261" r:id="rId7"/>
    <p:sldId id="262" r:id="rId8"/>
    <p:sldId id="264" r:id="rId9"/>
    <p:sldId id="268" r:id="rId10"/>
    <p:sldId id="269" r:id="rId11"/>
    <p:sldId id="270" r:id="rId12"/>
    <p:sldId id="266" r:id="rId13"/>
    <p:sldId id="267" r:id="rId14"/>
    <p:sldId id="276" r:id="rId15"/>
    <p:sldId id="277" r:id="rId16"/>
    <p:sldId id="271" r:id="rId17"/>
    <p:sldId id="272" r:id="rId18"/>
    <p:sldId id="273" r:id="rId19"/>
    <p:sldId id="274"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Soni" initials="J" lastIdx="1" clrIdx="0">
    <p:extLst>
      <p:ext uri="{19B8F6BF-5375-455C-9EA6-DF929625EA0E}">
        <p15:presenceInfo xmlns:p15="http://schemas.microsoft.com/office/powerpoint/2012/main" userId="JSo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p:scale>
          <a:sx n="66" d="100"/>
          <a:sy n="66" d="100"/>
        </p:scale>
        <p:origin x="148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006938-481F-40EF-BD8C-16E93808DB21}"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006938-481F-40EF-BD8C-16E93808DB21}"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006938-481F-40EF-BD8C-16E93808DB21}"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006938-481F-40EF-BD8C-16E93808DB21}"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06938-481F-40EF-BD8C-16E93808DB21}"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006938-481F-40EF-BD8C-16E93808DB21}"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006938-481F-40EF-BD8C-16E93808DB21}" type="datetimeFigureOut">
              <a:rPr lang="en-US" smtClean="0"/>
              <a:pPr/>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006938-481F-40EF-BD8C-16E93808DB21}" type="datetimeFigureOut">
              <a:rPr lang="en-US" smtClean="0"/>
              <a:pPr/>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06938-481F-40EF-BD8C-16E93808DB21}" type="datetimeFigureOut">
              <a:rPr lang="en-US" smtClean="0"/>
              <a:pPr/>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006938-481F-40EF-BD8C-16E93808DB21}"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006938-481F-40EF-BD8C-16E93808DB21}"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962C-379E-4825-9DC7-5593ACE314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06938-481F-40EF-BD8C-16E93808DB21}" type="datetimeFigureOut">
              <a:rPr lang="en-US" smtClean="0"/>
              <a:pPr/>
              <a:t>4/5/2017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E962C-379E-4825-9DC7-5593ACE314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4975"/>
            <a:ext cx="7772400" cy="936625"/>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Topics</a:t>
            </a:r>
          </a:p>
        </p:txBody>
      </p:sp>
      <p:sp>
        <p:nvSpPr>
          <p:cNvPr id="3" name="Subtitle 2"/>
          <p:cNvSpPr>
            <a:spLocks noGrp="1"/>
          </p:cNvSpPr>
          <p:nvPr>
            <p:ph type="subTitle" idx="1"/>
          </p:nvPr>
        </p:nvSpPr>
        <p:spPr>
          <a:xfrm>
            <a:off x="762000" y="1600200"/>
            <a:ext cx="6400800" cy="4800600"/>
          </a:xfrm>
        </p:spPr>
        <p:txBody>
          <a:bodyPr>
            <a:normAutofit fontScale="92500" lnSpcReduction="10000"/>
          </a:bodyPr>
          <a:lstStyle/>
          <a:p>
            <a:pPr marL="457200" indent="-457200" algn="l">
              <a:buFont typeface="Arial" panose="020B0604020202020204" pitchFamily="34" charset="0"/>
              <a:buChar char="•"/>
            </a:pPr>
            <a:r>
              <a:rPr lang="en-US" dirty="0"/>
              <a:t>Data Type and Variables</a:t>
            </a:r>
          </a:p>
          <a:p>
            <a:pPr marL="457200" indent="-457200" algn="l">
              <a:buFont typeface="Arial" panose="020B0604020202020204" pitchFamily="34" charset="0"/>
              <a:buChar char="•"/>
            </a:pPr>
            <a:r>
              <a:rPr lang="en-US" dirty="0"/>
              <a:t>Class – A Template </a:t>
            </a:r>
          </a:p>
          <a:p>
            <a:pPr marL="457200" indent="-457200" algn="l">
              <a:buFont typeface="Arial" panose="020B0604020202020204" pitchFamily="34" charset="0"/>
              <a:buChar char="•"/>
            </a:pPr>
            <a:r>
              <a:rPr lang="en-US" dirty="0"/>
              <a:t>Instances - Object</a:t>
            </a:r>
          </a:p>
          <a:p>
            <a:pPr marL="457200" indent="-457200" algn="l">
              <a:buFont typeface="Arial" panose="020B0604020202020204" pitchFamily="34" charset="0"/>
              <a:buChar char="•"/>
            </a:pPr>
            <a:r>
              <a:rPr lang="en-US" dirty="0"/>
              <a:t>Abstraction</a:t>
            </a:r>
          </a:p>
          <a:p>
            <a:pPr marL="457200" indent="-457200" algn="l">
              <a:buFont typeface="Arial" panose="020B0604020202020204" pitchFamily="34" charset="0"/>
              <a:buChar char="•"/>
            </a:pPr>
            <a:r>
              <a:rPr lang="en-US" dirty="0"/>
              <a:t>Interface</a:t>
            </a:r>
          </a:p>
          <a:p>
            <a:pPr marL="457200" indent="-457200" algn="l">
              <a:buFont typeface="Arial" panose="020B0604020202020204" pitchFamily="34" charset="0"/>
              <a:buChar char="•"/>
            </a:pPr>
            <a:r>
              <a:rPr lang="en-US" dirty="0"/>
              <a:t>Inheritance</a:t>
            </a:r>
          </a:p>
          <a:p>
            <a:pPr marL="457200" indent="-457200" algn="l">
              <a:buFont typeface="Arial" panose="020B0604020202020204" pitchFamily="34" charset="0"/>
              <a:buChar char="•"/>
            </a:pPr>
            <a:r>
              <a:rPr lang="en-US" dirty="0"/>
              <a:t>Access Modifiers</a:t>
            </a:r>
          </a:p>
          <a:p>
            <a:pPr marL="457200" indent="-457200" algn="l">
              <a:buFont typeface="Arial" panose="020B0604020202020204" pitchFamily="34" charset="0"/>
              <a:buChar char="•"/>
            </a:pPr>
            <a:r>
              <a:rPr lang="en-US" dirty="0"/>
              <a:t>Static fields and methods</a:t>
            </a:r>
          </a:p>
          <a:p>
            <a:pPr marL="457200" indent="-457200" algn="l">
              <a:buFont typeface="Arial" panose="020B0604020202020204" pitchFamily="34" charset="0"/>
              <a:buChar char="•"/>
            </a:pPr>
            <a:r>
              <a:rPr lang="en-US" dirty="0"/>
              <a:t>Dependency Injection</a:t>
            </a:r>
          </a:p>
          <a:p>
            <a:endParaRPr lang="en-US" dirty="0"/>
          </a:p>
          <a:p>
            <a:endParaRPr lang="en-US" dirty="0"/>
          </a:p>
          <a:p>
            <a:endParaRPr lang="en-US" dirty="0"/>
          </a:p>
          <a:p>
            <a:endParaRPr lang="en-US" dirty="0"/>
          </a:p>
        </p:txBody>
      </p:sp>
      <p:sp>
        <p:nvSpPr>
          <p:cNvPr id="4" name="TextBox 3"/>
          <p:cNvSpPr txBox="1"/>
          <p:nvPr/>
        </p:nvSpPr>
        <p:spPr>
          <a:xfrm>
            <a:off x="6629400" y="5521404"/>
            <a:ext cx="2286000" cy="1107996"/>
          </a:xfrm>
          <a:prstGeom prst="rect">
            <a:avLst/>
          </a:prstGeom>
          <a:solidFill>
            <a:schemeClr val="bg1"/>
          </a:solidFill>
        </p:spPr>
        <p:txBody>
          <a:bodyPr wrap="square" rtlCol="0">
            <a:spAutoFit/>
          </a:bodyPr>
          <a:lstStyle/>
          <a:p>
            <a:r>
              <a:rPr lang="en-US" sz="2400" dirty="0">
                <a:solidFill>
                  <a:schemeClr val="accent2">
                    <a:lumMod val="75000"/>
                  </a:schemeClr>
                </a:solidFill>
              </a:rPr>
              <a:t>Prepared By:</a:t>
            </a:r>
          </a:p>
          <a:p>
            <a:pPr>
              <a:lnSpc>
                <a:spcPct val="150000"/>
              </a:lnSpc>
            </a:pPr>
            <a:r>
              <a:rPr lang="en-US" sz="2800" b="1" dirty="0">
                <a:solidFill>
                  <a:schemeClr val="accent2">
                    <a:lumMod val="75000"/>
                  </a:schemeClr>
                </a:solidFill>
              </a:rPr>
              <a:t>Nehal </a:t>
            </a:r>
            <a:r>
              <a:rPr lang="en-US" sz="2800" b="1" dirty="0" err="1">
                <a:solidFill>
                  <a:schemeClr val="accent2">
                    <a:lumMod val="75000"/>
                  </a:schemeClr>
                </a:solidFill>
              </a:rPr>
              <a:t>Soni</a:t>
            </a:r>
            <a:endParaRPr lang="en-US" sz="2800" b="1" dirty="0">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981200"/>
            <a:ext cx="2514600" cy="1261884"/>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parent</a:t>
            </a:r>
          </a:p>
          <a:p>
            <a:pPr algn="ctr"/>
            <a:r>
              <a:rPr lang="en-US" sz="2400" dirty="0">
                <a:solidFill>
                  <a:schemeClr val="accent2">
                    <a:lumMod val="75000"/>
                  </a:schemeClr>
                </a:solidFill>
                <a:latin typeface="Comic Sans MS" panose="030F0702030302020204" pitchFamily="66" charset="0"/>
              </a:rPr>
              <a:t>type: “parent”</a:t>
            </a:r>
          </a:p>
          <a:p>
            <a:pPr algn="ctr"/>
            <a:r>
              <a:rPr lang="en-US" sz="2400" dirty="0">
                <a:solidFill>
                  <a:schemeClr val="accent2">
                    <a:lumMod val="75000"/>
                  </a:schemeClr>
                </a:solidFill>
                <a:latin typeface="Comic Sans MS" panose="030F0702030302020204" pitchFamily="66" charset="0"/>
              </a:rPr>
              <a:t>Method()</a:t>
            </a:r>
          </a:p>
        </p:txBody>
      </p:sp>
      <p:sp>
        <p:nvSpPr>
          <p:cNvPr id="5" name="Title 1"/>
          <p:cNvSpPr>
            <a:spLocks noGrp="1"/>
          </p:cNvSpPr>
          <p:nvPr>
            <p:ph type="title"/>
          </p:nvPr>
        </p:nvSpPr>
        <p:spPr>
          <a:xfrm>
            <a:off x="457200" y="0"/>
            <a:ext cx="8229600" cy="1143000"/>
          </a:xfrm>
        </p:spPr>
        <p:txBody>
          <a:bodyPr/>
          <a:lstStyle/>
          <a:p>
            <a:r>
              <a:rPr lang="en-US" dirty="0">
                <a:solidFill>
                  <a:srgbClr val="C00000"/>
                </a:solidFill>
              </a:rPr>
              <a:t>JS Prototype Inheritance</a:t>
            </a:r>
          </a:p>
        </p:txBody>
      </p:sp>
      <p:sp>
        <p:nvSpPr>
          <p:cNvPr id="6" name="TextBox 5"/>
          <p:cNvSpPr txBox="1"/>
          <p:nvPr/>
        </p:nvSpPr>
        <p:spPr>
          <a:xfrm>
            <a:off x="762000" y="4462284"/>
            <a:ext cx="2514600" cy="954107"/>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Child</a:t>
            </a:r>
          </a:p>
          <a:p>
            <a:pPr algn="ctr"/>
            <a:r>
              <a:rPr lang="en-US" sz="2800" dirty="0">
                <a:solidFill>
                  <a:schemeClr val="accent2">
                    <a:lumMod val="75000"/>
                  </a:schemeClr>
                </a:solidFill>
                <a:latin typeface="Comic Sans MS" panose="030F0702030302020204" pitchFamily="66" charset="0"/>
              </a:rPr>
              <a:t>{ }</a:t>
            </a:r>
          </a:p>
        </p:txBody>
      </p:sp>
      <p:sp>
        <p:nvSpPr>
          <p:cNvPr id="7" name="Arrow: Up 6"/>
          <p:cNvSpPr/>
          <p:nvPr/>
        </p:nvSpPr>
        <p:spPr>
          <a:xfrm>
            <a:off x="1905000" y="3243084"/>
            <a:ext cx="266700" cy="117651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TextBox 7"/>
          <p:cNvSpPr txBox="1"/>
          <p:nvPr/>
        </p:nvSpPr>
        <p:spPr>
          <a:xfrm>
            <a:off x="2247900" y="3471684"/>
            <a:ext cx="2667000" cy="461665"/>
          </a:xfrm>
          <a:prstGeom prst="rect">
            <a:avLst/>
          </a:prstGeom>
          <a:noFill/>
        </p:spPr>
        <p:txBody>
          <a:bodyPr wrap="square" rtlCol="0">
            <a:spAutoFit/>
          </a:bodyPr>
          <a:lstStyle/>
          <a:p>
            <a:r>
              <a:rPr lang="en-US" sz="2400" dirty="0">
                <a:solidFill>
                  <a:schemeClr val="accent1">
                    <a:lumMod val="75000"/>
                  </a:schemeClr>
                </a:solidFill>
              </a:rPr>
              <a:t>Created based on</a:t>
            </a:r>
          </a:p>
        </p:txBody>
      </p:sp>
      <p:sp>
        <p:nvSpPr>
          <p:cNvPr id="10" name="TextBox 9"/>
          <p:cNvSpPr txBox="1"/>
          <p:nvPr/>
        </p:nvSpPr>
        <p:spPr>
          <a:xfrm>
            <a:off x="3543300" y="4085749"/>
            <a:ext cx="2895600" cy="46166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400" dirty="0" err="1"/>
              <a:t>Proptype</a:t>
            </a:r>
            <a:r>
              <a:rPr lang="en-US" sz="2400" dirty="0"/>
              <a:t> Chain</a:t>
            </a:r>
          </a:p>
        </p:txBody>
      </p:sp>
      <p:cxnSp>
        <p:nvCxnSpPr>
          <p:cNvPr id="12" name="Straight Connector 11"/>
          <p:cNvCxnSpPr/>
          <p:nvPr/>
        </p:nvCxnSpPr>
        <p:spPr>
          <a:xfrm>
            <a:off x="2171700" y="3933349"/>
            <a:ext cx="1295400" cy="224135"/>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5029200" y="2100084"/>
            <a:ext cx="3505200" cy="523220"/>
          </a:xfrm>
          <a:prstGeom prst="rect">
            <a:avLst/>
          </a:prstGeom>
          <a:solidFill>
            <a:schemeClr val="bg1">
              <a:lumMod val="75000"/>
            </a:schemeClr>
          </a:solidFill>
        </p:spPr>
        <p:txBody>
          <a:bodyPr wrap="square" rtlCol="0">
            <a:spAutoFit/>
          </a:bodyPr>
          <a:lstStyle/>
          <a:p>
            <a:r>
              <a:rPr lang="en-US" sz="2800" dirty="0" err="1">
                <a:solidFill>
                  <a:schemeClr val="accent1">
                    <a:lumMod val="75000"/>
                  </a:schemeClr>
                </a:solidFill>
              </a:rPr>
              <a:t>child.type</a:t>
            </a:r>
            <a:r>
              <a:rPr lang="en-US" sz="2800" dirty="0">
                <a:solidFill>
                  <a:schemeClr val="accent1">
                    <a:lumMod val="75000"/>
                  </a:schemeClr>
                </a:solidFill>
              </a:rPr>
              <a:t> ?</a:t>
            </a:r>
          </a:p>
        </p:txBody>
      </p:sp>
      <p:sp>
        <p:nvSpPr>
          <p:cNvPr id="14" name="TextBox 13"/>
          <p:cNvSpPr txBox="1"/>
          <p:nvPr/>
        </p:nvSpPr>
        <p:spPr>
          <a:xfrm>
            <a:off x="6400800" y="2862084"/>
            <a:ext cx="1676400" cy="523220"/>
          </a:xfrm>
          <a:prstGeom prst="rect">
            <a:avLst/>
          </a:prstGeom>
          <a:noFill/>
        </p:spPr>
        <p:txBody>
          <a:bodyPr wrap="square" rtlCol="0">
            <a:spAutoFit/>
          </a:bodyPr>
          <a:lstStyle/>
          <a:p>
            <a:r>
              <a:rPr lang="en-US" sz="2800" dirty="0">
                <a:solidFill>
                  <a:schemeClr val="accent1">
                    <a:lumMod val="75000"/>
                  </a:schemeClr>
                </a:solidFill>
              </a:rPr>
              <a:t>“parent”</a:t>
            </a:r>
          </a:p>
        </p:txBody>
      </p:sp>
    </p:spTree>
    <p:extLst>
      <p:ext uri="{BB962C8B-B14F-4D97-AF65-F5344CB8AC3E}">
        <p14:creationId xmlns:p14="http://schemas.microsoft.com/office/powerpoint/2010/main" val="398552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981200"/>
            <a:ext cx="2514600" cy="1261884"/>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parent</a:t>
            </a:r>
          </a:p>
          <a:p>
            <a:pPr algn="ctr"/>
            <a:r>
              <a:rPr lang="en-US" sz="2400" dirty="0">
                <a:solidFill>
                  <a:schemeClr val="accent2">
                    <a:lumMod val="75000"/>
                  </a:schemeClr>
                </a:solidFill>
                <a:latin typeface="Comic Sans MS" panose="030F0702030302020204" pitchFamily="66" charset="0"/>
              </a:rPr>
              <a:t>type: “parent”</a:t>
            </a:r>
          </a:p>
          <a:p>
            <a:pPr algn="ctr"/>
            <a:r>
              <a:rPr lang="en-US" sz="2400" dirty="0">
                <a:solidFill>
                  <a:schemeClr val="accent2">
                    <a:lumMod val="75000"/>
                  </a:schemeClr>
                </a:solidFill>
                <a:latin typeface="Comic Sans MS" panose="030F0702030302020204" pitchFamily="66" charset="0"/>
              </a:rPr>
              <a:t>Method()</a:t>
            </a:r>
          </a:p>
        </p:txBody>
      </p:sp>
      <p:sp>
        <p:nvSpPr>
          <p:cNvPr id="6" name="TextBox 5"/>
          <p:cNvSpPr txBox="1"/>
          <p:nvPr/>
        </p:nvSpPr>
        <p:spPr>
          <a:xfrm>
            <a:off x="762000" y="4462284"/>
            <a:ext cx="2514600" cy="954107"/>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child </a:t>
            </a:r>
          </a:p>
          <a:p>
            <a:pPr algn="ctr"/>
            <a:r>
              <a:rPr lang="en-US" sz="2800" dirty="0">
                <a:solidFill>
                  <a:schemeClr val="accent2">
                    <a:lumMod val="75000"/>
                  </a:schemeClr>
                </a:solidFill>
                <a:latin typeface="Comic Sans MS" panose="030F0702030302020204" pitchFamily="66" charset="0"/>
              </a:rPr>
              <a:t>child: “type”</a:t>
            </a:r>
            <a:endParaRPr lang="en-US" sz="2800" dirty="0">
              <a:ln w="6600">
                <a:solidFill>
                  <a:schemeClr val="accent2"/>
                </a:solidFill>
                <a:prstDash val="solid"/>
              </a:ln>
              <a:solidFill>
                <a:schemeClr val="accent2">
                  <a:lumMod val="75000"/>
                </a:schemeClr>
              </a:solidFill>
              <a:effectLst>
                <a:outerShdw dist="38100" dir="2700000" algn="tl" rotWithShape="0">
                  <a:schemeClr val="accent2"/>
                </a:outerShdw>
              </a:effectLst>
              <a:latin typeface="Comic Sans MS" panose="030F0702030302020204" pitchFamily="66" charset="0"/>
            </a:endParaRPr>
          </a:p>
        </p:txBody>
      </p:sp>
      <p:sp>
        <p:nvSpPr>
          <p:cNvPr id="7" name="Arrow: Up 6"/>
          <p:cNvSpPr/>
          <p:nvPr/>
        </p:nvSpPr>
        <p:spPr>
          <a:xfrm>
            <a:off x="1905000" y="3243084"/>
            <a:ext cx="266700" cy="117651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TextBox 9"/>
          <p:cNvSpPr txBox="1"/>
          <p:nvPr/>
        </p:nvSpPr>
        <p:spPr>
          <a:xfrm>
            <a:off x="4572000" y="4038600"/>
            <a:ext cx="3961228" cy="156966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3200" dirty="0" err="1"/>
              <a:t>child.type</a:t>
            </a:r>
            <a:r>
              <a:rPr lang="en-US" sz="3200" dirty="0"/>
              <a:t> property</a:t>
            </a:r>
          </a:p>
          <a:p>
            <a:r>
              <a:rPr lang="en-US" sz="3200" dirty="0"/>
              <a:t>masks type inherited</a:t>
            </a:r>
          </a:p>
          <a:p>
            <a:r>
              <a:rPr lang="en-US" sz="3200" dirty="0"/>
              <a:t>from the prototype</a:t>
            </a:r>
            <a:endParaRPr lang="en-US" sz="4000" dirty="0"/>
          </a:p>
        </p:txBody>
      </p:sp>
      <p:cxnSp>
        <p:nvCxnSpPr>
          <p:cNvPr id="12" name="Straight Connector 11"/>
          <p:cNvCxnSpPr>
            <a:cxnSpLocks/>
          </p:cNvCxnSpPr>
          <p:nvPr/>
        </p:nvCxnSpPr>
        <p:spPr>
          <a:xfrm flipV="1">
            <a:off x="3276600" y="4800600"/>
            <a:ext cx="1295400" cy="294859"/>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5029200" y="1981200"/>
            <a:ext cx="3505200" cy="954107"/>
          </a:xfrm>
          <a:prstGeom prst="rect">
            <a:avLst/>
          </a:prstGeom>
          <a:solidFill>
            <a:schemeClr val="bg1">
              <a:lumMod val="75000"/>
            </a:schemeClr>
          </a:solidFill>
        </p:spPr>
        <p:txBody>
          <a:bodyPr wrap="square" rtlCol="0">
            <a:spAutoFit/>
          </a:bodyPr>
          <a:lstStyle/>
          <a:p>
            <a:r>
              <a:rPr lang="en-US" sz="2800" dirty="0" err="1">
                <a:solidFill>
                  <a:schemeClr val="accent1">
                    <a:lumMod val="75000"/>
                  </a:schemeClr>
                </a:solidFill>
              </a:rPr>
              <a:t>child.type</a:t>
            </a:r>
            <a:r>
              <a:rPr lang="en-US" sz="2800" dirty="0">
                <a:solidFill>
                  <a:schemeClr val="accent1">
                    <a:lumMod val="75000"/>
                  </a:schemeClr>
                </a:solidFill>
              </a:rPr>
              <a:t> = “child”;</a:t>
            </a:r>
          </a:p>
          <a:p>
            <a:r>
              <a:rPr lang="en-US" sz="2800" dirty="0" err="1">
                <a:solidFill>
                  <a:schemeClr val="accent1">
                    <a:lumMod val="75000"/>
                  </a:schemeClr>
                </a:solidFill>
              </a:rPr>
              <a:t>child.type</a:t>
            </a:r>
            <a:r>
              <a:rPr lang="en-US" sz="2800" dirty="0">
                <a:solidFill>
                  <a:schemeClr val="accent1">
                    <a:lumMod val="75000"/>
                  </a:schemeClr>
                </a:solidFill>
              </a:rPr>
              <a:t> ?</a:t>
            </a:r>
          </a:p>
        </p:txBody>
      </p:sp>
      <p:sp>
        <p:nvSpPr>
          <p:cNvPr id="14" name="TextBox 13"/>
          <p:cNvSpPr txBox="1"/>
          <p:nvPr/>
        </p:nvSpPr>
        <p:spPr>
          <a:xfrm>
            <a:off x="6629400" y="3058180"/>
            <a:ext cx="1676400" cy="523220"/>
          </a:xfrm>
          <a:prstGeom prst="rect">
            <a:avLst/>
          </a:prstGeom>
          <a:noFill/>
        </p:spPr>
        <p:txBody>
          <a:bodyPr wrap="square" rtlCol="0">
            <a:spAutoFit/>
          </a:bodyPr>
          <a:lstStyle/>
          <a:p>
            <a:r>
              <a:rPr lang="en-US" sz="2800" dirty="0">
                <a:solidFill>
                  <a:schemeClr val="accent1">
                    <a:lumMod val="75000"/>
                  </a:schemeClr>
                </a:solidFill>
              </a:rPr>
              <a:t>“child”</a:t>
            </a:r>
          </a:p>
        </p:txBody>
      </p:sp>
      <p:sp>
        <p:nvSpPr>
          <p:cNvPr id="15" name="Title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rgbClr val="C00000"/>
                </a:solidFill>
              </a:rPr>
              <a:t>JS Prototype Inheritance</a:t>
            </a:r>
            <a:endParaRPr lang="en-US" dirty="0">
              <a:solidFill>
                <a:srgbClr val="C00000"/>
              </a:solidFill>
            </a:endParaRPr>
          </a:p>
        </p:txBody>
      </p:sp>
    </p:spTree>
    <p:extLst>
      <p:ext uri="{BB962C8B-B14F-4D97-AF65-F5344CB8AC3E}">
        <p14:creationId xmlns:p14="http://schemas.microsoft.com/office/powerpoint/2010/main" val="3362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Access Modifiers</a:t>
            </a:r>
          </a:p>
        </p:txBody>
      </p:sp>
      <p:sp>
        <p:nvSpPr>
          <p:cNvPr id="4" name="TextBox 3"/>
          <p:cNvSpPr txBox="1"/>
          <p:nvPr/>
        </p:nvSpPr>
        <p:spPr>
          <a:xfrm>
            <a:off x="685800" y="1164134"/>
            <a:ext cx="7696200" cy="5262979"/>
          </a:xfrm>
          <a:prstGeom prst="rect">
            <a:avLst/>
          </a:prstGeom>
          <a:noFill/>
        </p:spPr>
        <p:txBody>
          <a:bodyPr wrap="square" rtlCol="0">
            <a:spAutoFit/>
          </a:bodyPr>
          <a:lstStyle/>
          <a:p>
            <a:pPr marL="457200" indent="-457200" algn="just">
              <a:buFont typeface="Courier New" pitchFamily="49" charset="0"/>
              <a:buChar char="o"/>
            </a:pPr>
            <a:r>
              <a:rPr lang="en-US" sz="2800" dirty="0">
                <a:solidFill>
                  <a:schemeClr val="tx2"/>
                </a:solidFill>
              </a:rPr>
              <a:t>Public, private, and protected modifiers</a:t>
            </a:r>
          </a:p>
          <a:p>
            <a:pPr marL="457200" indent="-457200" algn="just">
              <a:buFont typeface="Courier New" pitchFamily="49" charset="0"/>
              <a:buChar char="o"/>
            </a:pPr>
            <a:endParaRPr lang="en-US" sz="2800" dirty="0">
              <a:solidFill>
                <a:schemeClr val="tx2"/>
              </a:solidFill>
            </a:endParaRPr>
          </a:p>
          <a:p>
            <a:pPr marL="457200" indent="-457200" algn="just">
              <a:buFont typeface="Courier New" pitchFamily="49" charset="0"/>
              <a:buChar char="o"/>
            </a:pPr>
            <a:r>
              <a:rPr lang="en-US" sz="2800" dirty="0">
                <a:solidFill>
                  <a:schemeClr val="tx2"/>
                </a:solidFill>
              </a:rPr>
              <a:t>In </a:t>
            </a:r>
            <a:r>
              <a:rPr lang="en-US" sz="2800" dirty="0" err="1">
                <a:solidFill>
                  <a:schemeClr val="tx2"/>
                </a:solidFill>
              </a:rPr>
              <a:t>TypeScript</a:t>
            </a:r>
            <a:r>
              <a:rPr lang="en-US" sz="2800" dirty="0">
                <a:solidFill>
                  <a:schemeClr val="tx2"/>
                </a:solidFill>
              </a:rPr>
              <a:t>, each member is </a:t>
            </a:r>
            <a:r>
              <a:rPr lang="en-US" sz="2800" dirty="0">
                <a:solidFill>
                  <a:schemeClr val="accent2">
                    <a:lumMod val="75000"/>
                  </a:schemeClr>
                </a:solidFill>
              </a:rPr>
              <a:t>public</a:t>
            </a:r>
            <a:r>
              <a:rPr lang="en-US" sz="2800" dirty="0">
                <a:solidFill>
                  <a:schemeClr val="tx2"/>
                </a:solidFill>
              </a:rPr>
              <a:t> by default.</a:t>
            </a:r>
          </a:p>
          <a:p>
            <a:pPr marL="457200" indent="-457200" algn="just">
              <a:buFont typeface="Courier New" pitchFamily="49" charset="0"/>
              <a:buChar char="o"/>
            </a:pPr>
            <a:endParaRPr lang="en-US" sz="2800" dirty="0">
              <a:solidFill>
                <a:schemeClr val="tx2"/>
              </a:solidFill>
            </a:endParaRPr>
          </a:p>
          <a:p>
            <a:pPr marL="457200" indent="-457200" algn="just">
              <a:buFont typeface="Courier New" pitchFamily="49" charset="0"/>
              <a:buChar char="o"/>
            </a:pPr>
            <a:r>
              <a:rPr lang="en-US" sz="2800" dirty="0">
                <a:solidFill>
                  <a:schemeClr val="tx2"/>
                </a:solidFill>
              </a:rPr>
              <a:t>When a member is marked </a:t>
            </a:r>
            <a:r>
              <a:rPr lang="en-US" sz="2800" dirty="0">
                <a:solidFill>
                  <a:schemeClr val="accent2">
                    <a:lumMod val="75000"/>
                  </a:schemeClr>
                </a:solidFill>
              </a:rPr>
              <a:t>private</a:t>
            </a:r>
            <a:r>
              <a:rPr lang="en-US" sz="2800" dirty="0">
                <a:solidFill>
                  <a:schemeClr val="tx2"/>
                </a:solidFill>
              </a:rPr>
              <a:t>, it cannot be accessed from outside of its containing class.</a:t>
            </a:r>
          </a:p>
          <a:p>
            <a:pPr marL="457200" indent="-457200" algn="just">
              <a:buFont typeface="Courier New" pitchFamily="49" charset="0"/>
              <a:buChar char="o"/>
            </a:pPr>
            <a:endParaRPr lang="en-US" sz="2800" dirty="0">
              <a:solidFill>
                <a:schemeClr val="tx2"/>
              </a:solidFill>
            </a:endParaRPr>
          </a:p>
          <a:p>
            <a:pPr marL="457200" indent="-457200" algn="just">
              <a:buFont typeface="Courier New" pitchFamily="49" charset="0"/>
              <a:buChar char="o"/>
            </a:pPr>
            <a:r>
              <a:rPr lang="en-US" sz="2800" dirty="0">
                <a:solidFill>
                  <a:schemeClr val="tx2"/>
                </a:solidFill>
              </a:rPr>
              <a:t>The </a:t>
            </a:r>
            <a:r>
              <a:rPr lang="en-US" sz="2800" dirty="0">
                <a:solidFill>
                  <a:schemeClr val="accent2">
                    <a:lumMod val="75000"/>
                  </a:schemeClr>
                </a:solidFill>
              </a:rPr>
              <a:t>protected</a:t>
            </a:r>
            <a:r>
              <a:rPr lang="en-US" sz="2800" dirty="0">
                <a:solidFill>
                  <a:schemeClr val="tx2"/>
                </a:solidFill>
              </a:rPr>
              <a:t> modifier acts much like the private modifier with the exception that members declared protected can also be accessed by instances of deriving classes.</a:t>
            </a:r>
          </a:p>
          <a:p>
            <a:pPr marL="457200" indent="-457200" algn="just">
              <a:buFont typeface="Courier New" pitchFamily="49" charset="0"/>
              <a:buChar char="o"/>
            </a:pPr>
            <a:endParaRPr lang="en-US" sz="2800" dirty="0">
              <a:solidFill>
                <a:schemeClr val="tx2"/>
              </a:solidFill>
            </a:endParaRPr>
          </a:p>
        </p:txBody>
      </p:sp>
    </p:spTree>
    <p:extLst>
      <p:ext uri="{BB962C8B-B14F-4D97-AF65-F5344CB8AC3E}">
        <p14:creationId xmlns:p14="http://schemas.microsoft.com/office/powerpoint/2010/main" val="118435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Access Modifiers</a:t>
            </a:r>
          </a:p>
        </p:txBody>
      </p:sp>
      <p:sp>
        <p:nvSpPr>
          <p:cNvPr id="4" name="TextBox 3"/>
          <p:cNvSpPr txBox="1"/>
          <p:nvPr/>
        </p:nvSpPr>
        <p:spPr>
          <a:xfrm>
            <a:off x="685800" y="1164134"/>
            <a:ext cx="7696200" cy="1815882"/>
          </a:xfrm>
          <a:prstGeom prst="rect">
            <a:avLst/>
          </a:prstGeom>
          <a:noFill/>
        </p:spPr>
        <p:txBody>
          <a:bodyPr wrap="square" rtlCol="0">
            <a:spAutoFit/>
          </a:bodyPr>
          <a:lstStyle/>
          <a:p>
            <a:pPr marL="457200" indent="-457200" algn="just">
              <a:buFont typeface="Courier New" pitchFamily="49" charset="0"/>
              <a:buChar char="o"/>
            </a:pPr>
            <a:r>
              <a:rPr lang="en-US" sz="2800" dirty="0">
                <a:solidFill>
                  <a:schemeClr val="tx2"/>
                </a:solidFill>
              </a:rPr>
              <a:t>You can make properties </a:t>
            </a:r>
            <a:r>
              <a:rPr lang="en-US" sz="2800" dirty="0" err="1">
                <a:solidFill>
                  <a:schemeClr val="accent2">
                    <a:lumMod val="75000"/>
                  </a:schemeClr>
                </a:solidFill>
              </a:rPr>
              <a:t>readonly</a:t>
            </a:r>
            <a:r>
              <a:rPr lang="en-US" sz="2800" dirty="0">
                <a:solidFill>
                  <a:schemeClr val="tx2"/>
                </a:solidFill>
              </a:rPr>
              <a:t> by using the </a:t>
            </a:r>
            <a:r>
              <a:rPr lang="en-US" sz="2800" dirty="0" err="1">
                <a:solidFill>
                  <a:schemeClr val="tx2"/>
                </a:solidFill>
              </a:rPr>
              <a:t>readonly</a:t>
            </a:r>
            <a:r>
              <a:rPr lang="en-US" sz="2800" dirty="0">
                <a:solidFill>
                  <a:schemeClr val="tx2"/>
                </a:solidFill>
              </a:rPr>
              <a:t> keyword. </a:t>
            </a:r>
            <a:r>
              <a:rPr lang="en-US" sz="2800" dirty="0" err="1">
                <a:solidFill>
                  <a:schemeClr val="tx2"/>
                </a:solidFill>
              </a:rPr>
              <a:t>Readonly</a:t>
            </a:r>
            <a:r>
              <a:rPr lang="en-US" sz="2800" dirty="0">
                <a:solidFill>
                  <a:schemeClr val="tx2"/>
                </a:solidFill>
              </a:rPr>
              <a:t> properties must be initialized at their declaration or in the constructor.</a:t>
            </a:r>
          </a:p>
        </p:txBody>
      </p:sp>
    </p:spTree>
    <p:extLst>
      <p:ext uri="{BB962C8B-B14F-4D97-AF65-F5344CB8AC3E}">
        <p14:creationId xmlns:p14="http://schemas.microsoft.com/office/powerpoint/2010/main" val="159409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Static fields and methods</a:t>
            </a:r>
          </a:p>
        </p:txBody>
      </p:sp>
      <p:sp>
        <p:nvSpPr>
          <p:cNvPr id="4" name="TextBox 3"/>
          <p:cNvSpPr txBox="1"/>
          <p:nvPr/>
        </p:nvSpPr>
        <p:spPr>
          <a:xfrm>
            <a:off x="685800" y="1164134"/>
            <a:ext cx="7696200" cy="3970318"/>
          </a:xfrm>
          <a:prstGeom prst="rect">
            <a:avLst/>
          </a:prstGeom>
          <a:noFill/>
        </p:spPr>
        <p:txBody>
          <a:bodyPr wrap="square" rtlCol="0">
            <a:spAutoFit/>
          </a:bodyPr>
          <a:lstStyle/>
          <a:p>
            <a:pPr marL="457200" indent="-457200" algn="just">
              <a:buFont typeface="Courier New" pitchFamily="49" charset="0"/>
              <a:buChar char="o"/>
            </a:pPr>
            <a:r>
              <a:rPr lang="en-US" sz="2800" dirty="0">
                <a:solidFill>
                  <a:schemeClr val="tx2"/>
                </a:solidFill>
              </a:rPr>
              <a:t>When a member is declared static, it can be accessed before any objects of its class are created, and without reference to any object. You can declare both methods and variables to be static.</a:t>
            </a:r>
          </a:p>
          <a:p>
            <a:pPr marL="457200" indent="-457200" algn="just">
              <a:buFont typeface="Courier New" pitchFamily="49" charset="0"/>
              <a:buChar char="o"/>
            </a:pPr>
            <a:endParaRPr lang="en-US" sz="2800" dirty="0">
              <a:solidFill>
                <a:schemeClr val="tx2"/>
              </a:solidFill>
            </a:endParaRPr>
          </a:p>
          <a:p>
            <a:pPr marL="457200" indent="-457200" algn="just">
              <a:buFont typeface="Courier New" pitchFamily="49" charset="0"/>
              <a:buChar char="o"/>
            </a:pPr>
            <a:r>
              <a:rPr lang="en-US" sz="2800" dirty="0">
                <a:solidFill>
                  <a:schemeClr val="tx2"/>
                </a:solidFill>
              </a:rPr>
              <a:t>When objects of its class are declared, no copy of a static variable is made. Instead, all instances of the class share the same static variable.</a:t>
            </a:r>
          </a:p>
        </p:txBody>
      </p:sp>
    </p:spTree>
    <p:extLst>
      <p:ext uri="{BB962C8B-B14F-4D97-AF65-F5344CB8AC3E}">
        <p14:creationId xmlns:p14="http://schemas.microsoft.com/office/powerpoint/2010/main" val="311042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Static Fields and Methods</a:t>
            </a:r>
          </a:p>
        </p:txBody>
      </p:sp>
      <p:sp>
        <p:nvSpPr>
          <p:cNvPr id="5" name="TextBox 4"/>
          <p:cNvSpPr txBox="1"/>
          <p:nvPr/>
        </p:nvSpPr>
        <p:spPr>
          <a:xfrm>
            <a:off x="1143000" y="990600"/>
            <a:ext cx="6248400" cy="3539430"/>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a:solidFill>
                  <a:schemeClr val="tx2"/>
                </a:solidFill>
                <a:latin typeface="Comic Sans MS" panose="030F0702030302020204" pitchFamily="66" charset="0"/>
              </a:rPr>
              <a:t>class</a:t>
            </a:r>
            <a:r>
              <a:rPr lang="en-US" sz="2800" dirty="0">
                <a:solidFill>
                  <a:schemeClr val="accent2"/>
                </a:solidFill>
                <a:latin typeface="Comic Sans MS" panose="030F0702030302020204" pitchFamily="66" charset="0"/>
              </a:rPr>
              <a:t> </a:t>
            </a:r>
            <a:r>
              <a:rPr lang="en-US" sz="2800" dirty="0" err="1">
                <a:solidFill>
                  <a:schemeClr val="accent2"/>
                </a:solidFill>
                <a:latin typeface="Comic Sans MS" panose="030F0702030302020204" pitchFamily="66" charset="0"/>
              </a:rPr>
              <a:t>StaticDemo</a:t>
            </a:r>
            <a:r>
              <a:rPr lang="en-US" sz="2800" dirty="0">
                <a:solidFill>
                  <a:schemeClr val="accent2"/>
                </a:solidFill>
                <a:latin typeface="Comic Sans MS" panose="030F0702030302020204" pitchFamily="66" charset="0"/>
              </a:rPr>
              <a:t> {</a:t>
            </a:r>
          </a:p>
          <a:p>
            <a:r>
              <a:rPr lang="en-US" sz="2800" dirty="0">
                <a:solidFill>
                  <a:schemeClr val="accent2"/>
                </a:solidFill>
                <a:latin typeface="Comic Sans MS" panose="030F0702030302020204" pitchFamily="66" charset="0"/>
              </a:rPr>
              <a:t>	</a:t>
            </a:r>
            <a:r>
              <a:rPr lang="en-US" sz="2800" dirty="0">
                <a:solidFill>
                  <a:schemeClr val="tx2"/>
                </a:solidFill>
                <a:latin typeface="Comic Sans MS" panose="030F0702030302020204" pitchFamily="66" charset="0"/>
              </a:rPr>
              <a:t>static</a:t>
            </a:r>
            <a:r>
              <a:rPr lang="en-US" sz="2800" dirty="0">
                <a:solidFill>
                  <a:schemeClr val="accent2"/>
                </a:solidFill>
                <a:latin typeface="Comic Sans MS" panose="030F0702030302020204" pitchFamily="66" charset="0"/>
              </a:rPr>
              <a:t> a: </a:t>
            </a:r>
            <a:r>
              <a:rPr lang="en-US" sz="2800" dirty="0">
                <a:solidFill>
                  <a:schemeClr val="accent6"/>
                </a:solidFill>
                <a:latin typeface="Comic Sans MS" panose="030F0702030302020204" pitchFamily="66" charset="0"/>
              </a:rPr>
              <a:t>number</a:t>
            </a:r>
            <a:r>
              <a:rPr lang="en-US" sz="2800" dirty="0">
                <a:solidFill>
                  <a:schemeClr val="accent2"/>
                </a:solidFill>
                <a:latin typeface="Comic Sans MS" panose="030F0702030302020204" pitchFamily="66" charset="0"/>
              </a:rPr>
              <a:t>;</a:t>
            </a:r>
          </a:p>
          <a:p>
            <a:r>
              <a:rPr lang="en-US" sz="2800" dirty="0">
                <a:solidFill>
                  <a:schemeClr val="accent2"/>
                </a:solidFill>
                <a:latin typeface="Comic Sans MS" panose="030F0702030302020204" pitchFamily="66" charset="0"/>
              </a:rPr>
              <a:t>	b: </a:t>
            </a:r>
            <a:r>
              <a:rPr lang="en-US" sz="2800" dirty="0">
                <a:solidFill>
                  <a:schemeClr val="accent6"/>
                </a:solidFill>
                <a:latin typeface="Comic Sans MS" panose="030F0702030302020204" pitchFamily="66" charset="0"/>
              </a:rPr>
              <a:t>number</a:t>
            </a:r>
            <a:r>
              <a:rPr lang="en-US" sz="2800" dirty="0">
                <a:solidFill>
                  <a:schemeClr val="accent2"/>
                </a:solidFill>
                <a:latin typeface="Comic Sans MS" panose="030F0702030302020204" pitchFamily="66" charset="0"/>
              </a:rPr>
              <a:t> = 0;</a:t>
            </a:r>
          </a:p>
          <a:p>
            <a:r>
              <a:rPr lang="en-US" sz="2800" dirty="0">
                <a:solidFill>
                  <a:schemeClr val="accent2"/>
                </a:solidFill>
                <a:latin typeface="Comic Sans MS" panose="030F0702030302020204" pitchFamily="66" charset="0"/>
              </a:rPr>
              <a:t>	</a:t>
            </a:r>
            <a:r>
              <a:rPr lang="en-US" sz="2800" dirty="0">
                <a:solidFill>
                  <a:schemeClr val="tx2"/>
                </a:solidFill>
                <a:latin typeface="Comic Sans MS" panose="030F0702030302020204" pitchFamily="66" charset="0"/>
              </a:rPr>
              <a:t>constructor</a:t>
            </a:r>
            <a:r>
              <a:rPr lang="en-US" sz="2800" dirty="0">
                <a:solidFill>
                  <a:schemeClr val="accent2"/>
                </a:solidFill>
                <a:latin typeface="Comic Sans MS" panose="030F0702030302020204" pitchFamily="66" charset="0"/>
              </a:rPr>
              <a:t>() { }</a:t>
            </a:r>
          </a:p>
          <a:p>
            <a:r>
              <a:rPr lang="en-US" sz="2800" dirty="0">
                <a:solidFill>
                  <a:schemeClr val="accent2"/>
                </a:solidFill>
                <a:latin typeface="Comic Sans MS" panose="030F0702030302020204" pitchFamily="66" charset="0"/>
              </a:rPr>
              <a:t>}</a:t>
            </a:r>
          </a:p>
          <a:p>
            <a:endParaRPr lang="en-US" sz="2800" dirty="0">
              <a:solidFill>
                <a:schemeClr val="accent2"/>
              </a:solidFill>
              <a:latin typeface="Comic Sans MS" panose="030F0702030302020204" pitchFamily="66" charset="0"/>
            </a:endParaRPr>
          </a:p>
          <a:p>
            <a:r>
              <a:rPr lang="en-US" sz="2800" dirty="0" err="1">
                <a:solidFill>
                  <a:schemeClr val="tx2"/>
                </a:solidFill>
                <a:latin typeface="Comic Sans MS" panose="030F0702030302020204" pitchFamily="66" charset="0"/>
              </a:rPr>
              <a:t>var</a:t>
            </a:r>
            <a:r>
              <a:rPr lang="en-US" sz="2800" dirty="0">
                <a:solidFill>
                  <a:schemeClr val="accent2"/>
                </a:solidFill>
                <a:latin typeface="Comic Sans MS" panose="030F0702030302020204" pitchFamily="66" charset="0"/>
              </a:rPr>
              <a:t> s1 = </a:t>
            </a:r>
            <a:r>
              <a:rPr lang="en-US" sz="2800" dirty="0">
                <a:solidFill>
                  <a:schemeClr val="tx2"/>
                </a:solidFill>
                <a:latin typeface="Comic Sans MS" panose="030F0702030302020204" pitchFamily="66" charset="0"/>
              </a:rPr>
              <a:t>new</a:t>
            </a:r>
            <a:r>
              <a:rPr lang="en-US" sz="2800" dirty="0">
                <a:solidFill>
                  <a:schemeClr val="accent2"/>
                </a:solidFill>
                <a:latin typeface="Comic Sans MS" panose="030F0702030302020204" pitchFamily="66" charset="0"/>
              </a:rPr>
              <a:t> </a:t>
            </a:r>
            <a:r>
              <a:rPr lang="en-US" sz="2800" dirty="0" err="1">
                <a:solidFill>
                  <a:schemeClr val="accent2"/>
                </a:solidFill>
                <a:latin typeface="Comic Sans MS" panose="030F0702030302020204" pitchFamily="66" charset="0"/>
              </a:rPr>
              <a:t>StaticDemo</a:t>
            </a:r>
            <a:r>
              <a:rPr lang="en-US" sz="2800" dirty="0">
                <a:solidFill>
                  <a:schemeClr val="accent2"/>
                </a:solidFill>
                <a:latin typeface="Comic Sans MS" panose="030F0702030302020204" pitchFamily="66" charset="0"/>
              </a:rPr>
              <a:t>();</a:t>
            </a:r>
          </a:p>
          <a:p>
            <a:r>
              <a:rPr lang="en-US" sz="2800" dirty="0" err="1">
                <a:solidFill>
                  <a:schemeClr val="tx2"/>
                </a:solidFill>
                <a:latin typeface="Comic Sans MS" panose="030F0702030302020204" pitchFamily="66" charset="0"/>
              </a:rPr>
              <a:t>var</a:t>
            </a:r>
            <a:r>
              <a:rPr lang="en-US" sz="2800" dirty="0">
                <a:solidFill>
                  <a:schemeClr val="accent2"/>
                </a:solidFill>
                <a:latin typeface="Comic Sans MS" panose="030F0702030302020204" pitchFamily="66" charset="0"/>
              </a:rPr>
              <a:t> s2 = </a:t>
            </a:r>
            <a:r>
              <a:rPr lang="en-US" sz="2800" dirty="0">
                <a:solidFill>
                  <a:schemeClr val="tx2"/>
                </a:solidFill>
                <a:latin typeface="Comic Sans MS" panose="030F0702030302020204" pitchFamily="66" charset="0"/>
              </a:rPr>
              <a:t>new</a:t>
            </a:r>
            <a:r>
              <a:rPr lang="en-US" sz="2800" dirty="0">
                <a:solidFill>
                  <a:schemeClr val="accent2"/>
                </a:solidFill>
                <a:latin typeface="Comic Sans MS" panose="030F0702030302020204" pitchFamily="66" charset="0"/>
              </a:rPr>
              <a:t> </a:t>
            </a:r>
            <a:r>
              <a:rPr lang="en-US" sz="2800" dirty="0" err="1">
                <a:solidFill>
                  <a:schemeClr val="accent2"/>
                </a:solidFill>
                <a:latin typeface="Comic Sans MS" panose="030F0702030302020204" pitchFamily="66" charset="0"/>
              </a:rPr>
              <a:t>StaticDemo</a:t>
            </a:r>
            <a:r>
              <a:rPr lang="en-US" sz="2800" dirty="0">
                <a:solidFill>
                  <a:schemeClr val="accent2"/>
                </a:solidFill>
                <a:latin typeface="Comic Sans MS" panose="030F0702030302020204" pitchFamily="66" charset="0"/>
              </a:rPr>
              <a:t>();</a:t>
            </a:r>
          </a:p>
        </p:txBody>
      </p:sp>
      <p:sp>
        <p:nvSpPr>
          <p:cNvPr id="3" name="Rectangle 2"/>
          <p:cNvSpPr/>
          <p:nvPr/>
        </p:nvSpPr>
        <p:spPr>
          <a:xfrm>
            <a:off x="4572000" y="4800600"/>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S1</a:t>
            </a:r>
            <a:endParaRPr lang="en-US" dirty="0"/>
          </a:p>
        </p:txBody>
      </p:sp>
      <p:sp>
        <p:nvSpPr>
          <p:cNvPr id="7" name="Rectangle 6"/>
          <p:cNvSpPr/>
          <p:nvPr/>
        </p:nvSpPr>
        <p:spPr>
          <a:xfrm>
            <a:off x="4572000" y="5867400"/>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S2</a:t>
            </a:r>
            <a:endParaRPr lang="en-US" dirty="0"/>
          </a:p>
        </p:txBody>
      </p:sp>
      <p:sp>
        <p:nvSpPr>
          <p:cNvPr id="12" name="Oval 11"/>
          <p:cNvSpPr/>
          <p:nvPr/>
        </p:nvSpPr>
        <p:spPr>
          <a:xfrm>
            <a:off x="1295400" y="4724400"/>
            <a:ext cx="2362200" cy="1828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p:cNvSpPr/>
          <p:nvPr/>
        </p:nvSpPr>
        <p:spPr>
          <a:xfrm>
            <a:off x="1981200" y="4953000"/>
            <a:ext cx="838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 = 0</a:t>
            </a:r>
            <a:endParaRPr lang="en-US" dirty="0"/>
          </a:p>
        </p:txBody>
      </p:sp>
      <p:sp>
        <p:nvSpPr>
          <p:cNvPr id="17" name="Rectangle 16"/>
          <p:cNvSpPr/>
          <p:nvPr/>
        </p:nvSpPr>
        <p:spPr>
          <a:xfrm>
            <a:off x="1981200" y="5715000"/>
            <a:ext cx="838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 = 0</a:t>
            </a:r>
            <a:endParaRPr lang="en-US" dirty="0"/>
          </a:p>
        </p:txBody>
      </p:sp>
      <p:cxnSp>
        <p:nvCxnSpPr>
          <p:cNvPr id="18" name="Straight Connector 17"/>
          <p:cNvCxnSpPr>
            <a:cxnSpLocks/>
          </p:cNvCxnSpPr>
          <p:nvPr/>
        </p:nvCxnSpPr>
        <p:spPr>
          <a:xfrm>
            <a:off x="5181600" y="5109865"/>
            <a:ext cx="1371600" cy="452735"/>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a:cxnSpLocks/>
          </p:cNvCxnSpPr>
          <p:nvPr/>
        </p:nvCxnSpPr>
        <p:spPr>
          <a:xfrm flipV="1">
            <a:off x="5181600" y="5867400"/>
            <a:ext cx="1371600" cy="309265"/>
          </a:xfrm>
          <a:prstGeom prst="line">
            <a:avLst/>
          </a:prstGeom>
          <a:ln w="571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p:cNvCxnSpPr>
            <a:cxnSpLocks/>
            <a:stCxn id="3" idx="1"/>
            <a:endCxn id="15" idx="3"/>
          </p:cNvCxnSpPr>
          <p:nvPr/>
        </p:nvCxnSpPr>
        <p:spPr>
          <a:xfrm flipH="1">
            <a:off x="2819400" y="5105400"/>
            <a:ext cx="1752600" cy="152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cxnSpLocks/>
            <a:stCxn id="7" idx="1"/>
          </p:cNvCxnSpPr>
          <p:nvPr/>
        </p:nvCxnSpPr>
        <p:spPr>
          <a:xfrm flipH="1" flipV="1">
            <a:off x="2819400" y="6019800"/>
            <a:ext cx="1752600" cy="152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1" name="Rectangle 30"/>
          <p:cNvSpPr/>
          <p:nvPr/>
        </p:nvSpPr>
        <p:spPr>
          <a:xfrm>
            <a:off x="6477000" y="5410200"/>
            <a:ext cx="838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a</a:t>
            </a:r>
            <a:endParaRPr lang="en-US" dirty="0"/>
          </a:p>
        </p:txBody>
      </p:sp>
      <p:sp>
        <p:nvSpPr>
          <p:cNvPr id="32" name="TextBox 31"/>
          <p:cNvSpPr txBox="1"/>
          <p:nvPr/>
        </p:nvSpPr>
        <p:spPr>
          <a:xfrm flipH="1">
            <a:off x="914400" y="5181600"/>
            <a:ext cx="1295400" cy="707886"/>
          </a:xfrm>
          <a:prstGeom prst="rect">
            <a:avLst/>
          </a:prstGeom>
          <a:noFill/>
        </p:spPr>
        <p:txBody>
          <a:bodyPr wrap="square" rtlCol="0">
            <a:spAutoFit/>
          </a:bodyPr>
          <a:lstStyle/>
          <a:p>
            <a:r>
              <a:rPr lang="en-US" sz="2000" dirty="0">
                <a:solidFill>
                  <a:schemeClr val="accent3">
                    <a:lumMod val="75000"/>
                  </a:schemeClr>
                </a:solidFill>
              </a:rPr>
              <a:t>Object Memory</a:t>
            </a:r>
          </a:p>
        </p:txBody>
      </p:sp>
    </p:spTree>
    <p:extLst>
      <p:ext uri="{BB962C8B-B14F-4D97-AF65-F5344CB8AC3E}">
        <p14:creationId xmlns:p14="http://schemas.microsoft.com/office/powerpoint/2010/main" val="427965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Dependency Injection</a:t>
            </a:r>
          </a:p>
        </p:txBody>
      </p:sp>
      <p:sp>
        <p:nvSpPr>
          <p:cNvPr id="4" name="TextBox 3"/>
          <p:cNvSpPr txBox="1"/>
          <p:nvPr/>
        </p:nvSpPr>
        <p:spPr>
          <a:xfrm>
            <a:off x="762000" y="1143000"/>
            <a:ext cx="7696200" cy="2246769"/>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solidFill>
                  <a:srgbClr val="004A85"/>
                </a:solidFill>
                <a:latin typeface="ArialMT"/>
              </a:rPr>
              <a:t>Design pattern that implements </a:t>
            </a:r>
            <a:r>
              <a:rPr lang="en-US" sz="2800" i="1" dirty="0">
                <a:solidFill>
                  <a:srgbClr val="004A85"/>
                </a:solidFill>
                <a:latin typeface="Arial-ItalicMT"/>
              </a:rPr>
              <a:t>inversion of control </a:t>
            </a:r>
            <a:r>
              <a:rPr lang="en-US" sz="2800" dirty="0">
                <a:solidFill>
                  <a:srgbClr val="004A85"/>
                </a:solidFill>
                <a:latin typeface="ArialMT"/>
              </a:rPr>
              <a:t>for resolving dependencies</a:t>
            </a:r>
          </a:p>
          <a:p>
            <a:pPr marL="457200" indent="-457200">
              <a:buFont typeface="Courier New" panose="02070309020205020404" pitchFamily="49" charset="0"/>
              <a:buChar char="o"/>
            </a:pPr>
            <a:endParaRPr lang="en-US" sz="2800" dirty="0">
              <a:solidFill>
                <a:srgbClr val="004A85"/>
              </a:solidFill>
              <a:latin typeface="ArialMT"/>
            </a:endParaRPr>
          </a:p>
          <a:p>
            <a:pPr marL="457200" indent="-457200">
              <a:buFont typeface="Courier New" panose="02070309020205020404" pitchFamily="49" charset="0"/>
              <a:buChar char="o"/>
            </a:pPr>
            <a:r>
              <a:rPr lang="en-US" sz="2800" dirty="0">
                <a:solidFill>
                  <a:srgbClr val="004A85"/>
                </a:solidFill>
                <a:latin typeface="ArialMT"/>
              </a:rPr>
              <a:t>Client is not responsible for instantiating the dependency</a:t>
            </a:r>
          </a:p>
        </p:txBody>
      </p:sp>
      <p:sp>
        <p:nvSpPr>
          <p:cNvPr id="5" name="TextBox 4"/>
          <p:cNvSpPr txBox="1"/>
          <p:nvPr/>
        </p:nvSpPr>
        <p:spPr>
          <a:xfrm>
            <a:off x="1066800" y="3581400"/>
            <a:ext cx="7391400" cy="1815882"/>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err="1">
                <a:solidFill>
                  <a:schemeClr val="tx2"/>
                </a:solidFill>
                <a:latin typeface="Comic Sans MS" panose="030F0702030302020204" pitchFamily="66" charset="0"/>
              </a:rPr>
              <a:t>angular.module</a:t>
            </a:r>
            <a:r>
              <a:rPr lang="en-US" sz="2800" dirty="0">
                <a:solidFill>
                  <a:schemeClr val="accent2">
                    <a:lumMod val="75000"/>
                  </a:schemeClr>
                </a:solidFill>
                <a:latin typeface="Comic Sans MS" panose="030F0702030302020204" pitchFamily="66" charset="0"/>
              </a:rPr>
              <a:t>(</a:t>
            </a:r>
            <a:r>
              <a:rPr lang="en-US" sz="2800" dirty="0">
                <a:solidFill>
                  <a:schemeClr val="accent6"/>
                </a:solidFill>
                <a:latin typeface="Comic Sans MS" panose="030F0702030302020204" pitchFamily="66" charset="0"/>
              </a:rPr>
              <a:t>'</a:t>
            </a:r>
            <a:r>
              <a:rPr lang="en-US" sz="2800" dirty="0" err="1">
                <a:solidFill>
                  <a:schemeClr val="accent6"/>
                </a:solidFill>
                <a:latin typeface="Comic Sans MS" panose="030F0702030302020204" pitchFamily="66" charset="0"/>
              </a:rPr>
              <a:t>myApp</a:t>
            </a:r>
            <a:r>
              <a:rPr lang="en-US" sz="2800" dirty="0">
                <a:solidFill>
                  <a:schemeClr val="accent2">
                    <a:lumMod val="75000"/>
                  </a:schemeClr>
                </a:solidFill>
                <a:latin typeface="Comic Sans MS" panose="030F0702030302020204" pitchFamily="66" charset="0"/>
              </a:rPr>
              <a:t>', [])</a:t>
            </a:r>
          </a:p>
          <a:p>
            <a:r>
              <a:rPr lang="en-US" sz="2800" dirty="0">
                <a:solidFill>
                  <a:schemeClr val="accent2">
                    <a:lumMod val="75000"/>
                  </a:schemeClr>
                </a:solidFill>
                <a:latin typeface="Comic Sans MS" panose="030F0702030302020204" pitchFamily="66" charset="0"/>
              </a:rPr>
              <a:t>.</a:t>
            </a:r>
            <a:r>
              <a:rPr lang="en-US" sz="2800" dirty="0">
                <a:solidFill>
                  <a:schemeClr val="tx2"/>
                </a:solidFill>
                <a:latin typeface="Comic Sans MS" panose="030F0702030302020204" pitchFamily="66" charset="0"/>
              </a:rPr>
              <a:t>controller</a:t>
            </a:r>
            <a:r>
              <a:rPr lang="en-US" sz="2800" dirty="0">
                <a:solidFill>
                  <a:schemeClr val="accent2">
                    <a:lumMod val="75000"/>
                  </a:schemeClr>
                </a:solidFill>
                <a:latin typeface="Comic Sans MS" panose="030F0702030302020204" pitchFamily="66" charset="0"/>
              </a:rPr>
              <a:t>(</a:t>
            </a:r>
            <a:r>
              <a:rPr lang="en-US" sz="2800" dirty="0">
                <a:solidFill>
                  <a:schemeClr val="accent6"/>
                </a:solidFill>
                <a:latin typeface="Comic Sans MS" panose="030F0702030302020204" pitchFamily="66" charset="0"/>
              </a:rPr>
              <a:t>'</a:t>
            </a:r>
            <a:r>
              <a:rPr lang="en-US" sz="2800" dirty="0" err="1">
                <a:solidFill>
                  <a:schemeClr val="accent6"/>
                </a:solidFill>
                <a:latin typeface="Comic Sans MS" panose="030F0702030302020204" pitchFamily="66" charset="0"/>
              </a:rPr>
              <a:t>MyCtrl</a:t>
            </a:r>
            <a:r>
              <a:rPr lang="en-US" sz="2800" dirty="0">
                <a:solidFill>
                  <a:schemeClr val="accent2">
                    <a:lumMod val="75000"/>
                  </a:schemeClr>
                </a:solidFill>
                <a:latin typeface="Comic Sans MS" panose="030F0702030302020204" pitchFamily="66" charset="0"/>
              </a:rPr>
              <a:t>', function ($scope) {</a:t>
            </a:r>
          </a:p>
          <a:p>
            <a:r>
              <a:rPr lang="en-US" sz="2800" dirty="0">
                <a:solidFill>
                  <a:schemeClr val="accent2">
                    <a:lumMod val="75000"/>
                  </a:schemeClr>
                </a:solidFill>
                <a:latin typeface="Comic Sans MS" panose="030F0702030302020204" pitchFamily="66" charset="0"/>
              </a:rPr>
              <a:t>	$scope.</a:t>
            </a:r>
            <a:r>
              <a:rPr lang="en-US" sz="2800" dirty="0">
                <a:solidFill>
                  <a:schemeClr val="accent6"/>
                </a:solidFill>
                <a:latin typeface="Comic Sans MS" panose="030F0702030302020204" pitchFamily="66" charset="0"/>
              </a:rPr>
              <a:t>name</a:t>
            </a:r>
            <a:r>
              <a:rPr lang="en-US" sz="2800" dirty="0">
                <a:solidFill>
                  <a:schemeClr val="accent2">
                    <a:lumMod val="75000"/>
                  </a:schemeClr>
                </a:solidFill>
                <a:latin typeface="Comic Sans MS" panose="030F0702030302020204" pitchFamily="66" charset="0"/>
              </a:rPr>
              <a:t> = “Nehal";</a:t>
            </a:r>
          </a:p>
          <a:p>
            <a:r>
              <a:rPr lang="en-US" sz="2800" dirty="0">
                <a:solidFill>
                  <a:schemeClr val="accent2">
                    <a:lumMod val="75000"/>
                  </a:schemeClr>
                </a:solidFill>
                <a:latin typeface="Comic Sans MS" panose="030F0702030302020204" pitchFamily="66" charset="0"/>
              </a:rPr>
              <a:t>});</a:t>
            </a:r>
            <a:endParaRPr lang="en-US" sz="2400" dirty="0">
              <a:solidFill>
                <a:schemeClr val="accent2">
                  <a:lumMod val="75000"/>
                </a:schemeClr>
              </a:solidFill>
              <a:latin typeface="Comic Sans MS" panose="030F0702030302020204" pitchFamily="66" charset="0"/>
            </a:endParaRPr>
          </a:p>
        </p:txBody>
      </p:sp>
      <p:sp>
        <p:nvSpPr>
          <p:cNvPr id="6" name="Rectangle 5"/>
          <p:cNvSpPr/>
          <p:nvPr/>
        </p:nvSpPr>
        <p:spPr>
          <a:xfrm>
            <a:off x="914400" y="5486400"/>
            <a:ext cx="7924800" cy="830997"/>
          </a:xfrm>
          <a:prstGeom prst="rect">
            <a:avLst/>
          </a:prstGeom>
        </p:spPr>
        <p:txBody>
          <a:bodyPr wrap="square">
            <a:spAutoFit/>
          </a:bodyPr>
          <a:lstStyle/>
          <a:p>
            <a:r>
              <a:rPr lang="en-US" sz="4800" b="1" dirty="0">
                <a:solidFill>
                  <a:schemeClr val="tx2"/>
                </a:solidFill>
                <a:latin typeface="Calibri-Bold"/>
              </a:rPr>
              <a:t>Where did $scope come from?</a:t>
            </a:r>
            <a:endParaRPr lang="en-US" sz="1600" dirty="0">
              <a:solidFill>
                <a:schemeClr val="tx2"/>
              </a:solidFill>
            </a:endParaRPr>
          </a:p>
        </p:txBody>
      </p:sp>
    </p:spTree>
    <p:extLst>
      <p:ext uri="{BB962C8B-B14F-4D97-AF65-F5344CB8AC3E}">
        <p14:creationId xmlns:p14="http://schemas.microsoft.com/office/powerpoint/2010/main" val="203335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607403"/>
            <a:ext cx="5105400" cy="830997"/>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err="1">
                <a:solidFill>
                  <a:schemeClr val="accent1">
                    <a:lumMod val="75000"/>
                  </a:schemeClr>
                </a:solidFill>
                <a:latin typeface="Comic Sans MS" panose="030F0702030302020204" pitchFamily="66" charset="0"/>
              </a:rPr>
              <a:t>cardProc</a:t>
            </a:r>
            <a:r>
              <a:rPr lang="en-US" sz="2400" dirty="0">
                <a:solidFill>
                  <a:schemeClr val="accent1">
                    <a:lumMod val="75000"/>
                  </a:schemeClr>
                </a:solidFill>
                <a:latin typeface="Comic Sans MS" panose="030F0702030302020204" pitchFamily="66" charset="0"/>
              </a:rPr>
              <a:t> = new </a:t>
            </a:r>
            <a:r>
              <a:rPr lang="en-US" sz="2400" dirty="0">
                <a:solidFill>
                  <a:schemeClr val="accent6"/>
                </a:solidFill>
                <a:latin typeface="Comic Sans MS" panose="030F0702030302020204" pitchFamily="66" charset="0"/>
              </a:rPr>
              <a:t>CardProcBank1</a:t>
            </a:r>
            <a:r>
              <a:rPr lang="en-US" sz="2400" dirty="0">
                <a:solidFill>
                  <a:schemeClr val="accent1">
                    <a:lumMod val="75000"/>
                  </a:schemeClr>
                </a:solidFill>
                <a:latin typeface="Comic Sans MS" panose="030F0702030302020204" pitchFamily="66" charset="0"/>
              </a:rPr>
              <a:t>();</a:t>
            </a:r>
          </a:p>
          <a:p>
            <a:r>
              <a:rPr lang="en-US" sz="2400" dirty="0" err="1">
                <a:solidFill>
                  <a:schemeClr val="accent1">
                    <a:lumMod val="75000"/>
                  </a:schemeClr>
                </a:solidFill>
                <a:latin typeface="Comic Sans MS" panose="030F0702030302020204" pitchFamily="66" charset="0"/>
              </a:rPr>
              <a:t>cardProc.charge</a:t>
            </a:r>
            <a:r>
              <a:rPr lang="en-US" sz="2400" dirty="0">
                <a:solidFill>
                  <a:schemeClr val="accent1">
                    <a:lumMod val="75000"/>
                  </a:schemeClr>
                </a:solidFill>
                <a:latin typeface="Comic Sans MS" panose="030F0702030302020204" pitchFamily="66" charset="0"/>
              </a:rPr>
              <a:t>(</a:t>
            </a:r>
            <a:r>
              <a:rPr lang="en-US" sz="2400" dirty="0" err="1">
                <a:solidFill>
                  <a:schemeClr val="accent1">
                    <a:lumMod val="75000"/>
                  </a:schemeClr>
                </a:solidFill>
                <a:latin typeface="Comic Sans MS" panose="030F0702030302020204" pitchFamily="66" charset="0"/>
              </a:rPr>
              <a:t>num</a:t>
            </a:r>
            <a:r>
              <a:rPr lang="en-US" sz="2400" dirty="0">
                <a:solidFill>
                  <a:schemeClr val="accent1">
                    <a:lumMod val="75000"/>
                  </a:schemeClr>
                </a:solidFill>
                <a:latin typeface="Comic Sans MS" panose="030F0702030302020204" pitchFamily="66" charset="0"/>
              </a:rPr>
              <a:t>, amount);</a:t>
            </a:r>
          </a:p>
        </p:txBody>
      </p:sp>
      <p:sp>
        <p:nvSpPr>
          <p:cNvPr id="5" name="Title 1"/>
          <p:cNvSpPr>
            <a:spLocks noGrp="1"/>
          </p:cNvSpPr>
          <p:nvPr>
            <p:ph type="title"/>
          </p:nvPr>
        </p:nvSpPr>
        <p:spPr>
          <a:xfrm>
            <a:off x="457200" y="0"/>
            <a:ext cx="8229600" cy="1143000"/>
          </a:xfrm>
        </p:spPr>
        <p:txBody>
          <a:bodyPr/>
          <a:lstStyle/>
          <a:p>
            <a:r>
              <a:rPr lang="en-US" dirty="0">
                <a:solidFill>
                  <a:srgbClr val="C00000"/>
                </a:solidFill>
              </a:rPr>
              <a:t>“Regular” Controller</a:t>
            </a:r>
          </a:p>
        </p:txBody>
      </p:sp>
      <p:sp>
        <p:nvSpPr>
          <p:cNvPr id="6" name="TextBox 5"/>
          <p:cNvSpPr txBox="1"/>
          <p:nvPr/>
        </p:nvSpPr>
        <p:spPr>
          <a:xfrm>
            <a:off x="762000" y="3439180"/>
            <a:ext cx="4038600" cy="523220"/>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charge(</a:t>
            </a:r>
            <a:r>
              <a:rPr lang="en-US" sz="2800" dirty="0" err="1">
                <a:solidFill>
                  <a:schemeClr val="tx2"/>
                </a:solidFill>
                <a:latin typeface="Comic Sans MS" panose="030F0702030302020204" pitchFamily="66" charset="0"/>
              </a:rPr>
              <a:t>num</a:t>
            </a:r>
            <a:r>
              <a:rPr lang="en-US" sz="2800" dirty="0">
                <a:solidFill>
                  <a:schemeClr val="tx2"/>
                </a:solidFill>
                <a:latin typeface="Comic Sans MS" panose="030F0702030302020204" pitchFamily="66" charset="0"/>
              </a:rPr>
              <a:t>, amount);</a:t>
            </a:r>
            <a:endParaRPr lang="en-US" sz="280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endParaRPr>
          </a:p>
        </p:txBody>
      </p:sp>
      <p:sp>
        <p:nvSpPr>
          <p:cNvPr id="7" name="Arrow: Up 6"/>
          <p:cNvSpPr/>
          <p:nvPr/>
        </p:nvSpPr>
        <p:spPr>
          <a:xfrm rot="10800000">
            <a:off x="2667000" y="2438400"/>
            <a:ext cx="152399" cy="94791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TextBox 9"/>
          <p:cNvSpPr txBox="1"/>
          <p:nvPr/>
        </p:nvSpPr>
        <p:spPr>
          <a:xfrm>
            <a:off x="2819400" y="4953000"/>
            <a:ext cx="5410200" cy="156966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3200" dirty="0">
                <a:solidFill>
                  <a:srgbClr val="FFFFFF"/>
                </a:solidFill>
                <a:latin typeface="Calibri" panose="020F0502020204030204" pitchFamily="34" charset="0"/>
              </a:rPr>
              <a:t>Credit Card Processing</a:t>
            </a:r>
          </a:p>
          <a:p>
            <a:r>
              <a:rPr lang="en-US" sz="3200" dirty="0">
                <a:solidFill>
                  <a:srgbClr val="FFFFFF"/>
                </a:solidFill>
                <a:latin typeface="Calibri" panose="020F0502020204030204" pitchFamily="34" charset="0"/>
              </a:rPr>
              <a:t>For Bank #1</a:t>
            </a:r>
          </a:p>
          <a:p>
            <a:r>
              <a:rPr lang="en-US" sz="3200" dirty="0">
                <a:solidFill>
                  <a:srgbClr val="FFFFFF"/>
                </a:solidFill>
                <a:latin typeface="Calibri" panose="020F0502020204030204" pitchFamily="34" charset="0"/>
              </a:rPr>
              <a:t>(Custom URL for Bank API)</a:t>
            </a:r>
            <a:endParaRPr lang="en-US" sz="4000" dirty="0"/>
          </a:p>
        </p:txBody>
      </p:sp>
      <p:cxnSp>
        <p:nvCxnSpPr>
          <p:cNvPr id="12" name="Straight Connector 11"/>
          <p:cNvCxnSpPr>
            <a:cxnSpLocks/>
          </p:cNvCxnSpPr>
          <p:nvPr/>
        </p:nvCxnSpPr>
        <p:spPr>
          <a:xfrm>
            <a:off x="4336366" y="3962400"/>
            <a:ext cx="532228" cy="990600"/>
          </a:xfrm>
          <a:prstGeom prst="line">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152400" y="2491263"/>
            <a:ext cx="2133600" cy="461665"/>
          </a:xfrm>
          <a:prstGeom prst="rect">
            <a:avLst/>
          </a:prstGeom>
          <a:noFill/>
        </p:spPr>
        <p:txBody>
          <a:bodyPr wrap="square" rtlCol="0">
            <a:spAutoFit/>
          </a:bodyPr>
          <a:lstStyle/>
          <a:p>
            <a:r>
              <a:rPr lang="en-US" sz="2400" b="1" dirty="0" err="1">
                <a:solidFill>
                  <a:schemeClr val="accent2"/>
                </a:solidFill>
              </a:rPr>
              <a:t>ShoppingCart</a:t>
            </a:r>
            <a:r>
              <a:rPr lang="en-US" sz="2400" b="1" dirty="0">
                <a:solidFill>
                  <a:schemeClr val="accent2"/>
                </a:solidFill>
              </a:rPr>
              <a:t>()</a:t>
            </a:r>
            <a:endParaRPr lang="en-US" sz="2400" dirty="0">
              <a:solidFill>
                <a:schemeClr val="accent2"/>
              </a:solidFill>
            </a:endParaRPr>
          </a:p>
        </p:txBody>
      </p:sp>
      <p:sp>
        <p:nvSpPr>
          <p:cNvPr id="15" name="TextBox 14"/>
          <p:cNvSpPr txBox="1"/>
          <p:nvPr/>
        </p:nvSpPr>
        <p:spPr>
          <a:xfrm>
            <a:off x="457200" y="4110335"/>
            <a:ext cx="2362199" cy="461665"/>
          </a:xfrm>
          <a:prstGeom prst="rect">
            <a:avLst/>
          </a:prstGeom>
          <a:noFill/>
        </p:spPr>
        <p:txBody>
          <a:bodyPr wrap="square" rtlCol="0">
            <a:spAutoFit/>
          </a:bodyPr>
          <a:lstStyle/>
          <a:p>
            <a:r>
              <a:rPr lang="en-US" sz="2400" b="1" dirty="0">
                <a:solidFill>
                  <a:schemeClr val="accent6"/>
                </a:solidFill>
              </a:rPr>
              <a:t>CardProcBank1()</a:t>
            </a:r>
            <a:endParaRPr lang="en-US" sz="2400" dirty="0">
              <a:solidFill>
                <a:schemeClr val="accent6"/>
              </a:solidFill>
            </a:endParaRPr>
          </a:p>
        </p:txBody>
      </p:sp>
    </p:spTree>
    <p:extLst>
      <p:ext uri="{BB962C8B-B14F-4D97-AF65-F5344CB8AC3E}">
        <p14:creationId xmlns:p14="http://schemas.microsoft.com/office/powerpoint/2010/main" val="36555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78803"/>
            <a:ext cx="5105400" cy="830997"/>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err="1">
                <a:solidFill>
                  <a:schemeClr val="accent1">
                    <a:lumMod val="75000"/>
                  </a:schemeClr>
                </a:solidFill>
                <a:latin typeface="Comic Sans MS" panose="030F0702030302020204" pitchFamily="66" charset="0"/>
              </a:rPr>
              <a:t>cardProc</a:t>
            </a:r>
            <a:r>
              <a:rPr lang="en-US" sz="2400" dirty="0">
                <a:solidFill>
                  <a:schemeClr val="accent1">
                    <a:lumMod val="75000"/>
                  </a:schemeClr>
                </a:solidFill>
                <a:latin typeface="Comic Sans MS" panose="030F0702030302020204" pitchFamily="66" charset="0"/>
              </a:rPr>
              <a:t> = new </a:t>
            </a:r>
            <a:r>
              <a:rPr lang="en-US" sz="2400" dirty="0">
                <a:solidFill>
                  <a:schemeClr val="accent6"/>
                </a:solidFill>
                <a:latin typeface="Comic Sans MS" panose="030F0702030302020204" pitchFamily="66" charset="0"/>
              </a:rPr>
              <a:t>CardProcBank2</a:t>
            </a:r>
            <a:r>
              <a:rPr lang="en-US" sz="2400" dirty="0">
                <a:solidFill>
                  <a:schemeClr val="accent1">
                    <a:lumMod val="75000"/>
                  </a:schemeClr>
                </a:solidFill>
                <a:latin typeface="Comic Sans MS" panose="030F0702030302020204" pitchFamily="66" charset="0"/>
              </a:rPr>
              <a:t>();</a:t>
            </a:r>
          </a:p>
          <a:p>
            <a:r>
              <a:rPr lang="en-US" sz="2400" dirty="0" err="1">
                <a:solidFill>
                  <a:schemeClr val="accent1">
                    <a:lumMod val="75000"/>
                  </a:schemeClr>
                </a:solidFill>
                <a:latin typeface="Comic Sans MS" panose="030F0702030302020204" pitchFamily="66" charset="0"/>
              </a:rPr>
              <a:t>cardProc.charge</a:t>
            </a:r>
            <a:r>
              <a:rPr lang="en-US" sz="2400" dirty="0">
                <a:solidFill>
                  <a:schemeClr val="accent1">
                    <a:lumMod val="75000"/>
                  </a:schemeClr>
                </a:solidFill>
                <a:latin typeface="Comic Sans MS" panose="030F0702030302020204" pitchFamily="66" charset="0"/>
              </a:rPr>
              <a:t>(</a:t>
            </a:r>
            <a:r>
              <a:rPr lang="en-US" sz="2400" dirty="0" err="1">
                <a:solidFill>
                  <a:schemeClr val="accent1">
                    <a:lumMod val="75000"/>
                  </a:schemeClr>
                </a:solidFill>
                <a:latin typeface="Comic Sans MS" panose="030F0702030302020204" pitchFamily="66" charset="0"/>
              </a:rPr>
              <a:t>num</a:t>
            </a:r>
            <a:r>
              <a:rPr lang="en-US" sz="2400" dirty="0">
                <a:solidFill>
                  <a:schemeClr val="accent1">
                    <a:lumMod val="75000"/>
                  </a:schemeClr>
                </a:solidFill>
                <a:latin typeface="Comic Sans MS" panose="030F0702030302020204" pitchFamily="66" charset="0"/>
              </a:rPr>
              <a:t>, amount);</a:t>
            </a:r>
          </a:p>
        </p:txBody>
      </p:sp>
      <p:sp>
        <p:nvSpPr>
          <p:cNvPr id="5" name="Title 1"/>
          <p:cNvSpPr>
            <a:spLocks noGrp="1"/>
          </p:cNvSpPr>
          <p:nvPr>
            <p:ph type="title"/>
          </p:nvPr>
        </p:nvSpPr>
        <p:spPr>
          <a:xfrm>
            <a:off x="457200" y="0"/>
            <a:ext cx="8229600" cy="1143000"/>
          </a:xfrm>
        </p:spPr>
        <p:txBody>
          <a:bodyPr/>
          <a:lstStyle/>
          <a:p>
            <a:r>
              <a:rPr lang="en-US" dirty="0">
                <a:solidFill>
                  <a:srgbClr val="C00000"/>
                </a:solidFill>
              </a:rPr>
              <a:t>“Regular” Controller</a:t>
            </a:r>
          </a:p>
        </p:txBody>
      </p:sp>
      <p:sp>
        <p:nvSpPr>
          <p:cNvPr id="6" name="TextBox 5"/>
          <p:cNvSpPr txBox="1"/>
          <p:nvPr/>
        </p:nvSpPr>
        <p:spPr>
          <a:xfrm>
            <a:off x="762000" y="3439180"/>
            <a:ext cx="4038600" cy="523220"/>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charge(</a:t>
            </a:r>
            <a:r>
              <a:rPr lang="en-US" sz="2800" dirty="0" err="1">
                <a:solidFill>
                  <a:schemeClr val="tx2"/>
                </a:solidFill>
                <a:latin typeface="Comic Sans MS" panose="030F0702030302020204" pitchFamily="66" charset="0"/>
              </a:rPr>
              <a:t>num</a:t>
            </a:r>
            <a:r>
              <a:rPr lang="en-US" sz="2800" dirty="0">
                <a:solidFill>
                  <a:schemeClr val="tx2"/>
                </a:solidFill>
                <a:latin typeface="Comic Sans MS" panose="030F0702030302020204" pitchFamily="66" charset="0"/>
              </a:rPr>
              <a:t>, amount);</a:t>
            </a:r>
            <a:endParaRPr lang="en-US" sz="280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endParaRPr>
          </a:p>
        </p:txBody>
      </p:sp>
      <p:sp>
        <p:nvSpPr>
          <p:cNvPr id="7" name="Arrow: Up 6"/>
          <p:cNvSpPr/>
          <p:nvPr/>
        </p:nvSpPr>
        <p:spPr>
          <a:xfrm rot="10800000">
            <a:off x="2667001" y="2209800"/>
            <a:ext cx="133350" cy="117651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 name="TextBox 9"/>
          <p:cNvSpPr txBox="1"/>
          <p:nvPr/>
        </p:nvSpPr>
        <p:spPr>
          <a:xfrm>
            <a:off x="2819400" y="4953000"/>
            <a:ext cx="5410200" cy="107721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3200" dirty="0">
                <a:solidFill>
                  <a:srgbClr val="FFFFFF"/>
                </a:solidFill>
                <a:latin typeface="Calibri" panose="020F0502020204030204" pitchFamily="34" charset="0"/>
              </a:rPr>
              <a:t>We have to change code inside of Shopping Cart!</a:t>
            </a:r>
          </a:p>
        </p:txBody>
      </p:sp>
      <p:cxnSp>
        <p:nvCxnSpPr>
          <p:cNvPr id="12" name="Straight Connector 11"/>
          <p:cNvCxnSpPr>
            <a:cxnSpLocks/>
          </p:cNvCxnSpPr>
          <p:nvPr/>
        </p:nvCxnSpPr>
        <p:spPr>
          <a:xfrm>
            <a:off x="4336366" y="3962400"/>
            <a:ext cx="532228" cy="990600"/>
          </a:xfrm>
          <a:prstGeom prst="line">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152400" y="2281535"/>
            <a:ext cx="2133600" cy="461665"/>
          </a:xfrm>
          <a:prstGeom prst="rect">
            <a:avLst/>
          </a:prstGeom>
          <a:noFill/>
        </p:spPr>
        <p:txBody>
          <a:bodyPr wrap="square" rtlCol="0">
            <a:spAutoFit/>
          </a:bodyPr>
          <a:lstStyle/>
          <a:p>
            <a:r>
              <a:rPr lang="en-US" sz="2400" b="1" dirty="0" err="1">
                <a:solidFill>
                  <a:schemeClr val="accent2"/>
                </a:solidFill>
              </a:rPr>
              <a:t>ShoppingCart</a:t>
            </a:r>
            <a:r>
              <a:rPr lang="en-US" sz="2400" b="1" dirty="0">
                <a:solidFill>
                  <a:schemeClr val="accent2"/>
                </a:solidFill>
              </a:rPr>
              <a:t>()</a:t>
            </a:r>
            <a:endParaRPr lang="en-US" sz="2400" dirty="0">
              <a:solidFill>
                <a:schemeClr val="accent2"/>
              </a:solidFill>
            </a:endParaRPr>
          </a:p>
        </p:txBody>
      </p:sp>
      <p:sp>
        <p:nvSpPr>
          <p:cNvPr id="9" name="TextBox 8"/>
          <p:cNvSpPr txBox="1"/>
          <p:nvPr/>
        </p:nvSpPr>
        <p:spPr>
          <a:xfrm>
            <a:off x="685800" y="4110335"/>
            <a:ext cx="2362200" cy="461665"/>
          </a:xfrm>
          <a:prstGeom prst="rect">
            <a:avLst/>
          </a:prstGeom>
          <a:noFill/>
        </p:spPr>
        <p:txBody>
          <a:bodyPr wrap="square" rtlCol="0">
            <a:spAutoFit/>
          </a:bodyPr>
          <a:lstStyle/>
          <a:p>
            <a:r>
              <a:rPr lang="en-US" sz="2400" b="1" dirty="0">
                <a:solidFill>
                  <a:schemeClr val="accent6"/>
                </a:solidFill>
              </a:rPr>
              <a:t>CardProcBank2()</a:t>
            </a:r>
            <a:endParaRPr lang="en-US" sz="2400" b="1" dirty="0">
              <a:solidFill>
                <a:schemeClr val="accent2"/>
              </a:solidFill>
            </a:endParaRPr>
          </a:p>
        </p:txBody>
      </p:sp>
      <p:sp>
        <p:nvSpPr>
          <p:cNvPr id="2" name="Multiplication Sign 1"/>
          <p:cNvSpPr/>
          <p:nvPr/>
        </p:nvSpPr>
        <p:spPr>
          <a:xfrm>
            <a:off x="1981200" y="5181600"/>
            <a:ext cx="609600" cy="68580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p:cNvSpPr txBox="1"/>
          <p:nvPr/>
        </p:nvSpPr>
        <p:spPr>
          <a:xfrm>
            <a:off x="2819400" y="2510135"/>
            <a:ext cx="2133600" cy="461665"/>
          </a:xfrm>
          <a:prstGeom prst="rect">
            <a:avLst/>
          </a:prstGeom>
          <a:noFill/>
        </p:spPr>
        <p:txBody>
          <a:bodyPr wrap="square" rtlCol="0">
            <a:spAutoFit/>
          </a:bodyPr>
          <a:lstStyle/>
          <a:p>
            <a:r>
              <a:rPr lang="en-US" sz="2400" b="1" dirty="0">
                <a:solidFill>
                  <a:schemeClr val="accent2"/>
                </a:solidFill>
              </a:rPr>
              <a:t>Depends on</a:t>
            </a:r>
            <a:endParaRPr lang="en-US" sz="2400" dirty="0">
              <a:solidFill>
                <a:schemeClr val="accent2"/>
              </a:solidFill>
            </a:endParaRPr>
          </a:p>
        </p:txBody>
      </p:sp>
    </p:spTree>
    <p:extLst>
      <p:ext uri="{BB962C8B-B14F-4D97-AF65-F5344CB8AC3E}">
        <p14:creationId xmlns:p14="http://schemas.microsoft.com/office/powerpoint/2010/main" val="133465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0"/>
            <a:ext cx="4572000" cy="461665"/>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err="1">
                <a:solidFill>
                  <a:schemeClr val="accent1">
                    <a:lumMod val="75000"/>
                  </a:schemeClr>
                </a:solidFill>
                <a:latin typeface="Comic Sans MS" panose="030F0702030302020204" pitchFamily="66" charset="0"/>
              </a:rPr>
              <a:t>cardProc.charge</a:t>
            </a:r>
            <a:r>
              <a:rPr lang="en-US" sz="2400" dirty="0">
                <a:solidFill>
                  <a:schemeClr val="accent1">
                    <a:lumMod val="75000"/>
                  </a:schemeClr>
                </a:solidFill>
                <a:latin typeface="Comic Sans MS" panose="030F0702030302020204" pitchFamily="66" charset="0"/>
              </a:rPr>
              <a:t>(</a:t>
            </a:r>
            <a:r>
              <a:rPr lang="en-US" sz="2400" dirty="0" err="1">
                <a:solidFill>
                  <a:schemeClr val="accent1">
                    <a:lumMod val="75000"/>
                  </a:schemeClr>
                </a:solidFill>
                <a:latin typeface="Comic Sans MS" panose="030F0702030302020204" pitchFamily="66" charset="0"/>
              </a:rPr>
              <a:t>num</a:t>
            </a:r>
            <a:r>
              <a:rPr lang="en-US" sz="2400" dirty="0">
                <a:solidFill>
                  <a:schemeClr val="accent1">
                    <a:lumMod val="75000"/>
                  </a:schemeClr>
                </a:solidFill>
                <a:latin typeface="Comic Sans MS" panose="030F0702030302020204" pitchFamily="66" charset="0"/>
              </a:rPr>
              <a:t>, amount);</a:t>
            </a:r>
          </a:p>
        </p:txBody>
      </p:sp>
      <p:sp>
        <p:nvSpPr>
          <p:cNvPr id="5" name="Title 1"/>
          <p:cNvSpPr>
            <a:spLocks noGrp="1"/>
          </p:cNvSpPr>
          <p:nvPr>
            <p:ph type="title"/>
          </p:nvPr>
        </p:nvSpPr>
        <p:spPr>
          <a:xfrm>
            <a:off x="457200" y="0"/>
            <a:ext cx="8229600" cy="1143000"/>
          </a:xfrm>
        </p:spPr>
        <p:txBody>
          <a:bodyPr/>
          <a:lstStyle/>
          <a:p>
            <a:r>
              <a:rPr lang="en-US" dirty="0">
                <a:solidFill>
                  <a:srgbClr val="C00000"/>
                </a:solidFill>
              </a:rPr>
              <a:t>Inversion Of Control (IOC)</a:t>
            </a:r>
          </a:p>
        </p:txBody>
      </p:sp>
      <p:sp>
        <p:nvSpPr>
          <p:cNvPr id="6" name="TextBox 5"/>
          <p:cNvSpPr txBox="1"/>
          <p:nvPr/>
        </p:nvSpPr>
        <p:spPr>
          <a:xfrm>
            <a:off x="304800" y="2981980"/>
            <a:ext cx="4038600" cy="523220"/>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charge(</a:t>
            </a:r>
            <a:r>
              <a:rPr lang="en-US" sz="2800" dirty="0" err="1">
                <a:solidFill>
                  <a:schemeClr val="tx2"/>
                </a:solidFill>
                <a:latin typeface="Comic Sans MS" panose="030F0702030302020204" pitchFamily="66" charset="0"/>
              </a:rPr>
              <a:t>num</a:t>
            </a:r>
            <a:r>
              <a:rPr lang="en-US" sz="2800" dirty="0">
                <a:solidFill>
                  <a:schemeClr val="tx2"/>
                </a:solidFill>
                <a:latin typeface="Comic Sans MS" panose="030F0702030302020204" pitchFamily="66" charset="0"/>
              </a:rPr>
              <a:t>, amount);</a:t>
            </a:r>
            <a:endParaRPr lang="en-US" sz="280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endParaRPr>
          </a:p>
        </p:txBody>
      </p:sp>
      <p:sp>
        <p:nvSpPr>
          <p:cNvPr id="10" name="TextBox 9"/>
          <p:cNvSpPr txBox="1"/>
          <p:nvPr/>
        </p:nvSpPr>
        <p:spPr>
          <a:xfrm>
            <a:off x="2895600" y="5212140"/>
            <a:ext cx="6096000" cy="156966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3200" dirty="0">
                <a:solidFill>
                  <a:srgbClr val="FFFFFF"/>
                </a:solidFill>
                <a:latin typeface="Calibri" panose="020F0502020204030204" pitchFamily="34" charset="0"/>
              </a:rPr>
              <a:t>If we need a different bank</a:t>
            </a:r>
          </a:p>
          <a:p>
            <a:r>
              <a:rPr lang="en-US" sz="3200" dirty="0">
                <a:solidFill>
                  <a:srgbClr val="FFFFFF"/>
                </a:solidFill>
                <a:latin typeface="Calibri" panose="020F0502020204030204" pitchFamily="34" charset="0"/>
              </a:rPr>
              <a:t>for card processing,</a:t>
            </a:r>
          </a:p>
          <a:p>
            <a:r>
              <a:rPr lang="en-US" sz="3200" b="1" u="sng" dirty="0" err="1">
                <a:solidFill>
                  <a:srgbClr val="FFFFFF"/>
                </a:solidFill>
                <a:latin typeface="Calibri-Bold"/>
              </a:rPr>
              <a:t>ShoppingCart</a:t>
            </a:r>
            <a:r>
              <a:rPr lang="en-US" sz="3200" b="1" u="sng" dirty="0">
                <a:solidFill>
                  <a:srgbClr val="FFFFFF"/>
                </a:solidFill>
                <a:latin typeface="Calibri-Bold"/>
              </a:rPr>
              <a:t> code will not change</a:t>
            </a:r>
            <a:endParaRPr lang="en-US" sz="3200" u="sng" dirty="0">
              <a:solidFill>
                <a:srgbClr val="FFFFFF"/>
              </a:solidFill>
              <a:latin typeface="Calibri" panose="020F0502020204030204" pitchFamily="34" charset="0"/>
            </a:endParaRPr>
          </a:p>
        </p:txBody>
      </p:sp>
      <p:cxnSp>
        <p:nvCxnSpPr>
          <p:cNvPr id="12" name="Straight Connector 11"/>
          <p:cNvCxnSpPr>
            <a:cxnSpLocks/>
          </p:cNvCxnSpPr>
          <p:nvPr/>
        </p:nvCxnSpPr>
        <p:spPr>
          <a:xfrm flipH="1">
            <a:off x="6011594" y="2667000"/>
            <a:ext cx="1151206" cy="2514600"/>
          </a:xfrm>
          <a:prstGeom prst="line">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304800" y="990600"/>
            <a:ext cx="3276600" cy="461665"/>
          </a:xfrm>
          <a:prstGeom prst="rect">
            <a:avLst/>
          </a:prstGeom>
          <a:noFill/>
        </p:spPr>
        <p:txBody>
          <a:bodyPr wrap="square" rtlCol="0">
            <a:spAutoFit/>
          </a:bodyPr>
          <a:lstStyle/>
          <a:p>
            <a:r>
              <a:rPr lang="en-US" sz="2400" b="1" dirty="0" err="1">
                <a:solidFill>
                  <a:schemeClr val="accent2"/>
                </a:solidFill>
              </a:rPr>
              <a:t>ShoppingCart</a:t>
            </a:r>
            <a:r>
              <a:rPr lang="en-US" sz="2400" b="1" dirty="0">
                <a:solidFill>
                  <a:schemeClr val="accent2"/>
                </a:solidFill>
              </a:rPr>
              <a:t>(</a:t>
            </a:r>
            <a:r>
              <a:rPr lang="en-US" sz="2400" b="1" dirty="0" err="1">
                <a:solidFill>
                  <a:schemeClr val="accent6"/>
                </a:solidFill>
              </a:rPr>
              <a:t>cardProc</a:t>
            </a:r>
            <a:r>
              <a:rPr lang="en-US" sz="2400" b="1" dirty="0">
                <a:solidFill>
                  <a:schemeClr val="accent2"/>
                </a:solidFill>
              </a:rPr>
              <a:t>)</a:t>
            </a:r>
            <a:endParaRPr lang="en-US" sz="2400" dirty="0">
              <a:solidFill>
                <a:schemeClr val="accent2"/>
              </a:solidFill>
            </a:endParaRPr>
          </a:p>
        </p:txBody>
      </p:sp>
      <p:pic>
        <p:nvPicPr>
          <p:cNvPr id="13" name="Picture 12"/>
          <p:cNvPicPr>
            <a:picLocks noChangeAspect="1"/>
          </p:cNvPicPr>
          <p:nvPr/>
        </p:nvPicPr>
        <p:blipFill>
          <a:blip r:embed="rId2"/>
          <a:stretch>
            <a:fillRect/>
          </a:stretch>
        </p:blipFill>
        <p:spPr>
          <a:xfrm>
            <a:off x="1752600" y="5663869"/>
            <a:ext cx="838467" cy="660731"/>
          </a:xfrm>
          <a:prstGeom prst="rect">
            <a:avLst/>
          </a:prstGeom>
        </p:spPr>
      </p:pic>
      <p:sp>
        <p:nvSpPr>
          <p:cNvPr id="14" name="TextBox 13"/>
          <p:cNvSpPr txBox="1"/>
          <p:nvPr/>
        </p:nvSpPr>
        <p:spPr>
          <a:xfrm>
            <a:off x="228600" y="2362200"/>
            <a:ext cx="2590800" cy="461665"/>
          </a:xfrm>
          <a:prstGeom prst="rect">
            <a:avLst/>
          </a:prstGeom>
          <a:noFill/>
        </p:spPr>
        <p:txBody>
          <a:bodyPr wrap="square" rtlCol="0">
            <a:spAutoFit/>
          </a:bodyPr>
          <a:lstStyle/>
          <a:p>
            <a:r>
              <a:rPr lang="en-US" sz="2400" b="1" dirty="0">
                <a:solidFill>
                  <a:schemeClr val="accent2"/>
                </a:solidFill>
              </a:rPr>
              <a:t>CardProcBank1()</a:t>
            </a:r>
            <a:endParaRPr lang="en-US" sz="2400" dirty="0">
              <a:solidFill>
                <a:schemeClr val="accent2"/>
              </a:solidFill>
            </a:endParaRPr>
          </a:p>
        </p:txBody>
      </p:sp>
      <p:sp>
        <p:nvSpPr>
          <p:cNvPr id="15" name="TextBox 14"/>
          <p:cNvSpPr txBox="1"/>
          <p:nvPr/>
        </p:nvSpPr>
        <p:spPr>
          <a:xfrm>
            <a:off x="457200" y="4582180"/>
            <a:ext cx="4038600" cy="523220"/>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charge(</a:t>
            </a:r>
            <a:r>
              <a:rPr lang="en-US" sz="2800" dirty="0" err="1">
                <a:solidFill>
                  <a:schemeClr val="tx2"/>
                </a:solidFill>
                <a:latin typeface="Comic Sans MS" panose="030F0702030302020204" pitchFamily="66" charset="0"/>
              </a:rPr>
              <a:t>num</a:t>
            </a:r>
            <a:r>
              <a:rPr lang="en-US" sz="2800" dirty="0">
                <a:solidFill>
                  <a:schemeClr val="tx2"/>
                </a:solidFill>
                <a:latin typeface="Comic Sans MS" panose="030F0702030302020204" pitchFamily="66" charset="0"/>
              </a:rPr>
              <a:t>, amount);</a:t>
            </a:r>
            <a:endParaRPr lang="en-US" sz="280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endParaRPr>
          </a:p>
        </p:txBody>
      </p:sp>
      <p:sp>
        <p:nvSpPr>
          <p:cNvPr id="16" name="TextBox 15"/>
          <p:cNvSpPr txBox="1"/>
          <p:nvPr/>
        </p:nvSpPr>
        <p:spPr>
          <a:xfrm>
            <a:off x="381000" y="3962400"/>
            <a:ext cx="2590800" cy="461665"/>
          </a:xfrm>
          <a:prstGeom prst="rect">
            <a:avLst/>
          </a:prstGeom>
          <a:noFill/>
        </p:spPr>
        <p:txBody>
          <a:bodyPr wrap="square" rtlCol="0">
            <a:spAutoFit/>
          </a:bodyPr>
          <a:lstStyle/>
          <a:p>
            <a:r>
              <a:rPr lang="en-US" sz="2400" b="1" dirty="0">
                <a:solidFill>
                  <a:schemeClr val="accent2"/>
                </a:solidFill>
              </a:rPr>
              <a:t>CardProcBank2()</a:t>
            </a:r>
            <a:endParaRPr lang="en-US" sz="2400" dirty="0">
              <a:solidFill>
                <a:schemeClr val="accent2"/>
              </a:solidFill>
            </a:endParaRPr>
          </a:p>
        </p:txBody>
      </p:sp>
      <p:sp>
        <p:nvSpPr>
          <p:cNvPr id="17" name="TextBox 16"/>
          <p:cNvSpPr txBox="1"/>
          <p:nvPr/>
        </p:nvSpPr>
        <p:spPr>
          <a:xfrm>
            <a:off x="4648200" y="2196405"/>
            <a:ext cx="4343400" cy="1384995"/>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err="1">
                <a:solidFill>
                  <a:schemeClr val="tx2"/>
                </a:solidFill>
                <a:latin typeface="Comic Sans MS" panose="030F0702030302020204" pitchFamily="66" charset="0"/>
              </a:rPr>
              <a:t>cardProc</a:t>
            </a:r>
            <a:r>
              <a:rPr lang="en-US" sz="2800" dirty="0">
                <a:solidFill>
                  <a:schemeClr val="tx2"/>
                </a:solidFill>
                <a:latin typeface="Comic Sans MS" panose="030F0702030302020204" pitchFamily="66" charset="0"/>
              </a:rPr>
              <a:t> = </a:t>
            </a:r>
          </a:p>
          <a:p>
            <a:r>
              <a:rPr lang="en-US" sz="2800" dirty="0">
                <a:solidFill>
                  <a:schemeClr val="tx2"/>
                </a:solidFill>
                <a:latin typeface="Comic Sans MS" panose="030F0702030302020204" pitchFamily="66" charset="0"/>
              </a:rPr>
              <a:t>new </a:t>
            </a:r>
            <a:r>
              <a:rPr lang="en-US" sz="2800" dirty="0">
                <a:solidFill>
                  <a:schemeClr val="accent6"/>
                </a:solidFill>
                <a:latin typeface="Comic Sans MS" panose="030F0702030302020204" pitchFamily="66" charset="0"/>
              </a:rPr>
              <a:t>CardProcBank1</a:t>
            </a:r>
            <a:r>
              <a:rPr lang="en-US" sz="2800" dirty="0">
                <a:solidFill>
                  <a:schemeClr val="tx2"/>
                </a:solidFill>
                <a:latin typeface="Comic Sans MS" panose="030F0702030302020204" pitchFamily="66" charset="0"/>
              </a:rPr>
              <a:t>();</a:t>
            </a:r>
          </a:p>
          <a:p>
            <a:r>
              <a:rPr lang="en-US" sz="2800" dirty="0" err="1">
                <a:solidFill>
                  <a:schemeClr val="tx2"/>
                </a:solidFill>
                <a:latin typeface="Comic Sans MS" panose="030F0702030302020204" pitchFamily="66" charset="0"/>
              </a:rPr>
              <a:t>ShoppingCart</a:t>
            </a:r>
            <a:r>
              <a:rPr lang="en-US" sz="2800" dirty="0">
                <a:solidFill>
                  <a:schemeClr val="tx2"/>
                </a:solidFill>
                <a:latin typeface="Comic Sans MS" panose="030F0702030302020204" pitchFamily="66" charset="0"/>
              </a:rPr>
              <a:t>(</a:t>
            </a:r>
            <a:r>
              <a:rPr lang="en-US" sz="2800" dirty="0" err="1">
                <a:solidFill>
                  <a:schemeClr val="tx2"/>
                </a:solidFill>
                <a:latin typeface="Comic Sans MS" panose="030F0702030302020204" pitchFamily="66" charset="0"/>
              </a:rPr>
              <a:t>cardProc</a:t>
            </a:r>
            <a:r>
              <a:rPr lang="en-US" sz="2800" dirty="0">
                <a:solidFill>
                  <a:schemeClr val="tx2"/>
                </a:solidFill>
                <a:latin typeface="Comic Sans MS" panose="030F0702030302020204" pitchFamily="66" charset="0"/>
              </a:rPr>
              <a:t>);</a:t>
            </a:r>
            <a:endParaRPr lang="en-US" sz="2800" dirty="0">
              <a:ln w="6600">
                <a:solidFill>
                  <a:schemeClr val="accent2"/>
                </a:solidFill>
                <a:prstDash val="solid"/>
              </a:ln>
              <a:solidFill>
                <a:srgbClr val="FFFFFF"/>
              </a:solidFill>
              <a:effectLst>
                <a:outerShdw dist="38100" dir="2700000" algn="tl" rotWithShape="0">
                  <a:schemeClr val="accent2"/>
                </a:outerShdw>
              </a:effectLst>
              <a:latin typeface="Comic Sans MS" panose="030F0702030302020204" pitchFamily="66" charset="0"/>
            </a:endParaRPr>
          </a:p>
        </p:txBody>
      </p:sp>
      <p:sp>
        <p:nvSpPr>
          <p:cNvPr id="19" name="TextBox 18"/>
          <p:cNvSpPr txBox="1"/>
          <p:nvPr/>
        </p:nvSpPr>
        <p:spPr>
          <a:xfrm>
            <a:off x="4953000" y="1472625"/>
            <a:ext cx="2590800" cy="584775"/>
          </a:xfrm>
          <a:prstGeom prst="rect">
            <a:avLst/>
          </a:prstGeom>
          <a:noFill/>
        </p:spPr>
        <p:txBody>
          <a:bodyPr wrap="square" rtlCol="0">
            <a:spAutoFit/>
          </a:bodyPr>
          <a:lstStyle/>
          <a:p>
            <a:r>
              <a:rPr lang="en-US" sz="3200" b="1" dirty="0">
                <a:solidFill>
                  <a:schemeClr val="accent2"/>
                </a:solidFill>
              </a:rPr>
              <a:t>System</a:t>
            </a:r>
            <a:endParaRPr lang="en-US" sz="3200" dirty="0">
              <a:solidFill>
                <a:schemeClr val="accent2"/>
              </a:solidFill>
            </a:endParaRPr>
          </a:p>
        </p:txBody>
      </p:sp>
    </p:spTree>
    <p:extLst>
      <p:ext uri="{BB962C8B-B14F-4D97-AF65-F5344CB8AC3E}">
        <p14:creationId xmlns:p14="http://schemas.microsoft.com/office/powerpoint/2010/main" val="232328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solidFill>
                  <a:srgbClr val="C00000"/>
                </a:solidFill>
              </a:rPr>
              <a:t>Data Type and Variable</a:t>
            </a:r>
          </a:p>
        </p:txBody>
      </p:sp>
      <p:sp>
        <p:nvSpPr>
          <p:cNvPr id="4" name="TextBox 3"/>
          <p:cNvSpPr txBox="1"/>
          <p:nvPr/>
        </p:nvSpPr>
        <p:spPr>
          <a:xfrm>
            <a:off x="762000" y="914400"/>
            <a:ext cx="7696200" cy="5878532"/>
          </a:xfrm>
          <a:prstGeom prst="rect">
            <a:avLst/>
          </a:prstGeom>
          <a:noFill/>
        </p:spPr>
        <p:txBody>
          <a:bodyPr wrap="square" rtlCol="0">
            <a:spAutoFit/>
          </a:bodyPr>
          <a:lstStyle/>
          <a:p>
            <a:r>
              <a:rPr lang="en-US" sz="2400" dirty="0" err="1">
                <a:solidFill>
                  <a:schemeClr val="tx2"/>
                </a:solidFill>
                <a:latin typeface="Comic Sans MS" panose="030F0702030302020204" pitchFamily="66" charset="0"/>
              </a:rPr>
              <a:t>var</a:t>
            </a:r>
            <a:r>
              <a:rPr lang="en-US" sz="2400" dirty="0">
                <a:solidFill>
                  <a:schemeClr val="accent2">
                    <a:lumMod val="75000"/>
                  </a:schemeClr>
                </a:solidFill>
                <a:latin typeface="Comic Sans MS" panose="030F0702030302020204" pitchFamily="66" charset="0"/>
              </a:rPr>
              <a:t> </a:t>
            </a:r>
            <a:r>
              <a:rPr lang="en-US" sz="2400" dirty="0" err="1">
                <a:solidFill>
                  <a:schemeClr val="accent2">
                    <a:lumMod val="75000"/>
                  </a:schemeClr>
                </a:solidFill>
                <a:latin typeface="Comic Sans MS" panose="030F0702030302020204" pitchFamily="66" charset="0"/>
              </a:rPr>
              <a:t>companyName</a:t>
            </a:r>
            <a:r>
              <a:rPr lang="en-US" sz="2400" dirty="0">
                <a:solidFill>
                  <a:schemeClr val="accent2">
                    <a:lumMod val="75000"/>
                  </a:schemeClr>
                </a:solidFill>
                <a:latin typeface="Comic Sans MS" panose="030F0702030302020204" pitchFamily="66" charset="0"/>
              </a:rPr>
              <a:t>: </a:t>
            </a:r>
            <a:r>
              <a:rPr lang="en-US" sz="2400" dirty="0">
                <a:solidFill>
                  <a:schemeClr val="accent6"/>
                </a:solidFill>
                <a:latin typeface="Comic Sans MS" panose="030F0702030302020204" pitchFamily="66" charset="0"/>
              </a:rPr>
              <a:t>string</a:t>
            </a:r>
            <a:r>
              <a:rPr lang="en-US" sz="2400" dirty="0">
                <a:solidFill>
                  <a:schemeClr val="accent2">
                    <a:lumMod val="75000"/>
                  </a:schemeClr>
                </a:solidFill>
                <a:latin typeface="Comic Sans MS" panose="030F0702030302020204" pitchFamily="66" charset="0"/>
              </a:rPr>
              <a:t> = “</a:t>
            </a:r>
            <a:r>
              <a:rPr lang="en-US" sz="2400" dirty="0" err="1">
                <a:solidFill>
                  <a:schemeClr val="accent2">
                    <a:lumMod val="75000"/>
                  </a:schemeClr>
                </a:solidFill>
                <a:latin typeface="Comic Sans MS" panose="030F0702030302020204" pitchFamily="66" charset="0"/>
              </a:rPr>
              <a:t>Cignex</a:t>
            </a:r>
            <a:r>
              <a:rPr lang="en-US" sz="2400" dirty="0">
                <a:solidFill>
                  <a:schemeClr val="accent2">
                    <a:lumMod val="75000"/>
                  </a:schemeClr>
                </a:solidFill>
                <a:latin typeface="Comic Sans MS" panose="030F0702030302020204" pitchFamily="66" charset="0"/>
              </a:rPr>
              <a:t> </a:t>
            </a:r>
            <a:r>
              <a:rPr lang="en-US" sz="2400" dirty="0" err="1">
                <a:solidFill>
                  <a:schemeClr val="accent2">
                    <a:lumMod val="75000"/>
                  </a:schemeClr>
                </a:solidFill>
                <a:latin typeface="Comic Sans MS" panose="030F0702030302020204" pitchFamily="66" charset="0"/>
              </a:rPr>
              <a:t>Datamatics</a:t>
            </a:r>
            <a:r>
              <a:rPr lang="en-US" sz="2400" dirty="0">
                <a:solidFill>
                  <a:schemeClr val="accent2">
                    <a:lumMod val="75000"/>
                  </a:schemeClr>
                </a:solidFill>
                <a:latin typeface="Comic Sans MS" panose="030F0702030302020204" pitchFamily="66" charset="0"/>
              </a:rPr>
              <a:t>";</a:t>
            </a:r>
          </a:p>
          <a:p>
            <a:r>
              <a:rPr lang="en-US" sz="2400" dirty="0">
                <a:solidFill>
                  <a:schemeClr val="accent2">
                    <a:lumMod val="75000"/>
                  </a:schemeClr>
                </a:solidFill>
                <a:latin typeface="Comic Sans MS" panose="030F0702030302020204" pitchFamily="66" charset="0"/>
              </a:rPr>
              <a:t> </a:t>
            </a:r>
          </a:p>
          <a:p>
            <a:r>
              <a:rPr lang="en-US" sz="2400" dirty="0" err="1">
                <a:solidFill>
                  <a:schemeClr val="tx2"/>
                </a:solidFill>
                <a:latin typeface="Comic Sans MS" panose="030F0702030302020204" pitchFamily="66" charset="0"/>
              </a:rPr>
              <a:t>var</a:t>
            </a:r>
            <a:r>
              <a:rPr lang="en-US" sz="2400" dirty="0">
                <a:solidFill>
                  <a:schemeClr val="accent2">
                    <a:lumMod val="75000"/>
                  </a:schemeClr>
                </a:solidFill>
                <a:latin typeface="Comic Sans MS" panose="030F0702030302020204" pitchFamily="66" charset="0"/>
              </a:rPr>
              <a:t> </a:t>
            </a:r>
            <a:r>
              <a:rPr lang="en-US" sz="2400" dirty="0" err="1">
                <a:solidFill>
                  <a:schemeClr val="accent2">
                    <a:lumMod val="75000"/>
                  </a:schemeClr>
                </a:solidFill>
                <a:latin typeface="Comic Sans MS" panose="030F0702030302020204" pitchFamily="66" charset="0"/>
              </a:rPr>
              <a:t>noOfEmpoyees</a:t>
            </a:r>
            <a:r>
              <a:rPr lang="en-US" sz="2400" dirty="0">
                <a:solidFill>
                  <a:schemeClr val="accent2">
                    <a:lumMod val="75000"/>
                  </a:schemeClr>
                </a:solidFill>
                <a:latin typeface="Comic Sans MS" panose="030F0702030302020204" pitchFamily="66" charset="0"/>
              </a:rPr>
              <a:t>: </a:t>
            </a:r>
            <a:r>
              <a:rPr lang="en-US" sz="2400" dirty="0">
                <a:solidFill>
                  <a:schemeClr val="accent6"/>
                </a:solidFill>
                <a:latin typeface="Comic Sans MS" panose="030F0702030302020204" pitchFamily="66" charset="0"/>
              </a:rPr>
              <a:t>number</a:t>
            </a:r>
            <a:r>
              <a:rPr lang="en-US" sz="2400" dirty="0">
                <a:solidFill>
                  <a:schemeClr val="accent2">
                    <a:lumMod val="75000"/>
                  </a:schemeClr>
                </a:solidFill>
                <a:latin typeface="Comic Sans MS" panose="030F0702030302020204" pitchFamily="66" charset="0"/>
              </a:rPr>
              <a:t> = 500;</a:t>
            </a:r>
          </a:p>
          <a:p>
            <a:r>
              <a:rPr lang="en-US" sz="2400" dirty="0">
                <a:solidFill>
                  <a:schemeClr val="accent2">
                    <a:lumMod val="75000"/>
                  </a:schemeClr>
                </a:solidFill>
                <a:latin typeface="Comic Sans MS" panose="030F0702030302020204" pitchFamily="66" charset="0"/>
              </a:rPr>
              <a:t> </a:t>
            </a:r>
          </a:p>
          <a:p>
            <a:r>
              <a:rPr lang="en-US" sz="2400" dirty="0" err="1">
                <a:solidFill>
                  <a:schemeClr val="tx2"/>
                </a:solidFill>
                <a:latin typeface="Comic Sans MS" panose="030F0702030302020204" pitchFamily="66" charset="0"/>
              </a:rPr>
              <a:t>var</a:t>
            </a:r>
            <a:r>
              <a:rPr lang="en-US" sz="2400" dirty="0">
                <a:solidFill>
                  <a:schemeClr val="accent2">
                    <a:lumMod val="75000"/>
                  </a:schemeClr>
                </a:solidFill>
                <a:latin typeface="Comic Sans MS" panose="030F0702030302020204" pitchFamily="66" charset="0"/>
              </a:rPr>
              <a:t> </a:t>
            </a:r>
            <a:r>
              <a:rPr lang="en-US" sz="2400" dirty="0" err="1">
                <a:solidFill>
                  <a:schemeClr val="accent2">
                    <a:lumMod val="75000"/>
                  </a:schemeClr>
                </a:solidFill>
                <a:latin typeface="Comic Sans MS" panose="030F0702030302020204" pitchFamily="66" charset="0"/>
              </a:rPr>
              <a:t>canDevelopPortal</a:t>
            </a:r>
            <a:r>
              <a:rPr lang="en-US" sz="2400" dirty="0">
                <a:solidFill>
                  <a:schemeClr val="accent2">
                    <a:lumMod val="75000"/>
                  </a:schemeClr>
                </a:solidFill>
                <a:latin typeface="Comic Sans MS" panose="030F0702030302020204" pitchFamily="66" charset="0"/>
              </a:rPr>
              <a:t>: </a:t>
            </a:r>
            <a:r>
              <a:rPr lang="en-US" sz="2400" dirty="0" err="1">
                <a:solidFill>
                  <a:schemeClr val="accent6"/>
                </a:solidFill>
                <a:latin typeface="Comic Sans MS" panose="030F0702030302020204" pitchFamily="66" charset="0"/>
              </a:rPr>
              <a:t>boolean</a:t>
            </a:r>
            <a:r>
              <a:rPr lang="en-US" sz="2400" dirty="0">
                <a:solidFill>
                  <a:schemeClr val="accent2">
                    <a:lumMod val="75000"/>
                  </a:schemeClr>
                </a:solidFill>
                <a:latin typeface="Comic Sans MS" panose="030F0702030302020204" pitchFamily="66" charset="0"/>
              </a:rPr>
              <a:t> = true;</a:t>
            </a:r>
          </a:p>
          <a:p>
            <a:r>
              <a:rPr lang="en-US" sz="2400" dirty="0">
                <a:solidFill>
                  <a:schemeClr val="tx2"/>
                </a:solidFill>
              </a:rPr>
              <a:t> </a:t>
            </a:r>
          </a:p>
          <a:p>
            <a:r>
              <a:rPr lang="en-US" sz="2400" dirty="0">
                <a:solidFill>
                  <a:schemeClr val="tx2"/>
                </a:solidFill>
              </a:rPr>
              <a:t>// A variable marked as any is a dynamic type</a:t>
            </a:r>
          </a:p>
          <a:p>
            <a:r>
              <a:rPr lang="en-US" sz="2400" dirty="0" err="1">
                <a:solidFill>
                  <a:schemeClr val="tx2"/>
                </a:solidFill>
                <a:latin typeface="Comic Sans MS" panose="030F0702030302020204" pitchFamily="66" charset="0"/>
              </a:rPr>
              <a:t>var</a:t>
            </a:r>
            <a:r>
              <a:rPr lang="en-US" sz="2400" dirty="0">
                <a:solidFill>
                  <a:schemeClr val="accent2">
                    <a:lumMod val="75000"/>
                  </a:schemeClr>
                </a:solidFill>
                <a:latin typeface="Comic Sans MS" panose="030F0702030302020204" pitchFamily="66" charset="0"/>
              </a:rPr>
              <a:t> anything: </a:t>
            </a:r>
            <a:r>
              <a:rPr lang="en-US" sz="2400" dirty="0">
                <a:solidFill>
                  <a:schemeClr val="accent6"/>
                </a:solidFill>
                <a:latin typeface="Comic Sans MS" panose="030F0702030302020204" pitchFamily="66" charset="0"/>
              </a:rPr>
              <a:t>any</a:t>
            </a:r>
            <a:r>
              <a:rPr lang="en-US" sz="2400" dirty="0">
                <a:solidFill>
                  <a:schemeClr val="accent2">
                    <a:lumMod val="75000"/>
                  </a:schemeClr>
                </a:solidFill>
                <a:latin typeface="Comic Sans MS" panose="030F0702030302020204" pitchFamily="66" charset="0"/>
              </a:rPr>
              <a:t> = “Animal";</a:t>
            </a:r>
          </a:p>
          <a:p>
            <a:r>
              <a:rPr lang="en-US" sz="2400" dirty="0">
                <a:solidFill>
                  <a:schemeClr val="accent2">
                    <a:lumMod val="75000"/>
                  </a:schemeClr>
                </a:solidFill>
                <a:latin typeface="Comic Sans MS" panose="030F0702030302020204" pitchFamily="66" charset="0"/>
              </a:rPr>
              <a:t>anything = 2;</a:t>
            </a:r>
          </a:p>
          <a:p>
            <a:pPr algn="just"/>
            <a:endParaRPr lang="en-US" sz="2800" dirty="0">
              <a:solidFill>
                <a:schemeClr val="tx2"/>
              </a:solidFill>
            </a:endParaRPr>
          </a:p>
          <a:p>
            <a:pPr algn="just"/>
            <a:r>
              <a:rPr lang="en-US" sz="2800" dirty="0">
                <a:solidFill>
                  <a:schemeClr val="tx2"/>
                </a:solidFill>
              </a:rPr>
              <a:t>We can use </a:t>
            </a:r>
            <a:r>
              <a:rPr lang="en-US" sz="2800" dirty="0" err="1">
                <a:solidFill>
                  <a:schemeClr val="tx2"/>
                </a:solidFill>
              </a:rPr>
              <a:t>typeof</a:t>
            </a:r>
            <a:r>
              <a:rPr lang="en-US" sz="2800" dirty="0">
                <a:solidFill>
                  <a:schemeClr val="tx2"/>
                </a:solidFill>
              </a:rPr>
              <a:t>() function to know the datatype of variables.</a:t>
            </a:r>
          </a:p>
          <a:p>
            <a:pPr algn="just"/>
            <a:endParaRPr lang="en-US" sz="2800" dirty="0">
              <a:solidFill>
                <a:schemeClr val="tx2"/>
              </a:solidFill>
            </a:endParaRPr>
          </a:p>
          <a:p>
            <a:pPr algn="just"/>
            <a:r>
              <a:rPr lang="en-US" sz="2400" dirty="0">
                <a:solidFill>
                  <a:schemeClr val="tx2"/>
                </a:solidFill>
              </a:rPr>
              <a:t>i.e. </a:t>
            </a:r>
            <a:r>
              <a:rPr lang="en-US" sz="2400" dirty="0" err="1">
                <a:solidFill>
                  <a:schemeClr val="accent6"/>
                </a:solidFill>
                <a:latin typeface="Comic Sans MS" panose="030F0702030302020204" pitchFamily="66" charset="0"/>
              </a:rPr>
              <a:t>typeof</a:t>
            </a:r>
            <a:r>
              <a:rPr lang="en-US" sz="2400" dirty="0">
                <a:solidFill>
                  <a:schemeClr val="accent2">
                    <a:lumMod val="75000"/>
                  </a:schemeClr>
                </a:solidFill>
                <a:latin typeface="Comic Sans MS" panose="030F0702030302020204" pitchFamily="66" charset="0"/>
              </a:rPr>
              <a:t>(anything)</a:t>
            </a:r>
            <a:r>
              <a:rPr lang="en-US" sz="2400" dirty="0">
                <a:solidFill>
                  <a:schemeClr val="tx2"/>
                </a:solidFill>
              </a:rPr>
              <a:t>  // will result in number</a:t>
            </a:r>
          </a:p>
          <a:p>
            <a:pPr algn="just"/>
            <a:r>
              <a:rPr lang="en-US" sz="2400" dirty="0" err="1">
                <a:solidFill>
                  <a:schemeClr val="accent6"/>
                </a:solidFill>
              </a:rPr>
              <a:t>const</a:t>
            </a:r>
            <a:r>
              <a:rPr lang="en-US" sz="2400" dirty="0">
                <a:solidFill>
                  <a:schemeClr val="accent2">
                    <a:lumMod val="75000"/>
                  </a:schemeClr>
                </a:solidFill>
              </a:rPr>
              <a:t> foo = 123;  </a:t>
            </a:r>
            <a:r>
              <a:rPr lang="en-US" sz="2400" dirty="0">
                <a:solidFill>
                  <a:schemeClr val="tx2"/>
                </a:solidFill>
              </a:rPr>
              <a:t>// Immutable variable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efta4uk.eu/wp-content/uploads/2016/06/qu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1526168"/>
            <a:ext cx="3124200" cy="31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79023"/>
            <a:ext cx="7162800" cy="5816977"/>
          </a:xfrm>
          <a:prstGeom prst="rect">
            <a:avLst/>
          </a:prstGeom>
          <a:noFill/>
        </p:spPr>
        <p:txBody>
          <a:bodyPr wrap="square" rtlCol="0">
            <a:spAutoFit/>
          </a:bodyPr>
          <a:lstStyle/>
          <a:p>
            <a:pPr algn="ctr"/>
            <a:r>
              <a:rPr lang="en-US" sz="6000" b="1" dirty="0">
                <a:solidFill>
                  <a:srgbClr val="C00000"/>
                </a:solidFill>
              </a:rPr>
              <a:t>Questions?</a:t>
            </a:r>
          </a:p>
          <a:p>
            <a:pPr algn="ctr"/>
            <a:endParaRPr lang="en-US" sz="7200" b="1" dirty="0">
              <a:solidFill>
                <a:schemeClr val="accent6">
                  <a:lumMod val="75000"/>
                </a:schemeClr>
              </a:solidFill>
            </a:endParaRPr>
          </a:p>
          <a:p>
            <a:pPr algn="ctr"/>
            <a:r>
              <a:rPr lang="en-US" sz="7200" b="1" dirty="0">
                <a:solidFill>
                  <a:schemeClr val="accent6">
                    <a:lumMod val="75000"/>
                  </a:schemeClr>
                </a:solidFill>
              </a:rPr>
              <a:t>	</a:t>
            </a:r>
          </a:p>
          <a:p>
            <a:pPr algn="ctr"/>
            <a:endParaRPr lang="en-US" sz="7200" b="1" dirty="0">
              <a:solidFill>
                <a:schemeClr val="accent6">
                  <a:lumMod val="75000"/>
                </a:schemeClr>
              </a:solidFill>
            </a:endParaRPr>
          </a:p>
          <a:p>
            <a:pPr algn="ctr"/>
            <a:r>
              <a:rPr lang="en-US" sz="9600" b="1" dirty="0">
                <a:solidFill>
                  <a:schemeClr val="accent6">
                    <a:lumMod val="75000"/>
                  </a:schemeClr>
                </a:solidFill>
              </a:rPr>
              <a:t>Thank</a:t>
            </a:r>
            <a:r>
              <a:rPr lang="en-US" sz="9600" b="1" dirty="0">
                <a:solidFill>
                  <a:schemeClr val="accent2">
                    <a:lumMod val="75000"/>
                  </a:schemeClr>
                </a:solidFill>
              </a:rPr>
              <a:t> </a:t>
            </a:r>
            <a:r>
              <a:rPr lang="en-US" sz="9600" b="1" dirty="0">
                <a:solidFill>
                  <a:schemeClr val="accent6">
                    <a:lumMod val="75000"/>
                  </a:schemeClr>
                </a:solidFill>
              </a:rPr>
              <a:t>You!</a:t>
            </a:r>
            <a:r>
              <a:rPr lang="en-US" sz="6000" b="1" dirty="0">
                <a:solidFill>
                  <a:schemeClr val="accent2">
                    <a:lumMod val="75000"/>
                  </a:schemeClr>
                </a:solidFill>
              </a:rPr>
              <a:t> </a:t>
            </a:r>
          </a:p>
        </p:txBody>
      </p:sp>
    </p:spTree>
    <p:extLst>
      <p:ext uri="{BB962C8B-B14F-4D97-AF65-F5344CB8AC3E}">
        <p14:creationId xmlns:p14="http://schemas.microsoft.com/office/powerpoint/2010/main" val="294395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31699"/>
          </a:xfrm>
        </p:spPr>
        <p:txBody>
          <a:bodyPr>
            <a:normAutofit fontScale="90000"/>
          </a:bodyPr>
          <a:lstStyle/>
          <a:p>
            <a:br>
              <a:rPr lang="en-US" sz="4900" dirty="0">
                <a:solidFill>
                  <a:schemeClr val="accent6"/>
                </a:solidFill>
              </a:rPr>
            </a:br>
            <a:r>
              <a:rPr lang="en-US" sz="4900" dirty="0" err="1">
                <a:solidFill>
                  <a:schemeClr val="accent6"/>
                </a:solidFill>
              </a:rPr>
              <a:t>var</a:t>
            </a:r>
            <a:r>
              <a:rPr lang="en-US" sz="4900" dirty="0">
                <a:solidFill>
                  <a:schemeClr val="accent2"/>
                </a:solidFill>
              </a:rPr>
              <a:t> </a:t>
            </a:r>
            <a:r>
              <a:rPr lang="en-US" sz="4900" dirty="0">
                <a:solidFill>
                  <a:srgbClr val="C00000"/>
                </a:solidFill>
              </a:rPr>
              <a:t>and</a:t>
            </a:r>
            <a:r>
              <a:rPr lang="en-US" sz="4900" dirty="0">
                <a:solidFill>
                  <a:schemeClr val="accent2"/>
                </a:solidFill>
              </a:rPr>
              <a:t> </a:t>
            </a:r>
            <a:r>
              <a:rPr lang="en-US" sz="4900" dirty="0">
                <a:solidFill>
                  <a:schemeClr val="accent6"/>
                </a:solidFill>
              </a:rPr>
              <a:t>let</a:t>
            </a:r>
            <a:r>
              <a:rPr lang="en-US" sz="4900" dirty="0">
                <a:solidFill>
                  <a:schemeClr val="accent2"/>
                </a:solidFill>
              </a:rPr>
              <a:t> </a:t>
            </a:r>
            <a:r>
              <a:rPr lang="en-US" sz="4900" dirty="0">
                <a:solidFill>
                  <a:srgbClr val="C00000"/>
                </a:solidFill>
              </a:rPr>
              <a:t>keyword</a:t>
            </a:r>
            <a:br>
              <a:rPr lang="en-US" sz="3600" dirty="0">
                <a:solidFill>
                  <a:schemeClr val="tx2"/>
                </a:solidFill>
              </a:rPr>
            </a:br>
            <a:endParaRPr lang="en-US" dirty="0"/>
          </a:p>
        </p:txBody>
      </p:sp>
      <p:sp>
        <p:nvSpPr>
          <p:cNvPr id="4" name="TextBox 3"/>
          <p:cNvSpPr txBox="1"/>
          <p:nvPr/>
        </p:nvSpPr>
        <p:spPr>
          <a:xfrm>
            <a:off x="838200" y="962561"/>
            <a:ext cx="7696200" cy="954107"/>
          </a:xfrm>
          <a:prstGeom prst="rect">
            <a:avLst/>
          </a:prstGeom>
          <a:noFill/>
        </p:spPr>
        <p:txBody>
          <a:bodyPr wrap="square" rtlCol="0">
            <a:spAutoFit/>
          </a:bodyPr>
          <a:lstStyle/>
          <a:p>
            <a:pPr marL="342900" indent="-342900">
              <a:buFont typeface="Courier New" panose="02070309020205020404" pitchFamily="49" charset="0"/>
              <a:buChar char="o"/>
            </a:pPr>
            <a:r>
              <a:rPr lang="en-US" sz="2800" dirty="0" err="1">
                <a:solidFill>
                  <a:schemeClr val="tx2"/>
                </a:solidFill>
              </a:rPr>
              <a:t>var</a:t>
            </a:r>
            <a:r>
              <a:rPr lang="en-US" sz="2800" dirty="0">
                <a:solidFill>
                  <a:schemeClr val="tx2"/>
                </a:solidFill>
              </a:rPr>
              <a:t> Variables in JavaScript are function scoped where as let is block scoped.</a:t>
            </a:r>
          </a:p>
        </p:txBody>
      </p:sp>
      <p:sp>
        <p:nvSpPr>
          <p:cNvPr id="6" name="TextBox 5"/>
          <p:cNvSpPr txBox="1"/>
          <p:nvPr/>
        </p:nvSpPr>
        <p:spPr>
          <a:xfrm>
            <a:off x="1143000" y="1920657"/>
            <a:ext cx="3657600" cy="2000548"/>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err="1">
                <a:solidFill>
                  <a:schemeClr val="tx2"/>
                </a:solidFill>
                <a:latin typeface="Comic Sans MS" panose="030F0702030302020204" pitchFamily="66" charset="0"/>
              </a:rPr>
              <a:t>var</a:t>
            </a:r>
            <a:r>
              <a:rPr lang="en-US" sz="2400" dirty="0">
                <a:solidFill>
                  <a:schemeClr val="accent2"/>
                </a:solidFill>
                <a:latin typeface="Comic Sans MS" panose="030F0702030302020204" pitchFamily="66" charset="0"/>
              </a:rPr>
              <a:t> foo = 123;</a:t>
            </a:r>
          </a:p>
          <a:p>
            <a:r>
              <a:rPr lang="en-US" sz="2400" dirty="0">
                <a:solidFill>
                  <a:schemeClr val="accent2"/>
                </a:solidFill>
                <a:latin typeface="Comic Sans MS" panose="030F0702030302020204" pitchFamily="66" charset="0"/>
              </a:rPr>
              <a:t>if (true) {</a:t>
            </a:r>
          </a:p>
          <a:p>
            <a:r>
              <a:rPr lang="en-US" sz="2400" dirty="0">
                <a:solidFill>
                  <a:schemeClr val="accent2"/>
                </a:solidFill>
                <a:latin typeface="Comic Sans MS" panose="030F0702030302020204" pitchFamily="66" charset="0"/>
              </a:rPr>
              <a:t>    </a:t>
            </a:r>
            <a:r>
              <a:rPr lang="en-US" sz="2400" dirty="0" err="1">
                <a:solidFill>
                  <a:schemeClr val="tx2"/>
                </a:solidFill>
                <a:latin typeface="Comic Sans MS" panose="030F0702030302020204" pitchFamily="66" charset="0"/>
              </a:rPr>
              <a:t>var</a:t>
            </a:r>
            <a:r>
              <a:rPr lang="en-US" sz="2400" dirty="0">
                <a:solidFill>
                  <a:schemeClr val="accent2"/>
                </a:solidFill>
                <a:latin typeface="Comic Sans MS" panose="030F0702030302020204" pitchFamily="66" charset="0"/>
              </a:rPr>
              <a:t> foo = 456;</a:t>
            </a:r>
          </a:p>
          <a:p>
            <a:r>
              <a:rPr lang="en-US" sz="2400" dirty="0">
                <a:solidFill>
                  <a:schemeClr val="accent2"/>
                </a:solidFill>
                <a:latin typeface="Comic Sans MS" panose="030F0702030302020204" pitchFamily="66" charset="0"/>
              </a:rPr>
              <a:t>}</a:t>
            </a:r>
          </a:p>
          <a:p>
            <a:r>
              <a:rPr lang="en-US" sz="2400" dirty="0">
                <a:solidFill>
                  <a:schemeClr val="tx2"/>
                </a:solidFill>
                <a:latin typeface="Comic Sans MS" panose="030F0702030302020204" pitchFamily="66" charset="0"/>
              </a:rPr>
              <a:t>console</a:t>
            </a:r>
            <a:r>
              <a:rPr lang="en-US" sz="2400" dirty="0">
                <a:solidFill>
                  <a:schemeClr val="accent2"/>
                </a:solidFill>
                <a:latin typeface="Comic Sans MS" panose="030F0702030302020204" pitchFamily="66" charset="0"/>
              </a:rPr>
              <a:t>.log(foo);</a:t>
            </a:r>
            <a:r>
              <a:rPr lang="en-US" sz="2800" dirty="0">
                <a:solidFill>
                  <a:schemeClr val="tx2"/>
                </a:solidFill>
              </a:rPr>
              <a:t> </a:t>
            </a:r>
            <a:r>
              <a:rPr lang="en-US" sz="2400" dirty="0">
                <a:solidFill>
                  <a:schemeClr val="tx2"/>
                </a:solidFill>
              </a:rPr>
              <a:t>// 456</a:t>
            </a:r>
            <a:endParaRPr lang="en-US" sz="2800" dirty="0">
              <a:solidFill>
                <a:schemeClr val="tx2"/>
              </a:solidFill>
            </a:endParaRPr>
          </a:p>
        </p:txBody>
      </p:sp>
      <p:sp>
        <p:nvSpPr>
          <p:cNvPr id="8" name="Arrow: Left 7"/>
          <p:cNvSpPr/>
          <p:nvPr/>
        </p:nvSpPr>
        <p:spPr>
          <a:xfrm>
            <a:off x="4800600" y="2872026"/>
            <a:ext cx="762000" cy="4572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p:cNvSpPr txBox="1"/>
          <p:nvPr/>
        </p:nvSpPr>
        <p:spPr>
          <a:xfrm flipH="1">
            <a:off x="5562600" y="2262426"/>
            <a:ext cx="2819400" cy="1384995"/>
          </a:xfrm>
          <a:prstGeom prst="rect">
            <a:avLst/>
          </a:prstGeom>
          <a:noFill/>
        </p:spPr>
        <p:txBody>
          <a:bodyPr wrap="square" rtlCol="0">
            <a:spAutoFit/>
          </a:bodyPr>
          <a:lstStyle/>
          <a:p>
            <a:r>
              <a:rPr lang="en-US" sz="2800" dirty="0">
                <a:solidFill>
                  <a:schemeClr val="accent3">
                    <a:lumMod val="75000"/>
                  </a:schemeClr>
                </a:solidFill>
              </a:rPr>
              <a:t> { does not create a new variable scope</a:t>
            </a:r>
            <a:r>
              <a:rPr lang="en-US" sz="2000" dirty="0">
                <a:solidFill>
                  <a:schemeClr val="accent3">
                    <a:lumMod val="75000"/>
                  </a:schemeClr>
                </a:solidFill>
              </a:rPr>
              <a:t>.</a:t>
            </a:r>
          </a:p>
        </p:txBody>
      </p:sp>
      <p:sp>
        <p:nvSpPr>
          <p:cNvPr id="10" name="TextBox 9"/>
          <p:cNvSpPr txBox="1"/>
          <p:nvPr/>
        </p:nvSpPr>
        <p:spPr>
          <a:xfrm>
            <a:off x="1143000" y="4474488"/>
            <a:ext cx="3657600" cy="1938992"/>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solidFill>
                  <a:schemeClr val="tx2"/>
                </a:solidFill>
                <a:latin typeface="Comic Sans MS" panose="030F0702030302020204" pitchFamily="66" charset="0"/>
              </a:rPr>
              <a:t>let</a:t>
            </a:r>
            <a:r>
              <a:rPr lang="en-US" sz="2400" dirty="0">
                <a:solidFill>
                  <a:schemeClr val="accent2"/>
                </a:solidFill>
                <a:latin typeface="Comic Sans MS" panose="030F0702030302020204" pitchFamily="66" charset="0"/>
              </a:rPr>
              <a:t> foo = 123;</a:t>
            </a:r>
          </a:p>
          <a:p>
            <a:r>
              <a:rPr lang="en-US" sz="2400" dirty="0">
                <a:solidFill>
                  <a:schemeClr val="accent2"/>
                </a:solidFill>
                <a:latin typeface="Comic Sans MS" panose="030F0702030302020204" pitchFamily="66" charset="0"/>
              </a:rPr>
              <a:t>if (true) {</a:t>
            </a:r>
          </a:p>
          <a:p>
            <a:r>
              <a:rPr lang="en-US" sz="2400" dirty="0">
                <a:solidFill>
                  <a:schemeClr val="accent2"/>
                </a:solidFill>
                <a:latin typeface="Comic Sans MS" panose="030F0702030302020204" pitchFamily="66" charset="0"/>
              </a:rPr>
              <a:t>    </a:t>
            </a:r>
            <a:r>
              <a:rPr lang="en-US" sz="2400" dirty="0">
                <a:solidFill>
                  <a:schemeClr val="tx2"/>
                </a:solidFill>
                <a:latin typeface="Comic Sans MS" panose="030F0702030302020204" pitchFamily="66" charset="0"/>
              </a:rPr>
              <a:t>let</a:t>
            </a:r>
            <a:r>
              <a:rPr lang="en-US" sz="2400" dirty="0">
                <a:solidFill>
                  <a:schemeClr val="accent2"/>
                </a:solidFill>
                <a:latin typeface="Comic Sans MS" panose="030F0702030302020204" pitchFamily="66" charset="0"/>
              </a:rPr>
              <a:t> foo = 456;</a:t>
            </a:r>
          </a:p>
          <a:p>
            <a:r>
              <a:rPr lang="en-US" sz="2400" dirty="0">
                <a:solidFill>
                  <a:schemeClr val="accent2"/>
                </a:solidFill>
                <a:latin typeface="Comic Sans MS" panose="030F0702030302020204" pitchFamily="66" charset="0"/>
              </a:rPr>
              <a:t>}</a:t>
            </a:r>
          </a:p>
          <a:p>
            <a:r>
              <a:rPr lang="en-US" sz="2400" dirty="0">
                <a:solidFill>
                  <a:schemeClr val="tx2"/>
                </a:solidFill>
                <a:latin typeface="Comic Sans MS" panose="030F0702030302020204" pitchFamily="66" charset="0"/>
              </a:rPr>
              <a:t>console</a:t>
            </a:r>
            <a:r>
              <a:rPr lang="en-US" sz="2400" dirty="0">
                <a:solidFill>
                  <a:schemeClr val="accent2"/>
                </a:solidFill>
                <a:latin typeface="Comic Sans MS" panose="030F0702030302020204" pitchFamily="66" charset="0"/>
              </a:rPr>
              <a:t>.log(foo);</a:t>
            </a:r>
            <a:r>
              <a:rPr lang="en-US" sz="2400" dirty="0">
                <a:solidFill>
                  <a:schemeClr val="tx2"/>
                </a:solidFill>
              </a:rPr>
              <a:t> // 456</a:t>
            </a:r>
          </a:p>
        </p:txBody>
      </p:sp>
      <p:sp>
        <p:nvSpPr>
          <p:cNvPr id="11" name="Arrow: Left 10"/>
          <p:cNvSpPr/>
          <p:nvPr/>
        </p:nvSpPr>
        <p:spPr>
          <a:xfrm>
            <a:off x="4800600" y="5425857"/>
            <a:ext cx="762000" cy="4572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 name="TextBox 11"/>
          <p:cNvSpPr txBox="1"/>
          <p:nvPr/>
        </p:nvSpPr>
        <p:spPr>
          <a:xfrm flipH="1">
            <a:off x="5562600" y="3978057"/>
            <a:ext cx="3048000" cy="2677656"/>
          </a:xfrm>
          <a:prstGeom prst="rect">
            <a:avLst/>
          </a:prstGeom>
          <a:noFill/>
        </p:spPr>
        <p:txBody>
          <a:bodyPr wrap="square" rtlCol="0">
            <a:spAutoFit/>
          </a:bodyPr>
          <a:lstStyle/>
          <a:p>
            <a:r>
              <a:rPr lang="en-US" sz="2800" dirty="0">
                <a:solidFill>
                  <a:schemeClr val="accent3">
                    <a:lumMod val="75000"/>
                  </a:schemeClr>
                </a:solidFill>
              </a:rPr>
              <a:t>you get a true unique element disconnected from what you might have defined outside the scope.</a:t>
            </a:r>
            <a:endParaRPr lang="en-US" sz="2000" dirty="0">
              <a:solidFill>
                <a:schemeClr val="accent3">
                  <a:lumMod val="75000"/>
                </a:schemeClr>
              </a:solidFill>
            </a:endParaRPr>
          </a:p>
        </p:txBody>
      </p:sp>
    </p:spTree>
    <p:extLst>
      <p:ext uri="{BB962C8B-B14F-4D97-AF65-F5344CB8AC3E}">
        <p14:creationId xmlns:p14="http://schemas.microsoft.com/office/powerpoint/2010/main" val="104765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solidFill>
                  <a:srgbClr val="C00000"/>
                </a:solidFill>
              </a:rPr>
              <a:t>Class – A template</a:t>
            </a:r>
          </a:p>
        </p:txBody>
      </p:sp>
      <p:sp>
        <p:nvSpPr>
          <p:cNvPr id="4" name="TextBox 3"/>
          <p:cNvSpPr txBox="1"/>
          <p:nvPr/>
        </p:nvSpPr>
        <p:spPr>
          <a:xfrm>
            <a:off x="762000" y="1066800"/>
            <a:ext cx="7696200" cy="5570756"/>
          </a:xfrm>
          <a:prstGeom prst="rect">
            <a:avLst/>
          </a:prstGeom>
          <a:noFill/>
        </p:spPr>
        <p:txBody>
          <a:bodyPr wrap="square" rtlCol="0">
            <a:spAutoFit/>
          </a:bodyPr>
          <a:lstStyle/>
          <a:p>
            <a:pPr marL="457200" indent="-457200" algn="just">
              <a:buFont typeface="Courier New" panose="02070309020205020404" pitchFamily="49" charset="0"/>
              <a:buChar char="o"/>
            </a:pPr>
            <a:r>
              <a:rPr lang="en-US" sz="2800" dirty="0">
                <a:solidFill>
                  <a:schemeClr val="tx2"/>
                </a:solidFill>
              </a:rPr>
              <a:t>A class defines a new data type. A class once defined can be used to create objects of that type. Thus, a class is a template for an object and an object is an instance of a class.</a:t>
            </a:r>
          </a:p>
          <a:p>
            <a:pPr algn="just"/>
            <a:endParaRPr lang="en-US" sz="2800" dirty="0">
              <a:solidFill>
                <a:schemeClr val="tx2"/>
              </a:solidFill>
            </a:endParaRPr>
          </a:p>
          <a:p>
            <a:pPr algn="just"/>
            <a:r>
              <a:rPr lang="en-US" sz="2400" dirty="0">
                <a:solidFill>
                  <a:schemeClr val="accent1">
                    <a:lumMod val="75000"/>
                  </a:schemeClr>
                </a:solidFill>
                <a:latin typeface="Comic Sans MS" panose="030F0702030302020204" pitchFamily="66" charset="0"/>
              </a:rPr>
              <a:t>class</a:t>
            </a:r>
            <a:r>
              <a:rPr lang="en-US" sz="2400" dirty="0">
                <a:solidFill>
                  <a:schemeClr val="accent2">
                    <a:lumMod val="75000"/>
                  </a:schemeClr>
                </a:solidFill>
                <a:latin typeface="Comic Sans MS" panose="030F0702030302020204" pitchFamily="66" charset="0"/>
              </a:rPr>
              <a:t> Person {</a:t>
            </a:r>
          </a:p>
          <a:p>
            <a:pPr algn="just"/>
            <a:r>
              <a:rPr lang="en-US" sz="2400" dirty="0">
                <a:solidFill>
                  <a:schemeClr val="accent2">
                    <a:lumMod val="75000"/>
                  </a:schemeClr>
                </a:solidFill>
                <a:latin typeface="Comic Sans MS" panose="030F0702030302020204" pitchFamily="66" charset="0"/>
              </a:rPr>
              <a:t>	name: </a:t>
            </a:r>
            <a:r>
              <a:rPr lang="en-US" sz="2400" dirty="0">
                <a:solidFill>
                  <a:schemeClr val="accent6"/>
                </a:solidFill>
                <a:latin typeface="Comic Sans MS" panose="030F0702030302020204" pitchFamily="66" charset="0"/>
              </a:rPr>
              <a:t>string</a:t>
            </a:r>
            <a:r>
              <a:rPr lang="en-US" sz="2400" dirty="0">
                <a:solidFill>
                  <a:schemeClr val="accent2">
                    <a:lumMod val="75000"/>
                  </a:schemeClr>
                </a:solidFill>
                <a:latin typeface="Comic Sans MS" panose="030F0702030302020204" pitchFamily="66" charset="0"/>
              </a:rPr>
              <a:t>;</a:t>
            </a:r>
          </a:p>
          <a:p>
            <a:pPr algn="just"/>
            <a:r>
              <a:rPr lang="en-US" sz="2400" dirty="0">
                <a:solidFill>
                  <a:schemeClr val="accent2">
                    <a:lumMod val="75000"/>
                  </a:schemeClr>
                </a:solidFill>
                <a:latin typeface="Comic Sans MS" panose="030F0702030302020204" pitchFamily="66" charset="0"/>
              </a:rPr>
              <a:t>	</a:t>
            </a:r>
            <a:r>
              <a:rPr lang="en-US" sz="2400" dirty="0">
                <a:solidFill>
                  <a:schemeClr val="accent1">
                    <a:lumMod val="75000"/>
                  </a:schemeClr>
                </a:solidFill>
                <a:latin typeface="Comic Sans MS" panose="030F0702030302020204" pitchFamily="66" charset="0"/>
              </a:rPr>
              <a:t>constructor</a:t>
            </a:r>
            <a:r>
              <a:rPr lang="en-US" sz="2400" dirty="0">
                <a:solidFill>
                  <a:schemeClr val="accent2">
                    <a:lumMod val="75000"/>
                  </a:schemeClr>
                </a:solidFill>
                <a:latin typeface="Comic Sans MS" panose="030F0702030302020204" pitchFamily="66" charset="0"/>
              </a:rPr>
              <a:t>(name: </a:t>
            </a:r>
            <a:r>
              <a:rPr lang="en-US" sz="2400" dirty="0">
                <a:solidFill>
                  <a:schemeClr val="accent6"/>
                </a:solidFill>
                <a:latin typeface="Comic Sans MS" panose="030F0702030302020204" pitchFamily="66" charset="0"/>
              </a:rPr>
              <a:t>string</a:t>
            </a:r>
            <a:r>
              <a:rPr lang="en-US" sz="2400" dirty="0">
                <a:solidFill>
                  <a:schemeClr val="accent2">
                    <a:lumMod val="75000"/>
                  </a:schemeClr>
                </a:solidFill>
                <a:latin typeface="Comic Sans MS" panose="030F0702030302020204" pitchFamily="66" charset="0"/>
              </a:rPr>
              <a:t>) {</a:t>
            </a:r>
          </a:p>
          <a:p>
            <a:pPr algn="just"/>
            <a:r>
              <a:rPr lang="en-US" sz="2400" dirty="0">
                <a:solidFill>
                  <a:schemeClr val="accent2">
                    <a:lumMod val="75000"/>
                  </a:schemeClr>
                </a:solidFill>
                <a:latin typeface="Comic Sans MS" panose="030F0702030302020204" pitchFamily="66" charset="0"/>
              </a:rPr>
              <a:t>		</a:t>
            </a:r>
            <a:r>
              <a:rPr lang="en-US" sz="2400" dirty="0">
                <a:solidFill>
                  <a:schemeClr val="accent1">
                    <a:lumMod val="75000"/>
                  </a:schemeClr>
                </a:solidFill>
                <a:latin typeface="Comic Sans MS" panose="030F0702030302020204" pitchFamily="66" charset="0"/>
              </a:rPr>
              <a:t>this</a:t>
            </a:r>
            <a:r>
              <a:rPr lang="en-US" sz="2400" dirty="0">
                <a:solidFill>
                  <a:schemeClr val="accent2">
                    <a:lumMod val="75000"/>
                  </a:schemeClr>
                </a:solidFill>
                <a:latin typeface="Comic Sans MS" panose="030F0702030302020204" pitchFamily="66" charset="0"/>
              </a:rPr>
              <a:t>.name = name;</a:t>
            </a:r>
          </a:p>
          <a:p>
            <a:pPr algn="just"/>
            <a:r>
              <a:rPr lang="en-US" sz="2400" dirty="0">
                <a:solidFill>
                  <a:schemeClr val="accent2">
                    <a:lumMod val="75000"/>
                  </a:schemeClr>
                </a:solidFill>
                <a:latin typeface="Comic Sans MS" panose="030F0702030302020204" pitchFamily="66" charset="0"/>
              </a:rPr>
              <a:t>	}</a:t>
            </a:r>
          </a:p>
          <a:p>
            <a:pPr algn="just"/>
            <a:r>
              <a:rPr lang="en-US" sz="2400" dirty="0">
                <a:solidFill>
                  <a:schemeClr val="accent2">
                    <a:lumMod val="75000"/>
                  </a:schemeClr>
                </a:solidFill>
                <a:latin typeface="Comic Sans MS" panose="030F0702030302020204" pitchFamily="66" charset="0"/>
              </a:rPr>
              <a:t>	greet() {</a:t>
            </a:r>
          </a:p>
          <a:p>
            <a:pPr algn="just"/>
            <a:r>
              <a:rPr lang="en-US" sz="2400" dirty="0">
                <a:solidFill>
                  <a:schemeClr val="accent2">
                    <a:lumMod val="75000"/>
                  </a:schemeClr>
                </a:solidFill>
                <a:latin typeface="Comic Sans MS" panose="030F0702030302020204" pitchFamily="66" charset="0"/>
              </a:rPr>
              <a:t>		return "Hello, " + </a:t>
            </a:r>
            <a:r>
              <a:rPr lang="en-US" sz="2400" dirty="0">
                <a:solidFill>
                  <a:schemeClr val="accent1">
                    <a:lumMod val="75000"/>
                  </a:schemeClr>
                </a:solidFill>
                <a:latin typeface="Comic Sans MS" panose="030F0702030302020204" pitchFamily="66" charset="0"/>
              </a:rPr>
              <a:t>this</a:t>
            </a:r>
            <a:r>
              <a:rPr lang="en-US" sz="2400" dirty="0">
                <a:solidFill>
                  <a:schemeClr val="accent2">
                    <a:lumMod val="75000"/>
                  </a:schemeClr>
                </a:solidFill>
                <a:latin typeface="Comic Sans MS" panose="030F0702030302020204" pitchFamily="66" charset="0"/>
              </a:rPr>
              <a:t>.name;</a:t>
            </a:r>
          </a:p>
          <a:p>
            <a:pPr algn="just"/>
            <a:r>
              <a:rPr lang="en-US" sz="2400" dirty="0">
                <a:solidFill>
                  <a:schemeClr val="accent2">
                    <a:lumMod val="75000"/>
                  </a:schemeClr>
                </a:solidFill>
                <a:latin typeface="Comic Sans MS" panose="030F0702030302020204" pitchFamily="66" charset="0"/>
              </a:rPr>
              <a:t>	}</a:t>
            </a:r>
          </a:p>
          <a:p>
            <a:pPr algn="just"/>
            <a:r>
              <a:rPr lang="en-US" sz="2400" dirty="0">
                <a:solidFill>
                  <a:schemeClr val="accent2">
                    <a:lumMod val="75000"/>
                  </a:schemeClr>
                </a:solidFill>
                <a:latin typeface="Comic Sans MS" panose="030F0702030302020204" pitchFamily="66" charset="0"/>
              </a:rPr>
              <a:t>}</a:t>
            </a:r>
            <a:endParaRPr lang="en-US" sz="2800" dirty="0">
              <a:solidFill>
                <a:schemeClr val="accent2">
                  <a:lumMod val="75000"/>
                </a:schemeClr>
              </a:solidFill>
              <a:latin typeface="Comic Sans MS" panose="030F0702030302020204" pitchFamily="66" charset="0"/>
            </a:endParaRPr>
          </a:p>
        </p:txBody>
      </p:sp>
      <p:sp>
        <p:nvSpPr>
          <p:cNvPr id="3" name="Arrow: Left 2"/>
          <p:cNvSpPr/>
          <p:nvPr/>
        </p:nvSpPr>
        <p:spPr>
          <a:xfrm>
            <a:off x="3886200" y="3733800"/>
            <a:ext cx="762000" cy="152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flipH="1">
            <a:off x="4724400" y="3581400"/>
            <a:ext cx="1981200" cy="400110"/>
          </a:xfrm>
          <a:prstGeom prst="rect">
            <a:avLst/>
          </a:prstGeom>
          <a:noFill/>
        </p:spPr>
        <p:txBody>
          <a:bodyPr wrap="square" rtlCol="0">
            <a:spAutoFit/>
          </a:bodyPr>
          <a:lstStyle/>
          <a:p>
            <a:r>
              <a:rPr lang="en-US" sz="2000" dirty="0">
                <a:solidFill>
                  <a:schemeClr val="accent3">
                    <a:lumMod val="75000"/>
                  </a:schemeClr>
                </a:solidFill>
              </a:rPr>
              <a:t>Instance</a:t>
            </a:r>
            <a:r>
              <a:rPr lang="en-US" sz="2000" dirty="0"/>
              <a:t> </a:t>
            </a:r>
            <a:r>
              <a:rPr lang="en-US" sz="2000" dirty="0">
                <a:solidFill>
                  <a:schemeClr val="accent3">
                    <a:lumMod val="75000"/>
                  </a:schemeClr>
                </a:solidFill>
              </a:rPr>
              <a:t>Variable</a:t>
            </a:r>
          </a:p>
        </p:txBody>
      </p:sp>
      <p:sp>
        <p:nvSpPr>
          <p:cNvPr id="8" name="TextBox 7"/>
          <p:cNvSpPr txBox="1"/>
          <p:nvPr/>
        </p:nvSpPr>
        <p:spPr>
          <a:xfrm flipH="1">
            <a:off x="5791200" y="4343400"/>
            <a:ext cx="1981200" cy="400110"/>
          </a:xfrm>
          <a:prstGeom prst="rect">
            <a:avLst/>
          </a:prstGeom>
          <a:noFill/>
        </p:spPr>
        <p:txBody>
          <a:bodyPr wrap="square" rtlCol="0">
            <a:spAutoFit/>
          </a:bodyPr>
          <a:lstStyle/>
          <a:p>
            <a:r>
              <a:rPr lang="en-US" sz="2000" dirty="0">
                <a:solidFill>
                  <a:schemeClr val="accent3">
                    <a:lumMod val="75000"/>
                  </a:schemeClr>
                </a:solidFill>
              </a:rPr>
              <a:t>Constructor</a:t>
            </a:r>
          </a:p>
        </p:txBody>
      </p:sp>
      <p:sp>
        <p:nvSpPr>
          <p:cNvPr id="9" name="TextBox 8"/>
          <p:cNvSpPr txBox="1"/>
          <p:nvPr/>
        </p:nvSpPr>
        <p:spPr>
          <a:xfrm flipH="1">
            <a:off x="4572000" y="5029200"/>
            <a:ext cx="2362200" cy="400110"/>
          </a:xfrm>
          <a:prstGeom prst="rect">
            <a:avLst/>
          </a:prstGeom>
          <a:noFill/>
        </p:spPr>
        <p:txBody>
          <a:bodyPr wrap="square" rtlCol="0">
            <a:spAutoFit/>
          </a:bodyPr>
          <a:lstStyle/>
          <a:p>
            <a:r>
              <a:rPr lang="en-US" sz="2000" dirty="0">
                <a:solidFill>
                  <a:schemeClr val="accent3">
                    <a:lumMod val="75000"/>
                  </a:schemeClr>
                </a:solidFill>
              </a:rPr>
              <a:t>Instance Methods</a:t>
            </a:r>
          </a:p>
        </p:txBody>
      </p:sp>
      <p:sp>
        <p:nvSpPr>
          <p:cNvPr id="10" name="Arrow: Left 9"/>
          <p:cNvSpPr/>
          <p:nvPr/>
        </p:nvSpPr>
        <p:spPr>
          <a:xfrm>
            <a:off x="5257800" y="4495800"/>
            <a:ext cx="533400" cy="152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Left 10"/>
          <p:cNvSpPr/>
          <p:nvPr/>
        </p:nvSpPr>
        <p:spPr>
          <a:xfrm>
            <a:off x="3810000" y="5181600"/>
            <a:ext cx="762000" cy="152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Arrow: Up 4"/>
          <p:cNvSpPr/>
          <p:nvPr/>
        </p:nvSpPr>
        <p:spPr>
          <a:xfrm>
            <a:off x="5334000" y="5791200"/>
            <a:ext cx="152400" cy="30480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p:cNvSpPr txBox="1"/>
          <p:nvPr/>
        </p:nvSpPr>
        <p:spPr>
          <a:xfrm>
            <a:off x="1905000" y="6153090"/>
            <a:ext cx="7010400" cy="400110"/>
          </a:xfrm>
          <a:prstGeom prst="rect">
            <a:avLst/>
          </a:prstGeom>
          <a:noFill/>
        </p:spPr>
        <p:txBody>
          <a:bodyPr wrap="square" rtlCol="0">
            <a:spAutoFit/>
          </a:bodyPr>
          <a:lstStyle/>
          <a:p>
            <a:r>
              <a:rPr lang="en-US" sz="2000" dirty="0">
                <a:solidFill>
                  <a:schemeClr val="accent3">
                    <a:lumMod val="75000"/>
                  </a:schemeClr>
                </a:solidFill>
              </a:rPr>
              <a:t>this can be used inside any method to refer to the current object.</a:t>
            </a:r>
          </a:p>
        </p:txBody>
      </p:sp>
    </p:spTree>
    <p:extLst>
      <p:ext uri="{BB962C8B-B14F-4D97-AF65-F5344CB8AC3E}">
        <p14:creationId xmlns:p14="http://schemas.microsoft.com/office/powerpoint/2010/main" val="196556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solidFill>
                  <a:srgbClr val="C00000"/>
                </a:solidFill>
              </a:rPr>
              <a:t>Instances (Object)</a:t>
            </a:r>
          </a:p>
        </p:txBody>
      </p:sp>
      <p:sp>
        <p:nvSpPr>
          <p:cNvPr id="4" name="TextBox 3"/>
          <p:cNvSpPr txBox="1"/>
          <p:nvPr/>
        </p:nvSpPr>
        <p:spPr>
          <a:xfrm>
            <a:off x="762000" y="1066800"/>
            <a:ext cx="7696200" cy="5509200"/>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solidFill>
                  <a:schemeClr val="tx2"/>
                </a:solidFill>
              </a:rPr>
              <a:t>You must declare a variable of the class type. This variable does not define an object. It is simply a variable that can refer to an object. </a:t>
            </a:r>
          </a:p>
          <a:p>
            <a:pPr marL="457200" indent="-457200">
              <a:buFont typeface="Courier New" panose="02070309020205020404" pitchFamily="49" charset="0"/>
              <a:buChar char="o"/>
            </a:pPr>
            <a:r>
              <a:rPr lang="en-US" sz="2800" dirty="0">
                <a:solidFill>
                  <a:schemeClr val="tx2"/>
                </a:solidFill>
              </a:rPr>
              <a:t>You must acquire an actual, physical copy of the object and assign it to that variable. You can do this using the new operator.</a:t>
            </a:r>
          </a:p>
          <a:p>
            <a:pPr marL="457200" indent="-457200">
              <a:buFont typeface="Courier New" panose="02070309020205020404" pitchFamily="49" charset="0"/>
              <a:buChar char="o"/>
            </a:pPr>
            <a:r>
              <a:rPr lang="en-US" sz="2800" dirty="0">
                <a:solidFill>
                  <a:schemeClr val="accent3">
                    <a:lumMod val="75000"/>
                  </a:schemeClr>
                </a:solidFill>
              </a:rPr>
              <a:t>Constructors</a:t>
            </a:r>
            <a:r>
              <a:rPr lang="en-US" sz="2800" dirty="0">
                <a:solidFill>
                  <a:schemeClr val="tx2"/>
                </a:solidFill>
              </a:rPr>
              <a:t>: A constructor initializes an object immediately upon creation.</a:t>
            </a:r>
          </a:p>
          <a:p>
            <a:endParaRPr lang="en-US" sz="2800" dirty="0">
              <a:solidFill>
                <a:schemeClr val="tx2"/>
              </a:solidFill>
            </a:endParaRPr>
          </a:p>
          <a:p>
            <a:r>
              <a:rPr lang="en-US" sz="2800" dirty="0">
                <a:solidFill>
                  <a:schemeClr val="tx2"/>
                </a:solidFill>
              </a:rPr>
              <a:t>Syntax:</a:t>
            </a:r>
          </a:p>
          <a:p>
            <a:r>
              <a:rPr lang="en-US" sz="2400" dirty="0">
                <a:solidFill>
                  <a:schemeClr val="accent2">
                    <a:lumMod val="75000"/>
                  </a:schemeClr>
                </a:solidFill>
                <a:latin typeface="Comic Sans MS" panose="030F0702030302020204" pitchFamily="66" charset="0"/>
              </a:rPr>
              <a:t>let </a:t>
            </a:r>
            <a:r>
              <a:rPr lang="en-US" sz="2400" dirty="0" err="1">
                <a:solidFill>
                  <a:schemeClr val="accent2">
                    <a:lumMod val="75000"/>
                  </a:schemeClr>
                </a:solidFill>
                <a:latin typeface="Comic Sans MS" panose="030F0702030302020204" pitchFamily="66" charset="0"/>
              </a:rPr>
              <a:t>objectname</a:t>
            </a:r>
            <a:r>
              <a:rPr lang="en-US" sz="2400" dirty="0">
                <a:solidFill>
                  <a:schemeClr val="accent2">
                    <a:lumMod val="75000"/>
                  </a:schemeClr>
                </a:solidFill>
                <a:latin typeface="Comic Sans MS" panose="030F0702030302020204" pitchFamily="66" charset="0"/>
              </a:rPr>
              <a:t> = </a:t>
            </a:r>
            <a:r>
              <a:rPr lang="en-US" sz="2400" dirty="0">
                <a:solidFill>
                  <a:schemeClr val="accent1">
                    <a:lumMod val="75000"/>
                  </a:schemeClr>
                </a:solidFill>
                <a:latin typeface="Comic Sans MS" panose="030F0702030302020204" pitchFamily="66" charset="0"/>
              </a:rPr>
              <a:t>new</a:t>
            </a:r>
            <a:r>
              <a:rPr lang="en-US" sz="2400" dirty="0">
                <a:solidFill>
                  <a:schemeClr val="accent2">
                    <a:lumMod val="75000"/>
                  </a:schemeClr>
                </a:solidFill>
                <a:latin typeface="Comic Sans MS" panose="030F0702030302020204" pitchFamily="66" charset="0"/>
              </a:rPr>
              <a:t> </a:t>
            </a:r>
            <a:r>
              <a:rPr lang="en-US" sz="2400" dirty="0" err="1">
                <a:solidFill>
                  <a:schemeClr val="accent2">
                    <a:lumMod val="75000"/>
                  </a:schemeClr>
                </a:solidFill>
                <a:latin typeface="Comic Sans MS" panose="030F0702030302020204" pitchFamily="66" charset="0"/>
              </a:rPr>
              <a:t>Classname</a:t>
            </a:r>
            <a:r>
              <a:rPr lang="en-US" sz="2400" dirty="0">
                <a:solidFill>
                  <a:schemeClr val="accent2">
                    <a:lumMod val="75000"/>
                  </a:schemeClr>
                </a:solidFill>
                <a:latin typeface="Comic Sans MS" panose="030F0702030302020204" pitchFamily="66" charset="0"/>
              </a:rPr>
              <a:t>();</a:t>
            </a:r>
          </a:p>
          <a:p>
            <a:endParaRPr lang="en-US" sz="2400" dirty="0"/>
          </a:p>
          <a:p>
            <a:r>
              <a:rPr lang="en-US" sz="2400" dirty="0">
                <a:solidFill>
                  <a:schemeClr val="tx2"/>
                </a:solidFill>
              </a:rPr>
              <a:t>i.e.</a:t>
            </a:r>
            <a:r>
              <a:rPr lang="en-US" sz="2400" dirty="0"/>
              <a:t> </a:t>
            </a:r>
            <a:r>
              <a:rPr lang="en-US" sz="2400" dirty="0">
                <a:solidFill>
                  <a:schemeClr val="accent2">
                    <a:lumMod val="75000"/>
                  </a:schemeClr>
                </a:solidFill>
                <a:latin typeface="Comic Sans MS" panose="030F0702030302020204" pitchFamily="66" charset="0"/>
              </a:rPr>
              <a:t>let person = </a:t>
            </a:r>
            <a:r>
              <a:rPr lang="en-US" sz="2400" dirty="0">
                <a:solidFill>
                  <a:schemeClr val="accent1">
                    <a:lumMod val="75000"/>
                  </a:schemeClr>
                </a:solidFill>
                <a:latin typeface="Comic Sans MS" panose="030F0702030302020204" pitchFamily="66" charset="0"/>
              </a:rPr>
              <a:t>new</a:t>
            </a:r>
            <a:r>
              <a:rPr lang="en-US" sz="2400" dirty="0">
                <a:solidFill>
                  <a:schemeClr val="accent2">
                    <a:lumMod val="75000"/>
                  </a:schemeClr>
                </a:solidFill>
                <a:latin typeface="Comic Sans MS" panose="030F0702030302020204" pitchFamily="66" charset="0"/>
              </a:rPr>
              <a:t> Person(“Nehal”);</a:t>
            </a:r>
          </a:p>
        </p:txBody>
      </p:sp>
    </p:spTree>
    <p:extLst>
      <p:ext uri="{BB962C8B-B14F-4D97-AF65-F5344CB8AC3E}">
        <p14:creationId xmlns:p14="http://schemas.microsoft.com/office/powerpoint/2010/main" val="372254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Abstraction</a:t>
            </a:r>
          </a:p>
        </p:txBody>
      </p:sp>
      <p:sp>
        <p:nvSpPr>
          <p:cNvPr id="4" name="TextBox 3"/>
          <p:cNvSpPr txBox="1"/>
          <p:nvPr/>
        </p:nvSpPr>
        <p:spPr>
          <a:xfrm>
            <a:off x="762000" y="1066800"/>
            <a:ext cx="7696200" cy="3970318"/>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solidFill>
                  <a:schemeClr val="tx2"/>
                </a:solidFill>
              </a:rPr>
              <a:t>In simple words, hiding internal details from the user and showing only functionality is known as Abstraction.</a:t>
            </a:r>
          </a:p>
          <a:p>
            <a:pPr marL="457200" indent="-457200">
              <a:buFont typeface="Courier New" panose="02070309020205020404" pitchFamily="49" charset="0"/>
              <a:buChar char="o"/>
            </a:pPr>
            <a:endParaRPr lang="en-US" sz="2800" dirty="0">
              <a:solidFill>
                <a:schemeClr val="tx2"/>
              </a:solidFill>
            </a:endParaRPr>
          </a:p>
          <a:p>
            <a:pPr marL="457200" indent="-457200">
              <a:buFont typeface="Courier New" panose="02070309020205020404" pitchFamily="49" charset="0"/>
              <a:buChar char="o"/>
            </a:pPr>
            <a:r>
              <a:rPr lang="en-US" sz="2800" dirty="0">
                <a:solidFill>
                  <a:schemeClr val="tx2"/>
                </a:solidFill>
              </a:rPr>
              <a:t>For example, people do not think of car as a set of tens of thousands of individual parts. They think of it as a well-defined object with its own unique behavior and an interface which allows the user to control its operation.</a:t>
            </a:r>
          </a:p>
        </p:txBody>
      </p:sp>
    </p:spTree>
    <p:extLst>
      <p:ext uri="{BB962C8B-B14F-4D97-AF65-F5344CB8AC3E}">
        <p14:creationId xmlns:p14="http://schemas.microsoft.com/office/powerpoint/2010/main" val="372636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76200"/>
            <a:ext cx="8610600" cy="6771084"/>
          </a:xfrm>
          <a:prstGeom prst="rect">
            <a:avLst/>
          </a:prstGeom>
          <a:noFill/>
        </p:spPr>
        <p:txBody>
          <a:bodyPr wrap="square" rtlCol="0">
            <a:spAutoFit/>
          </a:bodyPr>
          <a:lstStyle/>
          <a:p>
            <a:r>
              <a:rPr lang="en-US" sz="1400" dirty="0">
                <a:solidFill>
                  <a:schemeClr val="accent1">
                    <a:lumMod val="75000"/>
                  </a:schemeClr>
                </a:solidFill>
                <a:latin typeface="Comic Sans MS" panose="030F0702030302020204" pitchFamily="66" charset="0"/>
              </a:rPr>
              <a:t>abstract</a:t>
            </a:r>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class</a:t>
            </a:r>
            <a:r>
              <a:rPr lang="en-US" sz="1400" dirty="0">
                <a:solidFill>
                  <a:schemeClr val="accent2">
                    <a:lumMod val="75000"/>
                  </a:schemeClr>
                </a:solidFill>
                <a:latin typeface="Comic Sans MS" panose="030F0702030302020204" pitchFamily="66" charset="0"/>
              </a:rPr>
              <a:t> Employee {</a:t>
            </a:r>
          </a:p>
          <a:p>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constructor</a:t>
            </a:r>
            <a:r>
              <a:rPr lang="en-US" sz="1400" dirty="0">
                <a:solidFill>
                  <a:schemeClr val="accent2">
                    <a:lumMod val="75000"/>
                  </a:schemeClr>
                </a:solidFill>
                <a:latin typeface="Comic Sans MS" panose="030F0702030302020204" pitchFamily="66" charset="0"/>
              </a:rPr>
              <a:t>(name: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 experience: </a:t>
            </a:r>
            <a:r>
              <a:rPr lang="en-US" sz="1400" dirty="0">
                <a:solidFill>
                  <a:schemeClr val="accent6"/>
                </a:solidFill>
                <a:latin typeface="Comic Sans MS" panose="030F0702030302020204" pitchFamily="66" charset="0"/>
              </a:rPr>
              <a:t>number</a:t>
            </a:r>
            <a:r>
              <a:rPr lang="en-US" sz="1400" dirty="0">
                <a:solidFill>
                  <a:schemeClr val="accent2">
                    <a:lumMod val="75000"/>
                  </a:schemeClr>
                </a:solidFill>
                <a:latin typeface="Comic Sans MS" panose="030F0702030302020204" pitchFamily="66" charset="0"/>
              </a:rPr>
              <a:t>) { };</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abstract</a:t>
            </a:r>
            <a:r>
              <a:rPr lang="en-US" sz="1400" dirty="0">
                <a:solidFill>
                  <a:schemeClr val="accent2">
                    <a:lumMod val="75000"/>
                  </a:schemeClr>
                </a:solidFill>
                <a:latin typeface="Comic Sans MS" panose="030F0702030302020204" pitchFamily="66" charset="0"/>
              </a:rPr>
              <a:t> </a:t>
            </a:r>
            <a:r>
              <a:rPr lang="en-US" sz="1400" dirty="0" err="1">
                <a:solidFill>
                  <a:schemeClr val="accent2">
                    <a:lumMod val="75000"/>
                  </a:schemeClr>
                </a:solidFill>
                <a:latin typeface="Comic Sans MS" panose="030F0702030302020204" pitchFamily="66" charset="0"/>
              </a:rPr>
              <a:t>defineRole</a:t>
            </a:r>
            <a:r>
              <a:rPr lang="en-US" sz="1400" dirty="0">
                <a:solidFill>
                  <a:schemeClr val="accent2">
                    <a:lumMod val="75000"/>
                  </a:schemeClr>
                </a:solidFill>
                <a:latin typeface="Comic Sans MS" panose="030F0702030302020204" pitchFamily="66" charset="0"/>
              </a:rPr>
              <a:t>(input :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 :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r>
              <a:rPr lang="en-US" sz="1400" dirty="0" err="1">
                <a:solidFill>
                  <a:schemeClr val="accent2">
                    <a:lumMod val="75000"/>
                  </a:schemeClr>
                </a:solidFill>
                <a:latin typeface="Comic Sans MS" panose="030F0702030302020204" pitchFamily="66" charset="0"/>
              </a:rPr>
              <a:t>programmingSkill</a:t>
            </a:r>
            <a:r>
              <a:rPr lang="en-US" sz="1400" dirty="0">
                <a:solidFill>
                  <a:schemeClr val="accent2">
                    <a:lumMod val="75000"/>
                  </a:schemeClr>
                </a:solidFill>
                <a:latin typeface="Comic Sans MS" panose="030F0702030302020204" pitchFamily="66" charset="0"/>
              </a:rPr>
              <a:t>(technology) {</a:t>
            </a:r>
          </a:p>
          <a:p>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console</a:t>
            </a:r>
            <a:r>
              <a:rPr lang="en-US" sz="1400" dirty="0">
                <a:solidFill>
                  <a:schemeClr val="accent2">
                    <a:lumMod val="75000"/>
                  </a:schemeClr>
                </a:solidFill>
                <a:latin typeface="Comic Sans MS" panose="030F0702030302020204" pitchFamily="66" charset="0"/>
              </a:rPr>
              <a:t>.log(technology + " is a key skill of " + </a:t>
            </a:r>
            <a:r>
              <a:rPr lang="en-US" sz="1400" dirty="0">
                <a:solidFill>
                  <a:schemeClr val="accent1">
                    <a:lumMod val="75000"/>
                  </a:schemeClr>
                </a:solidFill>
                <a:latin typeface="Comic Sans MS" panose="030F0702030302020204" pitchFamily="66" charset="0"/>
              </a:rPr>
              <a:t>this</a:t>
            </a:r>
            <a:r>
              <a:rPr lang="en-US" sz="1400" dirty="0">
                <a:solidFill>
                  <a:schemeClr val="accent2">
                    <a:lumMod val="75000"/>
                  </a:schemeClr>
                </a:solidFill>
                <a:latin typeface="Comic Sans MS" panose="030F0702030302020204" pitchFamily="66" charset="0"/>
              </a:rPr>
              <a:t>.name);</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a:t>
            </a:r>
          </a:p>
          <a:p>
            <a:endParaRPr lang="en-US" sz="1400" dirty="0">
              <a:solidFill>
                <a:schemeClr val="accent2">
                  <a:lumMod val="75000"/>
                </a:schemeClr>
              </a:solidFill>
              <a:latin typeface="Comic Sans MS" panose="030F0702030302020204" pitchFamily="66" charset="0"/>
            </a:endParaRPr>
          </a:p>
          <a:p>
            <a:r>
              <a:rPr lang="en-US" sz="1400" dirty="0">
                <a:solidFill>
                  <a:schemeClr val="accent1">
                    <a:lumMod val="75000"/>
                  </a:schemeClr>
                </a:solidFill>
                <a:latin typeface="Comic Sans MS" panose="030F0702030302020204" pitchFamily="66" charset="0"/>
              </a:rPr>
              <a:t>class</a:t>
            </a:r>
            <a:r>
              <a:rPr lang="en-US" sz="1400" dirty="0">
                <a:solidFill>
                  <a:schemeClr val="accent2">
                    <a:lumMod val="75000"/>
                  </a:schemeClr>
                </a:solidFill>
                <a:latin typeface="Comic Sans MS" panose="030F0702030302020204" pitchFamily="66" charset="0"/>
              </a:rPr>
              <a:t> Developer </a:t>
            </a:r>
            <a:r>
              <a:rPr lang="en-US" sz="1400" dirty="0">
                <a:solidFill>
                  <a:schemeClr val="accent1">
                    <a:lumMod val="75000"/>
                  </a:schemeClr>
                </a:solidFill>
                <a:latin typeface="Comic Sans MS" panose="030F0702030302020204" pitchFamily="66" charset="0"/>
              </a:rPr>
              <a:t>extends</a:t>
            </a:r>
            <a:r>
              <a:rPr lang="en-US" sz="1400" dirty="0">
                <a:solidFill>
                  <a:schemeClr val="accent2">
                    <a:lumMod val="75000"/>
                  </a:schemeClr>
                </a:solidFill>
                <a:latin typeface="Comic Sans MS" panose="030F0702030302020204" pitchFamily="66" charset="0"/>
              </a:rPr>
              <a:t> Employee {</a:t>
            </a:r>
          </a:p>
          <a:p>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constructor</a:t>
            </a:r>
            <a:r>
              <a:rPr lang="en-US" sz="1400" dirty="0">
                <a:solidFill>
                  <a:schemeClr val="accent2">
                    <a:lumMod val="75000"/>
                  </a:schemeClr>
                </a:solidFill>
                <a:latin typeface="Comic Sans MS" panose="030F0702030302020204" pitchFamily="66" charset="0"/>
              </a:rPr>
              <a:t>(name: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 experience: </a:t>
            </a:r>
            <a:r>
              <a:rPr lang="en-US" sz="1400" dirty="0">
                <a:solidFill>
                  <a:schemeClr val="accent6"/>
                </a:solidFill>
                <a:latin typeface="Comic Sans MS" panose="030F0702030302020204" pitchFamily="66" charset="0"/>
              </a:rPr>
              <a:t>number</a:t>
            </a:r>
            <a:r>
              <a:rPr lang="en-US" sz="1400" dirty="0">
                <a:solidFill>
                  <a:schemeClr val="accent2">
                    <a:lumMod val="75000"/>
                  </a:schemeClr>
                </a:solidFill>
                <a:latin typeface="Comic Sans MS" panose="030F0702030302020204" pitchFamily="66" charset="0"/>
              </a:rPr>
              <a:t>) { </a:t>
            </a:r>
          </a:p>
          <a:p>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super</a:t>
            </a:r>
            <a:r>
              <a:rPr lang="en-US" sz="1400" dirty="0">
                <a:solidFill>
                  <a:schemeClr val="accent2">
                    <a:lumMod val="75000"/>
                  </a:schemeClr>
                </a:solidFill>
                <a:latin typeface="Comic Sans MS" panose="030F0702030302020204" pitchFamily="66" charset="0"/>
              </a:rPr>
              <a:t>(name, experience);</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r>
              <a:rPr lang="en-US" sz="1400" dirty="0" err="1">
                <a:solidFill>
                  <a:schemeClr val="accent2">
                    <a:lumMod val="75000"/>
                  </a:schemeClr>
                </a:solidFill>
                <a:latin typeface="Comic Sans MS" panose="030F0702030302020204" pitchFamily="66" charset="0"/>
              </a:rPr>
              <a:t>defineRole</a:t>
            </a:r>
            <a:r>
              <a:rPr lang="en-US" sz="1400" dirty="0">
                <a:solidFill>
                  <a:schemeClr val="accent2">
                    <a:lumMod val="75000"/>
                  </a:schemeClr>
                </a:solidFill>
                <a:latin typeface="Comic Sans MS" panose="030F0702030302020204" pitchFamily="66" charset="0"/>
              </a:rPr>
              <a:t>(input :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 store it in a database</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r>
              <a:rPr lang="en-US" sz="1400" dirty="0" err="1">
                <a:solidFill>
                  <a:schemeClr val="accent2">
                    <a:lumMod val="75000"/>
                  </a:schemeClr>
                </a:solidFill>
                <a:latin typeface="Comic Sans MS" panose="030F0702030302020204" pitchFamily="66" charset="0"/>
              </a:rPr>
              <a:t>programmingSkill</a:t>
            </a:r>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        		</a:t>
            </a:r>
            <a:r>
              <a:rPr lang="en-US" sz="1400" dirty="0" err="1">
                <a:solidFill>
                  <a:schemeClr val="accent1">
                    <a:lumMod val="75000"/>
                  </a:schemeClr>
                </a:solidFill>
                <a:latin typeface="Comic Sans MS" panose="030F0702030302020204" pitchFamily="66" charset="0"/>
              </a:rPr>
              <a:t>super</a:t>
            </a:r>
            <a:r>
              <a:rPr lang="en-US" sz="1400" dirty="0" err="1">
                <a:solidFill>
                  <a:schemeClr val="accent2">
                    <a:lumMod val="75000"/>
                  </a:schemeClr>
                </a:solidFill>
                <a:latin typeface="Comic Sans MS" panose="030F0702030302020204" pitchFamily="66" charset="0"/>
              </a:rPr>
              <a:t>.programmingSkill</a:t>
            </a:r>
            <a:r>
              <a:rPr lang="en-US" sz="1400" dirty="0">
                <a:solidFill>
                  <a:schemeClr val="accent2">
                    <a:lumMod val="75000"/>
                  </a:schemeClr>
                </a:solidFill>
                <a:latin typeface="Comic Sans MS" panose="030F0702030302020204" pitchFamily="66" charset="0"/>
              </a:rPr>
              <a:t>("Angular 2");</a:t>
            </a:r>
          </a:p>
          <a:p>
            <a:r>
              <a:rPr lang="en-US" sz="1400" dirty="0">
                <a:solidFill>
                  <a:schemeClr val="accent2">
                    <a:lumMod val="75000"/>
                  </a:schemeClr>
                </a:solidFill>
                <a:latin typeface="Comic Sans MS" panose="030F0702030302020204" pitchFamily="66" charset="0"/>
              </a:rPr>
              <a:t>    	}</a:t>
            </a:r>
          </a:p>
          <a:p>
            <a:r>
              <a:rPr lang="en-US" sz="1400" dirty="0">
                <a:solidFill>
                  <a:schemeClr val="accent2">
                    <a:lumMod val="75000"/>
                  </a:schemeClr>
                </a:solidFill>
                <a:latin typeface="Comic Sans MS" panose="030F0702030302020204" pitchFamily="66" charset="0"/>
              </a:rPr>
              <a:t>}</a:t>
            </a:r>
          </a:p>
          <a:p>
            <a:endParaRPr lang="en-US" sz="1400" dirty="0">
              <a:solidFill>
                <a:schemeClr val="accent2">
                  <a:lumMod val="75000"/>
                </a:schemeClr>
              </a:solidFill>
              <a:latin typeface="Comic Sans MS" panose="030F0702030302020204" pitchFamily="66" charset="0"/>
            </a:endParaRPr>
          </a:p>
          <a:p>
            <a:r>
              <a:rPr lang="en-US" sz="1400" dirty="0">
                <a:solidFill>
                  <a:schemeClr val="accent1">
                    <a:lumMod val="75000"/>
                  </a:schemeClr>
                </a:solidFill>
                <a:latin typeface="Comic Sans MS" panose="030F0702030302020204" pitchFamily="66" charset="0"/>
              </a:rPr>
              <a:t>class</a:t>
            </a:r>
            <a:r>
              <a:rPr lang="en-US" sz="1400" dirty="0">
                <a:solidFill>
                  <a:schemeClr val="accent2">
                    <a:lumMod val="75000"/>
                  </a:schemeClr>
                </a:solidFill>
                <a:latin typeface="Comic Sans MS" panose="030F0702030302020204" pitchFamily="66" charset="0"/>
              </a:rPr>
              <a:t> </a:t>
            </a:r>
            <a:r>
              <a:rPr lang="en-US" sz="1400" dirty="0" err="1">
                <a:solidFill>
                  <a:schemeClr val="accent2">
                    <a:lumMod val="75000"/>
                  </a:schemeClr>
                </a:solidFill>
                <a:latin typeface="Comic Sans MS" panose="030F0702030302020204" pitchFamily="66" charset="0"/>
              </a:rPr>
              <a:t>ProgramManager</a:t>
            </a:r>
            <a:r>
              <a:rPr lang="en-US" sz="1400" dirty="0">
                <a:solidFill>
                  <a:schemeClr val="accent2">
                    <a:lumMod val="75000"/>
                  </a:schemeClr>
                </a:solidFill>
                <a:latin typeface="Comic Sans MS" panose="030F0702030302020204" pitchFamily="66" charset="0"/>
              </a:rPr>
              <a:t> </a:t>
            </a:r>
            <a:r>
              <a:rPr lang="en-US" sz="1400" dirty="0">
                <a:solidFill>
                  <a:schemeClr val="accent1">
                    <a:lumMod val="75000"/>
                  </a:schemeClr>
                </a:solidFill>
                <a:latin typeface="Comic Sans MS" panose="030F0702030302020204" pitchFamily="66" charset="0"/>
              </a:rPr>
              <a:t>extends</a:t>
            </a:r>
            <a:r>
              <a:rPr lang="en-US" sz="1400" dirty="0">
                <a:solidFill>
                  <a:schemeClr val="accent2">
                    <a:lumMod val="75000"/>
                  </a:schemeClr>
                </a:solidFill>
                <a:latin typeface="Comic Sans MS" panose="030F0702030302020204" pitchFamily="66" charset="0"/>
              </a:rPr>
              <a:t> Employee {</a:t>
            </a:r>
          </a:p>
          <a:p>
            <a:endParaRPr lang="en-US" sz="1400" dirty="0">
              <a:solidFill>
                <a:schemeClr val="accent2">
                  <a:lumMod val="75000"/>
                </a:schemeClr>
              </a:solidFill>
              <a:latin typeface="Comic Sans MS" panose="030F0702030302020204" pitchFamily="66" charset="0"/>
            </a:endParaRPr>
          </a:p>
          <a:p>
            <a:r>
              <a:rPr lang="en-US" sz="1400" dirty="0">
                <a:solidFill>
                  <a:schemeClr val="accent2">
                    <a:lumMod val="75000"/>
                  </a:schemeClr>
                </a:solidFill>
                <a:latin typeface="Comic Sans MS" panose="030F0702030302020204" pitchFamily="66" charset="0"/>
              </a:rPr>
              <a:t>}</a:t>
            </a:r>
          </a:p>
          <a:p>
            <a:endParaRPr lang="en-US" sz="1400" dirty="0">
              <a:solidFill>
                <a:schemeClr val="accent2">
                  <a:lumMod val="75000"/>
                </a:schemeClr>
              </a:solidFill>
              <a:latin typeface="Comic Sans MS" panose="030F0702030302020204" pitchFamily="66" charset="0"/>
            </a:endParaRPr>
          </a:p>
          <a:p>
            <a:r>
              <a:rPr lang="en-US" sz="1400" dirty="0" err="1">
                <a:solidFill>
                  <a:schemeClr val="accent1">
                    <a:lumMod val="75000"/>
                  </a:schemeClr>
                </a:solidFill>
                <a:latin typeface="Comic Sans MS" panose="030F0702030302020204" pitchFamily="66" charset="0"/>
              </a:rPr>
              <a:t>var</a:t>
            </a:r>
            <a:r>
              <a:rPr lang="en-US" sz="1400" dirty="0">
                <a:solidFill>
                  <a:schemeClr val="accent2">
                    <a:lumMod val="75000"/>
                  </a:schemeClr>
                </a:solidFill>
                <a:latin typeface="Comic Sans MS" panose="030F0702030302020204" pitchFamily="66" charset="0"/>
              </a:rPr>
              <a:t> </a:t>
            </a:r>
            <a:r>
              <a:rPr lang="en-US" sz="1400" dirty="0" err="1">
                <a:solidFill>
                  <a:schemeClr val="accent2">
                    <a:lumMod val="75000"/>
                  </a:schemeClr>
                </a:solidFill>
                <a:latin typeface="Comic Sans MS" panose="030F0702030302020204" pitchFamily="66" charset="0"/>
              </a:rPr>
              <a:t>kra</a:t>
            </a:r>
            <a:r>
              <a:rPr lang="en-US" sz="1400" dirty="0">
                <a:solidFill>
                  <a:schemeClr val="accent2">
                    <a:lumMod val="75000"/>
                  </a:schemeClr>
                </a:solidFill>
                <a:latin typeface="Comic Sans MS" panose="030F0702030302020204" pitchFamily="66" charset="0"/>
              </a:rPr>
              <a:t> : </a:t>
            </a:r>
            <a:r>
              <a:rPr lang="en-US" sz="1400" dirty="0">
                <a:solidFill>
                  <a:schemeClr val="accent6"/>
                </a:solidFill>
                <a:latin typeface="Comic Sans MS" panose="030F0702030302020204" pitchFamily="66" charset="0"/>
              </a:rPr>
              <a:t>string[]</a:t>
            </a:r>
            <a:r>
              <a:rPr lang="en-US" sz="1400" dirty="0">
                <a:solidFill>
                  <a:schemeClr val="accent2">
                    <a:lumMod val="75000"/>
                  </a:schemeClr>
                </a:solidFill>
                <a:latin typeface="Comic Sans MS" panose="030F0702030302020204" pitchFamily="66" charset="0"/>
              </a:rPr>
              <a:t> = ["Zero defect development", "Master Angular 2"];</a:t>
            </a:r>
          </a:p>
          <a:p>
            <a:r>
              <a:rPr lang="en-US" sz="1400" dirty="0">
                <a:solidFill>
                  <a:schemeClr val="accent2">
                    <a:lumMod val="75000"/>
                  </a:schemeClr>
                </a:solidFill>
                <a:latin typeface="Comic Sans MS" panose="030F0702030302020204" pitchFamily="66" charset="0"/>
              </a:rPr>
              <a:t>Developer </a:t>
            </a:r>
            <a:r>
              <a:rPr lang="en-US" sz="1400" dirty="0" err="1">
                <a:solidFill>
                  <a:schemeClr val="accent2">
                    <a:lumMod val="75000"/>
                  </a:schemeClr>
                </a:solidFill>
                <a:latin typeface="Comic Sans MS" panose="030F0702030302020204" pitchFamily="66" charset="0"/>
              </a:rPr>
              <a:t>developer</a:t>
            </a:r>
            <a:r>
              <a:rPr lang="en-US" sz="1400" dirty="0">
                <a:solidFill>
                  <a:schemeClr val="accent2">
                    <a:lumMod val="75000"/>
                  </a:schemeClr>
                </a:solidFill>
                <a:latin typeface="Comic Sans MS" panose="030F0702030302020204" pitchFamily="66" charset="0"/>
              </a:rPr>
              <a:t> = </a:t>
            </a:r>
            <a:r>
              <a:rPr lang="en-US" sz="1400" dirty="0">
                <a:solidFill>
                  <a:schemeClr val="accent1">
                    <a:lumMod val="75000"/>
                  </a:schemeClr>
                </a:solidFill>
                <a:latin typeface="Comic Sans MS" panose="030F0702030302020204" pitchFamily="66" charset="0"/>
              </a:rPr>
              <a:t>new</a:t>
            </a:r>
            <a:r>
              <a:rPr lang="en-US" sz="1400" dirty="0">
                <a:solidFill>
                  <a:schemeClr val="accent2">
                    <a:lumMod val="75000"/>
                  </a:schemeClr>
                </a:solidFill>
                <a:latin typeface="Comic Sans MS" panose="030F0702030302020204" pitchFamily="66" charset="0"/>
              </a:rPr>
              <a:t> Developer("</a:t>
            </a:r>
            <a:r>
              <a:rPr lang="en-US" sz="1400" dirty="0" err="1">
                <a:solidFill>
                  <a:schemeClr val="accent2">
                    <a:lumMod val="75000"/>
                  </a:schemeClr>
                </a:solidFill>
                <a:latin typeface="Comic Sans MS" panose="030F0702030302020204" pitchFamily="66" charset="0"/>
              </a:rPr>
              <a:t>Micheal</a:t>
            </a:r>
            <a:r>
              <a:rPr lang="en-US" sz="1400" dirty="0">
                <a:solidFill>
                  <a:schemeClr val="accent2">
                    <a:lumMod val="75000"/>
                  </a:schemeClr>
                </a:solidFill>
                <a:latin typeface="Comic Sans MS" panose="030F0702030302020204" pitchFamily="66" charset="0"/>
              </a:rPr>
              <a:t>", 2);</a:t>
            </a:r>
          </a:p>
          <a:p>
            <a:r>
              <a:rPr lang="en-US" sz="1400" dirty="0" err="1">
                <a:solidFill>
                  <a:schemeClr val="accent2">
                    <a:lumMod val="75000"/>
                  </a:schemeClr>
                </a:solidFill>
                <a:latin typeface="Comic Sans MS" panose="030F0702030302020204" pitchFamily="66" charset="0"/>
              </a:rPr>
              <a:t>developer.defineRole</a:t>
            </a:r>
            <a:r>
              <a:rPr lang="en-US" sz="1400" dirty="0">
                <a:solidFill>
                  <a:schemeClr val="accent2">
                    <a:lumMod val="75000"/>
                  </a:schemeClr>
                </a:solidFill>
                <a:latin typeface="Comic Sans MS" panose="030F0702030302020204" pitchFamily="66" charset="0"/>
              </a:rPr>
              <a:t>(</a:t>
            </a:r>
            <a:r>
              <a:rPr lang="en-US" sz="1400" dirty="0" err="1">
                <a:solidFill>
                  <a:schemeClr val="accent2">
                    <a:lumMod val="75000"/>
                  </a:schemeClr>
                </a:solidFill>
                <a:latin typeface="Comic Sans MS" panose="030F0702030302020204" pitchFamily="66" charset="0"/>
              </a:rPr>
              <a:t>kra</a:t>
            </a:r>
            <a:r>
              <a:rPr lang="en-US" sz="1400" dirty="0">
                <a:solidFill>
                  <a:schemeClr val="accent2">
                    <a:lumMod val="75000"/>
                  </a:schemeClr>
                </a:solidFill>
                <a:latin typeface="Comic Sans MS" panose="030F0702030302020204" pitchFamily="66" charset="0"/>
              </a:rPr>
              <a:t>);</a:t>
            </a:r>
            <a:endParaRPr lang="en-US" sz="1600" dirty="0">
              <a:solidFill>
                <a:schemeClr val="accent2">
                  <a:lumMod val="75000"/>
                </a:schemeClr>
              </a:solidFill>
              <a:latin typeface="Comic Sans MS" panose="030F0702030302020204" pitchFamily="66" charset="0"/>
            </a:endParaRPr>
          </a:p>
        </p:txBody>
      </p:sp>
    </p:spTree>
    <p:extLst>
      <p:ext uri="{BB962C8B-B14F-4D97-AF65-F5344CB8AC3E}">
        <p14:creationId xmlns:p14="http://schemas.microsoft.com/office/powerpoint/2010/main" val="293867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C00000"/>
                </a:solidFill>
              </a:rPr>
              <a:t>Interface</a:t>
            </a:r>
          </a:p>
        </p:txBody>
      </p:sp>
      <p:sp>
        <p:nvSpPr>
          <p:cNvPr id="4" name="TextBox 3"/>
          <p:cNvSpPr txBox="1"/>
          <p:nvPr/>
        </p:nvSpPr>
        <p:spPr>
          <a:xfrm>
            <a:off x="762000" y="1066800"/>
            <a:ext cx="7696200" cy="5262979"/>
          </a:xfrm>
          <a:prstGeom prst="rect">
            <a:avLst/>
          </a:prstGeom>
          <a:noFill/>
        </p:spPr>
        <p:txBody>
          <a:bodyPr wrap="square" rtlCol="0">
            <a:spAutoFit/>
          </a:bodyPr>
          <a:lstStyle/>
          <a:p>
            <a:pPr marL="457200" indent="-457200" algn="just">
              <a:buFont typeface="Courier New" panose="02070309020205020404" pitchFamily="49" charset="0"/>
              <a:buChar char="o"/>
            </a:pPr>
            <a:r>
              <a:rPr lang="en-US" sz="2800" dirty="0">
                <a:solidFill>
                  <a:schemeClr val="tx2"/>
                </a:solidFill>
              </a:rPr>
              <a:t>Using the keyword interface, you can fully abstract a class’ interface from its implementation.</a:t>
            </a:r>
          </a:p>
          <a:p>
            <a:pPr marL="457200" indent="-457200" algn="just"/>
            <a:r>
              <a:rPr lang="en-US" sz="2800" dirty="0">
                <a:solidFill>
                  <a:schemeClr val="tx2"/>
                </a:solidFill>
              </a:rPr>
              <a:t> </a:t>
            </a:r>
          </a:p>
          <a:p>
            <a:pPr marL="457200" indent="-457200" algn="just">
              <a:buFont typeface="Courier New" panose="02070309020205020404" pitchFamily="49" charset="0"/>
              <a:buChar char="o"/>
            </a:pPr>
            <a:r>
              <a:rPr lang="en-US" sz="2800" dirty="0">
                <a:solidFill>
                  <a:schemeClr val="tx2"/>
                </a:solidFill>
              </a:rPr>
              <a:t>Thus using interface, you can specify what a class must do, but not how it does it. </a:t>
            </a:r>
          </a:p>
          <a:p>
            <a:pPr marL="457200" indent="-457200" algn="just">
              <a:buFont typeface="Courier New" panose="02070309020205020404" pitchFamily="49" charset="0"/>
              <a:buChar char="o"/>
            </a:pPr>
            <a:endParaRPr lang="en-US" sz="2800" dirty="0">
              <a:solidFill>
                <a:schemeClr val="tx2"/>
              </a:solidFill>
            </a:endParaRPr>
          </a:p>
          <a:p>
            <a:pPr marL="457200" indent="-457200" algn="just">
              <a:buFont typeface="Courier New" panose="02070309020205020404" pitchFamily="49" charset="0"/>
              <a:buChar char="o"/>
            </a:pPr>
            <a:r>
              <a:rPr lang="en-US" sz="2800" dirty="0">
                <a:solidFill>
                  <a:schemeClr val="tx2"/>
                </a:solidFill>
              </a:rPr>
              <a:t>To implement an interface, a class must provide the complete set of methods required by the interface. However, each class is free to determine the details of its own implementation.</a:t>
            </a:r>
          </a:p>
        </p:txBody>
      </p:sp>
    </p:spTree>
    <p:extLst>
      <p:ext uri="{BB962C8B-B14F-4D97-AF65-F5344CB8AC3E}">
        <p14:creationId xmlns:p14="http://schemas.microsoft.com/office/powerpoint/2010/main" val="118435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786116"/>
            <a:ext cx="2514600" cy="1261884"/>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Employee</a:t>
            </a:r>
          </a:p>
          <a:p>
            <a:pPr algn="ctr"/>
            <a:r>
              <a:rPr lang="en-US" sz="2400" dirty="0">
                <a:solidFill>
                  <a:schemeClr val="accent2">
                    <a:lumMod val="75000"/>
                  </a:schemeClr>
                </a:solidFill>
                <a:latin typeface="Comic Sans MS" panose="030F0702030302020204" pitchFamily="66" charset="0"/>
              </a:rPr>
              <a:t>name</a:t>
            </a:r>
          </a:p>
          <a:p>
            <a:pPr algn="ctr"/>
            <a:r>
              <a:rPr lang="en-US" sz="2400" dirty="0" err="1">
                <a:solidFill>
                  <a:schemeClr val="accent2">
                    <a:lumMod val="75000"/>
                  </a:schemeClr>
                </a:solidFill>
                <a:latin typeface="Comic Sans MS" panose="030F0702030302020204" pitchFamily="66" charset="0"/>
              </a:rPr>
              <a:t>defineRole</a:t>
            </a:r>
            <a:r>
              <a:rPr lang="en-US" sz="2400" dirty="0">
                <a:solidFill>
                  <a:schemeClr val="accent2">
                    <a:lumMod val="75000"/>
                  </a:schemeClr>
                </a:solidFill>
                <a:latin typeface="Comic Sans MS" panose="030F0702030302020204" pitchFamily="66" charset="0"/>
              </a:rPr>
              <a:t>()</a:t>
            </a:r>
          </a:p>
        </p:txBody>
      </p:sp>
      <p:sp>
        <p:nvSpPr>
          <p:cNvPr id="5" name="Arrow: Up 4"/>
          <p:cNvSpPr/>
          <p:nvPr/>
        </p:nvSpPr>
        <p:spPr>
          <a:xfrm>
            <a:off x="1600200" y="3048000"/>
            <a:ext cx="266700" cy="117651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TextBox 5"/>
          <p:cNvSpPr txBox="1"/>
          <p:nvPr/>
        </p:nvSpPr>
        <p:spPr>
          <a:xfrm>
            <a:off x="457200" y="4224516"/>
            <a:ext cx="2514600" cy="1261884"/>
          </a:xfrm>
          <a:prstGeom prst="rect">
            <a:avLst/>
          </a:prstGeom>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tx2"/>
                </a:solidFill>
                <a:latin typeface="Comic Sans MS" panose="030F0702030302020204" pitchFamily="66" charset="0"/>
              </a:rPr>
              <a:t>Developer</a:t>
            </a:r>
          </a:p>
          <a:p>
            <a:pPr algn="ctr"/>
            <a:r>
              <a:rPr lang="en-US" sz="2400" dirty="0">
                <a:solidFill>
                  <a:schemeClr val="accent2">
                    <a:lumMod val="75000"/>
                  </a:schemeClr>
                </a:solidFill>
                <a:latin typeface="Comic Sans MS" panose="030F0702030302020204" pitchFamily="66" charset="0"/>
              </a:rPr>
              <a:t>name</a:t>
            </a:r>
          </a:p>
          <a:p>
            <a:pPr algn="ctr"/>
            <a:r>
              <a:rPr lang="en-US" sz="2400" dirty="0" err="1">
                <a:solidFill>
                  <a:schemeClr val="accent2">
                    <a:lumMod val="75000"/>
                  </a:schemeClr>
                </a:solidFill>
                <a:latin typeface="Comic Sans MS" panose="030F0702030302020204" pitchFamily="66" charset="0"/>
              </a:rPr>
              <a:t>defineRole</a:t>
            </a:r>
            <a:r>
              <a:rPr lang="en-US" sz="2400" dirty="0">
                <a:solidFill>
                  <a:schemeClr val="accent2">
                    <a:lumMod val="75000"/>
                  </a:schemeClr>
                </a:solidFill>
                <a:latin typeface="Comic Sans MS" panose="030F0702030302020204" pitchFamily="66" charset="0"/>
              </a:rPr>
              <a:t>()</a:t>
            </a:r>
          </a:p>
        </p:txBody>
      </p:sp>
      <p:sp>
        <p:nvSpPr>
          <p:cNvPr id="7" name="TextBox 6"/>
          <p:cNvSpPr txBox="1"/>
          <p:nvPr/>
        </p:nvSpPr>
        <p:spPr>
          <a:xfrm>
            <a:off x="3276600" y="1752124"/>
            <a:ext cx="5486400" cy="2246769"/>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accent1">
                    <a:lumMod val="75000"/>
                  </a:schemeClr>
                </a:solidFill>
              </a:rPr>
              <a:t>Inheritance is when an object or</a:t>
            </a:r>
          </a:p>
          <a:p>
            <a:pPr algn="ctr"/>
            <a:r>
              <a:rPr lang="en-US" sz="2800" dirty="0">
                <a:solidFill>
                  <a:schemeClr val="accent1">
                    <a:lumMod val="75000"/>
                  </a:schemeClr>
                </a:solidFill>
              </a:rPr>
              <a:t>a class is based on another</a:t>
            </a:r>
          </a:p>
          <a:p>
            <a:pPr algn="ctr"/>
            <a:r>
              <a:rPr lang="en-US" sz="2800" dirty="0">
                <a:solidFill>
                  <a:schemeClr val="accent1">
                    <a:lumMod val="75000"/>
                  </a:schemeClr>
                </a:solidFill>
              </a:rPr>
              <a:t>object or a class (parent), using</a:t>
            </a:r>
          </a:p>
          <a:p>
            <a:pPr algn="ctr"/>
            <a:r>
              <a:rPr lang="en-US" sz="2800" dirty="0">
                <a:solidFill>
                  <a:schemeClr val="accent1">
                    <a:lumMod val="75000"/>
                  </a:schemeClr>
                </a:solidFill>
              </a:rPr>
              <a:t>the same implementation</a:t>
            </a:r>
          </a:p>
          <a:p>
            <a:pPr algn="ctr"/>
            <a:r>
              <a:rPr lang="en-US" sz="2800" dirty="0">
                <a:solidFill>
                  <a:schemeClr val="accent1">
                    <a:lumMod val="75000"/>
                  </a:schemeClr>
                </a:solidFill>
              </a:rPr>
              <a:t>and/or the same values.</a:t>
            </a:r>
          </a:p>
        </p:txBody>
      </p:sp>
      <p:sp>
        <p:nvSpPr>
          <p:cNvPr id="9" name="TextBox 8"/>
          <p:cNvSpPr txBox="1"/>
          <p:nvPr/>
        </p:nvSpPr>
        <p:spPr>
          <a:xfrm>
            <a:off x="3352800" y="4489609"/>
            <a:ext cx="5486400" cy="95410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dirty="0">
                <a:solidFill>
                  <a:schemeClr val="accent1">
                    <a:lumMod val="75000"/>
                  </a:schemeClr>
                </a:solidFill>
              </a:rPr>
              <a:t>Technique for code reuse as well</a:t>
            </a:r>
          </a:p>
          <a:p>
            <a:pPr algn="ctr"/>
            <a:r>
              <a:rPr lang="en-US" sz="2800" dirty="0">
                <a:solidFill>
                  <a:schemeClr val="accent1">
                    <a:lumMod val="75000"/>
                  </a:schemeClr>
                </a:solidFill>
              </a:rPr>
              <a:t>as logical en9ty structure.</a:t>
            </a:r>
          </a:p>
        </p:txBody>
      </p:sp>
      <p:sp>
        <p:nvSpPr>
          <p:cNvPr id="11" name="Title 1"/>
          <p:cNvSpPr>
            <a:spLocks noGrp="1"/>
          </p:cNvSpPr>
          <p:nvPr>
            <p:ph type="title"/>
          </p:nvPr>
        </p:nvSpPr>
        <p:spPr>
          <a:xfrm>
            <a:off x="457200" y="0"/>
            <a:ext cx="8229600" cy="1143000"/>
          </a:xfrm>
        </p:spPr>
        <p:txBody>
          <a:bodyPr/>
          <a:lstStyle/>
          <a:p>
            <a:r>
              <a:rPr lang="en-US" dirty="0">
                <a:solidFill>
                  <a:srgbClr val="C00000"/>
                </a:solidFill>
              </a:rPr>
              <a:t>Inheritance</a:t>
            </a:r>
          </a:p>
        </p:txBody>
      </p:sp>
    </p:spTree>
    <p:extLst>
      <p:ext uri="{BB962C8B-B14F-4D97-AF65-F5344CB8AC3E}">
        <p14:creationId xmlns:p14="http://schemas.microsoft.com/office/powerpoint/2010/main" val="280152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751</TotalTime>
  <Words>915</Words>
  <Application>Microsoft Office PowerPoint</Application>
  <PresentationFormat>On-screen Show (4:3)</PresentationFormat>
  <Paragraphs>219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Arial-ItalicMT</vt:lpstr>
      <vt:lpstr>ArialMT</vt:lpstr>
      <vt:lpstr>Calibri</vt:lpstr>
      <vt:lpstr>Calibri-Bold</vt:lpstr>
      <vt:lpstr>Comic Sans MS</vt:lpstr>
      <vt:lpstr>Courier New</vt:lpstr>
      <vt:lpstr>Office Theme</vt:lpstr>
      <vt:lpstr>Topics</vt:lpstr>
      <vt:lpstr>Data Type and Variable</vt:lpstr>
      <vt:lpstr> var and let keyword </vt:lpstr>
      <vt:lpstr>Class – A template</vt:lpstr>
      <vt:lpstr>Instances (Object)</vt:lpstr>
      <vt:lpstr>Abstraction</vt:lpstr>
      <vt:lpstr>PowerPoint Presentation</vt:lpstr>
      <vt:lpstr>Interface</vt:lpstr>
      <vt:lpstr>Inheritance</vt:lpstr>
      <vt:lpstr>JS Prototype Inheritance</vt:lpstr>
      <vt:lpstr>PowerPoint Presentation</vt:lpstr>
      <vt:lpstr>Access Modifiers</vt:lpstr>
      <vt:lpstr>Access Modifiers</vt:lpstr>
      <vt:lpstr>Static fields and methods</vt:lpstr>
      <vt:lpstr>Static Fields and Methods</vt:lpstr>
      <vt:lpstr>Dependency Injection</vt:lpstr>
      <vt:lpstr>“Regular” Controller</vt:lpstr>
      <vt:lpstr>“Regular” Controller</vt:lpstr>
      <vt:lpstr>Inversion Of Control (IOC)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to be covered</dc:title>
  <dc:creator>admin</dc:creator>
  <cp:lastModifiedBy>JSoni</cp:lastModifiedBy>
  <cp:revision>105</cp:revision>
  <dcterms:created xsi:type="dcterms:W3CDTF">2017-03-26T05:06:08Z</dcterms:created>
  <dcterms:modified xsi:type="dcterms:W3CDTF">2017-04-05T04:11:45Z</dcterms:modified>
</cp:coreProperties>
</file>