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6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197"/>
  </p:normalViewPr>
  <p:slideViewPr>
    <p:cSldViewPr snapToGrid="0">
      <p:cViewPr varScale="1">
        <p:scale>
          <a:sx n="93" d="100"/>
          <a:sy n="93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5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3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0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5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9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8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6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8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5AE5-C8EA-8FE2-4237-69C8B168C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database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F4611-0780-C502-30A2-6DB5B3A4F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Damg6210: Data management database design Section 05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6029F-2F37-4E5A-31B4-8136E0180961}"/>
              </a:ext>
            </a:extLst>
          </p:cNvPr>
          <p:cNvSpPr txBox="1"/>
          <p:nvPr/>
        </p:nvSpPr>
        <p:spPr>
          <a:xfrm>
            <a:off x="5856270" y="5003514"/>
            <a:ext cx="5718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Neha Sarang </a:t>
            </a:r>
            <a:r>
              <a:rPr lang="en-US" sz="2400" dirty="0" err="1">
                <a:solidFill>
                  <a:schemeClr val="bg1"/>
                </a:solidFill>
              </a:rPr>
              <a:t>Mehendale</a:t>
            </a:r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NUID: 002415051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41840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3B9E9F-5968-8283-CA97-ABC9BA0D90FD}"/>
              </a:ext>
            </a:extLst>
          </p:cNvPr>
          <p:cNvSpPr/>
          <p:nvPr/>
        </p:nvSpPr>
        <p:spPr>
          <a:xfrm>
            <a:off x="3178217" y="1869419"/>
            <a:ext cx="5835566" cy="2765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13842-BC86-1E17-A2D7-4D076167A9FC}"/>
              </a:ext>
            </a:extLst>
          </p:cNvPr>
          <p:cNvSpPr txBox="1"/>
          <p:nvPr/>
        </p:nvSpPr>
        <p:spPr>
          <a:xfrm>
            <a:off x="3962594" y="2928981"/>
            <a:ext cx="426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15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06EB-F8E6-A91D-0784-85FC6BFA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EA34F-E169-5B9D-1CB4-E5FEAA222FD7}"/>
              </a:ext>
            </a:extLst>
          </p:cNvPr>
          <p:cNvSpPr txBox="1"/>
          <p:nvPr/>
        </p:nvSpPr>
        <p:spPr>
          <a:xfrm>
            <a:off x="472611" y="2137025"/>
            <a:ext cx="11239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effectLst/>
                <a:latin typeface="Söhne"/>
              </a:rPr>
              <a:t>Existing banking systems lack a robust database management system to efficiently handle banking operations.</a:t>
            </a:r>
            <a:br>
              <a:rPr lang="en-IN" sz="2400" b="0" i="0" u="none" strike="noStrike" dirty="0">
                <a:effectLst/>
                <a:latin typeface="Söhne"/>
              </a:rPr>
            </a:br>
            <a:endParaRPr lang="en-IN" sz="2400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effectLst/>
                <a:latin typeface="Söhne"/>
              </a:rPr>
              <a:t>Current systems lack the necessary structure and scalability to meet the growing demands of modern banking.</a:t>
            </a:r>
            <a:br>
              <a:rPr lang="en-IN" sz="2400" b="0" i="0" u="none" strike="noStrike" dirty="0">
                <a:effectLst/>
                <a:latin typeface="Söhne"/>
              </a:rPr>
            </a:br>
            <a:endParaRPr lang="en-IN" sz="2400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effectLst/>
                <a:latin typeface="Söhne"/>
              </a:rPr>
              <a:t>There is a need for a comprehensive Bank Database Management System (DBMS) to manage customer records, accounts, employee information, transactions, and loans efficiently.</a:t>
            </a:r>
            <a:br>
              <a:rPr lang="en-IN" sz="2400" b="0" i="0" u="none" strike="noStrike" dirty="0">
                <a:effectLst/>
                <a:latin typeface="Söhne"/>
              </a:rPr>
            </a:br>
            <a:endParaRPr lang="en-IN" sz="2400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effectLst/>
                <a:latin typeface="Söhne"/>
              </a:rPr>
              <a:t>The goal is to create a system that ensures data integrity, scalability, and improved efficiency for the bank's day-to-day operations.</a:t>
            </a:r>
          </a:p>
        </p:txBody>
      </p:sp>
    </p:spTree>
    <p:extLst>
      <p:ext uri="{BB962C8B-B14F-4D97-AF65-F5344CB8AC3E}">
        <p14:creationId xmlns:p14="http://schemas.microsoft.com/office/powerpoint/2010/main" val="234216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7359-E69A-C5C6-1680-F7A6CAC7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the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DE6CD-B96D-E957-16BB-CF4850C98C3C}"/>
              </a:ext>
            </a:extLst>
          </p:cNvPr>
          <p:cNvSpPr txBox="1"/>
          <p:nvPr/>
        </p:nvSpPr>
        <p:spPr>
          <a:xfrm>
            <a:off x="493160" y="2034283"/>
            <a:ext cx="112296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u="none" strike="noStrike" dirty="0">
                <a:effectLst/>
                <a:latin typeface="Söhne"/>
              </a:rPr>
              <a:t>I have created the following tables in the database:</a:t>
            </a:r>
          </a:p>
          <a:p>
            <a:pPr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Branches</a:t>
            </a:r>
            <a:r>
              <a:rPr lang="en-IN" b="0" i="0" u="none" strike="noStrike" dirty="0">
                <a:effectLst/>
                <a:latin typeface="Söhne"/>
              </a:rPr>
              <a:t>: Store information about bank branches.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Employees</a:t>
            </a:r>
            <a:r>
              <a:rPr lang="en-IN" b="0" i="0" u="none" strike="noStrike" dirty="0">
                <a:effectLst/>
                <a:latin typeface="Söhne"/>
              </a:rPr>
              <a:t>: Store employee information and their association with branches.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Customers</a:t>
            </a:r>
            <a:r>
              <a:rPr lang="en-IN" b="0" i="0" u="none" strike="noStrike" dirty="0">
                <a:effectLst/>
                <a:latin typeface="Söhne"/>
              </a:rPr>
              <a:t>: Store customer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effectLst/>
                <a:latin typeface="Söhne"/>
              </a:rPr>
              <a:t>AccountTypes</a:t>
            </a:r>
            <a:r>
              <a:rPr lang="en-IN" b="0" i="0" u="none" strike="noStrike" dirty="0">
                <a:effectLst/>
                <a:latin typeface="Söhne"/>
              </a:rPr>
              <a:t>: Store types of accounts offered by the bank.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effectLst/>
                <a:latin typeface="Söhne"/>
              </a:rPr>
              <a:t>AccountStatus</a:t>
            </a:r>
            <a:r>
              <a:rPr lang="en-IN" b="0" i="0" u="none" strike="noStrike" dirty="0">
                <a:effectLst/>
                <a:latin typeface="Söhne"/>
              </a:rPr>
              <a:t>: Store status of accounts.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Accounts:</a:t>
            </a:r>
            <a:r>
              <a:rPr lang="en-IN" b="0" i="0" u="none" strike="noStrike" dirty="0">
                <a:effectLst/>
                <a:latin typeface="Söhne"/>
              </a:rPr>
              <a:t> Store information about customer accounts.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Transactions: </a:t>
            </a:r>
            <a:r>
              <a:rPr lang="en-IN" b="0" i="0" u="none" strike="noStrike" dirty="0">
                <a:effectLst/>
                <a:latin typeface="Söhne"/>
              </a:rPr>
              <a:t>Store transaction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Transfer: </a:t>
            </a:r>
            <a:r>
              <a:rPr lang="en-IN" b="0" i="0" u="none" strike="noStrike" dirty="0">
                <a:effectLst/>
                <a:latin typeface="Söhne"/>
              </a:rPr>
              <a:t>Store information about transfers between accounts.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effectLst/>
                <a:latin typeface="Söhne"/>
              </a:rPr>
              <a:t>TransactionFees</a:t>
            </a:r>
            <a:r>
              <a:rPr lang="en-IN" b="1" i="0" u="none" strike="noStrike" dirty="0">
                <a:effectLst/>
                <a:latin typeface="Söhne"/>
              </a:rPr>
              <a:t>: </a:t>
            </a:r>
            <a:r>
              <a:rPr lang="en-IN" b="0" i="0" u="none" strike="noStrike" dirty="0">
                <a:effectLst/>
                <a:latin typeface="Söhne"/>
              </a:rPr>
              <a:t>Store transaction fee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effectLst/>
                <a:latin typeface="Söhne"/>
              </a:rPr>
              <a:t>LoanTypes</a:t>
            </a:r>
            <a:r>
              <a:rPr lang="en-IN" b="1" i="0" u="none" strike="noStrike" dirty="0">
                <a:effectLst/>
                <a:latin typeface="Söhne"/>
              </a:rPr>
              <a:t>: </a:t>
            </a:r>
            <a:r>
              <a:rPr lang="en-IN" b="0" i="0" u="none" strike="noStrike" dirty="0">
                <a:effectLst/>
                <a:latin typeface="Söhne"/>
              </a:rPr>
              <a:t>Store types of loans offered by the bank.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Loans: </a:t>
            </a:r>
            <a:r>
              <a:rPr lang="en-IN" b="0" i="0" u="none" strike="noStrike" dirty="0">
                <a:effectLst/>
                <a:latin typeface="Söhne"/>
              </a:rPr>
              <a:t>Store information about customer loans.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effectLst/>
                <a:latin typeface="Söhne"/>
              </a:rPr>
              <a:t>LoanPayments</a:t>
            </a:r>
            <a:r>
              <a:rPr lang="en-IN" b="1" i="0" u="none" strike="noStrike" dirty="0">
                <a:effectLst/>
                <a:latin typeface="Söhne"/>
              </a:rPr>
              <a:t>: </a:t>
            </a:r>
            <a:r>
              <a:rPr lang="en-IN" b="0" i="0" u="none" strike="noStrike" dirty="0">
                <a:effectLst/>
                <a:latin typeface="Söhne"/>
              </a:rPr>
              <a:t>Store information about loan payments made by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effectLst/>
                <a:latin typeface="Söhne"/>
              </a:rPr>
              <a:t>UserSessions</a:t>
            </a:r>
            <a:r>
              <a:rPr lang="en-IN" b="1" i="0" u="none" strike="noStrike" dirty="0">
                <a:effectLst/>
                <a:latin typeface="Söhne"/>
              </a:rPr>
              <a:t>: </a:t>
            </a:r>
            <a:r>
              <a:rPr lang="en-IN" b="0" i="0" u="none" strike="noStrike" dirty="0">
                <a:effectLst/>
                <a:latin typeface="Söhne"/>
              </a:rPr>
              <a:t>Store information about user sessions for banking </a:t>
            </a:r>
            <a:r>
              <a:rPr lang="en-IN" b="0" i="0" u="none" strike="noStrike" dirty="0" err="1">
                <a:effectLst/>
                <a:latin typeface="Söhne"/>
              </a:rPr>
              <a:t>transations</a:t>
            </a:r>
            <a:endParaRPr lang="en-IN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effectLst/>
                <a:latin typeface="Söhne"/>
              </a:rPr>
              <a:t>TransactionLogs</a:t>
            </a:r>
            <a:r>
              <a:rPr lang="en-IN" b="1" i="0" u="none" strike="noStrike" dirty="0">
                <a:effectLst/>
                <a:latin typeface="Söhne"/>
              </a:rPr>
              <a:t>: </a:t>
            </a:r>
            <a:r>
              <a:rPr lang="en-IN" b="0" i="0" u="none" strike="noStrike" dirty="0">
                <a:effectLst/>
                <a:latin typeface="Söhne"/>
              </a:rPr>
              <a:t>Store transaction logs for auditing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2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57479-F52D-195C-F7B7-710A26CB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684" y="629134"/>
            <a:ext cx="5773061" cy="60463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3B9E9F-5968-8283-CA97-ABC9BA0D90FD}"/>
              </a:ext>
            </a:extLst>
          </p:cNvPr>
          <p:cNvSpPr/>
          <p:nvPr/>
        </p:nvSpPr>
        <p:spPr>
          <a:xfrm>
            <a:off x="493160" y="2738061"/>
            <a:ext cx="3690913" cy="1551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13842-BC86-1E17-A2D7-4D076167A9FC}"/>
              </a:ext>
            </a:extLst>
          </p:cNvPr>
          <p:cNvSpPr txBox="1"/>
          <p:nvPr/>
        </p:nvSpPr>
        <p:spPr>
          <a:xfrm>
            <a:off x="565623" y="3252149"/>
            <a:ext cx="354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2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5778-04AC-7665-DD0F-B0B7217B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113C-F92F-23B8-A989-BAA8FC79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93187"/>
            <a:ext cx="11029615" cy="4253501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chemeClr val="tx1"/>
                </a:solidFill>
                <a:effectLst/>
                <a:latin typeface="Söhne"/>
              </a:rPr>
              <a:t>Bank Employees:</a:t>
            </a:r>
            <a:endParaRPr lang="en-IN" b="0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/>
            <a:r>
              <a:rPr lang="en-IN" b="0" i="0" u="none" strike="noStrike" dirty="0">
                <a:solidFill>
                  <a:schemeClr val="tx1"/>
                </a:solidFill>
                <a:effectLst/>
                <a:latin typeface="Söhne"/>
              </a:rPr>
              <a:t>Utilize the system to manage customer accounts, loans, and transactions.</a:t>
            </a:r>
          </a:p>
          <a:p>
            <a:pPr marL="742950" lvl="1" indent="-285750"/>
            <a:r>
              <a:rPr lang="en-IN" b="0" i="0" u="none" strike="noStrike" dirty="0">
                <a:solidFill>
                  <a:schemeClr val="tx1"/>
                </a:solidFill>
                <a:effectLst/>
                <a:latin typeface="Söhne"/>
              </a:rPr>
              <a:t>Perform account management tasks such as creating new accounts, processing transactions, and managing loan applications.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chemeClr val="tx1"/>
                </a:solidFill>
                <a:effectLst/>
                <a:latin typeface="Söhne"/>
              </a:rPr>
              <a:t>Bank Customers:</a:t>
            </a:r>
            <a:endParaRPr lang="en-IN" b="0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/>
            <a:r>
              <a:rPr lang="en-IN" b="0" i="0" u="none" strike="noStrike" dirty="0">
                <a:solidFill>
                  <a:schemeClr val="tx1"/>
                </a:solidFill>
                <a:effectLst/>
                <a:latin typeface="Söhne"/>
              </a:rPr>
              <a:t>Access their accounts, view transaction history, and make transactions.</a:t>
            </a:r>
          </a:p>
          <a:p>
            <a:pPr marL="742950" lvl="1" indent="-285750"/>
            <a:r>
              <a:rPr lang="en-IN" b="0" i="0" u="none" strike="noStrike" dirty="0">
                <a:solidFill>
                  <a:schemeClr val="tx1"/>
                </a:solidFill>
                <a:effectLst/>
                <a:latin typeface="Söhne"/>
              </a:rPr>
              <a:t>Apply for loans, view loan status, and make loan payments.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chemeClr val="tx1"/>
                </a:solidFill>
                <a:effectLst/>
                <a:latin typeface="Söhne"/>
              </a:rPr>
              <a:t>System Administrators:</a:t>
            </a:r>
            <a:endParaRPr lang="en-IN" b="0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/>
            <a:r>
              <a:rPr lang="en-IN" b="0" i="0" u="none" strike="noStrike" dirty="0">
                <a:solidFill>
                  <a:schemeClr val="tx1"/>
                </a:solidFill>
                <a:effectLst/>
                <a:latin typeface="Söhne"/>
              </a:rPr>
              <a:t>Manage system configurations and user privileges.</a:t>
            </a:r>
          </a:p>
          <a:p>
            <a:pPr marL="742950" lvl="1" indent="-285750"/>
            <a:r>
              <a:rPr lang="en-IN" b="0" i="0" u="none" strike="noStrike" dirty="0">
                <a:solidFill>
                  <a:schemeClr val="tx1"/>
                </a:solidFill>
                <a:effectLst/>
                <a:latin typeface="Söhne"/>
              </a:rPr>
              <a:t>Monitor system performance, security, and database backups.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chemeClr val="tx1"/>
                </a:solidFill>
                <a:effectLst/>
                <a:latin typeface="Söhne"/>
              </a:rPr>
              <a:t>Auditors:</a:t>
            </a:r>
            <a:endParaRPr lang="en-IN" b="0" i="0" u="none" strike="noStrike" dirty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/>
            <a:r>
              <a:rPr lang="en-IN" b="0" i="0" u="none" strike="noStrike" dirty="0">
                <a:solidFill>
                  <a:schemeClr val="tx1"/>
                </a:solidFill>
                <a:effectLst/>
                <a:latin typeface="Söhne"/>
              </a:rPr>
              <a:t>Review transaction logs and audit trails for compliance and regulatory purposes.</a:t>
            </a:r>
          </a:p>
          <a:p>
            <a:pPr marL="742950" lvl="1" indent="-285750"/>
            <a:r>
              <a:rPr lang="en-IN" b="0" i="0" u="none" strike="noStrike" dirty="0">
                <a:solidFill>
                  <a:schemeClr val="tx1"/>
                </a:solidFill>
                <a:effectLst/>
                <a:latin typeface="Söhne"/>
              </a:rPr>
              <a:t>Ensure the integrity and security of the banking system.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3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3B9E9F-5968-8283-CA97-ABC9BA0D90FD}"/>
              </a:ext>
            </a:extLst>
          </p:cNvPr>
          <p:cNvSpPr/>
          <p:nvPr/>
        </p:nvSpPr>
        <p:spPr>
          <a:xfrm>
            <a:off x="493160" y="2738061"/>
            <a:ext cx="3690913" cy="1551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13842-BC86-1E17-A2D7-4D076167A9FC}"/>
              </a:ext>
            </a:extLst>
          </p:cNvPr>
          <p:cNvSpPr txBox="1"/>
          <p:nvPr/>
        </p:nvSpPr>
        <p:spPr>
          <a:xfrm>
            <a:off x="565623" y="3252149"/>
            <a:ext cx="354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B5E20-9B7B-EA9C-17BF-DF28A35A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299" y="645635"/>
            <a:ext cx="4003810" cy="61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EF54-A790-7198-287C-50A1E7CF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STEPS</a:t>
            </a:r>
          </a:p>
        </p:txBody>
      </p:sp>
      <p:pic>
        <p:nvPicPr>
          <p:cNvPr id="1026" name="Picture 2" descr="Database Normalization A Step-by-Step Guide With Examples, 57% OFF">
            <a:extLst>
              <a:ext uri="{FF2B5EF4-FFF2-40B4-BE49-F238E27FC236}">
                <a16:creationId xmlns:a16="http://schemas.microsoft.com/office/drawing/2014/main" id="{8B8F6158-37ED-5ACB-755F-8951C3D5A2B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932" y="2065105"/>
            <a:ext cx="5189298" cy="42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C794E-45E0-4693-89F0-1ACF13ECD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tables in the database are in the1st, 2nd, and 3rd Normal Forms, indicating that they are well-structured and free from data redundancy and other normalization issues.</a:t>
            </a:r>
          </a:p>
        </p:txBody>
      </p:sp>
    </p:spTree>
    <p:extLst>
      <p:ext uri="{BB962C8B-B14F-4D97-AF65-F5344CB8AC3E}">
        <p14:creationId xmlns:p14="http://schemas.microsoft.com/office/powerpoint/2010/main" val="221204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5C7B-D459-141D-FA69-9498A304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BF00-71DE-AE81-66CE-EA63DE5B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Bank Database Management System (DBMS) provides a robust platform for efficiently managing banking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The system ensures data integrity, scalability, and improved efficiency for the bank's day-to-day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chemeClr val="tx1"/>
                </a:solidFill>
                <a:effectLst/>
                <a:latin typeface="Söhne"/>
              </a:rPr>
              <a:t>By providing comprehensive features for managing customer accounts, loans, transactions, and employee information, the DBMS enhances the overall performance of the bank.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2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CE68-32B1-736A-5BE4-558D7A03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D2A0-AC74-CBEF-B262-FCC187B7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Söhne"/>
              </a:rPr>
              <a:t>Integration of additional features such 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Söhne"/>
              </a:rPr>
              <a:t>Online banking portal for customers.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Söhne"/>
              </a:rPr>
              <a:t>Mobile banking applications for improved accessibility.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Söhne"/>
              </a:rPr>
              <a:t>Advanced analytics for better decision-making and customer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Söhne"/>
              </a:rPr>
              <a:t>Enhanced security measures to protect customer data and prevent fraud.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Söhne"/>
              </a:rPr>
              <a:t>Integration with third-party services for expanded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chemeClr val="tx1"/>
                </a:solidFill>
                <a:effectLst/>
                <a:latin typeface="Söhne"/>
              </a:rPr>
              <a:t>Continuous system optimization and updates to adapt to the evolving needs of the banking industry.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82007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{F8866D67-CF08-3E45-8B55-F2979C4DE47C}tf10001123</Template>
  <TotalTime>123</TotalTime>
  <Words>524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Söhne</vt:lpstr>
      <vt:lpstr>Wingdings 2</vt:lpstr>
      <vt:lpstr>Dividend</vt:lpstr>
      <vt:lpstr>Banking database management</vt:lpstr>
      <vt:lpstr>Problem statement</vt:lpstr>
      <vt:lpstr>Tables in the database</vt:lpstr>
      <vt:lpstr>PowerPoint Presentation</vt:lpstr>
      <vt:lpstr>Users of the system</vt:lpstr>
      <vt:lpstr>PowerPoint Presentation</vt:lpstr>
      <vt:lpstr>NORMALIZATION STEPS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database management</dc:title>
  <dc:creator>neha14.mehendale@outlook.com</dc:creator>
  <cp:lastModifiedBy>neha14.mehendale@outlook.com</cp:lastModifiedBy>
  <cp:revision>2</cp:revision>
  <dcterms:created xsi:type="dcterms:W3CDTF">2024-04-26T14:37:35Z</dcterms:created>
  <dcterms:modified xsi:type="dcterms:W3CDTF">2024-04-26T16:41:34Z</dcterms:modified>
</cp:coreProperties>
</file>