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7" r:id="rId4"/>
    <p:sldId id="273" r:id="rId5"/>
    <p:sldId id="274" r:id="rId6"/>
    <p:sldId id="275" r:id="rId7"/>
    <p:sldId id="258" r:id="rId8"/>
    <p:sldId id="259" r:id="rId9"/>
    <p:sldId id="263" r:id="rId10"/>
    <p:sldId id="264" r:id="rId11"/>
    <p:sldId id="265" r:id="rId12"/>
    <p:sldId id="266" r:id="rId13"/>
    <p:sldId id="26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180" y="3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38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298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05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729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7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36204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10/16/2025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7857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10/16/2025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5032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10/16/2025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074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10/16/2025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176722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0958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10/16/2025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11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9185" y="439916"/>
            <a:ext cx="8401860" cy="5573571"/>
          </a:xfrm>
        </p:spPr>
        <p:txBody>
          <a:bodyPr>
            <a:normAutofit/>
          </a:bodyPr>
          <a:lstStyle/>
          <a:p>
            <a:pPr algn="ctr">
              <a:lnSpc>
                <a:spcPct val="100000"/>
              </a:lnSpc>
            </a:pPr>
            <a:br>
              <a:rPr lang="en-IN" sz="5800" dirty="0">
                <a:latin typeface="Androgyne" panose="05080000000003050000" pitchFamily="82" charset="0"/>
              </a:rPr>
            </a:br>
            <a:r>
              <a:rPr lang="en-IN" sz="5800" dirty="0">
                <a:latin typeface="Androgyne" panose="05080000000003050000" pitchFamily="82" charset="0"/>
              </a:rPr>
              <a:t>Aadhaar </a:t>
            </a:r>
            <a:r>
              <a:rPr lang="en-IN" sz="5300" dirty="0">
                <a:latin typeface="Androgyne" panose="05080000000003050000" pitchFamily="82" charset="0"/>
              </a:rPr>
              <a:t>Biometric Update Data Analysis</a:t>
            </a:r>
            <a:br>
              <a:rPr lang="en-IN" sz="6000" dirty="0">
                <a:latin typeface="Androgyne" panose="05080000000003050000" pitchFamily="82" charset="0"/>
              </a:rPr>
            </a:br>
            <a:br>
              <a:rPr lang="en-IN" sz="6000" dirty="0">
                <a:latin typeface="Androgyne" panose="05080000000003050000" pitchFamily="82" charset="0"/>
              </a:rPr>
            </a:br>
            <a:r>
              <a:rPr lang="en-IN" sz="2000" dirty="0">
                <a:latin typeface="Androgyne" panose="05080000000003050000" pitchFamily="82" charset="0"/>
              </a:rPr>
              <a:t>Source: </a:t>
            </a:r>
            <a:r>
              <a:rPr lang="en-US" sz="2000" dirty="0"/>
              <a:t>:https://www.data.gov.in/resource/aadhaar-biometric-monthly-update-data</a:t>
            </a:r>
            <a:br>
              <a:rPr lang="en-IN" sz="2000" dirty="0">
                <a:latin typeface="Androgyne" panose="05080000000003050000" pitchFamily="82" charset="0"/>
              </a:rPr>
            </a:br>
            <a:r>
              <a:rPr lang="en-IN" sz="2000" dirty="0">
                <a:latin typeface="Androgyne" panose="05080000000003050000" pitchFamily="82" charset="0"/>
              </a:rPr>
              <a:t>Dataset: Aadhaar Biometric Monthly Update Data</a:t>
            </a:r>
            <a:br>
              <a:rPr lang="en-US" sz="2000" i="0" dirty="0">
                <a:effectLst/>
                <a:latin typeface="Androgyne" panose="05080000000003050000" pitchFamily="82" charset="0"/>
              </a:rPr>
            </a:br>
            <a:r>
              <a:rPr lang="en-US" sz="2000" i="0" dirty="0">
                <a:effectLst/>
                <a:latin typeface="Androgyne" panose="05080000000003050000" pitchFamily="82" charset="0"/>
              </a:rPr>
              <a:t>Email: nehamadatha500@gmail.com</a:t>
            </a:r>
            <a:br>
              <a:rPr lang="en-US" sz="2000" dirty="0">
                <a:latin typeface="Androgyne" panose="05080000000003050000" pitchFamily="82" charset="0"/>
              </a:rPr>
            </a:br>
            <a:br>
              <a:rPr lang="en-US" sz="2000" dirty="0">
                <a:latin typeface="Androgyne" panose="05080000000003050000" pitchFamily="82" charset="0"/>
              </a:rPr>
            </a:br>
            <a:endParaRPr sz="2000" dirty="0">
              <a:latin typeface="Androgyne" panose="05080000000003050000" pitchFamily="82" charset="0"/>
            </a:endParaRPr>
          </a:p>
        </p:txBody>
      </p:sp>
      <p:sp>
        <p:nvSpPr>
          <p:cNvPr id="6" name="TextBox 5">
            <a:extLst>
              <a:ext uri="{FF2B5EF4-FFF2-40B4-BE49-F238E27FC236}">
                <a16:creationId xmlns:a16="http://schemas.microsoft.com/office/drawing/2014/main" id="{FB237B6E-36DE-DF96-009A-F1CC4371326C}"/>
              </a:ext>
            </a:extLst>
          </p:cNvPr>
          <p:cNvSpPr txBox="1"/>
          <p:nvPr/>
        </p:nvSpPr>
        <p:spPr>
          <a:xfrm>
            <a:off x="7063299" y="6453402"/>
            <a:ext cx="2271250" cy="646331"/>
          </a:xfrm>
          <a:prstGeom prst="rect">
            <a:avLst/>
          </a:prstGeom>
          <a:noFill/>
        </p:spPr>
        <p:txBody>
          <a:bodyPr wrap="square" rtlCol="0">
            <a:spAutoFit/>
          </a:bodyPr>
          <a:lstStyle/>
          <a:p>
            <a:r>
              <a:rPr lang="en-US" dirty="0">
                <a:latin typeface="Androgyne" panose="05080000000003050000" pitchFamily="82" charset="0"/>
              </a:rPr>
              <a:t>M</a:t>
            </a:r>
            <a:r>
              <a:rPr lang="en-IN" dirty="0" err="1">
                <a:latin typeface="Androgyne" panose="05080000000003050000" pitchFamily="82" charset="0"/>
              </a:rPr>
              <a:t>adatha</a:t>
            </a:r>
            <a:r>
              <a:rPr lang="en-IN" dirty="0">
                <a:latin typeface="Androgyne" panose="05080000000003050000" pitchFamily="82" charset="0"/>
              </a:rPr>
              <a:t> Neha</a:t>
            </a:r>
          </a:p>
          <a:p>
            <a:endParaRPr lang="en-IN" dirty="0">
              <a:latin typeface="Androgyne" panose="05080000000003050000" pitchFamily="82" charset="0"/>
            </a:endParaRPr>
          </a:p>
        </p:txBody>
      </p:sp>
      <p:sp>
        <p:nvSpPr>
          <p:cNvPr id="5" name="TextBox 4">
            <a:extLst>
              <a:ext uri="{FF2B5EF4-FFF2-40B4-BE49-F238E27FC236}">
                <a16:creationId xmlns:a16="http://schemas.microsoft.com/office/drawing/2014/main" id="{AEE9355D-33DA-744E-1135-38EE6892A2E5}"/>
              </a:ext>
            </a:extLst>
          </p:cNvPr>
          <p:cNvSpPr txBox="1"/>
          <p:nvPr/>
        </p:nvSpPr>
        <p:spPr>
          <a:xfrm>
            <a:off x="1109299" y="476244"/>
            <a:ext cx="7297994" cy="461665"/>
          </a:xfrm>
          <a:prstGeom prst="rect">
            <a:avLst/>
          </a:prstGeom>
          <a:noFill/>
        </p:spPr>
        <p:txBody>
          <a:bodyPr wrap="square" rtlCol="0">
            <a:spAutoFit/>
          </a:bodyPr>
          <a:lstStyle/>
          <a:p>
            <a:r>
              <a:rPr lang="en-IN" sz="2400" dirty="0">
                <a:solidFill>
                  <a:schemeClr val="accent1"/>
                </a:solidFill>
                <a:latin typeface="Androgyne" panose="05080000000003050000" pitchFamily="82" charset="0"/>
              </a:rPr>
              <a:t>Biometric Update Dataset Analysis Using </a:t>
            </a:r>
            <a:r>
              <a:rPr lang="en-IN" sz="2400" dirty="0" err="1">
                <a:solidFill>
                  <a:schemeClr val="accent1"/>
                </a:solidFill>
                <a:latin typeface="Androgyne" panose="05080000000003050000" pitchFamily="82" charset="0"/>
              </a:rPr>
              <a:t>PySpark</a:t>
            </a:r>
            <a:endParaRPr lang="en-IN" sz="2400" dirty="0">
              <a:solidFill>
                <a:schemeClr val="accent1"/>
              </a:solidFill>
              <a:latin typeface="Androgyne" panose="05080000000003050000" pitchFamily="82" charset="0"/>
            </a:endParaRPr>
          </a:p>
        </p:txBody>
      </p:sp>
      <p:sp>
        <p:nvSpPr>
          <p:cNvPr id="14" name="Rectangle 6">
            <a:extLst>
              <a:ext uri="{FF2B5EF4-FFF2-40B4-BE49-F238E27FC236}">
                <a16:creationId xmlns:a16="http://schemas.microsoft.com/office/drawing/2014/main" id="{0FDD7A44-16BE-6D10-DF78-3C9218B04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descr="GitHub Logo Computer File PNG">
            <a:extLst>
              <a:ext uri="{FF2B5EF4-FFF2-40B4-BE49-F238E27FC236}">
                <a16:creationId xmlns:a16="http://schemas.microsoft.com/office/drawing/2014/main" id="{918F51DA-84A7-7451-C0B4-67C8D8D650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014" y="498227"/>
            <a:ext cx="451285" cy="4396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96CDF-D504-6BE8-3D6B-93E0C69B6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196BB-D380-FF89-323A-AFB9FA5035E7}"/>
              </a:ext>
            </a:extLst>
          </p:cNvPr>
          <p:cNvSpPr>
            <a:spLocks noGrp="1"/>
          </p:cNvSpPr>
          <p:nvPr>
            <p:ph type="title"/>
          </p:nvPr>
        </p:nvSpPr>
        <p:spPr>
          <a:xfrm>
            <a:off x="442452" y="286604"/>
            <a:ext cx="8465574" cy="1450757"/>
          </a:xfrm>
        </p:spPr>
        <p:txBody>
          <a:bodyPr>
            <a:normAutofit/>
          </a:bodyPr>
          <a:lstStyle/>
          <a:p>
            <a:r>
              <a:rPr lang="en-US" b="1" dirty="0"/>
              <a:t>C</a:t>
            </a:r>
            <a:r>
              <a:rPr lang="en-IN" b="1" dirty="0" err="1"/>
              <a:t>hildren</a:t>
            </a:r>
            <a:r>
              <a:rPr lang="en-IN" b="1" dirty="0"/>
              <a:t> vs Adults per District</a:t>
            </a:r>
          </a:p>
        </p:txBody>
      </p:sp>
      <p:sp>
        <p:nvSpPr>
          <p:cNvPr id="6" name="Rectangle 1">
            <a:extLst>
              <a:ext uri="{FF2B5EF4-FFF2-40B4-BE49-F238E27FC236}">
                <a16:creationId xmlns:a16="http://schemas.microsoft.com/office/drawing/2014/main" id="{2B3F93EA-53EB-56AC-8846-A71BB200571C}"/>
              </a:ext>
            </a:extLst>
          </p:cNvPr>
          <p:cNvSpPr>
            <a:spLocks noChangeArrowheads="1"/>
          </p:cNvSpPr>
          <p:nvPr/>
        </p:nvSpPr>
        <p:spPr bwMode="auto">
          <a:xfrm rot="10800000" flipV="1">
            <a:off x="634180" y="5053021"/>
            <a:ext cx="787563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dirty="0"/>
              <a:t>The scatter plot shows that most districts have higher numbers of children where there are more adults, but there is significant variation. This suggests the need for resource allocation and policies that address districts with both high and low child-to-adult ratios.</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5" name="Picture 4">
            <a:extLst>
              <a:ext uri="{FF2B5EF4-FFF2-40B4-BE49-F238E27FC236}">
                <a16:creationId xmlns:a16="http://schemas.microsoft.com/office/drawing/2014/main" id="{2A175676-3528-E8AE-23F2-1C6B2ADDC161}"/>
              </a:ext>
            </a:extLst>
          </p:cNvPr>
          <p:cNvPicPr>
            <a:picLocks noChangeAspect="1"/>
          </p:cNvPicPr>
          <p:nvPr/>
        </p:nvPicPr>
        <p:blipFill>
          <a:blip r:embed="rId2"/>
          <a:stretch>
            <a:fillRect/>
          </a:stretch>
        </p:blipFill>
        <p:spPr>
          <a:xfrm>
            <a:off x="2039112" y="1826410"/>
            <a:ext cx="4802886" cy="2999062"/>
          </a:xfrm>
          <a:prstGeom prst="rect">
            <a:avLst/>
          </a:prstGeom>
        </p:spPr>
      </p:pic>
    </p:spTree>
    <p:extLst>
      <p:ext uri="{BB962C8B-B14F-4D97-AF65-F5344CB8AC3E}">
        <p14:creationId xmlns:p14="http://schemas.microsoft.com/office/powerpoint/2010/main" val="60513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B9F86-ACB3-7FCE-53CB-96505D649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FFC2CB-7EFE-5848-E355-AA2270B34ADB}"/>
              </a:ext>
            </a:extLst>
          </p:cNvPr>
          <p:cNvSpPr>
            <a:spLocks noGrp="1"/>
          </p:cNvSpPr>
          <p:nvPr>
            <p:ph type="title"/>
          </p:nvPr>
        </p:nvSpPr>
        <p:spPr/>
        <p:txBody>
          <a:bodyPr>
            <a:normAutofit/>
          </a:bodyPr>
          <a:lstStyle/>
          <a:p>
            <a:r>
              <a:rPr lang="en-US" b="1" dirty="0"/>
              <a:t>Top 15 States by Population: Children vs Adults</a:t>
            </a:r>
            <a:endParaRPr lang="en-IN" b="1" dirty="0"/>
          </a:p>
        </p:txBody>
      </p:sp>
      <p:sp>
        <p:nvSpPr>
          <p:cNvPr id="8" name="Rectangle 1">
            <a:extLst>
              <a:ext uri="{FF2B5EF4-FFF2-40B4-BE49-F238E27FC236}">
                <a16:creationId xmlns:a16="http://schemas.microsoft.com/office/drawing/2014/main" id="{5A7DE8AE-99CC-58ED-2BDD-B149B45134E4}"/>
              </a:ext>
            </a:extLst>
          </p:cNvPr>
          <p:cNvSpPr>
            <a:spLocks noChangeArrowheads="1"/>
          </p:cNvSpPr>
          <p:nvPr/>
        </p:nvSpPr>
        <p:spPr bwMode="auto">
          <a:xfrm>
            <a:off x="697721" y="5259139"/>
            <a:ext cx="75466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buFontTx/>
              <a:buChar char="•"/>
            </a:pPr>
            <a:r>
              <a:rPr lang="en-US" dirty="0"/>
              <a:t>The chart shows that states with large populations have significant numbers of both children and adults. This indicates that both age groups need attention from policies and services.</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4" name="Picture 3">
            <a:extLst>
              <a:ext uri="{FF2B5EF4-FFF2-40B4-BE49-F238E27FC236}">
                <a16:creationId xmlns:a16="http://schemas.microsoft.com/office/drawing/2014/main" id="{BBAF0B10-27ED-680D-0E42-53F1785FEC90}"/>
              </a:ext>
            </a:extLst>
          </p:cNvPr>
          <p:cNvPicPr>
            <a:picLocks noChangeAspect="1"/>
          </p:cNvPicPr>
          <p:nvPr/>
        </p:nvPicPr>
        <p:blipFill>
          <a:blip r:embed="rId2"/>
          <a:stretch>
            <a:fillRect/>
          </a:stretch>
        </p:blipFill>
        <p:spPr>
          <a:xfrm>
            <a:off x="1508760" y="1822777"/>
            <a:ext cx="5614987" cy="3212446"/>
          </a:xfrm>
          <a:prstGeom prst="rect">
            <a:avLst/>
          </a:prstGeom>
        </p:spPr>
      </p:pic>
    </p:spTree>
    <p:extLst>
      <p:ext uri="{BB962C8B-B14F-4D97-AF65-F5344CB8AC3E}">
        <p14:creationId xmlns:p14="http://schemas.microsoft.com/office/powerpoint/2010/main" val="300067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4A0F-2190-ABCF-045D-4F6373DEB8A6}"/>
              </a:ext>
            </a:extLst>
          </p:cNvPr>
          <p:cNvSpPr>
            <a:spLocks noGrp="1"/>
          </p:cNvSpPr>
          <p:nvPr>
            <p:ph type="title"/>
          </p:nvPr>
        </p:nvSpPr>
        <p:spPr>
          <a:xfrm>
            <a:off x="521208" y="456830"/>
            <a:ext cx="8229600" cy="1143000"/>
          </a:xfrm>
        </p:spPr>
        <p:txBody>
          <a:bodyPr/>
          <a:lstStyle/>
          <a:p>
            <a:r>
              <a:rPr lang="en-IN" dirty="0">
                <a:latin typeface="Androgyne" panose="05080000000003050000" pitchFamily="82" charset="0"/>
              </a:rPr>
              <a:t>Dataset Observation</a:t>
            </a:r>
          </a:p>
        </p:txBody>
      </p:sp>
      <p:sp>
        <p:nvSpPr>
          <p:cNvPr id="5" name="Rectangle 2">
            <a:extLst>
              <a:ext uri="{FF2B5EF4-FFF2-40B4-BE49-F238E27FC236}">
                <a16:creationId xmlns:a16="http://schemas.microsoft.com/office/drawing/2014/main" id="{04D08A81-C303-6061-B318-77AAE787114F}"/>
              </a:ext>
            </a:extLst>
          </p:cNvPr>
          <p:cNvSpPr>
            <a:spLocks noChangeArrowheads="1"/>
          </p:cNvSpPr>
          <p:nvPr/>
        </p:nvSpPr>
        <p:spPr bwMode="auto">
          <a:xfrm>
            <a:off x="609600" y="1779694"/>
            <a:ext cx="7924800" cy="4524315"/>
          </a:xfrm>
          <a:prstGeom prst="rect">
            <a:avLst/>
          </a:prstGeom>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b="1" dirty="0"/>
              <a:t>Population Count Distribution:</a:t>
            </a:r>
            <a:r>
              <a:rPr lang="en-US" dirty="0"/>
              <a:t> The number of individuals in each age group varies across districts, with most districts having moderate population counts for both children and adults.</a:t>
            </a:r>
          </a:p>
          <a:p>
            <a:pPr lvl="0" algn="just" defTabSz="914400" eaLnBrk="0" fontAlgn="base" hangingPunct="0">
              <a:spcBef>
                <a:spcPct val="0"/>
              </a:spcBef>
              <a:spcAft>
                <a:spcPct val="0"/>
              </a:spcAft>
            </a:pPr>
            <a:endParaRPr lang="en-US" altLang="en-US" dirty="0">
              <a:latin typeface="Androgyne" panose="05080000000003050000" pitchFamily="82" charset="0"/>
            </a:endParaRPr>
          </a:p>
          <a:p>
            <a:pPr lvl="0" algn="just" defTabSz="914400" eaLnBrk="0" fontAlgn="base" hangingPunct="0">
              <a:spcBef>
                <a:spcPct val="0"/>
              </a:spcBef>
              <a:spcAft>
                <a:spcPct val="0"/>
              </a:spcAft>
            </a:pPr>
            <a:r>
              <a:rPr lang="en-US" b="1" dirty="0"/>
              <a:t>High Population Districts:</a:t>
            </a:r>
            <a:r>
              <a:rPr lang="en-US" dirty="0"/>
              <a:t> Districts with exceptionally high populations are less frequent but represent significant demographic weight and require focused attention.</a:t>
            </a:r>
          </a:p>
          <a:p>
            <a:pPr lvl="0" algn="just" defTabSz="914400" eaLnBrk="0" fontAlgn="base" hangingPunct="0">
              <a:spcBef>
                <a:spcPct val="0"/>
              </a:spcBef>
              <a:spcAft>
                <a:spcPct val="0"/>
              </a:spcAft>
            </a:pPr>
            <a:endParaRPr lang="en-US" dirty="0"/>
          </a:p>
          <a:p>
            <a:pPr lvl="0" algn="just" defTabSz="914400" eaLnBrk="0" fontAlgn="base" hangingPunct="0">
              <a:spcBef>
                <a:spcPct val="0"/>
              </a:spcBef>
              <a:spcAft>
                <a:spcPct val="0"/>
              </a:spcAft>
            </a:pPr>
            <a:r>
              <a:rPr lang="en-US" b="1" dirty="0"/>
              <a:t>Child-to-Adult Ratio Insights:</a:t>
            </a:r>
            <a:r>
              <a:rPr lang="en-US" dirty="0"/>
              <a:t> While most districts have a balanced child-to-adult ratio, some show higher child populations, indicating areas needing targeted services for youth.</a:t>
            </a:r>
          </a:p>
          <a:p>
            <a:pPr lvl="0" algn="just" defTabSz="914400" eaLnBrk="0" fontAlgn="base" hangingPunct="0">
              <a:spcBef>
                <a:spcPct val="0"/>
              </a:spcBef>
              <a:spcAft>
                <a:spcPct val="0"/>
              </a:spcAft>
            </a:pPr>
            <a:endParaRPr lang="en-US" altLang="en-US" dirty="0">
              <a:latin typeface="Androgyne" panose="05080000000003050000" pitchFamily="82" charset="0"/>
            </a:endParaRPr>
          </a:p>
          <a:p>
            <a:pPr lvl="0" algn="just" defTabSz="914400" eaLnBrk="0" fontAlgn="base" hangingPunct="0">
              <a:spcBef>
                <a:spcPct val="0"/>
              </a:spcBef>
              <a:spcAft>
                <a:spcPct val="0"/>
              </a:spcAft>
            </a:pPr>
            <a:r>
              <a:rPr lang="en-US" b="1" dirty="0"/>
              <a:t>Population Severity &amp; Resource Implications:</a:t>
            </a:r>
            <a:r>
              <a:rPr lang="en-US" dirty="0"/>
              <a:t> The variation in population counts and ratios across districts suggests differing resource and infrastructure needs, from minor adjustments in smaller districts to substantial planning in high-population areas.</a:t>
            </a:r>
            <a:endParaRPr lang="en-US" altLang="en-US" dirty="0">
              <a:latin typeface="Androgyne" panose="05080000000003050000" pitchFamily="82" charset="0"/>
            </a:endParaRPr>
          </a:p>
        </p:txBody>
      </p:sp>
    </p:spTree>
    <p:extLst>
      <p:ext uri="{BB962C8B-B14F-4D97-AF65-F5344CB8AC3E}">
        <p14:creationId xmlns:p14="http://schemas.microsoft.com/office/powerpoint/2010/main" val="179066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Conclusion</a:t>
            </a:r>
          </a:p>
        </p:txBody>
      </p:sp>
      <p:sp>
        <p:nvSpPr>
          <p:cNvPr id="3" name="Content Placeholder 2"/>
          <p:cNvSpPr>
            <a:spLocks noGrp="1"/>
          </p:cNvSpPr>
          <p:nvPr>
            <p:ph idx="1"/>
          </p:nvPr>
        </p:nvSpPr>
        <p:spPr>
          <a:xfrm>
            <a:off x="822961" y="1964015"/>
            <a:ext cx="7031736" cy="2461681"/>
          </a:xfrm>
        </p:spPr>
        <p:txBody>
          <a:bodyPr/>
          <a:lstStyle/>
          <a:p>
            <a:pPr marL="0" indent="0" algn="just">
              <a:buNone/>
            </a:pPr>
            <a:r>
              <a:rPr lang="en-US" dirty="0"/>
              <a:t>The Biometric Update dataset reveals significant demographic patterns, with adults (17+) forming the majority population across states. District-level variations highlight areas with higher child populations and differing child-to-adult ratios. This data provides critical insights for planning targeted services, resource allocation, and demographic monitoring to support effective governance and developmental initiatives.</a:t>
            </a:r>
            <a:endParaRPr dirty="0">
              <a:latin typeface="Androgyne" panose="05080000000003050000"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Introduction</a:t>
            </a:r>
          </a:p>
        </p:txBody>
      </p:sp>
      <p:sp>
        <p:nvSpPr>
          <p:cNvPr id="3" name="Content Placeholder 2"/>
          <p:cNvSpPr>
            <a:spLocks noGrp="1"/>
          </p:cNvSpPr>
          <p:nvPr>
            <p:ph idx="1"/>
          </p:nvPr>
        </p:nvSpPr>
        <p:spPr>
          <a:xfrm>
            <a:off x="714805" y="2002831"/>
            <a:ext cx="7543801" cy="4023360"/>
          </a:xfrm>
        </p:spPr>
        <p:txBody>
          <a:bodyPr/>
          <a:lstStyle/>
          <a:p>
            <a:r>
              <a:rPr lang="en-US" dirty="0"/>
              <a:t>This presentation provides an analysis of the Biometric Update Data, covering:</a:t>
            </a:r>
          </a:p>
          <a:p>
            <a:r>
              <a:rPr lang="en-US" dirty="0"/>
              <a:t>Dataset Structure and Record Uniqueness</a:t>
            </a:r>
          </a:p>
          <a:p>
            <a:r>
              <a:rPr lang="en-IN" dirty="0"/>
              <a:t>Age Group Distribution</a:t>
            </a:r>
          </a:p>
          <a:p>
            <a:r>
              <a:rPr lang="en-US" dirty="0"/>
              <a:t>Geographic Patterns across States and Districts</a:t>
            </a:r>
          </a:p>
          <a:p>
            <a:r>
              <a:rPr lang="en-IN" dirty="0"/>
              <a:t>Monthly Registration Trends</a:t>
            </a:r>
          </a:p>
          <a:p>
            <a:r>
              <a:rPr lang="en-IN" dirty="0"/>
              <a:t>Child-to-Adult Ratios</a:t>
            </a:r>
          </a:p>
          <a:p>
            <a:r>
              <a:rPr lang="en-IN" dirty="0"/>
              <a:t>Population Targeting Insights</a:t>
            </a:r>
          </a:p>
          <a:p>
            <a:r>
              <a:rPr lang="en-IN" dirty="0"/>
              <a:t>Policy and Planning Implications</a:t>
            </a:r>
            <a:endParaRPr lang="en-US" dirty="0"/>
          </a:p>
          <a:p>
            <a:pPr marL="0" indent="0">
              <a:buNone/>
            </a:pP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7F37-A788-E3A2-382A-4683D1F59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31816-6322-04F2-D978-479ABDBF7633}"/>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F0EBDD3-AE09-E3EA-514C-5A64899CEE2F}"/>
              </a:ext>
            </a:extLst>
          </p:cNvPr>
          <p:cNvSpPr>
            <a:spLocks noGrp="1"/>
          </p:cNvSpPr>
          <p:nvPr>
            <p:ph idx="1"/>
          </p:nvPr>
        </p:nvSpPr>
        <p:spPr>
          <a:xfrm>
            <a:off x="822960" y="2003050"/>
            <a:ext cx="7543801" cy="4023360"/>
          </a:xfrm>
        </p:spPr>
        <p:txBody>
          <a:bodyPr>
            <a:noAutofit/>
          </a:bodyPr>
          <a:lstStyle/>
          <a:p>
            <a:pPr algn="just"/>
            <a:r>
              <a:rPr lang="en-US" sz="1400" dirty="0">
                <a:latin typeface="Androgyne" panose="05080000000003050000" pitchFamily="82" charset="0"/>
              </a:rPr>
              <a:t> </a:t>
            </a:r>
            <a:r>
              <a:rPr lang="en-US" sz="1400" dirty="0"/>
              <a:t>The dataset contains detailed records of biometric registrations across various states and districts in India, spanning the months March to July 2025. The key columns include Date, State, District, </a:t>
            </a:r>
            <a:r>
              <a:rPr lang="en-US" sz="1400" dirty="0" err="1"/>
              <a:t>Pincode</a:t>
            </a:r>
            <a:r>
              <a:rPr lang="en-US" sz="1400" dirty="0"/>
              <a:t>, Bio_age_5_17, and Bio_age_17+. There are over 100,000 rows, with each representing a unique registration record for a specific district on a given date. Data completeness is strong, with minimal missing values, ensuring reliability for further exploration.</a:t>
            </a:r>
          </a:p>
          <a:p>
            <a:pPr algn="just"/>
            <a:r>
              <a:rPr lang="en-US" sz="1400" b="1" dirty="0">
                <a:latin typeface="Androgyne" panose="05080000000003050000" pitchFamily="82" charset="0"/>
              </a:rPr>
              <a:t>1. Structure and Uniqueness</a:t>
            </a:r>
          </a:p>
          <a:p>
            <a:pPr algn="just"/>
            <a:r>
              <a:rPr lang="en-US" sz="1400" dirty="0"/>
              <a:t>The dataset comprises individual biometric registration events described by categorical and numerical features. Each row represents a unique record for a district on a specific date. States and districts are well represented, capturing a broad overview of biometric update activity. Columns are clearly defined, with unique values for districts, states, and </a:t>
            </a:r>
            <a:r>
              <a:rPr lang="en-US" sz="1400" dirty="0" err="1"/>
              <a:t>pincodes</a:t>
            </a:r>
            <a:r>
              <a:rPr lang="en-US" sz="1400" dirty="0"/>
              <a:t>, enabling accurate aggregation and analysis.</a:t>
            </a:r>
          </a:p>
          <a:p>
            <a:pPr algn="just"/>
            <a:r>
              <a:rPr lang="en-US" sz="1400" b="1" dirty="0">
                <a:latin typeface="Androgyne" panose="05080000000003050000" pitchFamily="82" charset="0"/>
              </a:rPr>
              <a:t>2. </a:t>
            </a:r>
            <a:r>
              <a:rPr lang="en-IN" sz="1400" b="1" dirty="0"/>
              <a:t>Age Group Distribution</a:t>
            </a:r>
            <a:endParaRPr lang="en-US" sz="1400" b="1" dirty="0">
              <a:latin typeface="Androgyne" panose="05080000000003050000" pitchFamily="82" charset="0"/>
            </a:endParaRPr>
          </a:p>
          <a:p>
            <a:pPr algn="just"/>
            <a:r>
              <a:rPr lang="en-US" sz="1400" dirty="0"/>
              <a:t>Registrations are divided into two primary age groups: children (5–17 years) and adults (17+ years). Adults consistently account for the majority of the total population, while children make up a smaller but significant portion. Understanding this distribution helps identify districts with higher proportions of children or adults, which can inform targeted registration drives and demographic insights.</a:t>
            </a:r>
          </a:p>
          <a:p>
            <a:pPr algn="just"/>
            <a:endParaRPr lang="en-US" sz="1400" dirty="0">
              <a:latin typeface="Androgyne" panose="05080000000003050000" pitchFamily="82" charset="0"/>
            </a:endParaRPr>
          </a:p>
        </p:txBody>
      </p:sp>
    </p:spTree>
    <p:extLst>
      <p:ext uri="{BB962C8B-B14F-4D97-AF65-F5344CB8AC3E}">
        <p14:creationId xmlns:p14="http://schemas.microsoft.com/office/powerpoint/2010/main" val="12117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B3104-A8BA-5F8E-B469-A974BC283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4BCAE-8943-7F7B-1206-7A1687BF7C78}"/>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7D7F9A5A-2AD0-1E3F-ACDE-60424AA4FEA0}"/>
              </a:ext>
            </a:extLst>
          </p:cNvPr>
          <p:cNvSpPr>
            <a:spLocks noGrp="1"/>
          </p:cNvSpPr>
          <p:nvPr>
            <p:ph idx="1"/>
          </p:nvPr>
        </p:nvSpPr>
        <p:spPr>
          <a:xfrm>
            <a:off x="822960" y="2003050"/>
            <a:ext cx="7543801" cy="4023360"/>
          </a:xfrm>
        </p:spPr>
        <p:txBody>
          <a:bodyPr>
            <a:noAutofit/>
          </a:bodyPr>
          <a:lstStyle/>
          <a:p>
            <a:pPr algn="just"/>
            <a:r>
              <a:rPr lang="en-US" sz="1400" b="1" dirty="0">
                <a:latin typeface="Androgyne" panose="05080000000003050000" pitchFamily="82" charset="0"/>
              </a:rPr>
              <a:t>3. State-wise Representation</a:t>
            </a:r>
          </a:p>
          <a:p>
            <a:pPr algn="just"/>
            <a:r>
              <a:rPr lang="en-US" sz="1400" dirty="0"/>
              <a:t>Records cover all major states and their districts, including Maharashtra, Bihar, Madhya Pradesh, Jharkhand, and others. Total biometric registrations differ by state and district, with some areas showing significantly higher update counts. This geographic diversity is essential for planning targeted registration drives and resource allocation for biometric services.</a:t>
            </a:r>
          </a:p>
          <a:p>
            <a:pPr algn="just"/>
            <a:r>
              <a:rPr lang="en-US" sz="1400" b="1" dirty="0">
                <a:latin typeface="Androgyne" panose="05080000000003050000" pitchFamily="82" charset="0"/>
              </a:rPr>
              <a:t>4. </a:t>
            </a:r>
            <a:r>
              <a:rPr lang="en-IN" sz="1400" b="1" dirty="0"/>
              <a:t>Age Group Trends</a:t>
            </a:r>
            <a:endParaRPr lang="en-US" sz="1400" b="1" dirty="0">
              <a:latin typeface="Androgyne" panose="05080000000003050000" pitchFamily="82" charset="0"/>
            </a:endParaRPr>
          </a:p>
          <a:p>
            <a:pPr algn="just"/>
            <a:r>
              <a:rPr lang="en-US" sz="1400" dirty="0"/>
              <a:t>The dataset reveals differences in registration patterns between children (5–17 years) and adults (17+ years). Some districts show higher proportions of children, while others are dominated by adult registrations. These trends help in designing age-specific outreach programs and monitoring demographic coverage effectively.</a:t>
            </a:r>
          </a:p>
          <a:p>
            <a:pPr algn="just"/>
            <a:endParaRPr lang="en-US" sz="1400" dirty="0">
              <a:latin typeface="Androgyne" panose="05080000000003050000" pitchFamily="82" charset="0"/>
            </a:endParaRPr>
          </a:p>
        </p:txBody>
      </p:sp>
    </p:spTree>
    <p:extLst>
      <p:ext uri="{BB962C8B-B14F-4D97-AF65-F5344CB8AC3E}">
        <p14:creationId xmlns:p14="http://schemas.microsoft.com/office/powerpoint/2010/main" val="123639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C0532-D6C8-8A56-B5C0-05792400CC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082BE-172D-1967-C41F-71E3CC07B340}"/>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9C49BF6-7843-FB89-74AF-5935B9A674B8}"/>
              </a:ext>
            </a:extLst>
          </p:cNvPr>
          <p:cNvSpPr>
            <a:spLocks noGrp="1"/>
          </p:cNvSpPr>
          <p:nvPr>
            <p:ph idx="1"/>
          </p:nvPr>
        </p:nvSpPr>
        <p:spPr>
          <a:xfrm>
            <a:off x="822960" y="2003050"/>
            <a:ext cx="7543801" cy="4023360"/>
          </a:xfrm>
        </p:spPr>
        <p:txBody>
          <a:bodyPr>
            <a:noAutofit/>
          </a:bodyPr>
          <a:lstStyle/>
          <a:p>
            <a:pPr algn="just"/>
            <a:r>
              <a:rPr lang="en-US" sz="1400" b="1" dirty="0">
                <a:latin typeface="Androgyne" panose="05080000000003050000" pitchFamily="82" charset="0"/>
              </a:rPr>
              <a:t>5. </a:t>
            </a:r>
            <a:r>
              <a:rPr lang="en-IN" sz="1400" b="1" dirty="0"/>
              <a:t>Registration Severity Insights</a:t>
            </a:r>
            <a:endParaRPr lang="en-US" sz="1400" b="1" dirty="0">
              <a:latin typeface="Androgyne" panose="05080000000003050000" pitchFamily="82" charset="0"/>
            </a:endParaRPr>
          </a:p>
          <a:p>
            <a:pPr algn="just"/>
            <a:r>
              <a:rPr lang="en-US" sz="1400" dirty="0"/>
              <a:t>Biometric registration counts per district vary widely, with some districts recording very high numbers while others have lower participation. Analyzing these numeric features allows assessment of coverage gaps and highlights areas that may need additional registration drives or awareness campaigns.</a:t>
            </a:r>
          </a:p>
          <a:p>
            <a:pPr algn="just"/>
            <a:r>
              <a:rPr lang="en-US" sz="1400" b="1" dirty="0">
                <a:latin typeface="Androgyne" panose="05080000000003050000" pitchFamily="82" charset="0"/>
              </a:rPr>
              <a:t>6. </a:t>
            </a:r>
            <a:r>
              <a:rPr lang="en-IN" sz="1400" b="1" dirty="0"/>
              <a:t>Monthly Trends</a:t>
            </a:r>
          </a:p>
          <a:p>
            <a:pPr algn="just"/>
            <a:r>
              <a:rPr lang="en-US" sz="1400" dirty="0"/>
              <a:t>Analysis shows changes in registration activity from March to July, with certain months experiencing higher updates. These trends help identify seasonal patterns, plan resource allocation, and optimize outreach strategies for efficient biometric data collection.</a:t>
            </a:r>
            <a:endParaRPr lang="en-IN" sz="1400" b="1" dirty="0"/>
          </a:p>
        </p:txBody>
      </p:sp>
    </p:spTree>
    <p:extLst>
      <p:ext uri="{BB962C8B-B14F-4D97-AF65-F5344CB8AC3E}">
        <p14:creationId xmlns:p14="http://schemas.microsoft.com/office/powerpoint/2010/main" val="150925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B007A-C36F-8C58-4CCC-D1CD1092F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4C4D7B-B198-8692-A42E-3F7DF4781805}"/>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985BC515-B4FE-9CFD-A427-73168BB91BC5}"/>
              </a:ext>
            </a:extLst>
          </p:cNvPr>
          <p:cNvSpPr>
            <a:spLocks noGrp="1"/>
          </p:cNvSpPr>
          <p:nvPr>
            <p:ph idx="1"/>
          </p:nvPr>
        </p:nvSpPr>
        <p:spPr>
          <a:xfrm>
            <a:off x="822960" y="2003050"/>
            <a:ext cx="7543801" cy="4023360"/>
          </a:xfrm>
        </p:spPr>
        <p:txBody>
          <a:bodyPr>
            <a:noAutofit/>
          </a:bodyPr>
          <a:lstStyle/>
          <a:p>
            <a:pPr algn="just"/>
            <a:r>
              <a:rPr lang="en-US" sz="1400" b="1" dirty="0">
                <a:latin typeface="Androgyne" panose="05080000000003050000" pitchFamily="82" charset="0"/>
              </a:rPr>
              <a:t>7. Key Relationships</a:t>
            </a:r>
          </a:p>
          <a:p>
            <a:pPr algn="just"/>
            <a:r>
              <a:rPr lang="en-US" sz="1400" b="1" dirty="0"/>
              <a:t>Age Group vs. Registration Count</a:t>
            </a:r>
            <a:r>
              <a:rPr lang="en-US" sz="1400" dirty="0"/>
              <a:t>: Districts with higher adult populations (17+) generally show higher overall registration counts, but some districts have unusually high child (5–17) registrations.</a:t>
            </a:r>
          </a:p>
          <a:p>
            <a:pPr algn="just"/>
            <a:r>
              <a:rPr lang="en-US" sz="1400" b="1" dirty="0"/>
              <a:t>State vs. Registration Volume</a:t>
            </a:r>
            <a:r>
              <a:rPr lang="en-US" sz="1400" dirty="0"/>
              <a:t>: States like Maharashtra, Bihar, and Madhya Pradesh consistently record the highest total registrations.</a:t>
            </a:r>
          </a:p>
          <a:p>
            <a:pPr algn="just"/>
            <a:r>
              <a:rPr lang="en-US" sz="1400" b="1" dirty="0"/>
              <a:t>District vs. Child-to-Adult Ratio</a:t>
            </a:r>
            <a:r>
              <a:rPr lang="en-US" sz="1400" dirty="0"/>
              <a:t>: Certain districts show a higher proportion of children compared to adults, indicating areas where targeted outreach may be needed.</a:t>
            </a:r>
            <a:endParaRPr lang="en-US" sz="1400" b="1" dirty="0">
              <a:latin typeface="Androgyne" panose="05080000000003050000" pitchFamily="82" charset="0"/>
            </a:endParaRPr>
          </a:p>
        </p:txBody>
      </p:sp>
    </p:spTree>
    <p:extLst>
      <p:ext uri="{BB962C8B-B14F-4D97-AF65-F5344CB8AC3E}">
        <p14:creationId xmlns:p14="http://schemas.microsoft.com/office/powerpoint/2010/main" val="3869687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33" y="286604"/>
            <a:ext cx="8701548" cy="1450757"/>
          </a:xfrm>
        </p:spPr>
        <p:txBody>
          <a:bodyPr>
            <a:normAutofit/>
          </a:bodyPr>
          <a:lstStyle/>
          <a:p>
            <a:r>
              <a:rPr lang="en-US" b="1" dirty="0">
                <a:ea typeface="Tahoma" panose="020B0604030504040204" pitchFamily="34" charset="0"/>
                <a:cs typeface="Tahoma" panose="020B0604030504040204" pitchFamily="34" charset="0"/>
              </a:rPr>
              <a:t>Population Distribution by Age Group</a:t>
            </a:r>
          </a:p>
        </p:txBody>
      </p:sp>
      <p:sp>
        <p:nvSpPr>
          <p:cNvPr id="4" name="TextBox 3"/>
          <p:cNvSpPr txBox="1"/>
          <p:nvPr/>
        </p:nvSpPr>
        <p:spPr>
          <a:xfrm>
            <a:off x="221226" y="5120640"/>
            <a:ext cx="8701548" cy="369332"/>
          </a:xfrm>
          <a:prstGeom prst="rect">
            <a:avLst/>
          </a:prstGeom>
          <a:noFill/>
        </p:spPr>
        <p:txBody>
          <a:bodyPr wrap="square">
            <a:spAutoFit/>
          </a:bodyPr>
          <a:lstStyle/>
          <a:p>
            <a:r>
              <a:rPr lang="en-US" dirty="0"/>
              <a:t>Adults (17+) slightly outnumber children (5–17), forming about 53% of the total population.</a:t>
            </a:r>
          </a:p>
        </p:txBody>
      </p:sp>
      <p:pic>
        <p:nvPicPr>
          <p:cNvPr id="5" name="Picture 4">
            <a:extLst>
              <a:ext uri="{FF2B5EF4-FFF2-40B4-BE49-F238E27FC236}">
                <a16:creationId xmlns:a16="http://schemas.microsoft.com/office/drawing/2014/main" id="{1F6F78FA-B8C6-2A73-8B02-8D6A32AD0DE8}"/>
              </a:ext>
            </a:extLst>
          </p:cNvPr>
          <p:cNvPicPr>
            <a:picLocks noChangeAspect="1"/>
          </p:cNvPicPr>
          <p:nvPr/>
        </p:nvPicPr>
        <p:blipFill>
          <a:blip r:embed="rId2"/>
          <a:stretch>
            <a:fillRect/>
          </a:stretch>
        </p:blipFill>
        <p:spPr>
          <a:xfrm>
            <a:off x="2810637" y="2067359"/>
            <a:ext cx="3522726" cy="27614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3" y="286604"/>
            <a:ext cx="9045677" cy="1450757"/>
          </a:xfrm>
        </p:spPr>
        <p:txBody>
          <a:bodyPr>
            <a:normAutofit/>
          </a:bodyPr>
          <a:lstStyle/>
          <a:p>
            <a:r>
              <a:rPr lang="en-IN" b="1" dirty="0"/>
              <a:t>Top 10 States by Total Population</a:t>
            </a:r>
          </a:p>
        </p:txBody>
      </p:sp>
      <p:sp>
        <p:nvSpPr>
          <p:cNvPr id="4" name="TextBox 3"/>
          <p:cNvSpPr txBox="1"/>
          <p:nvPr/>
        </p:nvSpPr>
        <p:spPr>
          <a:xfrm>
            <a:off x="314632" y="5136847"/>
            <a:ext cx="8692208" cy="646331"/>
          </a:xfrm>
          <a:prstGeom prst="rect">
            <a:avLst/>
          </a:prstGeom>
          <a:noFill/>
        </p:spPr>
        <p:txBody>
          <a:bodyPr wrap="square">
            <a:spAutoFit/>
          </a:bodyPr>
          <a:lstStyle/>
          <a:p>
            <a:pPr marL="285750" indent="-285750" algn="just">
              <a:buFont typeface="Arial" panose="020B0604020202020204" pitchFamily="34" charset="0"/>
              <a:buChar char="•"/>
            </a:pPr>
            <a:r>
              <a:rPr lang="en-US" dirty="0"/>
              <a:t>States like Maharashtra, Bihar, Madhya Pradesh, Uttar Pradesh, and West Bengal rank highest in total population, contributing the majority share of biometric registrations.</a:t>
            </a:r>
            <a:endParaRPr dirty="0">
              <a:latin typeface="Androgyne" panose="05080000000003050000" pitchFamily="82" charset="0"/>
            </a:endParaRPr>
          </a:p>
        </p:txBody>
      </p:sp>
      <p:pic>
        <p:nvPicPr>
          <p:cNvPr id="6" name="Picture 5">
            <a:extLst>
              <a:ext uri="{FF2B5EF4-FFF2-40B4-BE49-F238E27FC236}">
                <a16:creationId xmlns:a16="http://schemas.microsoft.com/office/drawing/2014/main" id="{25042247-AD93-C2D4-888F-BDA47DBCB22C}"/>
              </a:ext>
            </a:extLst>
          </p:cNvPr>
          <p:cNvPicPr>
            <a:picLocks noChangeAspect="1"/>
          </p:cNvPicPr>
          <p:nvPr/>
        </p:nvPicPr>
        <p:blipFill>
          <a:blip r:embed="rId2"/>
          <a:stretch>
            <a:fillRect/>
          </a:stretch>
        </p:blipFill>
        <p:spPr>
          <a:xfrm>
            <a:off x="960121" y="1843101"/>
            <a:ext cx="6656266" cy="302150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A4A82-0035-FD11-7605-7C35300A1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08CE6-0314-B88A-FEDC-61005D19144C}"/>
              </a:ext>
            </a:extLst>
          </p:cNvPr>
          <p:cNvSpPr>
            <a:spLocks noGrp="1"/>
          </p:cNvSpPr>
          <p:nvPr>
            <p:ph type="title"/>
          </p:nvPr>
        </p:nvSpPr>
        <p:spPr>
          <a:xfrm>
            <a:off x="192541" y="289370"/>
            <a:ext cx="8758915" cy="1450757"/>
          </a:xfrm>
        </p:spPr>
        <p:txBody>
          <a:bodyPr>
            <a:normAutofit/>
          </a:bodyPr>
          <a:lstStyle/>
          <a:p>
            <a:r>
              <a:rPr lang="en-US" b="1" dirty="0"/>
              <a:t>A</a:t>
            </a:r>
            <a:r>
              <a:rPr lang="en-IN" b="1" dirty="0" err="1"/>
              <a:t>verage</a:t>
            </a:r>
            <a:r>
              <a:rPr lang="en-IN" b="1" dirty="0"/>
              <a:t> Child-to-Adult ratio by State</a:t>
            </a:r>
          </a:p>
        </p:txBody>
      </p:sp>
      <p:sp>
        <p:nvSpPr>
          <p:cNvPr id="8" name="Rectangle 1">
            <a:extLst>
              <a:ext uri="{FF2B5EF4-FFF2-40B4-BE49-F238E27FC236}">
                <a16:creationId xmlns:a16="http://schemas.microsoft.com/office/drawing/2014/main" id="{B6707F36-EE9B-4882-9C8C-E56E1FC2A886}"/>
              </a:ext>
            </a:extLst>
          </p:cNvPr>
          <p:cNvSpPr>
            <a:spLocks noChangeArrowheads="1"/>
          </p:cNvSpPr>
          <p:nvPr/>
        </p:nvSpPr>
        <p:spPr bwMode="auto">
          <a:xfrm>
            <a:off x="80284" y="5394871"/>
            <a:ext cx="89834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buFontTx/>
              <a:buChar char="•"/>
            </a:pPr>
            <a:r>
              <a:rPr lang="en-US" dirty="0"/>
              <a:t>The ratio varies across states, with some states showing a higher proportion of children relative to adults, indicating younger population clusters.</a:t>
            </a:r>
            <a:endParaRPr lang="en-US" altLang="en-US" dirty="0">
              <a:latin typeface="Androgyne" panose="05080000000003050000" pitchFamily="82" charset="0"/>
            </a:endParaRPr>
          </a:p>
        </p:txBody>
      </p:sp>
      <p:pic>
        <p:nvPicPr>
          <p:cNvPr id="4" name="Picture 3">
            <a:extLst>
              <a:ext uri="{FF2B5EF4-FFF2-40B4-BE49-F238E27FC236}">
                <a16:creationId xmlns:a16="http://schemas.microsoft.com/office/drawing/2014/main" id="{4102D207-CE93-9547-EE91-BAFBF1077D3B}"/>
              </a:ext>
            </a:extLst>
          </p:cNvPr>
          <p:cNvPicPr>
            <a:picLocks noChangeAspect="1"/>
          </p:cNvPicPr>
          <p:nvPr/>
        </p:nvPicPr>
        <p:blipFill>
          <a:blip r:embed="rId2"/>
          <a:stretch>
            <a:fillRect/>
          </a:stretch>
        </p:blipFill>
        <p:spPr>
          <a:xfrm>
            <a:off x="749216" y="1888377"/>
            <a:ext cx="7233495" cy="3081245"/>
          </a:xfrm>
          <a:prstGeom prst="rect">
            <a:avLst/>
          </a:prstGeom>
        </p:spPr>
      </p:pic>
    </p:spTree>
    <p:extLst>
      <p:ext uri="{BB962C8B-B14F-4D97-AF65-F5344CB8AC3E}">
        <p14:creationId xmlns:p14="http://schemas.microsoft.com/office/powerpoint/2010/main" val="32374826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251</TotalTime>
  <Words>987</Words>
  <Application>Microsoft Office PowerPoint</Application>
  <PresentationFormat>On-screen Show (4:3)</PresentationFormat>
  <Paragraphs>53</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Androgyne</vt:lpstr>
      <vt:lpstr>Arial</vt:lpstr>
      <vt:lpstr>Calibri</vt:lpstr>
      <vt:lpstr>Calibri Light</vt:lpstr>
      <vt:lpstr>Tahoma</vt:lpstr>
      <vt:lpstr>Retrospect</vt:lpstr>
      <vt:lpstr> Aadhaar Biometric Update Data Analysis  Source: :https://www.data.gov.in/resource/aadhaar-biometric-monthly-update-data Dataset: Aadhaar Biometric Monthly Update Data Email: nehamadatha500@gmail.com  </vt:lpstr>
      <vt:lpstr>Introduction</vt:lpstr>
      <vt:lpstr>Initial Analysis of the Dataset</vt:lpstr>
      <vt:lpstr>Initial Analysis of the Dataset</vt:lpstr>
      <vt:lpstr>Initial Analysis of the Dataset</vt:lpstr>
      <vt:lpstr>Initial Analysis of the Dataset</vt:lpstr>
      <vt:lpstr>Population Distribution by Age Group</vt:lpstr>
      <vt:lpstr>Top 10 States by Total Population</vt:lpstr>
      <vt:lpstr>Average Child-to-Adult ratio by State</vt:lpstr>
      <vt:lpstr>Children vs Adults per District</vt:lpstr>
      <vt:lpstr>Top 15 States by Population: Children vs Adults</vt:lpstr>
      <vt:lpstr>Dataset Observation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Neha Madatha</dc:creator>
  <cp:keywords/>
  <dc:description>generated using python-pptx</dc:description>
  <cp:lastModifiedBy>rohithamadala2018@outlook.com</cp:lastModifiedBy>
  <cp:revision>38</cp:revision>
  <dcterms:created xsi:type="dcterms:W3CDTF">2013-01-27T09:14:16Z</dcterms:created>
  <dcterms:modified xsi:type="dcterms:W3CDTF">2025-10-16T15:31:50Z</dcterms:modified>
  <cp:category/>
</cp:coreProperties>
</file>