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8" r:id="rId5"/>
    <p:sldId id="259" r:id="rId6"/>
    <p:sldId id="260" r:id="rId7"/>
    <p:sldId id="261" r:id="rId8"/>
    <p:sldId id="262" r:id="rId9"/>
    <p:sldId id="277" r:id="rId10"/>
    <p:sldId id="283" r:id="rId11"/>
    <p:sldId id="284" r:id="rId12"/>
    <p:sldId id="285" r:id="rId13"/>
    <p:sldId id="286" r:id="rId14"/>
    <p:sldId id="281"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67" d="100"/>
          <a:sy n="67" d="100"/>
        </p:scale>
        <p:origin x="5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5C4D-0F85-4D84-9CBC-FE38858CB3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F0FF40-4380-4F94-8FB7-0B099704F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FB831C-9E01-48B5-9585-E76EF095B4B7}"/>
              </a:ext>
            </a:extLst>
          </p:cNvPr>
          <p:cNvSpPr>
            <a:spLocks noGrp="1"/>
          </p:cNvSpPr>
          <p:nvPr>
            <p:ph type="dt" sz="half" idx="10"/>
          </p:nvPr>
        </p:nvSpPr>
        <p:spPr/>
        <p:txBody>
          <a:bodyPr/>
          <a:lstStyle/>
          <a:p>
            <a:fld id="{47D9EB29-6340-4C50-98FC-47093D24D86E}" type="datetimeFigureOut">
              <a:rPr lang="en-IN" smtClean="0"/>
              <a:t>23-03-2025</a:t>
            </a:fld>
            <a:endParaRPr lang="en-IN"/>
          </a:p>
        </p:txBody>
      </p:sp>
      <p:sp>
        <p:nvSpPr>
          <p:cNvPr id="5" name="Footer Placeholder 4">
            <a:extLst>
              <a:ext uri="{FF2B5EF4-FFF2-40B4-BE49-F238E27FC236}">
                <a16:creationId xmlns:a16="http://schemas.microsoft.com/office/drawing/2014/main" id="{B59D9343-6F57-4087-8161-D49AF6D320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4FF941-828E-4D8A-80A9-D18C64F1BA4C}"/>
              </a:ext>
            </a:extLst>
          </p:cNvPr>
          <p:cNvSpPr>
            <a:spLocks noGrp="1"/>
          </p:cNvSpPr>
          <p:nvPr>
            <p:ph type="sldNum" sz="quarter" idx="12"/>
          </p:nvPr>
        </p:nvSpPr>
        <p:spPr/>
        <p:txBody>
          <a:bodyPr/>
          <a:lstStyle/>
          <a:p>
            <a:fld id="{830F0B0B-4F6F-432E-A969-4D8F6020C313}" type="slidenum">
              <a:rPr lang="en-IN" smtClean="0"/>
              <a:t>‹#›</a:t>
            </a:fld>
            <a:endParaRPr lang="en-IN"/>
          </a:p>
        </p:txBody>
      </p:sp>
    </p:spTree>
    <p:extLst>
      <p:ext uri="{BB962C8B-B14F-4D97-AF65-F5344CB8AC3E}">
        <p14:creationId xmlns:p14="http://schemas.microsoft.com/office/powerpoint/2010/main" val="383187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38D5C-BA82-4718-B273-73ADA5FF79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038566-3C82-4ADD-8023-0F782BD0E0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4910F1-2B11-403A-B46E-FC2BBFC493A7}"/>
              </a:ext>
            </a:extLst>
          </p:cNvPr>
          <p:cNvSpPr>
            <a:spLocks noGrp="1"/>
          </p:cNvSpPr>
          <p:nvPr>
            <p:ph type="dt" sz="half" idx="10"/>
          </p:nvPr>
        </p:nvSpPr>
        <p:spPr/>
        <p:txBody>
          <a:bodyPr/>
          <a:lstStyle/>
          <a:p>
            <a:fld id="{47D9EB29-6340-4C50-98FC-47093D24D86E}" type="datetimeFigureOut">
              <a:rPr lang="en-IN" smtClean="0"/>
              <a:t>23-03-2025</a:t>
            </a:fld>
            <a:endParaRPr lang="en-IN"/>
          </a:p>
        </p:txBody>
      </p:sp>
      <p:sp>
        <p:nvSpPr>
          <p:cNvPr id="5" name="Footer Placeholder 4">
            <a:extLst>
              <a:ext uri="{FF2B5EF4-FFF2-40B4-BE49-F238E27FC236}">
                <a16:creationId xmlns:a16="http://schemas.microsoft.com/office/drawing/2014/main" id="{B0CD621B-3BD4-4A3B-BE9F-45676350C5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E63C8-A919-4FBD-8BEA-0366C1D7A305}"/>
              </a:ext>
            </a:extLst>
          </p:cNvPr>
          <p:cNvSpPr>
            <a:spLocks noGrp="1"/>
          </p:cNvSpPr>
          <p:nvPr>
            <p:ph type="sldNum" sz="quarter" idx="12"/>
          </p:nvPr>
        </p:nvSpPr>
        <p:spPr/>
        <p:txBody>
          <a:bodyPr/>
          <a:lstStyle/>
          <a:p>
            <a:fld id="{830F0B0B-4F6F-432E-A969-4D8F6020C313}" type="slidenum">
              <a:rPr lang="en-IN" smtClean="0"/>
              <a:t>‹#›</a:t>
            </a:fld>
            <a:endParaRPr lang="en-IN"/>
          </a:p>
        </p:txBody>
      </p:sp>
    </p:spTree>
    <p:extLst>
      <p:ext uri="{BB962C8B-B14F-4D97-AF65-F5344CB8AC3E}">
        <p14:creationId xmlns:p14="http://schemas.microsoft.com/office/powerpoint/2010/main" val="2412007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38ACCB-2474-4369-A6F5-798FC6679F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A49669-14FE-448A-83D4-DCACEA9E46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04A2F5-FB22-44C1-A1A6-A9C3AA9387AE}"/>
              </a:ext>
            </a:extLst>
          </p:cNvPr>
          <p:cNvSpPr>
            <a:spLocks noGrp="1"/>
          </p:cNvSpPr>
          <p:nvPr>
            <p:ph type="dt" sz="half" idx="10"/>
          </p:nvPr>
        </p:nvSpPr>
        <p:spPr/>
        <p:txBody>
          <a:bodyPr/>
          <a:lstStyle/>
          <a:p>
            <a:fld id="{47D9EB29-6340-4C50-98FC-47093D24D86E}" type="datetimeFigureOut">
              <a:rPr lang="en-IN" smtClean="0"/>
              <a:t>23-03-2025</a:t>
            </a:fld>
            <a:endParaRPr lang="en-IN"/>
          </a:p>
        </p:txBody>
      </p:sp>
      <p:sp>
        <p:nvSpPr>
          <p:cNvPr id="5" name="Footer Placeholder 4">
            <a:extLst>
              <a:ext uri="{FF2B5EF4-FFF2-40B4-BE49-F238E27FC236}">
                <a16:creationId xmlns:a16="http://schemas.microsoft.com/office/drawing/2014/main" id="{AD7A7487-05B3-4988-A0D2-4D5094004F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1AFBDE-DD43-4410-9F63-52B5F78AF54C}"/>
              </a:ext>
            </a:extLst>
          </p:cNvPr>
          <p:cNvSpPr>
            <a:spLocks noGrp="1"/>
          </p:cNvSpPr>
          <p:nvPr>
            <p:ph type="sldNum" sz="quarter" idx="12"/>
          </p:nvPr>
        </p:nvSpPr>
        <p:spPr/>
        <p:txBody>
          <a:bodyPr/>
          <a:lstStyle/>
          <a:p>
            <a:fld id="{830F0B0B-4F6F-432E-A969-4D8F6020C313}" type="slidenum">
              <a:rPr lang="en-IN" smtClean="0"/>
              <a:t>‹#›</a:t>
            </a:fld>
            <a:endParaRPr lang="en-IN"/>
          </a:p>
        </p:txBody>
      </p:sp>
    </p:spTree>
    <p:extLst>
      <p:ext uri="{BB962C8B-B14F-4D97-AF65-F5344CB8AC3E}">
        <p14:creationId xmlns:p14="http://schemas.microsoft.com/office/powerpoint/2010/main" val="210157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BA07-3DC2-42E1-A2DC-C4DE9163FA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7EF772-9995-4B83-95A4-1AC14A10D0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0F90D0-EAE5-49A5-A7D4-92C312700F41}"/>
              </a:ext>
            </a:extLst>
          </p:cNvPr>
          <p:cNvSpPr>
            <a:spLocks noGrp="1"/>
          </p:cNvSpPr>
          <p:nvPr>
            <p:ph type="dt" sz="half" idx="10"/>
          </p:nvPr>
        </p:nvSpPr>
        <p:spPr/>
        <p:txBody>
          <a:bodyPr/>
          <a:lstStyle/>
          <a:p>
            <a:fld id="{47D9EB29-6340-4C50-98FC-47093D24D86E}" type="datetimeFigureOut">
              <a:rPr lang="en-IN" smtClean="0"/>
              <a:t>23-03-2025</a:t>
            </a:fld>
            <a:endParaRPr lang="en-IN"/>
          </a:p>
        </p:txBody>
      </p:sp>
      <p:sp>
        <p:nvSpPr>
          <p:cNvPr id="5" name="Footer Placeholder 4">
            <a:extLst>
              <a:ext uri="{FF2B5EF4-FFF2-40B4-BE49-F238E27FC236}">
                <a16:creationId xmlns:a16="http://schemas.microsoft.com/office/drawing/2014/main" id="{B1E97295-F955-4DE2-8F3F-07F49D3A8A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A76F2C-927B-4288-8B7D-3433A0ECBA3B}"/>
              </a:ext>
            </a:extLst>
          </p:cNvPr>
          <p:cNvSpPr>
            <a:spLocks noGrp="1"/>
          </p:cNvSpPr>
          <p:nvPr>
            <p:ph type="sldNum" sz="quarter" idx="12"/>
          </p:nvPr>
        </p:nvSpPr>
        <p:spPr/>
        <p:txBody>
          <a:bodyPr/>
          <a:lstStyle/>
          <a:p>
            <a:fld id="{830F0B0B-4F6F-432E-A969-4D8F6020C313}" type="slidenum">
              <a:rPr lang="en-IN" smtClean="0"/>
              <a:t>‹#›</a:t>
            </a:fld>
            <a:endParaRPr lang="en-IN"/>
          </a:p>
        </p:txBody>
      </p:sp>
    </p:spTree>
    <p:extLst>
      <p:ext uri="{BB962C8B-B14F-4D97-AF65-F5344CB8AC3E}">
        <p14:creationId xmlns:p14="http://schemas.microsoft.com/office/powerpoint/2010/main" val="328822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CA42-9538-4E98-B7CA-9DD3E6D777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7C5EFB-6BD3-42B4-98D6-B8EE0FA245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C108D0-F92F-41AB-A1CE-5618786D81D0}"/>
              </a:ext>
            </a:extLst>
          </p:cNvPr>
          <p:cNvSpPr>
            <a:spLocks noGrp="1"/>
          </p:cNvSpPr>
          <p:nvPr>
            <p:ph type="dt" sz="half" idx="10"/>
          </p:nvPr>
        </p:nvSpPr>
        <p:spPr/>
        <p:txBody>
          <a:bodyPr/>
          <a:lstStyle/>
          <a:p>
            <a:fld id="{47D9EB29-6340-4C50-98FC-47093D24D86E}" type="datetimeFigureOut">
              <a:rPr lang="en-IN" smtClean="0"/>
              <a:t>23-03-2025</a:t>
            </a:fld>
            <a:endParaRPr lang="en-IN"/>
          </a:p>
        </p:txBody>
      </p:sp>
      <p:sp>
        <p:nvSpPr>
          <p:cNvPr id="5" name="Footer Placeholder 4">
            <a:extLst>
              <a:ext uri="{FF2B5EF4-FFF2-40B4-BE49-F238E27FC236}">
                <a16:creationId xmlns:a16="http://schemas.microsoft.com/office/drawing/2014/main" id="{1DC2E41E-B5ED-4A06-888C-645B022216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A12F14-3156-4FD6-AE79-33AEE9B76EE8}"/>
              </a:ext>
            </a:extLst>
          </p:cNvPr>
          <p:cNvSpPr>
            <a:spLocks noGrp="1"/>
          </p:cNvSpPr>
          <p:nvPr>
            <p:ph type="sldNum" sz="quarter" idx="12"/>
          </p:nvPr>
        </p:nvSpPr>
        <p:spPr/>
        <p:txBody>
          <a:bodyPr/>
          <a:lstStyle/>
          <a:p>
            <a:fld id="{830F0B0B-4F6F-432E-A969-4D8F6020C313}" type="slidenum">
              <a:rPr lang="en-IN" smtClean="0"/>
              <a:t>‹#›</a:t>
            </a:fld>
            <a:endParaRPr lang="en-IN"/>
          </a:p>
        </p:txBody>
      </p:sp>
    </p:spTree>
    <p:extLst>
      <p:ext uri="{BB962C8B-B14F-4D97-AF65-F5344CB8AC3E}">
        <p14:creationId xmlns:p14="http://schemas.microsoft.com/office/powerpoint/2010/main" val="3120861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4745-824F-46A8-8B19-147DFA51B4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81491D-A211-4805-822F-726AB41321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0F538E-B117-43B4-8977-E3A1271409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F48F85-39D5-4610-A54A-90F831CA3685}"/>
              </a:ext>
            </a:extLst>
          </p:cNvPr>
          <p:cNvSpPr>
            <a:spLocks noGrp="1"/>
          </p:cNvSpPr>
          <p:nvPr>
            <p:ph type="dt" sz="half" idx="10"/>
          </p:nvPr>
        </p:nvSpPr>
        <p:spPr/>
        <p:txBody>
          <a:bodyPr/>
          <a:lstStyle/>
          <a:p>
            <a:fld id="{47D9EB29-6340-4C50-98FC-47093D24D86E}" type="datetimeFigureOut">
              <a:rPr lang="en-IN" smtClean="0"/>
              <a:t>23-03-2025</a:t>
            </a:fld>
            <a:endParaRPr lang="en-IN"/>
          </a:p>
        </p:txBody>
      </p:sp>
      <p:sp>
        <p:nvSpPr>
          <p:cNvPr id="6" name="Footer Placeholder 5">
            <a:extLst>
              <a:ext uri="{FF2B5EF4-FFF2-40B4-BE49-F238E27FC236}">
                <a16:creationId xmlns:a16="http://schemas.microsoft.com/office/drawing/2014/main" id="{BEAC163D-B7A5-4047-9509-46608A12A5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2EB704-F845-4808-AAD6-7DF532C58FD8}"/>
              </a:ext>
            </a:extLst>
          </p:cNvPr>
          <p:cNvSpPr>
            <a:spLocks noGrp="1"/>
          </p:cNvSpPr>
          <p:nvPr>
            <p:ph type="sldNum" sz="quarter" idx="12"/>
          </p:nvPr>
        </p:nvSpPr>
        <p:spPr/>
        <p:txBody>
          <a:bodyPr/>
          <a:lstStyle/>
          <a:p>
            <a:fld id="{830F0B0B-4F6F-432E-A969-4D8F6020C313}" type="slidenum">
              <a:rPr lang="en-IN" smtClean="0"/>
              <a:t>‹#›</a:t>
            </a:fld>
            <a:endParaRPr lang="en-IN"/>
          </a:p>
        </p:txBody>
      </p:sp>
    </p:spTree>
    <p:extLst>
      <p:ext uri="{BB962C8B-B14F-4D97-AF65-F5344CB8AC3E}">
        <p14:creationId xmlns:p14="http://schemas.microsoft.com/office/powerpoint/2010/main" val="317247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0052-7390-413C-B610-4EA267018F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3DB1C6-51BC-4055-8AE6-9DD50B32A0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D22A95-EA31-4C38-80FA-DFAB44E358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7DB909-0174-4C43-ADC6-CB053E4F75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963F2A-F69E-4E68-959B-0C4EDF09B0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87A8E8-AFC4-4CBC-8828-8945BBA9AB80}"/>
              </a:ext>
            </a:extLst>
          </p:cNvPr>
          <p:cNvSpPr>
            <a:spLocks noGrp="1"/>
          </p:cNvSpPr>
          <p:nvPr>
            <p:ph type="dt" sz="half" idx="10"/>
          </p:nvPr>
        </p:nvSpPr>
        <p:spPr/>
        <p:txBody>
          <a:bodyPr/>
          <a:lstStyle/>
          <a:p>
            <a:fld id="{47D9EB29-6340-4C50-98FC-47093D24D86E}" type="datetimeFigureOut">
              <a:rPr lang="en-IN" smtClean="0"/>
              <a:t>23-03-2025</a:t>
            </a:fld>
            <a:endParaRPr lang="en-IN"/>
          </a:p>
        </p:txBody>
      </p:sp>
      <p:sp>
        <p:nvSpPr>
          <p:cNvPr id="8" name="Footer Placeholder 7">
            <a:extLst>
              <a:ext uri="{FF2B5EF4-FFF2-40B4-BE49-F238E27FC236}">
                <a16:creationId xmlns:a16="http://schemas.microsoft.com/office/drawing/2014/main" id="{6424113D-BF8D-4F6E-BEAA-DE475670EA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21DD1D-7BFE-406C-B438-9AA7F7874F03}"/>
              </a:ext>
            </a:extLst>
          </p:cNvPr>
          <p:cNvSpPr>
            <a:spLocks noGrp="1"/>
          </p:cNvSpPr>
          <p:nvPr>
            <p:ph type="sldNum" sz="quarter" idx="12"/>
          </p:nvPr>
        </p:nvSpPr>
        <p:spPr/>
        <p:txBody>
          <a:bodyPr/>
          <a:lstStyle/>
          <a:p>
            <a:fld id="{830F0B0B-4F6F-432E-A969-4D8F6020C313}" type="slidenum">
              <a:rPr lang="en-IN" smtClean="0"/>
              <a:t>‹#›</a:t>
            </a:fld>
            <a:endParaRPr lang="en-IN"/>
          </a:p>
        </p:txBody>
      </p:sp>
    </p:spTree>
    <p:extLst>
      <p:ext uri="{BB962C8B-B14F-4D97-AF65-F5344CB8AC3E}">
        <p14:creationId xmlns:p14="http://schemas.microsoft.com/office/powerpoint/2010/main" val="468227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2E7B-8A31-4804-8817-564A09E8EE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CEE354-9DCE-4411-B9CD-219654EEED9C}"/>
              </a:ext>
            </a:extLst>
          </p:cNvPr>
          <p:cNvSpPr>
            <a:spLocks noGrp="1"/>
          </p:cNvSpPr>
          <p:nvPr>
            <p:ph type="dt" sz="half" idx="10"/>
          </p:nvPr>
        </p:nvSpPr>
        <p:spPr/>
        <p:txBody>
          <a:bodyPr/>
          <a:lstStyle/>
          <a:p>
            <a:fld id="{47D9EB29-6340-4C50-98FC-47093D24D86E}" type="datetimeFigureOut">
              <a:rPr lang="en-IN" smtClean="0"/>
              <a:t>23-03-2025</a:t>
            </a:fld>
            <a:endParaRPr lang="en-IN"/>
          </a:p>
        </p:txBody>
      </p:sp>
      <p:sp>
        <p:nvSpPr>
          <p:cNvPr id="4" name="Footer Placeholder 3">
            <a:extLst>
              <a:ext uri="{FF2B5EF4-FFF2-40B4-BE49-F238E27FC236}">
                <a16:creationId xmlns:a16="http://schemas.microsoft.com/office/drawing/2014/main" id="{5E299E0A-8FDC-42E3-8B08-9ED1159D44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C0238C-A4BD-47FD-A4B2-2F6075248751}"/>
              </a:ext>
            </a:extLst>
          </p:cNvPr>
          <p:cNvSpPr>
            <a:spLocks noGrp="1"/>
          </p:cNvSpPr>
          <p:nvPr>
            <p:ph type="sldNum" sz="quarter" idx="12"/>
          </p:nvPr>
        </p:nvSpPr>
        <p:spPr/>
        <p:txBody>
          <a:bodyPr/>
          <a:lstStyle/>
          <a:p>
            <a:fld id="{830F0B0B-4F6F-432E-A969-4D8F6020C313}" type="slidenum">
              <a:rPr lang="en-IN" smtClean="0"/>
              <a:t>‹#›</a:t>
            </a:fld>
            <a:endParaRPr lang="en-IN"/>
          </a:p>
        </p:txBody>
      </p:sp>
    </p:spTree>
    <p:extLst>
      <p:ext uri="{BB962C8B-B14F-4D97-AF65-F5344CB8AC3E}">
        <p14:creationId xmlns:p14="http://schemas.microsoft.com/office/powerpoint/2010/main" val="134381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2D52FD-714C-4BA4-B14D-383BC7F7EA27}"/>
              </a:ext>
            </a:extLst>
          </p:cNvPr>
          <p:cNvSpPr>
            <a:spLocks noGrp="1"/>
          </p:cNvSpPr>
          <p:nvPr>
            <p:ph type="dt" sz="half" idx="10"/>
          </p:nvPr>
        </p:nvSpPr>
        <p:spPr/>
        <p:txBody>
          <a:bodyPr/>
          <a:lstStyle/>
          <a:p>
            <a:fld id="{47D9EB29-6340-4C50-98FC-47093D24D86E}" type="datetimeFigureOut">
              <a:rPr lang="en-IN" smtClean="0"/>
              <a:t>23-03-2025</a:t>
            </a:fld>
            <a:endParaRPr lang="en-IN"/>
          </a:p>
        </p:txBody>
      </p:sp>
      <p:sp>
        <p:nvSpPr>
          <p:cNvPr id="3" name="Footer Placeholder 2">
            <a:extLst>
              <a:ext uri="{FF2B5EF4-FFF2-40B4-BE49-F238E27FC236}">
                <a16:creationId xmlns:a16="http://schemas.microsoft.com/office/drawing/2014/main" id="{70365193-0440-4592-8E77-43B8D5C85E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75FD0D-6A1A-465A-850D-327131D05462}"/>
              </a:ext>
            </a:extLst>
          </p:cNvPr>
          <p:cNvSpPr>
            <a:spLocks noGrp="1"/>
          </p:cNvSpPr>
          <p:nvPr>
            <p:ph type="sldNum" sz="quarter" idx="12"/>
          </p:nvPr>
        </p:nvSpPr>
        <p:spPr/>
        <p:txBody>
          <a:bodyPr/>
          <a:lstStyle/>
          <a:p>
            <a:fld id="{830F0B0B-4F6F-432E-A969-4D8F6020C313}" type="slidenum">
              <a:rPr lang="en-IN" smtClean="0"/>
              <a:t>‹#›</a:t>
            </a:fld>
            <a:endParaRPr lang="en-IN"/>
          </a:p>
        </p:txBody>
      </p:sp>
    </p:spTree>
    <p:extLst>
      <p:ext uri="{BB962C8B-B14F-4D97-AF65-F5344CB8AC3E}">
        <p14:creationId xmlns:p14="http://schemas.microsoft.com/office/powerpoint/2010/main" val="74475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82B6-E3C6-4363-A4DD-CC98EE34A0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FEA96D-0E0D-4B02-A78D-86EE4DCBF7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68620A-1EEE-4A3A-971E-B18664B6B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AAA043-C8BD-4790-A292-9824F1307DF0}"/>
              </a:ext>
            </a:extLst>
          </p:cNvPr>
          <p:cNvSpPr>
            <a:spLocks noGrp="1"/>
          </p:cNvSpPr>
          <p:nvPr>
            <p:ph type="dt" sz="half" idx="10"/>
          </p:nvPr>
        </p:nvSpPr>
        <p:spPr/>
        <p:txBody>
          <a:bodyPr/>
          <a:lstStyle/>
          <a:p>
            <a:fld id="{47D9EB29-6340-4C50-98FC-47093D24D86E}" type="datetimeFigureOut">
              <a:rPr lang="en-IN" smtClean="0"/>
              <a:t>23-03-2025</a:t>
            </a:fld>
            <a:endParaRPr lang="en-IN"/>
          </a:p>
        </p:txBody>
      </p:sp>
      <p:sp>
        <p:nvSpPr>
          <p:cNvPr id="6" name="Footer Placeholder 5">
            <a:extLst>
              <a:ext uri="{FF2B5EF4-FFF2-40B4-BE49-F238E27FC236}">
                <a16:creationId xmlns:a16="http://schemas.microsoft.com/office/drawing/2014/main" id="{98266392-9EFC-4C69-A466-A6D281C40A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968403-D87E-4814-8CDB-9CCA595CC360}"/>
              </a:ext>
            </a:extLst>
          </p:cNvPr>
          <p:cNvSpPr>
            <a:spLocks noGrp="1"/>
          </p:cNvSpPr>
          <p:nvPr>
            <p:ph type="sldNum" sz="quarter" idx="12"/>
          </p:nvPr>
        </p:nvSpPr>
        <p:spPr/>
        <p:txBody>
          <a:bodyPr/>
          <a:lstStyle/>
          <a:p>
            <a:fld id="{830F0B0B-4F6F-432E-A969-4D8F6020C313}" type="slidenum">
              <a:rPr lang="en-IN" smtClean="0"/>
              <a:t>‹#›</a:t>
            </a:fld>
            <a:endParaRPr lang="en-IN"/>
          </a:p>
        </p:txBody>
      </p:sp>
    </p:spTree>
    <p:extLst>
      <p:ext uri="{BB962C8B-B14F-4D97-AF65-F5344CB8AC3E}">
        <p14:creationId xmlns:p14="http://schemas.microsoft.com/office/powerpoint/2010/main" val="2719361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7FEB-B816-4AFE-B10D-FD90283C3D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C84DD6-5718-47B1-84A3-A71368FD1D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3D83C2-BAE9-4D67-8D2F-AFE693BB8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78D85A-498C-4658-AC1F-3D541595CB7E}"/>
              </a:ext>
            </a:extLst>
          </p:cNvPr>
          <p:cNvSpPr>
            <a:spLocks noGrp="1"/>
          </p:cNvSpPr>
          <p:nvPr>
            <p:ph type="dt" sz="half" idx="10"/>
          </p:nvPr>
        </p:nvSpPr>
        <p:spPr/>
        <p:txBody>
          <a:bodyPr/>
          <a:lstStyle/>
          <a:p>
            <a:fld id="{47D9EB29-6340-4C50-98FC-47093D24D86E}" type="datetimeFigureOut">
              <a:rPr lang="en-IN" smtClean="0"/>
              <a:t>23-03-2025</a:t>
            </a:fld>
            <a:endParaRPr lang="en-IN"/>
          </a:p>
        </p:txBody>
      </p:sp>
      <p:sp>
        <p:nvSpPr>
          <p:cNvPr id="6" name="Footer Placeholder 5">
            <a:extLst>
              <a:ext uri="{FF2B5EF4-FFF2-40B4-BE49-F238E27FC236}">
                <a16:creationId xmlns:a16="http://schemas.microsoft.com/office/drawing/2014/main" id="{F1158036-2BC9-44D2-BEFB-AF24EBCD2A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7043A4-5FB5-4C86-A369-CFF671168402}"/>
              </a:ext>
            </a:extLst>
          </p:cNvPr>
          <p:cNvSpPr>
            <a:spLocks noGrp="1"/>
          </p:cNvSpPr>
          <p:nvPr>
            <p:ph type="sldNum" sz="quarter" idx="12"/>
          </p:nvPr>
        </p:nvSpPr>
        <p:spPr/>
        <p:txBody>
          <a:bodyPr/>
          <a:lstStyle/>
          <a:p>
            <a:fld id="{830F0B0B-4F6F-432E-A969-4D8F6020C313}" type="slidenum">
              <a:rPr lang="en-IN" smtClean="0"/>
              <a:t>‹#›</a:t>
            </a:fld>
            <a:endParaRPr lang="en-IN"/>
          </a:p>
        </p:txBody>
      </p:sp>
    </p:spTree>
    <p:extLst>
      <p:ext uri="{BB962C8B-B14F-4D97-AF65-F5344CB8AC3E}">
        <p14:creationId xmlns:p14="http://schemas.microsoft.com/office/powerpoint/2010/main" val="230077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AA4C82-C87F-40C0-AF79-2560BF8E7F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2EAD42-F51C-4F08-A7D0-5B45FD22AA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C1938D-86C5-442A-8869-43E79EF5F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9EB29-6340-4C50-98FC-47093D24D86E}" type="datetimeFigureOut">
              <a:rPr lang="en-IN" smtClean="0"/>
              <a:t>23-03-2025</a:t>
            </a:fld>
            <a:endParaRPr lang="en-IN"/>
          </a:p>
        </p:txBody>
      </p:sp>
      <p:sp>
        <p:nvSpPr>
          <p:cNvPr id="5" name="Footer Placeholder 4">
            <a:extLst>
              <a:ext uri="{FF2B5EF4-FFF2-40B4-BE49-F238E27FC236}">
                <a16:creationId xmlns:a16="http://schemas.microsoft.com/office/drawing/2014/main" id="{5B5F9E20-8BB9-40A4-9BEC-A2EC9DB613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76003B-8D89-4911-87F1-A8EC3AD8FA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F0B0B-4F6F-432E-A969-4D8F6020C313}" type="slidenum">
              <a:rPr lang="en-IN" smtClean="0"/>
              <a:t>‹#›</a:t>
            </a:fld>
            <a:endParaRPr lang="en-IN"/>
          </a:p>
        </p:txBody>
      </p:sp>
    </p:spTree>
    <p:extLst>
      <p:ext uri="{BB962C8B-B14F-4D97-AF65-F5344CB8AC3E}">
        <p14:creationId xmlns:p14="http://schemas.microsoft.com/office/powerpoint/2010/main" val="870790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Government logo hd image">
            <a:extLst>
              <a:ext uri="{FF2B5EF4-FFF2-40B4-BE49-F238E27FC236}">
                <a16:creationId xmlns:a16="http://schemas.microsoft.com/office/drawing/2014/main" id="{C645C669-E505-4295-9371-F187757F7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9" y="195263"/>
            <a:ext cx="976312" cy="17478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B0A3698-27A2-4A5D-9B6F-639A7B42A271}"/>
              </a:ext>
            </a:extLst>
          </p:cNvPr>
          <p:cNvSpPr txBox="1"/>
          <p:nvPr/>
        </p:nvSpPr>
        <p:spPr>
          <a:xfrm>
            <a:off x="1524000" y="568672"/>
            <a:ext cx="8829675" cy="1077218"/>
          </a:xfrm>
          <a:prstGeom prst="rect">
            <a:avLst/>
          </a:prstGeom>
          <a:noFill/>
        </p:spPr>
        <p:txBody>
          <a:bodyPr wrap="square" rtlCol="0">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DATA ANALYSIS ON </a:t>
            </a:r>
          </a:p>
          <a:p>
            <a:pPr algn="ctr"/>
            <a:r>
              <a:rPr lang="en-US" sz="3200" b="1" dirty="0">
                <a:solidFill>
                  <a:srgbClr val="FF0000"/>
                </a:solidFill>
                <a:latin typeface="Times New Roman" panose="02020603050405020304" pitchFamily="18" charset="0"/>
                <a:cs typeface="Times New Roman" panose="02020603050405020304" pitchFamily="18" charset="0"/>
              </a:rPr>
              <a:t> INDIAN GOVERNMENT DATASET </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00D5AE1-F966-4B1B-B76B-710A9246B547}"/>
              </a:ext>
            </a:extLst>
          </p:cNvPr>
          <p:cNvSpPr txBox="1"/>
          <p:nvPr/>
        </p:nvSpPr>
        <p:spPr>
          <a:xfrm>
            <a:off x="1524000" y="2951946"/>
            <a:ext cx="9420225" cy="954107"/>
          </a:xfrm>
          <a:prstGeom prst="rect">
            <a:avLst/>
          </a:prstGeom>
          <a:noFill/>
        </p:spPr>
        <p:txBody>
          <a:bodyPr wrap="square" rtlCol="0">
            <a:spAutoFit/>
          </a:bodyPr>
          <a:lstStyle/>
          <a:p>
            <a:pPr algn="ctr"/>
            <a:r>
              <a:rPr lang="en-US" sz="2800" dirty="0"/>
              <a:t>DISTRICT-WISE TELE-LAW CASE REGISTRATION AND ADVICE ENABLED DATA FROM FY 2021-22 TO 2024-25</a:t>
            </a:r>
            <a:endParaRPr lang="en-IN" sz="2800" dirty="0"/>
          </a:p>
        </p:txBody>
      </p:sp>
      <p:sp>
        <p:nvSpPr>
          <p:cNvPr id="7" name="TextBox 6">
            <a:extLst>
              <a:ext uri="{FF2B5EF4-FFF2-40B4-BE49-F238E27FC236}">
                <a16:creationId xmlns:a16="http://schemas.microsoft.com/office/drawing/2014/main" id="{DDD2B051-DE07-48B6-9B63-B810A9E4C3BD}"/>
              </a:ext>
            </a:extLst>
          </p:cNvPr>
          <p:cNvSpPr txBox="1"/>
          <p:nvPr/>
        </p:nvSpPr>
        <p:spPr>
          <a:xfrm>
            <a:off x="9305926" y="4714875"/>
            <a:ext cx="2038350" cy="1295868"/>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M. NEHA</a:t>
            </a:r>
          </a:p>
          <a:p>
            <a:pPr>
              <a:lnSpc>
                <a:spcPct val="150000"/>
              </a:lnSpc>
            </a:pPr>
            <a:r>
              <a:rPr lang="en-US" b="1" dirty="0">
                <a:latin typeface="Times New Roman" panose="02020603050405020304" pitchFamily="18" charset="0"/>
                <a:cs typeface="Times New Roman" panose="02020603050405020304" pitchFamily="18" charset="0"/>
              </a:rPr>
              <a:t>2211CS010331</a:t>
            </a:r>
          </a:p>
          <a:p>
            <a:pPr>
              <a:lnSpc>
                <a:spcPct val="150000"/>
              </a:lnSpc>
            </a:pPr>
            <a:r>
              <a:rPr lang="en-US" b="1" dirty="0">
                <a:latin typeface="Times New Roman" panose="02020603050405020304" pitchFamily="18" charset="0"/>
                <a:cs typeface="Times New Roman" panose="02020603050405020304" pitchFamily="18" charset="0"/>
              </a:rPr>
              <a:t>GROUP 4</a:t>
            </a:r>
          </a:p>
        </p:txBody>
      </p:sp>
    </p:spTree>
    <p:extLst>
      <p:ext uri="{BB962C8B-B14F-4D97-AF65-F5344CB8AC3E}">
        <p14:creationId xmlns:p14="http://schemas.microsoft.com/office/powerpoint/2010/main" val="1453754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3B6A7-DEE5-414E-863E-B2D8871F0FAA}"/>
              </a:ext>
            </a:extLst>
          </p:cNvPr>
          <p:cNvSpPr txBox="1"/>
          <p:nvPr/>
        </p:nvSpPr>
        <p:spPr>
          <a:xfrm>
            <a:off x="542925" y="441221"/>
            <a:ext cx="10401300" cy="677108"/>
          </a:xfrm>
          <a:prstGeom prst="rect">
            <a:avLst/>
          </a:prstGeom>
          <a:noFill/>
        </p:spPr>
        <p:txBody>
          <a:bodyPr wrap="square" rtlCol="0">
            <a:spAutoFit/>
          </a:bodyPr>
          <a:lstStyle/>
          <a:p>
            <a:r>
              <a:rPr lang="en-US" sz="3800" b="1" dirty="0">
                <a:solidFill>
                  <a:srgbClr val="FF0000"/>
                </a:solidFill>
                <a:latin typeface="Times New Roman" panose="02020603050405020304" pitchFamily="18" charset="0"/>
                <a:cs typeface="Times New Roman" panose="02020603050405020304" pitchFamily="18" charset="0"/>
              </a:rPr>
              <a:t>DATA VISUALIZATION</a:t>
            </a:r>
          </a:p>
        </p:txBody>
      </p:sp>
      <p:sp>
        <p:nvSpPr>
          <p:cNvPr id="6" name="TextBox 5">
            <a:extLst>
              <a:ext uri="{FF2B5EF4-FFF2-40B4-BE49-F238E27FC236}">
                <a16:creationId xmlns:a16="http://schemas.microsoft.com/office/drawing/2014/main" id="{1208C20C-1D14-4875-ADB8-87302D05D969}"/>
              </a:ext>
            </a:extLst>
          </p:cNvPr>
          <p:cNvSpPr txBox="1"/>
          <p:nvPr/>
        </p:nvSpPr>
        <p:spPr>
          <a:xfrm>
            <a:off x="1292325" y="5388046"/>
            <a:ext cx="909299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distribution of case registrations among General, OBC, SC, and ST categories was analyzed. It helps in understanding the reach of Tele-Law services among marginalized communities.</a:t>
            </a:r>
          </a:p>
        </p:txBody>
      </p:sp>
      <p:sp>
        <p:nvSpPr>
          <p:cNvPr id="8" name="TextBox 7">
            <a:extLst>
              <a:ext uri="{FF2B5EF4-FFF2-40B4-BE49-F238E27FC236}">
                <a16:creationId xmlns:a16="http://schemas.microsoft.com/office/drawing/2014/main" id="{51107BB1-9A6E-4D36-8E4F-5906E8B24413}"/>
              </a:ext>
            </a:extLst>
          </p:cNvPr>
          <p:cNvSpPr txBox="1"/>
          <p:nvPr/>
        </p:nvSpPr>
        <p:spPr>
          <a:xfrm>
            <a:off x="1076325" y="1237543"/>
            <a:ext cx="95250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The distribution of case registrations among General, OBC, SC, and ST categories was analyzed.</a:t>
            </a:r>
          </a:p>
        </p:txBody>
      </p:sp>
      <p:pic>
        <p:nvPicPr>
          <p:cNvPr id="7" name="Picture 6">
            <a:extLst>
              <a:ext uri="{FF2B5EF4-FFF2-40B4-BE49-F238E27FC236}">
                <a16:creationId xmlns:a16="http://schemas.microsoft.com/office/drawing/2014/main" id="{E8BDB246-8B82-4A0E-BA07-65DBFDF29B1F}"/>
              </a:ext>
            </a:extLst>
          </p:cNvPr>
          <p:cNvPicPr>
            <a:picLocks noChangeAspect="1"/>
          </p:cNvPicPr>
          <p:nvPr/>
        </p:nvPicPr>
        <p:blipFill>
          <a:blip r:embed="rId2"/>
          <a:stretch>
            <a:fillRect/>
          </a:stretch>
        </p:blipFill>
        <p:spPr>
          <a:xfrm>
            <a:off x="3644803" y="1713019"/>
            <a:ext cx="3778444" cy="3568883"/>
          </a:xfrm>
          <a:prstGeom prst="rect">
            <a:avLst/>
          </a:prstGeom>
        </p:spPr>
      </p:pic>
    </p:spTree>
    <p:extLst>
      <p:ext uri="{BB962C8B-B14F-4D97-AF65-F5344CB8AC3E}">
        <p14:creationId xmlns:p14="http://schemas.microsoft.com/office/powerpoint/2010/main" val="2463683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3B6A7-DEE5-414E-863E-B2D8871F0FAA}"/>
              </a:ext>
            </a:extLst>
          </p:cNvPr>
          <p:cNvSpPr txBox="1"/>
          <p:nvPr/>
        </p:nvSpPr>
        <p:spPr>
          <a:xfrm>
            <a:off x="542925" y="441221"/>
            <a:ext cx="10401300" cy="677108"/>
          </a:xfrm>
          <a:prstGeom prst="rect">
            <a:avLst/>
          </a:prstGeom>
          <a:noFill/>
        </p:spPr>
        <p:txBody>
          <a:bodyPr wrap="square" rtlCol="0">
            <a:spAutoFit/>
          </a:bodyPr>
          <a:lstStyle/>
          <a:p>
            <a:r>
              <a:rPr lang="en-US" sz="3800" b="1" dirty="0">
                <a:solidFill>
                  <a:srgbClr val="FF0000"/>
                </a:solidFill>
                <a:latin typeface="Times New Roman" panose="02020603050405020304" pitchFamily="18" charset="0"/>
                <a:cs typeface="Times New Roman" panose="02020603050405020304" pitchFamily="18" charset="0"/>
              </a:rPr>
              <a:t>DATA VISUALIZATION</a:t>
            </a:r>
          </a:p>
        </p:txBody>
      </p:sp>
      <p:sp>
        <p:nvSpPr>
          <p:cNvPr id="6" name="TextBox 5">
            <a:extLst>
              <a:ext uri="{FF2B5EF4-FFF2-40B4-BE49-F238E27FC236}">
                <a16:creationId xmlns:a16="http://schemas.microsoft.com/office/drawing/2014/main" id="{1208C20C-1D14-4875-ADB8-87302D05D969}"/>
              </a:ext>
            </a:extLst>
          </p:cNvPr>
          <p:cNvSpPr txBox="1"/>
          <p:nvPr/>
        </p:nvSpPr>
        <p:spPr>
          <a:xfrm>
            <a:off x="1613101" y="5770448"/>
            <a:ext cx="862012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correlation matrix reveals a strong relationship between gender-wise case registrations but a weak correlation between the number of CSCs and total registrations.</a:t>
            </a:r>
          </a:p>
        </p:txBody>
      </p:sp>
      <p:sp>
        <p:nvSpPr>
          <p:cNvPr id="8" name="TextBox 7">
            <a:extLst>
              <a:ext uri="{FF2B5EF4-FFF2-40B4-BE49-F238E27FC236}">
                <a16:creationId xmlns:a16="http://schemas.microsoft.com/office/drawing/2014/main" id="{51107BB1-9A6E-4D36-8E4F-5906E8B24413}"/>
              </a:ext>
            </a:extLst>
          </p:cNvPr>
          <p:cNvSpPr txBox="1"/>
          <p:nvPr/>
        </p:nvSpPr>
        <p:spPr>
          <a:xfrm>
            <a:off x="1033461" y="1346009"/>
            <a:ext cx="9577389" cy="369332"/>
          </a:xfrm>
          <a:prstGeom prst="rect">
            <a:avLst/>
          </a:prstGeom>
          <a:noFill/>
        </p:spPr>
        <p:txBody>
          <a:bodyPr wrap="square" rtlCol="0">
            <a:spAutoFit/>
          </a:bodyPr>
          <a:lstStyle/>
          <a:p>
            <a:pPr algn="ctr"/>
            <a:r>
              <a:rPr lang="en-IN" i="0" dirty="0">
                <a:effectLst/>
                <a:latin typeface="Times New Roman" panose="02020603050405020304" pitchFamily="18" charset="0"/>
                <a:cs typeface="Times New Roman" panose="02020603050405020304" pitchFamily="18" charset="0"/>
              </a:rPr>
              <a:t>Correlation Analysis using Heatmap</a:t>
            </a:r>
          </a:p>
        </p:txBody>
      </p:sp>
      <p:pic>
        <p:nvPicPr>
          <p:cNvPr id="5" name="Picture 4">
            <a:extLst>
              <a:ext uri="{FF2B5EF4-FFF2-40B4-BE49-F238E27FC236}">
                <a16:creationId xmlns:a16="http://schemas.microsoft.com/office/drawing/2014/main" id="{3F282922-B62C-4D64-AFD3-DED08F35A9C8}"/>
              </a:ext>
            </a:extLst>
          </p:cNvPr>
          <p:cNvPicPr>
            <a:picLocks noChangeAspect="1"/>
          </p:cNvPicPr>
          <p:nvPr/>
        </p:nvPicPr>
        <p:blipFill>
          <a:blip r:embed="rId2"/>
          <a:stretch>
            <a:fillRect/>
          </a:stretch>
        </p:blipFill>
        <p:spPr>
          <a:xfrm>
            <a:off x="2843254" y="1856847"/>
            <a:ext cx="6159817" cy="3772094"/>
          </a:xfrm>
          <a:prstGeom prst="rect">
            <a:avLst/>
          </a:prstGeom>
        </p:spPr>
      </p:pic>
    </p:spTree>
    <p:extLst>
      <p:ext uri="{BB962C8B-B14F-4D97-AF65-F5344CB8AC3E}">
        <p14:creationId xmlns:p14="http://schemas.microsoft.com/office/powerpoint/2010/main" val="2164203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3B6A7-DEE5-414E-863E-B2D8871F0FAA}"/>
              </a:ext>
            </a:extLst>
          </p:cNvPr>
          <p:cNvSpPr txBox="1"/>
          <p:nvPr/>
        </p:nvSpPr>
        <p:spPr>
          <a:xfrm>
            <a:off x="542925" y="441221"/>
            <a:ext cx="10401300" cy="677108"/>
          </a:xfrm>
          <a:prstGeom prst="rect">
            <a:avLst/>
          </a:prstGeom>
          <a:noFill/>
        </p:spPr>
        <p:txBody>
          <a:bodyPr wrap="square" rtlCol="0">
            <a:spAutoFit/>
          </a:bodyPr>
          <a:lstStyle/>
          <a:p>
            <a:r>
              <a:rPr lang="en-US" sz="3800" b="1" dirty="0">
                <a:solidFill>
                  <a:srgbClr val="FF0000"/>
                </a:solidFill>
                <a:latin typeface="Times New Roman" panose="02020603050405020304" pitchFamily="18" charset="0"/>
                <a:cs typeface="Times New Roman" panose="02020603050405020304" pitchFamily="18" charset="0"/>
              </a:rPr>
              <a:t>DATA VISUALIZATION</a:t>
            </a:r>
          </a:p>
        </p:txBody>
      </p:sp>
      <p:sp>
        <p:nvSpPr>
          <p:cNvPr id="6" name="TextBox 5">
            <a:extLst>
              <a:ext uri="{FF2B5EF4-FFF2-40B4-BE49-F238E27FC236}">
                <a16:creationId xmlns:a16="http://schemas.microsoft.com/office/drawing/2014/main" id="{1208C20C-1D14-4875-ADB8-87302D05D969}"/>
              </a:ext>
            </a:extLst>
          </p:cNvPr>
          <p:cNvSpPr txBox="1"/>
          <p:nvPr/>
        </p:nvSpPr>
        <p:spPr>
          <a:xfrm>
            <a:off x="1613101" y="5770448"/>
            <a:ext cx="8620125"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Uttar Pradesh has the highest number of total registered cases, with a steep rise compared to other states/UTs.</a:t>
            </a:r>
          </a:p>
        </p:txBody>
      </p:sp>
      <p:pic>
        <p:nvPicPr>
          <p:cNvPr id="4" name="Picture 3">
            <a:extLst>
              <a:ext uri="{FF2B5EF4-FFF2-40B4-BE49-F238E27FC236}">
                <a16:creationId xmlns:a16="http://schemas.microsoft.com/office/drawing/2014/main" id="{8D885F92-CD84-47D0-A92D-8DC05943B23E}"/>
              </a:ext>
            </a:extLst>
          </p:cNvPr>
          <p:cNvPicPr>
            <a:picLocks noChangeAspect="1"/>
          </p:cNvPicPr>
          <p:nvPr/>
        </p:nvPicPr>
        <p:blipFill>
          <a:blip r:embed="rId2"/>
          <a:stretch>
            <a:fillRect/>
          </a:stretch>
        </p:blipFill>
        <p:spPr>
          <a:xfrm>
            <a:off x="676275" y="1093397"/>
            <a:ext cx="10267950" cy="4624896"/>
          </a:xfrm>
          <a:prstGeom prst="rect">
            <a:avLst/>
          </a:prstGeom>
        </p:spPr>
      </p:pic>
    </p:spTree>
    <p:extLst>
      <p:ext uri="{BB962C8B-B14F-4D97-AF65-F5344CB8AC3E}">
        <p14:creationId xmlns:p14="http://schemas.microsoft.com/office/powerpoint/2010/main" val="360025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3B6A7-DEE5-414E-863E-B2D8871F0FAA}"/>
              </a:ext>
            </a:extLst>
          </p:cNvPr>
          <p:cNvSpPr txBox="1"/>
          <p:nvPr/>
        </p:nvSpPr>
        <p:spPr>
          <a:xfrm>
            <a:off x="542925" y="441221"/>
            <a:ext cx="10401300" cy="677108"/>
          </a:xfrm>
          <a:prstGeom prst="rect">
            <a:avLst/>
          </a:prstGeom>
          <a:noFill/>
        </p:spPr>
        <p:txBody>
          <a:bodyPr wrap="square" rtlCol="0">
            <a:spAutoFit/>
          </a:bodyPr>
          <a:lstStyle/>
          <a:p>
            <a:r>
              <a:rPr lang="en-US" sz="3800" b="1" dirty="0">
                <a:solidFill>
                  <a:srgbClr val="FF0000"/>
                </a:solidFill>
                <a:latin typeface="Times New Roman" panose="02020603050405020304" pitchFamily="18" charset="0"/>
                <a:cs typeface="Times New Roman" panose="02020603050405020304" pitchFamily="18" charset="0"/>
              </a:rPr>
              <a:t>DATA VISUALIZATION</a:t>
            </a:r>
          </a:p>
        </p:txBody>
      </p:sp>
      <p:pic>
        <p:nvPicPr>
          <p:cNvPr id="5" name="Picture 4">
            <a:extLst>
              <a:ext uri="{FF2B5EF4-FFF2-40B4-BE49-F238E27FC236}">
                <a16:creationId xmlns:a16="http://schemas.microsoft.com/office/drawing/2014/main" id="{1EA11CE7-B3BD-4A6B-90C6-404209ECD568}"/>
              </a:ext>
            </a:extLst>
          </p:cNvPr>
          <p:cNvPicPr>
            <a:picLocks noChangeAspect="1"/>
          </p:cNvPicPr>
          <p:nvPr/>
        </p:nvPicPr>
        <p:blipFill>
          <a:blip r:embed="rId2"/>
          <a:stretch>
            <a:fillRect/>
          </a:stretch>
        </p:blipFill>
        <p:spPr>
          <a:xfrm>
            <a:off x="1733550" y="1339742"/>
            <a:ext cx="7553325" cy="4345441"/>
          </a:xfrm>
          <a:prstGeom prst="rect">
            <a:avLst/>
          </a:prstGeom>
        </p:spPr>
      </p:pic>
      <p:sp>
        <p:nvSpPr>
          <p:cNvPr id="11" name="TextBox 10">
            <a:extLst>
              <a:ext uri="{FF2B5EF4-FFF2-40B4-BE49-F238E27FC236}">
                <a16:creationId xmlns:a16="http://schemas.microsoft.com/office/drawing/2014/main" id="{6AF3F60C-1187-423C-A9DD-639E592EC373}"/>
              </a:ext>
            </a:extLst>
          </p:cNvPr>
          <p:cNvSpPr txBox="1"/>
          <p:nvPr/>
        </p:nvSpPr>
        <p:spPr>
          <a:xfrm>
            <a:off x="542925" y="5770448"/>
            <a:ext cx="11315700"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Male case registrations generally surpass female case registrations across most states/UTs, with significant peaks in Maharashtra and Tamil Nadu.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6176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3B6A7-DEE5-414E-863E-B2D8871F0FAA}"/>
              </a:ext>
            </a:extLst>
          </p:cNvPr>
          <p:cNvSpPr txBox="1"/>
          <p:nvPr/>
        </p:nvSpPr>
        <p:spPr>
          <a:xfrm>
            <a:off x="666750" y="650736"/>
            <a:ext cx="10401300" cy="864467"/>
          </a:xfrm>
          <a:prstGeom prst="rect">
            <a:avLst/>
          </a:prstGeom>
          <a:noFill/>
        </p:spPr>
        <p:txBody>
          <a:bodyPr wrap="square" rtlCol="0">
            <a:spAutoFit/>
          </a:bodyPr>
          <a:lstStyle/>
          <a:p>
            <a:pPr>
              <a:lnSpc>
                <a:spcPct val="150000"/>
              </a:lnSpc>
            </a:pPr>
            <a:r>
              <a:rPr lang="en-US" sz="3800" b="1" dirty="0">
                <a:solidFill>
                  <a:srgbClr val="FF0000"/>
                </a:solidFill>
                <a:latin typeface="Times New Roman" panose="02020603050405020304" pitchFamily="18" charset="0"/>
                <a:cs typeface="Times New Roman" panose="02020603050405020304" pitchFamily="18" charset="0"/>
              </a:rPr>
              <a:t>INSIGHTS &amp; KEY FINDINGS</a:t>
            </a:r>
          </a:p>
        </p:txBody>
      </p:sp>
      <p:sp>
        <p:nvSpPr>
          <p:cNvPr id="2" name="TextBox 1">
            <a:extLst>
              <a:ext uri="{FF2B5EF4-FFF2-40B4-BE49-F238E27FC236}">
                <a16:creationId xmlns:a16="http://schemas.microsoft.com/office/drawing/2014/main" id="{2C498658-159A-4745-B0B6-FCB152FD6665}"/>
              </a:ext>
            </a:extLst>
          </p:cNvPr>
          <p:cNvSpPr txBox="1"/>
          <p:nvPr/>
        </p:nvSpPr>
        <p:spPr>
          <a:xfrm>
            <a:off x="904874" y="2054641"/>
            <a:ext cx="8753475" cy="33499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Districts with the highest number of cases tend to have a higher number of CSCs.</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number of registered cases varies significantly across states and districts.</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Gender and caste-based analysis highlight accessibility and inclusivity of Tele-Law services.</a:t>
            </a:r>
          </a:p>
        </p:txBody>
      </p:sp>
    </p:spTree>
    <p:extLst>
      <p:ext uri="{BB962C8B-B14F-4D97-AF65-F5344CB8AC3E}">
        <p14:creationId xmlns:p14="http://schemas.microsoft.com/office/powerpoint/2010/main" val="447347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3B6A7-DEE5-414E-863E-B2D8871F0FAA}"/>
              </a:ext>
            </a:extLst>
          </p:cNvPr>
          <p:cNvSpPr txBox="1"/>
          <p:nvPr/>
        </p:nvSpPr>
        <p:spPr>
          <a:xfrm>
            <a:off x="666750" y="650736"/>
            <a:ext cx="10401300" cy="864467"/>
          </a:xfrm>
          <a:prstGeom prst="rect">
            <a:avLst/>
          </a:prstGeom>
          <a:noFill/>
        </p:spPr>
        <p:txBody>
          <a:bodyPr wrap="square" rtlCol="0">
            <a:spAutoFit/>
          </a:bodyPr>
          <a:lstStyle/>
          <a:p>
            <a:pPr>
              <a:lnSpc>
                <a:spcPct val="150000"/>
              </a:lnSpc>
            </a:pPr>
            <a:r>
              <a:rPr lang="en-US" sz="3800" b="1" dirty="0">
                <a:solidFill>
                  <a:srgbClr val="FF0000"/>
                </a:solidFill>
                <a:latin typeface="Times New Roman" panose="02020603050405020304" pitchFamily="18" charset="0"/>
                <a:cs typeface="Times New Roman" panose="02020603050405020304" pitchFamily="18" charset="0"/>
              </a:rPr>
              <a:t>CONCLUSION &amp; RECOMMENDATIONS</a:t>
            </a:r>
          </a:p>
        </p:txBody>
      </p:sp>
      <p:sp>
        <p:nvSpPr>
          <p:cNvPr id="2" name="TextBox 1">
            <a:extLst>
              <a:ext uri="{FF2B5EF4-FFF2-40B4-BE49-F238E27FC236}">
                <a16:creationId xmlns:a16="http://schemas.microsoft.com/office/drawing/2014/main" id="{2C498658-159A-4745-B0B6-FCB152FD6665}"/>
              </a:ext>
            </a:extLst>
          </p:cNvPr>
          <p:cNvSpPr txBox="1"/>
          <p:nvPr/>
        </p:nvSpPr>
        <p:spPr>
          <a:xfrm>
            <a:off x="904874" y="2054641"/>
            <a:ext cx="8753475" cy="33499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Tele-Law program has been effective in reaching various communities.</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CSCs can be established in low-coverage areas to enhance accessibility.</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Awareness programs can help increase female participation in legal aid services.</a:t>
            </a:r>
          </a:p>
        </p:txBody>
      </p:sp>
    </p:spTree>
    <p:extLst>
      <p:ext uri="{BB962C8B-B14F-4D97-AF65-F5344CB8AC3E}">
        <p14:creationId xmlns:p14="http://schemas.microsoft.com/office/powerpoint/2010/main" val="3073523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E3AD58-FF48-4A44-B5B2-AC3CD0473B97}"/>
              </a:ext>
            </a:extLst>
          </p:cNvPr>
          <p:cNvSpPr txBox="1"/>
          <p:nvPr/>
        </p:nvSpPr>
        <p:spPr>
          <a:xfrm>
            <a:off x="438150" y="390525"/>
            <a:ext cx="10534650" cy="769441"/>
          </a:xfrm>
          <a:prstGeom prst="rect">
            <a:avLst/>
          </a:prstGeom>
          <a:noFill/>
        </p:spPr>
        <p:txBody>
          <a:bodyPr wrap="square" rtlCol="0">
            <a:spAutoFit/>
          </a:bodyPr>
          <a:lstStyle/>
          <a:p>
            <a:r>
              <a:rPr lang="en-IN" sz="4400" b="1" dirty="0">
                <a:solidFill>
                  <a:srgbClr val="FF0000"/>
                </a:solidFill>
                <a:latin typeface="Times New Roman" panose="02020603050405020304" pitchFamily="18" charset="0"/>
                <a:cs typeface="Times New Roman" panose="02020603050405020304" pitchFamily="18" charset="0"/>
              </a:rPr>
              <a:t>CONTENT</a:t>
            </a:r>
          </a:p>
        </p:txBody>
      </p:sp>
      <p:sp>
        <p:nvSpPr>
          <p:cNvPr id="3" name="TextBox 2">
            <a:extLst>
              <a:ext uri="{FF2B5EF4-FFF2-40B4-BE49-F238E27FC236}">
                <a16:creationId xmlns:a16="http://schemas.microsoft.com/office/drawing/2014/main" id="{C5D72AAE-1BEF-4554-A4E3-D78249DCA7B7}"/>
              </a:ext>
            </a:extLst>
          </p:cNvPr>
          <p:cNvSpPr txBox="1"/>
          <p:nvPr/>
        </p:nvSpPr>
        <p:spPr>
          <a:xfrm>
            <a:off x="438150" y="1628776"/>
            <a:ext cx="6867525" cy="455509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About the Dataset</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Steps in the Research Process</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Analyzing and Interpreting Data</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Steps Involved in Data Analysis</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Problems Identified in the Dataset</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Visualization</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Insights &amp; Key Findings</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 &amp; Recommendations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34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D979A3-C6E6-40D8-AD86-A65A45AD87F7}"/>
              </a:ext>
            </a:extLst>
          </p:cNvPr>
          <p:cNvSpPr txBox="1"/>
          <p:nvPr/>
        </p:nvSpPr>
        <p:spPr>
          <a:xfrm>
            <a:off x="785812" y="619125"/>
            <a:ext cx="9705975" cy="769441"/>
          </a:xfrm>
          <a:prstGeom prst="rect">
            <a:avLst/>
          </a:prstGeom>
          <a:noFill/>
        </p:spPr>
        <p:txBody>
          <a:bodyPr wrap="square" rtlCol="0">
            <a:spAutoFit/>
          </a:bodyPr>
          <a:lstStyle/>
          <a:p>
            <a:r>
              <a:rPr lang="en-US" sz="4400" b="1" dirty="0">
                <a:solidFill>
                  <a:srgbClr val="FF0000"/>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2100CC74-53C8-4E99-8542-A734D9E2470F}"/>
              </a:ext>
            </a:extLst>
          </p:cNvPr>
          <p:cNvSpPr txBox="1"/>
          <p:nvPr/>
        </p:nvSpPr>
        <p:spPr>
          <a:xfrm>
            <a:off x="785812" y="1552575"/>
            <a:ext cx="9705975" cy="341632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Tele-Law program is an initiative by the Government of India to provide legal aid services to citizens, especially those in rural and marginalized communities, through Common Service Centers (CSCs). The program aims to ensure that justice is accessible and affordable for all by connecting individuals with legal experts via digital platforms.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dataset provides district-wise details of case registrations and legal advice provided under the Tele-Law initiative from FY 2021-22 to 2024-25. It includes:</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721AD75-E8CA-4E7C-9B6C-B57EC71F9C22}"/>
              </a:ext>
            </a:extLst>
          </p:cNvPr>
          <p:cNvSpPr txBox="1"/>
          <p:nvPr/>
        </p:nvSpPr>
        <p:spPr>
          <a:xfrm>
            <a:off x="785812" y="4968895"/>
            <a:ext cx="978693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State-wise and district-wise case distribution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Gender-based and caste-based legal aid trends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Impact of CSCs on case registration volume</a:t>
            </a:r>
            <a:endParaRPr lang="en-IN" sz="2400" dirty="0"/>
          </a:p>
        </p:txBody>
      </p:sp>
    </p:spTree>
    <p:extLst>
      <p:ext uri="{BB962C8B-B14F-4D97-AF65-F5344CB8AC3E}">
        <p14:creationId xmlns:p14="http://schemas.microsoft.com/office/powerpoint/2010/main" val="2943087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38AA45-166B-4877-997A-0C178E2B096B}"/>
              </a:ext>
            </a:extLst>
          </p:cNvPr>
          <p:cNvSpPr txBox="1"/>
          <p:nvPr/>
        </p:nvSpPr>
        <p:spPr>
          <a:xfrm>
            <a:off x="723899" y="1330220"/>
            <a:ext cx="10639426" cy="4653646"/>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dataset provides </a:t>
            </a:r>
            <a:r>
              <a:rPr lang="en-US" sz="2000" b="1" dirty="0">
                <a:latin typeface="Times New Roman" panose="02020603050405020304" pitchFamily="18" charset="0"/>
                <a:cs typeface="Times New Roman" panose="02020603050405020304" pitchFamily="18" charset="0"/>
              </a:rPr>
              <a:t>district-wise data</a:t>
            </a:r>
            <a:r>
              <a:rPr lang="en-US" sz="2000" dirty="0">
                <a:latin typeface="Times New Roman" panose="02020603050405020304" pitchFamily="18" charset="0"/>
                <a:cs typeface="Times New Roman" panose="02020603050405020304" pitchFamily="18" charset="0"/>
              </a:rPr>
              <a:t> on </a:t>
            </a:r>
            <a:r>
              <a:rPr lang="en-US" sz="2000" b="1" dirty="0">
                <a:latin typeface="Times New Roman" panose="02020603050405020304" pitchFamily="18" charset="0"/>
                <a:cs typeface="Times New Roman" panose="02020603050405020304" pitchFamily="18" charset="0"/>
              </a:rPr>
              <a:t>Tele-Law case registrations and advice-enabled services</a:t>
            </a:r>
            <a:r>
              <a:rPr lang="en-US" sz="2000" dirty="0">
                <a:latin typeface="Times New Roman" panose="02020603050405020304" pitchFamily="18" charset="0"/>
                <a:cs typeface="Times New Roman" panose="02020603050405020304" pitchFamily="18" charset="0"/>
              </a:rPr>
              <a:t> across Indian states and Union Territories (UTs) from </a:t>
            </a:r>
            <a:r>
              <a:rPr lang="en-US" sz="2000" b="1" dirty="0">
                <a:latin typeface="Times New Roman" panose="02020603050405020304" pitchFamily="18" charset="0"/>
                <a:cs typeface="Times New Roman" panose="02020603050405020304" pitchFamily="18" charset="0"/>
              </a:rPr>
              <a:t>FY 2021-22 to 2024-25</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b="1" dirty="0">
                <a:latin typeface="Times New Roman" panose="02020603050405020304" pitchFamily="18" charset="0"/>
                <a:cs typeface="Times New Roman" panose="02020603050405020304" pitchFamily="18" charset="0"/>
              </a:rPr>
              <a:t>Key Attributes:</a:t>
            </a:r>
            <a:endParaRPr lang="en-US" sz="2000" dirty="0">
              <a:latin typeface="Times New Roman" panose="02020603050405020304" pitchFamily="18" charset="0"/>
              <a:cs typeface="Times New Roman" panose="02020603050405020304" pitchFamily="18" charset="0"/>
            </a:endParaRPr>
          </a:p>
          <a:p>
            <a:pPr lvl="1"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Case Registration Details:</a:t>
            </a:r>
            <a:r>
              <a:rPr lang="en-US" sz="2000" dirty="0">
                <a:latin typeface="Times New Roman" panose="02020603050405020304" pitchFamily="18" charset="0"/>
                <a:cs typeface="Times New Roman" panose="02020603050405020304" pitchFamily="18" charset="0"/>
              </a:rPr>
              <a:t> Number of cases registered under the Tele-Law initiative.</a:t>
            </a:r>
          </a:p>
          <a:p>
            <a:pPr lvl="1"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Advice Enabled Services:</a:t>
            </a:r>
            <a:r>
              <a:rPr lang="en-US" sz="2000" dirty="0">
                <a:latin typeface="Times New Roman" panose="02020603050405020304" pitchFamily="18" charset="0"/>
                <a:cs typeface="Times New Roman" panose="02020603050405020304" pitchFamily="18" charset="0"/>
              </a:rPr>
              <a:t> Number of cases that received legal advice.</a:t>
            </a:r>
          </a:p>
          <a:p>
            <a:pPr lvl="1"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Geographical Distribution:</a:t>
            </a:r>
            <a:r>
              <a:rPr lang="en-US" sz="2000" dirty="0">
                <a:latin typeface="Times New Roman" panose="02020603050405020304" pitchFamily="18" charset="0"/>
                <a:cs typeface="Times New Roman" panose="02020603050405020304" pitchFamily="18" charset="0"/>
              </a:rPr>
              <a:t> State, district, and UT-based classifications.</a:t>
            </a:r>
          </a:p>
          <a:p>
            <a:pPr lvl="1"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Time Frame:</a:t>
            </a:r>
            <a:r>
              <a:rPr lang="en-US" sz="2000" dirty="0">
                <a:latin typeface="Times New Roman" panose="02020603050405020304" pitchFamily="18" charset="0"/>
                <a:cs typeface="Times New Roman" panose="02020603050405020304" pitchFamily="18" charset="0"/>
              </a:rPr>
              <a:t> Data spans multiple financial years to track trends.</a:t>
            </a:r>
          </a:p>
          <a:p>
            <a:pPr lvl="1"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Beneficiary Analysis:</a:t>
            </a:r>
            <a:r>
              <a:rPr lang="en-US" sz="2000" dirty="0">
                <a:latin typeface="Times New Roman" panose="02020603050405020304" pitchFamily="18" charset="0"/>
                <a:cs typeface="Times New Roman" panose="02020603050405020304" pitchFamily="18" charset="0"/>
              </a:rPr>
              <a:t> Identifying impacted communities and regions.</a:t>
            </a:r>
          </a:p>
          <a:p>
            <a:pPr algn="just">
              <a:lnSpc>
                <a:spcPct val="150000"/>
              </a:lnSpc>
            </a:pPr>
            <a:r>
              <a:rPr lang="en-US" sz="2000" dirty="0">
                <a:latin typeface="Times New Roman" panose="02020603050405020304" pitchFamily="18" charset="0"/>
                <a:cs typeface="Times New Roman" panose="02020603050405020304" pitchFamily="18" charset="0"/>
              </a:rPr>
              <a:t>This dataset is </a:t>
            </a:r>
            <a:r>
              <a:rPr lang="en-US" sz="2000" b="1" dirty="0">
                <a:latin typeface="Times New Roman" panose="02020603050405020304" pitchFamily="18" charset="0"/>
                <a:cs typeface="Times New Roman" panose="02020603050405020304" pitchFamily="18" charset="0"/>
              </a:rPr>
              <a:t>crucial</a:t>
            </a:r>
            <a:r>
              <a:rPr lang="en-US" sz="2000" dirty="0">
                <a:latin typeface="Times New Roman" panose="02020603050405020304" pitchFamily="18" charset="0"/>
                <a:cs typeface="Times New Roman" panose="02020603050405020304" pitchFamily="18" charset="0"/>
              </a:rPr>
              <a:t> for evaluating the </a:t>
            </a:r>
            <a:r>
              <a:rPr lang="en-US" sz="2000" b="1" dirty="0">
                <a:latin typeface="Times New Roman" panose="02020603050405020304" pitchFamily="18" charset="0"/>
                <a:cs typeface="Times New Roman" panose="02020603050405020304" pitchFamily="18" charset="0"/>
              </a:rPr>
              <a:t>impact of legal aid services</a:t>
            </a:r>
            <a:r>
              <a:rPr lang="en-US" sz="2000" dirty="0">
                <a:latin typeface="Times New Roman" panose="02020603050405020304" pitchFamily="18" charset="0"/>
                <a:cs typeface="Times New Roman" panose="02020603050405020304" pitchFamily="18" charset="0"/>
              </a:rPr>
              <a:t>, identifying gaps in implementation, and suggesting improvements in policy-making.</a:t>
            </a:r>
          </a:p>
        </p:txBody>
      </p:sp>
      <p:sp>
        <p:nvSpPr>
          <p:cNvPr id="3" name="TextBox 2">
            <a:extLst>
              <a:ext uri="{FF2B5EF4-FFF2-40B4-BE49-F238E27FC236}">
                <a16:creationId xmlns:a16="http://schemas.microsoft.com/office/drawing/2014/main" id="{2EA99EC9-8849-4444-912D-E2DF37D9FA70}"/>
              </a:ext>
            </a:extLst>
          </p:cNvPr>
          <p:cNvSpPr txBox="1"/>
          <p:nvPr/>
        </p:nvSpPr>
        <p:spPr>
          <a:xfrm>
            <a:off x="647699" y="552450"/>
            <a:ext cx="9705975" cy="769441"/>
          </a:xfrm>
          <a:prstGeom prst="rect">
            <a:avLst/>
          </a:prstGeom>
          <a:noFill/>
        </p:spPr>
        <p:txBody>
          <a:bodyPr wrap="square" rtlCol="0">
            <a:spAutoFit/>
          </a:bodyPr>
          <a:lstStyle/>
          <a:p>
            <a:r>
              <a:rPr lang="en-IN" sz="4400" b="1" dirty="0">
                <a:solidFill>
                  <a:srgbClr val="FF0000"/>
                </a:solidFill>
                <a:latin typeface="Times New Roman" panose="02020603050405020304" pitchFamily="18" charset="0"/>
                <a:cs typeface="Times New Roman" panose="02020603050405020304" pitchFamily="18" charset="0"/>
              </a:rPr>
              <a:t>ABOUT THE DATASET</a:t>
            </a:r>
          </a:p>
        </p:txBody>
      </p:sp>
    </p:spTree>
    <p:extLst>
      <p:ext uri="{BB962C8B-B14F-4D97-AF65-F5344CB8AC3E}">
        <p14:creationId xmlns:p14="http://schemas.microsoft.com/office/powerpoint/2010/main" val="4114106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3D6205-7959-480E-91CF-41EC73DFB47A}"/>
              </a:ext>
            </a:extLst>
          </p:cNvPr>
          <p:cNvSpPr txBox="1"/>
          <p:nvPr/>
        </p:nvSpPr>
        <p:spPr>
          <a:xfrm>
            <a:off x="933450" y="1371600"/>
            <a:ext cx="10553700" cy="5115311"/>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The research process follows a structured approach:</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Identifying the Research Problem:</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Understanding accessibility and effectiveness of Tele-Law services.</a:t>
            </a: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Evaluating growth trends and service efficiency.</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Literature Review:</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Previous studies on Tele-Law effectiveness and government legal aid policies.</a:t>
            </a: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Reports from legal aid committees and non-profit organizations.</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Defining Objectives &amp; Hypotheses:</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Identifying states/districts with highest and lowest adoption rates.</a:t>
            </a: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Assessing correlation between case registration and successful legal aid.</a:t>
            </a:r>
          </a:p>
          <a:p>
            <a:pPr>
              <a:lnSpc>
                <a:spcPct val="150000"/>
              </a:lnSpc>
            </a:pPr>
            <a:endParaRPr lang="en-US"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B1240EC-7A74-41D5-8150-E93CD525AE6A}"/>
              </a:ext>
            </a:extLst>
          </p:cNvPr>
          <p:cNvSpPr txBox="1"/>
          <p:nvPr/>
        </p:nvSpPr>
        <p:spPr>
          <a:xfrm>
            <a:off x="647699" y="552450"/>
            <a:ext cx="9705975" cy="769441"/>
          </a:xfrm>
          <a:prstGeom prst="rect">
            <a:avLst/>
          </a:prstGeom>
          <a:noFill/>
        </p:spPr>
        <p:txBody>
          <a:bodyPr wrap="square" rtlCol="0">
            <a:spAutoFit/>
          </a:bodyPr>
          <a:lstStyle/>
          <a:p>
            <a:r>
              <a:rPr lang="en-IN" sz="4400" b="1" dirty="0">
                <a:solidFill>
                  <a:srgbClr val="FF0000"/>
                </a:solidFill>
                <a:latin typeface="Times New Roman" panose="02020603050405020304" pitchFamily="18" charset="0"/>
                <a:cs typeface="Times New Roman" panose="02020603050405020304" pitchFamily="18" charset="0"/>
              </a:rPr>
              <a:t>STEPS IN RESEARCH PROCESS</a:t>
            </a:r>
          </a:p>
        </p:txBody>
      </p:sp>
    </p:spTree>
    <p:extLst>
      <p:ext uri="{BB962C8B-B14F-4D97-AF65-F5344CB8AC3E}">
        <p14:creationId xmlns:p14="http://schemas.microsoft.com/office/powerpoint/2010/main" val="333652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FB457E-44B0-4245-B7FA-DDDECB06D016}"/>
              </a:ext>
            </a:extLst>
          </p:cNvPr>
          <p:cNvSpPr txBox="1"/>
          <p:nvPr/>
        </p:nvSpPr>
        <p:spPr>
          <a:xfrm>
            <a:off x="828675" y="1895475"/>
            <a:ext cx="9505950" cy="4093428"/>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4.Selecting Research Methods &amp; Tools:</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Statistical analysis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visualization techniques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data mining</a:t>
            </a:r>
            <a:r>
              <a:rPr lang="en-US" sz="20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Tools: Python libraries such as pandas, NumPy, seaborn, and Matplotlib.</a:t>
            </a:r>
          </a:p>
          <a:p>
            <a:pPr>
              <a:lnSpc>
                <a:spcPct val="150000"/>
              </a:lnSpc>
            </a:pPr>
            <a:r>
              <a:rPr lang="en-US" sz="2000" b="1" dirty="0">
                <a:latin typeface="Times New Roman" panose="02020603050405020304" pitchFamily="18" charset="0"/>
                <a:cs typeface="Times New Roman" panose="02020603050405020304" pitchFamily="18" charset="0"/>
              </a:rPr>
              <a:t>5.Data Collection:</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The dataset from official </a:t>
            </a:r>
            <a:r>
              <a:rPr lang="en-US" sz="2000" b="1" dirty="0">
                <a:latin typeface="Times New Roman" panose="02020603050405020304" pitchFamily="18" charset="0"/>
                <a:cs typeface="Times New Roman" panose="02020603050405020304" pitchFamily="18" charset="0"/>
              </a:rPr>
              <a:t>government Tele-Law reports</a:t>
            </a:r>
            <a:r>
              <a:rPr lang="en-US" sz="2000" dirty="0">
                <a:latin typeface="Times New Roman" panose="02020603050405020304" pitchFamily="18" charset="0"/>
                <a:cs typeface="Times New Roman" panose="02020603050405020304" pitchFamily="18" charset="0"/>
              </a:rPr>
              <a:t>.</a:t>
            </a:r>
          </a:p>
          <a:p>
            <a:pPr>
              <a:lnSpc>
                <a:spcPct val="150000"/>
              </a:lnSpc>
            </a:pPr>
            <a:r>
              <a:rPr lang="en-US" sz="2000" b="1" dirty="0">
                <a:latin typeface="Times New Roman" panose="02020603050405020304" pitchFamily="18" charset="0"/>
                <a:cs typeface="Times New Roman" panose="02020603050405020304" pitchFamily="18" charset="0"/>
              </a:rPr>
              <a:t>6.Analyzing &amp; Interpreting Data:</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Handling missing values, conducting </a:t>
            </a:r>
            <a:r>
              <a:rPr lang="en-US" sz="2000" b="1" dirty="0">
                <a:latin typeface="Times New Roman" panose="02020603050405020304" pitchFamily="18" charset="0"/>
                <a:cs typeface="Times New Roman" panose="02020603050405020304" pitchFamily="18" charset="0"/>
              </a:rPr>
              <a:t>Exploratory Data Analysis (EDA)</a:t>
            </a:r>
            <a:r>
              <a:rPr lang="en-US" sz="20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Identifying </a:t>
            </a:r>
            <a:r>
              <a:rPr lang="en-US" sz="2000" b="1" dirty="0">
                <a:latin typeface="Times New Roman" panose="02020603050405020304" pitchFamily="18" charset="0"/>
                <a:cs typeface="Times New Roman" panose="02020603050405020304" pitchFamily="18" charset="0"/>
              </a:rPr>
              <a:t>patterns, trends, and anomalies</a:t>
            </a:r>
            <a:r>
              <a:rPr lang="en-US" sz="2000" dirty="0">
                <a:latin typeface="Times New Roman" panose="02020603050405020304" pitchFamily="18" charset="0"/>
                <a:cs typeface="Times New Roman" panose="02020603050405020304" pitchFamily="18" charset="0"/>
              </a:rPr>
              <a:t>.</a:t>
            </a:r>
          </a:p>
          <a:p>
            <a:endParaRPr lang="en-IN" sz="2000" dirty="0"/>
          </a:p>
        </p:txBody>
      </p:sp>
      <p:sp>
        <p:nvSpPr>
          <p:cNvPr id="3" name="TextBox 2">
            <a:extLst>
              <a:ext uri="{FF2B5EF4-FFF2-40B4-BE49-F238E27FC236}">
                <a16:creationId xmlns:a16="http://schemas.microsoft.com/office/drawing/2014/main" id="{E216AB34-47F3-4592-941A-EA4D1E24B422}"/>
              </a:ext>
            </a:extLst>
          </p:cNvPr>
          <p:cNvSpPr txBox="1"/>
          <p:nvPr/>
        </p:nvSpPr>
        <p:spPr>
          <a:xfrm>
            <a:off x="628650" y="657225"/>
            <a:ext cx="9705975" cy="769441"/>
          </a:xfrm>
          <a:prstGeom prst="rect">
            <a:avLst/>
          </a:prstGeom>
          <a:noFill/>
        </p:spPr>
        <p:txBody>
          <a:bodyPr wrap="square" rtlCol="0">
            <a:spAutoFit/>
          </a:bodyPr>
          <a:lstStyle/>
          <a:p>
            <a:r>
              <a:rPr lang="en-IN" sz="4400" b="1" dirty="0">
                <a:solidFill>
                  <a:srgbClr val="FF0000"/>
                </a:solidFill>
                <a:latin typeface="Times New Roman" panose="02020603050405020304" pitchFamily="18" charset="0"/>
                <a:cs typeface="Times New Roman" panose="02020603050405020304" pitchFamily="18" charset="0"/>
              </a:rPr>
              <a:t>STEPS IN RESEARCH PROCESS</a:t>
            </a:r>
          </a:p>
        </p:txBody>
      </p:sp>
    </p:spTree>
    <p:extLst>
      <p:ext uri="{BB962C8B-B14F-4D97-AF65-F5344CB8AC3E}">
        <p14:creationId xmlns:p14="http://schemas.microsoft.com/office/powerpoint/2010/main" val="4249926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CAC074-0760-4AC6-A1A0-BF83670436BF}"/>
              </a:ext>
            </a:extLst>
          </p:cNvPr>
          <p:cNvSpPr txBox="1"/>
          <p:nvPr/>
        </p:nvSpPr>
        <p:spPr>
          <a:xfrm>
            <a:off x="476250" y="1091922"/>
            <a:ext cx="9620250" cy="5450851"/>
          </a:xfrm>
          <a:prstGeom prst="rect">
            <a:avLst/>
          </a:prstGeom>
          <a:noFill/>
        </p:spPr>
        <p:txBody>
          <a:bodyPr wrap="square" rtlCol="0">
            <a:spAutoFit/>
          </a:bodyPr>
          <a:lstStyle/>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Exploratory Data Analysis (EDA):</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Used descriptive statistics to summarize case registration trends.</a:t>
            </a:r>
          </a:p>
          <a:p>
            <a:pPr marL="742950" lvl="1"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Histograms, box plots, and scatter plots</a:t>
            </a:r>
            <a:r>
              <a:rPr lang="en-US" dirty="0">
                <a:latin typeface="Times New Roman" panose="02020603050405020304" pitchFamily="18" charset="0"/>
                <a:cs typeface="Times New Roman" panose="02020603050405020304" pitchFamily="18" charset="0"/>
              </a:rPr>
              <a:t> to visualize distributions.</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Missing Data Treatment:</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Addressed missing values in critical fields such as </a:t>
            </a:r>
            <a:r>
              <a:rPr lang="en-US" b="1" dirty="0">
                <a:latin typeface="Times New Roman" panose="02020603050405020304" pitchFamily="18" charset="0"/>
                <a:cs typeface="Times New Roman" panose="02020603050405020304" pitchFamily="18" charset="0"/>
              </a:rPr>
              <a:t>district names, case numbers, and legal advice counts</a:t>
            </a:r>
            <a:r>
              <a:rPr lang="en-US" dirty="0">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Standardization &amp; Cleaning:</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Corrected inconsistencies in </a:t>
            </a:r>
            <a:r>
              <a:rPr lang="en-US" b="1" dirty="0">
                <a:latin typeface="Times New Roman" panose="02020603050405020304" pitchFamily="18" charset="0"/>
                <a:cs typeface="Times New Roman" panose="02020603050405020304" pitchFamily="18" charset="0"/>
              </a:rPr>
              <a:t>categorical fields (state/district names)</a:t>
            </a:r>
            <a:r>
              <a:rPr lang="en-US"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Converted </a:t>
            </a:r>
            <a:r>
              <a:rPr lang="en-US" b="1" dirty="0">
                <a:latin typeface="Times New Roman" panose="02020603050405020304" pitchFamily="18" charset="0"/>
                <a:cs typeface="Times New Roman" panose="02020603050405020304" pitchFamily="18" charset="0"/>
              </a:rPr>
              <a:t>numerical fields to appropriate data types</a:t>
            </a:r>
            <a:r>
              <a:rPr lang="en-US" dirty="0">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Duplicate Record Check:</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Verified and removed </a:t>
            </a:r>
            <a:r>
              <a:rPr lang="en-US" b="1" dirty="0">
                <a:latin typeface="Times New Roman" panose="02020603050405020304" pitchFamily="18" charset="0"/>
                <a:cs typeface="Times New Roman" panose="02020603050405020304" pitchFamily="18" charset="0"/>
              </a:rPr>
              <a:t>redundant case records</a:t>
            </a:r>
            <a:r>
              <a:rPr lang="en-US" dirty="0">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Outlier Detection:</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Used </a:t>
            </a:r>
            <a:r>
              <a:rPr lang="en-US" b="1" dirty="0">
                <a:latin typeface="Times New Roman" panose="02020603050405020304" pitchFamily="18" charset="0"/>
                <a:cs typeface="Times New Roman" panose="02020603050405020304" pitchFamily="18" charset="0"/>
              </a:rPr>
              <a:t>box plots and statistical methods</a:t>
            </a:r>
            <a:r>
              <a:rPr lang="en-US" dirty="0">
                <a:latin typeface="Times New Roman" panose="02020603050405020304" pitchFamily="18" charset="0"/>
                <a:cs typeface="Times New Roman" panose="02020603050405020304" pitchFamily="18" charset="0"/>
              </a:rPr>
              <a:t> to identify anomalies in case counts.</a:t>
            </a:r>
          </a:p>
        </p:txBody>
      </p:sp>
      <p:sp>
        <p:nvSpPr>
          <p:cNvPr id="3" name="TextBox 2">
            <a:extLst>
              <a:ext uri="{FF2B5EF4-FFF2-40B4-BE49-F238E27FC236}">
                <a16:creationId xmlns:a16="http://schemas.microsoft.com/office/drawing/2014/main" id="{FA1AD11C-7355-49A4-AA73-5788DCD27DFF}"/>
              </a:ext>
            </a:extLst>
          </p:cNvPr>
          <p:cNvSpPr txBox="1"/>
          <p:nvPr/>
        </p:nvSpPr>
        <p:spPr>
          <a:xfrm>
            <a:off x="476250" y="384036"/>
            <a:ext cx="10401300" cy="707886"/>
          </a:xfrm>
          <a:prstGeom prst="rect">
            <a:avLst/>
          </a:prstGeom>
          <a:noFill/>
        </p:spPr>
        <p:txBody>
          <a:bodyPr wrap="square" rtlCol="0">
            <a:spAutoFit/>
          </a:bodyPr>
          <a:lstStyle/>
          <a:p>
            <a:r>
              <a:rPr lang="en-IN" sz="4000" b="1" dirty="0">
                <a:solidFill>
                  <a:srgbClr val="FF0000"/>
                </a:solidFill>
                <a:latin typeface="Times New Roman" panose="02020603050405020304" pitchFamily="18" charset="0"/>
                <a:cs typeface="Times New Roman" panose="02020603050405020304" pitchFamily="18" charset="0"/>
              </a:rPr>
              <a:t>ANALYZING AND INTERPRETING DATA</a:t>
            </a:r>
          </a:p>
        </p:txBody>
      </p:sp>
    </p:spTree>
    <p:extLst>
      <p:ext uri="{BB962C8B-B14F-4D97-AF65-F5344CB8AC3E}">
        <p14:creationId xmlns:p14="http://schemas.microsoft.com/office/powerpoint/2010/main" val="4108851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80E45-2477-4CC7-AF2B-DFCBC9A77697}"/>
              </a:ext>
            </a:extLst>
          </p:cNvPr>
          <p:cNvSpPr txBox="1"/>
          <p:nvPr/>
        </p:nvSpPr>
        <p:spPr>
          <a:xfrm>
            <a:off x="771525" y="1543050"/>
            <a:ext cx="9848850" cy="5115311"/>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Tele-Law dataset</a:t>
            </a:r>
            <a:r>
              <a:rPr lang="en-US" sz="2000" dirty="0">
                <a:latin typeface="Times New Roman" panose="02020603050405020304" pitchFamily="18" charset="0"/>
                <a:cs typeface="Times New Roman" panose="02020603050405020304" pitchFamily="18" charset="0"/>
              </a:rPr>
              <a:t> contains certain data quality challenges:</a:t>
            </a:r>
          </a:p>
          <a:p>
            <a:pPr>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Missing Values:</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 district-level records have </a:t>
            </a:r>
            <a:r>
              <a:rPr lang="en-US" sz="2000" b="1" dirty="0">
                <a:latin typeface="Times New Roman" panose="02020603050405020304" pitchFamily="18" charset="0"/>
                <a:cs typeface="Times New Roman" panose="02020603050405020304" pitchFamily="18" charset="0"/>
              </a:rPr>
              <a:t>incomplete case registration details</a:t>
            </a:r>
            <a:r>
              <a:rPr lang="en-US" sz="2000" dirty="0">
                <a:latin typeface="Times New Roman" panose="02020603050405020304" pitchFamily="18" charset="0"/>
                <a:cs typeface="Times New Roman" panose="02020603050405020304" pitchFamily="18" charset="0"/>
              </a:rPr>
              <a:t>.</a:t>
            </a:r>
          </a:p>
          <a:p>
            <a:pPr marL="742950" lvl="1"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Certain legal aid counts are </a:t>
            </a:r>
            <a:r>
              <a:rPr lang="en-US" sz="2000" b="1" dirty="0">
                <a:latin typeface="Times New Roman" panose="02020603050405020304" pitchFamily="18" charset="0"/>
                <a:cs typeface="Times New Roman" panose="02020603050405020304" pitchFamily="18" charset="0"/>
              </a:rPr>
              <a:t>not documented for specific years</a:t>
            </a:r>
            <a:r>
              <a:rPr lang="en-US" sz="2000" dirty="0">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Inconsistent Data Types:</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 numerical attributes (e.g., case counts) stored as </a:t>
            </a:r>
            <a:r>
              <a:rPr lang="en-US" sz="2000" b="1" dirty="0">
                <a:latin typeface="Times New Roman" panose="02020603050405020304" pitchFamily="18" charset="0"/>
                <a:cs typeface="Times New Roman" panose="02020603050405020304" pitchFamily="18" charset="0"/>
              </a:rPr>
              <a:t>strings</a:t>
            </a:r>
            <a:r>
              <a:rPr lang="en-US" sz="2000" dirty="0">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Standardization Issues:</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Inconsistencies in </a:t>
            </a:r>
            <a:r>
              <a:rPr lang="en-US" sz="2000" b="1" dirty="0">
                <a:latin typeface="Times New Roman" panose="02020603050405020304" pitchFamily="18" charset="0"/>
                <a:cs typeface="Times New Roman" panose="02020603050405020304" pitchFamily="18" charset="0"/>
              </a:rPr>
              <a:t>state and district naming conventions</a:t>
            </a:r>
            <a:r>
              <a:rPr lang="en-US" sz="2000" dirty="0">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Potential Duplicates:</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Cases with similar IDs were detected, requiring further validation.</a:t>
            </a: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1C0E25D-8C81-4049-BFE2-F02A722775F7}"/>
              </a:ext>
            </a:extLst>
          </p:cNvPr>
          <p:cNvSpPr txBox="1"/>
          <p:nvPr/>
        </p:nvSpPr>
        <p:spPr>
          <a:xfrm>
            <a:off x="495300" y="545961"/>
            <a:ext cx="10401300" cy="677108"/>
          </a:xfrm>
          <a:prstGeom prst="rect">
            <a:avLst/>
          </a:prstGeom>
          <a:noFill/>
        </p:spPr>
        <p:txBody>
          <a:bodyPr wrap="square" rtlCol="0">
            <a:spAutoFit/>
          </a:bodyPr>
          <a:lstStyle/>
          <a:p>
            <a:r>
              <a:rPr lang="en-US" sz="3800" b="1" dirty="0">
                <a:solidFill>
                  <a:srgbClr val="FF0000"/>
                </a:solidFill>
                <a:latin typeface="Times New Roman" panose="02020603050405020304" pitchFamily="18" charset="0"/>
                <a:cs typeface="Times New Roman" panose="02020603050405020304" pitchFamily="18" charset="0"/>
              </a:rPr>
              <a:t>PROBLEMS IDENTIFIED IN THE DATASET</a:t>
            </a:r>
          </a:p>
        </p:txBody>
      </p:sp>
    </p:spTree>
    <p:extLst>
      <p:ext uri="{BB962C8B-B14F-4D97-AF65-F5344CB8AC3E}">
        <p14:creationId xmlns:p14="http://schemas.microsoft.com/office/powerpoint/2010/main" val="761008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3B6A7-DEE5-414E-863E-B2D8871F0FAA}"/>
              </a:ext>
            </a:extLst>
          </p:cNvPr>
          <p:cNvSpPr txBox="1"/>
          <p:nvPr/>
        </p:nvSpPr>
        <p:spPr>
          <a:xfrm>
            <a:off x="542925" y="441221"/>
            <a:ext cx="10401300" cy="677108"/>
          </a:xfrm>
          <a:prstGeom prst="rect">
            <a:avLst/>
          </a:prstGeom>
          <a:noFill/>
        </p:spPr>
        <p:txBody>
          <a:bodyPr wrap="square" rtlCol="0">
            <a:spAutoFit/>
          </a:bodyPr>
          <a:lstStyle/>
          <a:p>
            <a:r>
              <a:rPr lang="en-US" sz="3800" b="1" dirty="0">
                <a:solidFill>
                  <a:srgbClr val="FF0000"/>
                </a:solidFill>
                <a:latin typeface="Times New Roman" panose="02020603050405020304" pitchFamily="18" charset="0"/>
                <a:cs typeface="Times New Roman" panose="02020603050405020304" pitchFamily="18" charset="0"/>
              </a:rPr>
              <a:t>DATA VISUALIZATION</a:t>
            </a:r>
          </a:p>
        </p:txBody>
      </p:sp>
      <p:pic>
        <p:nvPicPr>
          <p:cNvPr id="4" name="Picture 3">
            <a:extLst>
              <a:ext uri="{FF2B5EF4-FFF2-40B4-BE49-F238E27FC236}">
                <a16:creationId xmlns:a16="http://schemas.microsoft.com/office/drawing/2014/main" id="{5D736D6E-0E09-47A7-9796-CF8B83E7A482}"/>
              </a:ext>
            </a:extLst>
          </p:cNvPr>
          <p:cNvPicPr>
            <a:picLocks noChangeAspect="1"/>
          </p:cNvPicPr>
          <p:nvPr/>
        </p:nvPicPr>
        <p:blipFill>
          <a:blip r:embed="rId2"/>
          <a:stretch>
            <a:fillRect/>
          </a:stretch>
        </p:blipFill>
        <p:spPr>
          <a:xfrm>
            <a:off x="1214436" y="1811365"/>
            <a:ext cx="9396414" cy="3721291"/>
          </a:xfrm>
          <a:prstGeom prst="rect">
            <a:avLst/>
          </a:prstGeom>
        </p:spPr>
      </p:pic>
      <p:sp>
        <p:nvSpPr>
          <p:cNvPr id="6" name="TextBox 5">
            <a:extLst>
              <a:ext uri="{FF2B5EF4-FFF2-40B4-BE49-F238E27FC236}">
                <a16:creationId xmlns:a16="http://schemas.microsoft.com/office/drawing/2014/main" id="{1208C20C-1D14-4875-ADB8-87302D05D969}"/>
              </a:ext>
            </a:extLst>
          </p:cNvPr>
          <p:cNvSpPr txBox="1"/>
          <p:nvPr/>
        </p:nvSpPr>
        <p:spPr>
          <a:xfrm>
            <a:off x="1613101" y="5770448"/>
            <a:ext cx="862012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highest case registrations were observed in districts with a higher number of CSCs.</a:t>
            </a:r>
          </a:p>
          <a:p>
            <a:r>
              <a:rPr lang="en-US" dirty="0">
                <a:latin typeface="Times New Roman" panose="02020603050405020304" pitchFamily="18" charset="0"/>
                <a:cs typeface="Times New Roman" panose="02020603050405020304" pitchFamily="18" charset="0"/>
              </a:rPr>
              <a:t>This analysis helps in identifying high-demand regions for legal aid services.</a:t>
            </a:r>
          </a:p>
        </p:txBody>
      </p:sp>
      <p:sp>
        <p:nvSpPr>
          <p:cNvPr id="8" name="TextBox 7">
            <a:extLst>
              <a:ext uri="{FF2B5EF4-FFF2-40B4-BE49-F238E27FC236}">
                <a16:creationId xmlns:a16="http://schemas.microsoft.com/office/drawing/2014/main" id="{51107BB1-9A6E-4D36-8E4F-5906E8B24413}"/>
              </a:ext>
            </a:extLst>
          </p:cNvPr>
          <p:cNvSpPr txBox="1"/>
          <p:nvPr/>
        </p:nvSpPr>
        <p:spPr>
          <a:xfrm>
            <a:off x="1033461" y="1346009"/>
            <a:ext cx="9577389"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The top 10 districts with the highest registered cases were identified.</a:t>
            </a:r>
          </a:p>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092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870</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Madatha Neha</dc:creator>
  <cp:lastModifiedBy>Madatha Neha</cp:lastModifiedBy>
  <cp:revision>19</cp:revision>
  <dcterms:created xsi:type="dcterms:W3CDTF">2025-03-22T05:33:48Z</dcterms:created>
  <dcterms:modified xsi:type="dcterms:W3CDTF">2025-03-23T18:59:09Z</dcterms:modified>
</cp:coreProperties>
</file>