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2" r:id="rId2"/>
    <p:sldId id="257" r:id="rId3"/>
    <p:sldId id="258" r:id="rId4"/>
    <p:sldId id="259" r:id="rId5"/>
    <p:sldId id="264" r:id="rId6"/>
    <p:sldId id="265" r:id="rId7"/>
    <p:sldId id="260" r:id="rId8"/>
    <p:sldId id="266" r:id="rId9"/>
    <p:sldId id="261" r:id="rId10"/>
    <p:sldId id="267"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66CCFF"/>
    <a:srgbClr val="66FFFF"/>
    <a:srgbClr val="FDB5BC"/>
    <a:srgbClr val="FCAF9A"/>
    <a:srgbClr val="D6D2C0"/>
    <a:srgbClr val="EDF5A1"/>
    <a:srgbClr val="F7B29F"/>
    <a:srgbClr val="D7D2F6"/>
    <a:srgbClr val="BDAC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4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CAA7B-B25E-4836-BB24-9AC2FBEB0032}"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35CB2-EDE4-4599-83AA-90B66FCF0D7E}" type="slidenum">
              <a:rPr lang="en-US" smtClean="0"/>
              <a:t>‹#›</a:t>
            </a:fld>
            <a:endParaRPr lang="en-US"/>
          </a:p>
        </p:txBody>
      </p:sp>
    </p:spTree>
    <p:extLst>
      <p:ext uri="{BB962C8B-B14F-4D97-AF65-F5344CB8AC3E}">
        <p14:creationId xmlns:p14="http://schemas.microsoft.com/office/powerpoint/2010/main" val="54817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C2163-FD95-4BE0-9291-09743C9AB1CA}"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118378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84E99-E62E-4C57-A0EA-37943D716613}"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14966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1C4822-159C-4731-8D79-0555B70548EA}"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1387603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5E62C6-25E7-4CB1-86F5-F3134F475240}"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6630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CD6370-F6ED-49CE-BF39-8D256D9CBD4A}"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4092705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40E2F9-29E8-42CA-BB1A-1DFD7B2F294F}" type="datetime1">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4227610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0500B9-84CB-4F2B-B95F-B84A28A1FE53}" type="datetime1">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2963026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3C1B8-BFFB-467F-A459-DB84E751C4C7}"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1158012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F0F6B-AE72-4869-8017-5F7044DE601B}"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234767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5A934-605D-4A5B-B3BC-53888747D9FC}"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392686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9C2B0-F8DB-4FFA-83B9-3CB5E0C21FB0}" type="datetime1">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35409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E2FC2-D81C-4DC0-8273-1BC6A9872AA9}"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11136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78C43-1AFB-4B9C-8CD9-08AEB02021D3}" type="datetime1">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108372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CC9D7-A9E9-455D-BD02-9E3456B77AEC}" type="datetime1">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427664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8AF48-EF23-4DC3-BD8F-2240F68C832F}" type="datetime1">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384422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C3BB7F-AC10-46BD-A8E4-3D3FEE1DFFBE}"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404070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27C2C-9D7F-4DAD-A1DE-6539CD5D282E}" type="datetime1">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11E3E4-C785-49AA-B2CA-462C65C12120}" type="slidenum">
              <a:rPr lang="en-US" smtClean="0"/>
              <a:t>‹#›</a:t>
            </a:fld>
            <a:endParaRPr lang="en-US"/>
          </a:p>
        </p:txBody>
      </p:sp>
    </p:spTree>
    <p:extLst>
      <p:ext uri="{BB962C8B-B14F-4D97-AF65-F5344CB8AC3E}">
        <p14:creationId xmlns:p14="http://schemas.microsoft.com/office/powerpoint/2010/main" val="277387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4C53E30-1D47-4227-BE15-90E4EEB282AA}" type="datetime1">
              <a:rPr lang="en-US" smtClean="0"/>
              <a:t>3/14/2021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F11E3E4-C785-49AA-B2CA-462C65C12120}" type="slidenum">
              <a:rPr lang="en-US" smtClean="0"/>
              <a:t>‹#›</a:t>
            </a:fld>
            <a:endParaRPr lang="en-US"/>
          </a:p>
        </p:txBody>
      </p:sp>
    </p:spTree>
    <p:extLst>
      <p:ext uri="{BB962C8B-B14F-4D97-AF65-F5344CB8AC3E}">
        <p14:creationId xmlns:p14="http://schemas.microsoft.com/office/powerpoint/2010/main" val="26079435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bviewer.jupyter.org/github/nehamadnekar/Capstone-Final-Project/blob/fd9426d795ce92ca024079361f32640bb5a1ca30/Capstone%20Final%20Project.ipynb" TargetMode="External"/><Relationship Id="rId2" Type="http://schemas.openxmlformats.org/officeDocument/2006/relationships/hyperlink" Target="https://github.com/nehamadnekar/Capstone-Final-Project/blob/fd9426d795ce92ca024079361f32640bb5a1ca30/Capstone%20Final%20Project.ipynb" TargetMode="External"/><Relationship Id="rId1" Type="http://schemas.openxmlformats.org/officeDocument/2006/relationships/slideLayout" Target="../slideLayouts/slideLayout2.xml"/><Relationship Id="rId4" Type="http://schemas.openxmlformats.org/officeDocument/2006/relationships/hyperlink" Target="https://eu-gb.dataplatform.cloud.ibm.com/analytics/notebooks/v2/8fafab4c-1d6c-463b-8160-2441852973b2/view?access_token=36cb94890a6a6f1bd2f95c3fbadd7eb3c9b19d0f6488a6e5af013eaa1c5d33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ategory:Neighbourhoods_in_Hyderabad,_Indi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9605-6ED8-43DF-8F2B-56F58B37BCBA}"/>
              </a:ext>
            </a:extLst>
          </p:cNvPr>
          <p:cNvSpPr>
            <a:spLocks noGrp="1"/>
          </p:cNvSpPr>
          <p:nvPr>
            <p:ph type="title"/>
          </p:nvPr>
        </p:nvSpPr>
        <p:spPr>
          <a:xfrm>
            <a:off x="841247" y="474146"/>
            <a:ext cx="10515593" cy="1197864"/>
          </a:xfrm>
        </p:spPr>
        <p:txBody>
          <a:bodyPr>
            <a:normAutofit fontScale="90000"/>
          </a:bodyPr>
          <a:lstStyle/>
          <a:p>
            <a:r>
              <a:rPr lang="en-US" b="1" dirty="0"/>
              <a:t>The Battle of Neighborhoods </a:t>
            </a:r>
            <a:r>
              <a:rPr lang="en-US" b="1" dirty="0">
                <a:solidFill>
                  <a:schemeClr val="accent5">
                    <a:lumMod val="60000"/>
                    <a:lumOff val="40000"/>
                  </a:schemeClr>
                </a:solidFill>
              </a:rPr>
              <a:t>– </a:t>
            </a:r>
            <a:r>
              <a:rPr lang="en-US" b="1" dirty="0">
                <a:solidFill>
                  <a:srgbClr val="8ACCB3"/>
                </a:solidFill>
              </a:rPr>
              <a:t>Hyderabad, India</a:t>
            </a:r>
            <a:endParaRPr lang="en-US" dirty="0">
              <a:solidFill>
                <a:srgbClr val="8ACCB3"/>
              </a:solidFill>
            </a:endParaRPr>
          </a:p>
        </p:txBody>
      </p:sp>
      <p:sp>
        <p:nvSpPr>
          <p:cNvPr id="3" name="Content Placeholder 2">
            <a:extLst>
              <a:ext uri="{FF2B5EF4-FFF2-40B4-BE49-F238E27FC236}">
                <a16:creationId xmlns:a16="http://schemas.microsoft.com/office/drawing/2014/main" id="{F4F68375-6CBE-4AE5-B149-F79C91852023}"/>
              </a:ext>
            </a:extLst>
          </p:cNvPr>
          <p:cNvSpPr>
            <a:spLocks noGrp="1"/>
          </p:cNvSpPr>
          <p:nvPr>
            <p:ph idx="1"/>
          </p:nvPr>
        </p:nvSpPr>
        <p:spPr>
          <a:xfrm>
            <a:off x="7533314" y="1999578"/>
            <a:ext cx="3823525" cy="4171568"/>
          </a:xfrm>
        </p:spPr>
        <p:txBody>
          <a:bodyPr anchor="t">
            <a:normAutofit fontScale="92500" lnSpcReduction="10000"/>
          </a:bodyPr>
          <a:lstStyle/>
          <a:p>
            <a:pPr marL="0" indent="0">
              <a:buNone/>
            </a:pPr>
            <a:r>
              <a:rPr lang="en-US" sz="2000" b="1" u="sng" dirty="0"/>
              <a:t>Coursera Capstone Project</a:t>
            </a:r>
          </a:p>
          <a:p>
            <a:pPr marL="0" indent="0">
              <a:buNone/>
            </a:pPr>
            <a:r>
              <a:rPr lang="en-US" sz="2000" b="1" dirty="0"/>
              <a:t>Problem Statement: </a:t>
            </a:r>
            <a:r>
              <a:rPr lang="en-US" sz="2000" dirty="0"/>
              <a:t>To identify lucrative neighborhoods in Hyderabad set up a restaurant</a:t>
            </a:r>
          </a:p>
          <a:p>
            <a:pPr marL="0" indent="0">
              <a:buNone/>
            </a:pPr>
            <a:endParaRPr lang="en-US" sz="2000" dirty="0"/>
          </a:p>
          <a:p>
            <a:pPr marL="0" indent="0">
              <a:buNone/>
            </a:pPr>
            <a:r>
              <a:rPr lang="en-US" sz="2000" b="1" dirty="0"/>
              <a:t>Techniques Used:</a:t>
            </a:r>
          </a:p>
          <a:p>
            <a:pPr>
              <a:buFontTx/>
              <a:buChar char="-"/>
            </a:pPr>
            <a:r>
              <a:rPr lang="en-US" sz="2000" dirty="0"/>
              <a:t>Web scraping</a:t>
            </a:r>
          </a:p>
          <a:p>
            <a:pPr>
              <a:buFontTx/>
              <a:buChar char="-"/>
            </a:pPr>
            <a:r>
              <a:rPr lang="en-US" sz="2000" dirty="0"/>
              <a:t>Data Preprocessing Cleansing</a:t>
            </a:r>
          </a:p>
          <a:p>
            <a:pPr>
              <a:buFontTx/>
              <a:buChar char="-"/>
            </a:pPr>
            <a:r>
              <a:rPr lang="en-US" sz="2000" dirty="0"/>
              <a:t>K-means Clustering </a:t>
            </a:r>
          </a:p>
          <a:p>
            <a:endParaRPr lang="en-US" sz="2000" b="1" dirty="0"/>
          </a:p>
          <a:p>
            <a:pPr marL="0" indent="0">
              <a:buNone/>
            </a:pPr>
            <a:r>
              <a:rPr lang="en-US" sz="2000" b="1" dirty="0"/>
              <a:t>Created By: </a:t>
            </a:r>
            <a:r>
              <a:rPr lang="en-US" sz="2000" dirty="0"/>
              <a:t>Neha Madnekar</a:t>
            </a:r>
          </a:p>
          <a:p>
            <a:endParaRPr lang="en-US" sz="2000" dirty="0"/>
          </a:p>
        </p:txBody>
      </p:sp>
      <p:pic>
        <p:nvPicPr>
          <p:cNvPr id="4" name="Picture 2" descr="Neighbourhood Segmentation and Clustering using Foursquare API | by  Mathangpeddi | Towards Data Science">
            <a:extLst>
              <a:ext uri="{FF2B5EF4-FFF2-40B4-BE49-F238E27FC236}">
                <a16:creationId xmlns:a16="http://schemas.microsoft.com/office/drawing/2014/main" id="{064CD88E-E37C-4451-82B8-3036E29B41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13" r="3594" b="2"/>
          <a:stretch/>
        </p:blipFill>
        <p:spPr bwMode="auto">
          <a:xfrm>
            <a:off x="835153" y="2002117"/>
            <a:ext cx="6215794" cy="417156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BB5E1B-63BE-470D-948F-57317B53272A}"/>
              </a:ext>
            </a:extLst>
          </p:cNvPr>
          <p:cNvSpPr>
            <a:spLocks noGrp="1"/>
          </p:cNvSpPr>
          <p:nvPr>
            <p:ph type="sldNum" sz="quarter" idx="12"/>
          </p:nvPr>
        </p:nvSpPr>
        <p:spPr/>
        <p:txBody>
          <a:bodyPr/>
          <a:lstStyle/>
          <a:p>
            <a:fld id="{FF11E3E4-C785-49AA-B2CA-462C65C12120}" type="slidenum">
              <a:rPr lang="en-US" smtClean="0"/>
              <a:t>1</a:t>
            </a:fld>
            <a:endParaRPr lang="en-US"/>
          </a:p>
        </p:txBody>
      </p:sp>
    </p:spTree>
    <p:extLst>
      <p:ext uri="{BB962C8B-B14F-4D97-AF65-F5344CB8AC3E}">
        <p14:creationId xmlns:p14="http://schemas.microsoft.com/office/powerpoint/2010/main" val="3805370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524677-CC09-4915-B980-7AA2A0570061}"/>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rgbClr val="FF9966"/>
                </a:solidFill>
              </a:rPr>
              <a:t>Conclusion(3/3)</a:t>
            </a:r>
          </a:p>
        </p:txBody>
      </p:sp>
      <p:sp>
        <p:nvSpPr>
          <p:cNvPr id="7" name="Arrow: Pentagon 6">
            <a:extLst>
              <a:ext uri="{FF2B5EF4-FFF2-40B4-BE49-F238E27FC236}">
                <a16:creationId xmlns:a16="http://schemas.microsoft.com/office/drawing/2014/main" id="{953260C7-F806-4B38-AE29-DD43EBAA4A84}"/>
              </a:ext>
            </a:extLst>
          </p:cNvPr>
          <p:cNvSpPr/>
          <p:nvPr/>
        </p:nvSpPr>
        <p:spPr>
          <a:xfrm rot="5400000">
            <a:off x="10741080" y="364216"/>
            <a:ext cx="1416676" cy="695459"/>
          </a:xfrm>
          <a:prstGeom prst="homePlate">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9D95FEF-B48F-4F34-9EC6-9DB0478D0E89}"/>
              </a:ext>
            </a:extLst>
          </p:cNvPr>
          <p:cNvSpPr>
            <a:spLocks noGrp="1"/>
          </p:cNvSpPr>
          <p:nvPr>
            <p:ph idx="1"/>
          </p:nvPr>
        </p:nvSpPr>
        <p:spPr>
          <a:xfrm>
            <a:off x="394853" y="1289932"/>
            <a:ext cx="5151652" cy="5201019"/>
          </a:xfrm>
        </p:spPr>
        <p:txBody>
          <a:bodyPr>
            <a:normAutofit/>
          </a:bodyPr>
          <a:lstStyle/>
          <a:p>
            <a:pPr marL="36900" indent="0">
              <a:buNone/>
            </a:pPr>
            <a:r>
              <a:rPr lang="en-US" sz="1800" dirty="0">
                <a:solidFill>
                  <a:schemeClr val="tx1"/>
                </a:solidFill>
              </a:rPr>
              <a:t>The neighborhoods of cluster 2 should not be considered as there are already high number of restaurants present in the area.</a:t>
            </a:r>
          </a:p>
          <a:p>
            <a:pPr marL="36900" indent="0">
              <a:buNone/>
            </a:pPr>
            <a:endParaRPr lang="en-US" sz="1800" dirty="0">
              <a:solidFill>
                <a:schemeClr val="tx1"/>
              </a:solidFill>
            </a:endParaRPr>
          </a:p>
          <a:p>
            <a:pPr marL="36900" indent="0">
              <a:buNone/>
            </a:pPr>
            <a:r>
              <a:rPr lang="en-US" sz="1800" dirty="0">
                <a:solidFill>
                  <a:schemeClr val="tx1"/>
                </a:solidFill>
              </a:rPr>
              <a:t>Restaurants in these clusters are likely already suffering with immense amount of competition because of oversupply and high concentration of existing restaurants</a:t>
            </a:r>
          </a:p>
        </p:txBody>
      </p:sp>
      <p:pic>
        <p:nvPicPr>
          <p:cNvPr id="10" name="Picture 9">
            <a:extLst>
              <a:ext uri="{FF2B5EF4-FFF2-40B4-BE49-F238E27FC236}">
                <a16:creationId xmlns:a16="http://schemas.microsoft.com/office/drawing/2014/main" id="{A848D326-AF06-473E-ABA5-E488FDB4DE63}"/>
              </a:ext>
            </a:extLst>
          </p:cNvPr>
          <p:cNvPicPr>
            <a:picLocks noChangeAspect="1"/>
          </p:cNvPicPr>
          <p:nvPr/>
        </p:nvPicPr>
        <p:blipFill>
          <a:blip r:embed="rId2"/>
          <a:stretch>
            <a:fillRect/>
          </a:stretch>
        </p:blipFill>
        <p:spPr>
          <a:xfrm>
            <a:off x="5443472" y="711945"/>
            <a:ext cx="6629681" cy="5869159"/>
          </a:xfrm>
          <a:prstGeom prst="rect">
            <a:avLst/>
          </a:prstGeom>
        </p:spPr>
      </p:pic>
      <p:sp>
        <p:nvSpPr>
          <p:cNvPr id="2" name="Slide Number Placeholder 1">
            <a:extLst>
              <a:ext uri="{FF2B5EF4-FFF2-40B4-BE49-F238E27FC236}">
                <a16:creationId xmlns:a16="http://schemas.microsoft.com/office/drawing/2014/main" id="{9C9D2961-A287-475D-9EDB-516B615A5A72}"/>
              </a:ext>
            </a:extLst>
          </p:cNvPr>
          <p:cNvSpPr>
            <a:spLocks noGrp="1"/>
          </p:cNvSpPr>
          <p:nvPr>
            <p:ph type="sldNum" sz="quarter" idx="12"/>
          </p:nvPr>
        </p:nvSpPr>
        <p:spPr/>
        <p:txBody>
          <a:bodyPr/>
          <a:lstStyle/>
          <a:p>
            <a:fld id="{FF11E3E4-C785-49AA-B2CA-462C65C12120}" type="slidenum">
              <a:rPr lang="en-US" smtClean="0"/>
              <a:t>10</a:t>
            </a:fld>
            <a:endParaRPr lang="en-US"/>
          </a:p>
        </p:txBody>
      </p:sp>
    </p:spTree>
    <p:extLst>
      <p:ext uri="{BB962C8B-B14F-4D97-AF65-F5344CB8AC3E}">
        <p14:creationId xmlns:p14="http://schemas.microsoft.com/office/powerpoint/2010/main" val="143767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524677-CC09-4915-B980-7AA2A0570061}"/>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chemeClr val="tx1">
                    <a:lumMod val="65000"/>
                  </a:schemeClr>
                </a:solidFill>
              </a:rPr>
              <a:t>Drawbacks</a:t>
            </a:r>
          </a:p>
        </p:txBody>
      </p:sp>
      <p:sp>
        <p:nvSpPr>
          <p:cNvPr id="7" name="Arrow: Pentagon 6">
            <a:extLst>
              <a:ext uri="{FF2B5EF4-FFF2-40B4-BE49-F238E27FC236}">
                <a16:creationId xmlns:a16="http://schemas.microsoft.com/office/drawing/2014/main" id="{953260C7-F806-4B38-AE29-DD43EBAA4A84}"/>
              </a:ext>
            </a:extLst>
          </p:cNvPr>
          <p:cNvSpPr/>
          <p:nvPr/>
        </p:nvSpPr>
        <p:spPr>
          <a:xfrm rot="5400000">
            <a:off x="10741080" y="364216"/>
            <a:ext cx="1416676" cy="695459"/>
          </a:xfrm>
          <a:prstGeom prst="homePlate">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50000"/>
                </a:schemeClr>
              </a:solidFill>
            </a:endParaRPr>
          </a:p>
        </p:txBody>
      </p:sp>
      <p:sp>
        <p:nvSpPr>
          <p:cNvPr id="8" name="Content Placeholder 2">
            <a:extLst>
              <a:ext uri="{FF2B5EF4-FFF2-40B4-BE49-F238E27FC236}">
                <a16:creationId xmlns:a16="http://schemas.microsoft.com/office/drawing/2014/main" id="{69D95FEF-B48F-4F34-9EC6-9DB0478D0E89}"/>
              </a:ext>
            </a:extLst>
          </p:cNvPr>
          <p:cNvSpPr>
            <a:spLocks noGrp="1"/>
          </p:cNvSpPr>
          <p:nvPr>
            <p:ph idx="1"/>
          </p:nvPr>
        </p:nvSpPr>
        <p:spPr>
          <a:xfrm>
            <a:off x="394853" y="1289932"/>
            <a:ext cx="10243096" cy="5201019"/>
          </a:xfrm>
        </p:spPr>
        <p:txBody>
          <a:bodyPr>
            <a:normAutofit/>
          </a:bodyPr>
          <a:lstStyle/>
          <a:p>
            <a:pPr marL="379800" indent="-342900">
              <a:buAutoNum type="arabicPeriod"/>
            </a:pPr>
            <a:r>
              <a:rPr lang="en-US" sz="1800" dirty="0">
                <a:solidFill>
                  <a:schemeClr val="tx1"/>
                </a:solidFill>
              </a:rPr>
              <a:t>Major issue with this project is that Foursquare API returns very few  number of venues</a:t>
            </a:r>
          </a:p>
          <a:p>
            <a:pPr marL="379800" indent="-342900">
              <a:buAutoNum type="arabicPeriod"/>
            </a:pPr>
            <a:endParaRPr lang="en-US" sz="1800" dirty="0">
              <a:solidFill>
                <a:schemeClr val="tx1"/>
              </a:solidFill>
            </a:endParaRPr>
          </a:p>
          <a:p>
            <a:pPr marL="379800" indent="-342900">
              <a:buAutoNum type="arabicPeriod"/>
            </a:pPr>
            <a:r>
              <a:rPr lang="en-US" sz="1800" dirty="0">
                <a:solidFill>
                  <a:schemeClr val="tx1"/>
                </a:solidFill>
              </a:rPr>
              <a:t>This project was a demonstration of the skills developed during the course of this certification.  For setting up a restaurant there are several other factors that need to be considered like cost of rent, the surroundings around the shopping mall, the kind of people in the locality-if it's a luxurious area many people prefer going out, their lifestyle will be different from others and therefore spend a lot.</a:t>
            </a:r>
          </a:p>
          <a:p>
            <a:pPr marL="379800" indent="-342900">
              <a:buAutoNum type="arabicPeriod"/>
            </a:pPr>
            <a:endParaRPr lang="en-US" sz="1800" dirty="0">
              <a:solidFill>
                <a:schemeClr val="tx1"/>
              </a:solidFill>
            </a:endParaRPr>
          </a:p>
          <a:p>
            <a:pPr marL="379800" indent="-342900">
              <a:buAutoNum type="arabicPeriod"/>
            </a:pPr>
            <a:r>
              <a:rPr lang="en-US" sz="1800" dirty="0">
                <a:solidFill>
                  <a:schemeClr val="tx1"/>
                </a:solidFill>
              </a:rPr>
              <a:t>The demographic of the neighborhood should also be considered. That is, it the people living around the neighborhood prefer going out or ordering in etc.</a:t>
            </a:r>
          </a:p>
        </p:txBody>
      </p:sp>
      <p:sp>
        <p:nvSpPr>
          <p:cNvPr id="2" name="Slide Number Placeholder 1">
            <a:extLst>
              <a:ext uri="{FF2B5EF4-FFF2-40B4-BE49-F238E27FC236}">
                <a16:creationId xmlns:a16="http://schemas.microsoft.com/office/drawing/2014/main" id="{55461548-0AA8-4F22-A714-F6442201FBAC}"/>
              </a:ext>
            </a:extLst>
          </p:cNvPr>
          <p:cNvSpPr>
            <a:spLocks noGrp="1"/>
          </p:cNvSpPr>
          <p:nvPr>
            <p:ph type="sldNum" sz="quarter" idx="12"/>
          </p:nvPr>
        </p:nvSpPr>
        <p:spPr/>
        <p:txBody>
          <a:bodyPr/>
          <a:lstStyle/>
          <a:p>
            <a:fld id="{FF11E3E4-C785-49AA-B2CA-462C65C12120}" type="slidenum">
              <a:rPr lang="en-US" smtClean="0"/>
              <a:t>11</a:t>
            </a:fld>
            <a:endParaRPr lang="en-US"/>
          </a:p>
        </p:txBody>
      </p:sp>
    </p:spTree>
    <p:extLst>
      <p:ext uri="{BB962C8B-B14F-4D97-AF65-F5344CB8AC3E}">
        <p14:creationId xmlns:p14="http://schemas.microsoft.com/office/powerpoint/2010/main" val="1630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93B8-2324-4F29-A3C8-37FAAE6F02A0}"/>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9AAE9B28-DCD4-4E06-9543-15FA913C06BC}"/>
              </a:ext>
            </a:extLst>
          </p:cNvPr>
          <p:cNvSpPr>
            <a:spLocks noGrp="1"/>
          </p:cNvSpPr>
          <p:nvPr>
            <p:ph idx="1"/>
          </p:nvPr>
        </p:nvSpPr>
        <p:spPr>
          <a:xfrm>
            <a:off x="913795" y="1655175"/>
            <a:ext cx="10353762" cy="4681230"/>
          </a:xfrm>
        </p:spPr>
        <p:txBody>
          <a:bodyPr>
            <a:normAutofit fontScale="92500" lnSpcReduction="20000"/>
          </a:bodyPr>
          <a:lstStyle/>
          <a:p>
            <a:r>
              <a:rPr lang="en-US" dirty="0" err="1"/>
              <a:t>Github</a:t>
            </a:r>
            <a:r>
              <a:rPr lang="en-US" dirty="0"/>
              <a:t> Link</a:t>
            </a:r>
            <a:endParaRPr lang="en-US" dirty="0">
              <a:hlinkClick r:id="rId2"/>
            </a:endParaRPr>
          </a:p>
          <a:p>
            <a:r>
              <a:rPr lang="en-US" dirty="0">
                <a:hlinkClick r:id="rId2"/>
              </a:rPr>
              <a:t>https://github.com/nehamadnekar/Capstone-Final-Project/blob/fd9426d795ce92ca024079361f32640bb5a1ca30/Capstone%20Final%20Project.ipynb</a:t>
            </a:r>
            <a:endParaRPr lang="en-US" dirty="0"/>
          </a:p>
          <a:p>
            <a:endParaRPr lang="en-US" dirty="0"/>
          </a:p>
          <a:p>
            <a:r>
              <a:rPr lang="en-US" dirty="0" err="1"/>
              <a:t>NBViewer</a:t>
            </a:r>
            <a:r>
              <a:rPr lang="en-US" dirty="0"/>
              <a:t> Link</a:t>
            </a:r>
          </a:p>
          <a:p>
            <a:r>
              <a:rPr lang="en-US" dirty="0">
                <a:hlinkClick r:id="rId3"/>
              </a:rPr>
              <a:t>https://nbviewer.jupyter.org/github/nehamadnekar/Capstone-Final-Project/blob/fd9426d795ce92ca024079361f32640bb5a1ca30/Capstone%20Final%20Project.ipynb</a:t>
            </a:r>
            <a:endParaRPr lang="en-US" dirty="0"/>
          </a:p>
          <a:p>
            <a:endParaRPr lang="en-US" dirty="0"/>
          </a:p>
          <a:p>
            <a:r>
              <a:rPr lang="en-US" dirty="0" err="1"/>
              <a:t>Jupyter</a:t>
            </a:r>
            <a:r>
              <a:rPr lang="en-US" dirty="0"/>
              <a:t> Notebook Link</a:t>
            </a:r>
          </a:p>
          <a:p>
            <a:r>
              <a:rPr lang="en-US" dirty="0">
                <a:hlinkClick r:id="rId4"/>
              </a:rPr>
              <a:t>https://eu-gb.dataplatform.cloud.ibm.com/analytics/notebooks/v2/8fafab4c-1d6c-463b-8160-2441852973b2/view?access_token=36cb94890a6a6f1bd2f95c3fbadd7eb3c9b19d0f6488a6e5af013eaa1c5d3316</a:t>
            </a:r>
            <a:endParaRPr lang="en-US" dirty="0"/>
          </a:p>
          <a:p>
            <a:endParaRPr lang="en-US" dirty="0"/>
          </a:p>
        </p:txBody>
      </p:sp>
      <p:sp>
        <p:nvSpPr>
          <p:cNvPr id="4" name="Slide Number Placeholder 3">
            <a:extLst>
              <a:ext uri="{FF2B5EF4-FFF2-40B4-BE49-F238E27FC236}">
                <a16:creationId xmlns:a16="http://schemas.microsoft.com/office/drawing/2014/main" id="{3033C9EC-1919-4BAE-95A4-5C3E85332979}"/>
              </a:ext>
            </a:extLst>
          </p:cNvPr>
          <p:cNvSpPr>
            <a:spLocks noGrp="1"/>
          </p:cNvSpPr>
          <p:nvPr>
            <p:ph type="sldNum" sz="quarter" idx="12"/>
          </p:nvPr>
        </p:nvSpPr>
        <p:spPr/>
        <p:txBody>
          <a:bodyPr/>
          <a:lstStyle/>
          <a:p>
            <a:fld id="{FF11E3E4-C785-49AA-B2CA-462C65C12120}" type="slidenum">
              <a:rPr lang="en-US" smtClean="0"/>
              <a:t>12</a:t>
            </a:fld>
            <a:endParaRPr lang="en-US"/>
          </a:p>
        </p:txBody>
      </p:sp>
    </p:spTree>
    <p:extLst>
      <p:ext uri="{BB962C8B-B14F-4D97-AF65-F5344CB8AC3E}">
        <p14:creationId xmlns:p14="http://schemas.microsoft.com/office/powerpoint/2010/main" val="150077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E94C-B5E9-43B2-9885-1055C9D7D958}"/>
              </a:ext>
            </a:extLst>
          </p:cNvPr>
          <p:cNvSpPr>
            <a:spLocks noGrp="1"/>
          </p:cNvSpPr>
          <p:nvPr>
            <p:ph type="title"/>
          </p:nvPr>
        </p:nvSpPr>
        <p:spPr>
          <a:xfrm>
            <a:off x="394854" y="139179"/>
            <a:ext cx="9203229" cy="970450"/>
          </a:xfrm>
        </p:spPr>
        <p:txBody>
          <a:bodyPr/>
          <a:lstStyle/>
          <a:p>
            <a:pPr algn="l"/>
            <a:r>
              <a:rPr lang="en-US" b="1" dirty="0"/>
              <a:t>Introduction: </a:t>
            </a:r>
            <a:r>
              <a:rPr lang="en-US" b="1" dirty="0">
                <a:solidFill>
                  <a:schemeClr val="accent5">
                    <a:lumMod val="60000"/>
                    <a:lumOff val="40000"/>
                  </a:schemeClr>
                </a:solidFill>
              </a:rPr>
              <a:t>Business Problem</a:t>
            </a:r>
          </a:p>
        </p:txBody>
      </p:sp>
      <p:sp>
        <p:nvSpPr>
          <p:cNvPr id="3" name="Content Placeholder 2">
            <a:extLst>
              <a:ext uri="{FF2B5EF4-FFF2-40B4-BE49-F238E27FC236}">
                <a16:creationId xmlns:a16="http://schemas.microsoft.com/office/drawing/2014/main" id="{617763FE-E987-4849-8701-82B217285596}"/>
              </a:ext>
            </a:extLst>
          </p:cNvPr>
          <p:cNvSpPr>
            <a:spLocks noGrp="1"/>
          </p:cNvSpPr>
          <p:nvPr>
            <p:ph idx="1"/>
          </p:nvPr>
        </p:nvSpPr>
        <p:spPr>
          <a:xfrm>
            <a:off x="394854" y="1109629"/>
            <a:ext cx="11132127" cy="5281757"/>
          </a:xfrm>
        </p:spPr>
        <p:txBody>
          <a:bodyPr>
            <a:normAutofit fontScale="92500" lnSpcReduction="20000"/>
          </a:bodyPr>
          <a:lstStyle/>
          <a:p>
            <a:pPr marL="36900" indent="0">
              <a:buNone/>
            </a:pPr>
            <a:r>
              <a:rPr lang="en-US" sz="2000" b="1" dirty="0">
                <a:solidFill>
                  <a:schemeClr val="accent5">
                    <a:lumMod val="40000"/>
                    <a:lumOff val="60000"/>
                  </a:schemeClr>
                </a:solidFill>
              </a:rPr>
              <a:t>Objective: </a:t>
            </a:r>
            <a:r>
              <a:rPr lang="en-US" sz="2000" dirty="0"/>
              <a:t>The objective of this project is to find all the major neighborhoods in Hyderabad and accordingly cluster them to identify lucrative localities to set up a restaurant. This project will be helpful to individual businessmen, groups or conglomerates who want to identify optimal locations in Hyderabad to set up restaurants, hotels, food trucks etc. </a:t>
            </a:r>
          </a:p>
          <a:p>
            <a:pPr marL="36900" indent="0">
              <a:buNone/>
            </a:pPr>
            <a:endParaRPr lang="en-US" sz="2000" dirty="0"/>
          </a:p>
          <a:p>
            <a:pPr marL="36900" indent="0">
              <a:buNone/>
            </a:pPr>
            <a:r>
              <a:rPr lang="en-US" sz="2100" b="1" dirty="0">
                <a:solidFill>
                  <a:schemeClr val="accent5">
                    <a:lumMod val="40000"/>
                    <a:lumOff val="60000"/>
                  </a:schemeClr>
                </a:solidFill>
              </a:rPr>
              <a:t>Techniques Used:</a:t>
            </a:r>
          </a:p>
          <a:p>
            <a:pPr marL="494100" indent="-457200">
              <a:buAutoNum type="arabicPeriod"/>
            </a:pPr>
            <a:r>
              <a:rPr lang="en-US" sz="2000" dirty="0"/>
              <a:t>Web Scraping: A list of all neighborhoods in Hyderabad is fetched from Wikipedia using several python </a:t>
            </a:r>
            <a:r>
              <a:rPr lang="en-US" dirty="0"/>
              <a:t>requests along with their latitude and longitude details.</a:t>
            </a:r>
            <a:r>
              <a:rPr lang="en-US" sz="2000" dirty="0"/>
              <a:t>. Foursquare API is then used to access venues around these neighborhoods </a:t>
            </a:r>
          </a:p>
          <a:p>
            <a:pPr marL="494100" indent="-457200">
              <a:buAutoNum type="arabicPeriod"/>
            </a:pPr>
            <a:endParaRPr lang="en-US" sz="2000" dirty="0"/>
          </a:p>
          <a:p>
            <a:pPr marL="494100" indent="-457200">
              <a:buAutoNum type="arabicPeriod"/>
            </a:pPr>
            <a:r>
              <a:rPr lang="en-US" sz="2000" dirty="0"/>
              <a:t>Data Preprocessing and Cleansing: A data frame of all these neighborhoods mapped against their geo location details as well as venues is created indicating the presence/ absence of the venue category in that area</a:t>
            </a:r>
          </a:p>
          <a:p>
            <a:pPr marL="494100" indent="-457200">
              <a:buAutoNum type="arabicPeriod"/>
            </a:pPr>
            <a:endParaRPr lang="en-US" sz="2000" dirty="0"/>
          </a:p>
          <a:p>
            <a:pPr marL="494100" indent="-457200">
              <a:buAutoNum type="arabicPeriod"/>
            </a:pPr>
            <a:r>
              <a:rPr lang="en-US" sz="2000" dirty="0"/>
              <a:t>Clustering: K-means clustering </a:t>
            </a:r>
            <a:r>
              <a:rPr lang="en-US" dirty="0"/>
              <a:t>technique is then used to cluster all the neighborhoods based on the presence of all the venues except for the venue category – restaurants. </a:t>
            </a:r>
            <a:r>
              <a:rPr lang="en-US" sz="2000" dirty="0"/>
              <a:t>Folium library is imported to help visualize the map of Hyderabad and superimpose the clustered data points onto it.</a:t>
            </a:r>
          </a:p>
        </p:txBody>
      </p:sp>
      <p:sp>
        <p:nvSpPr>
          <p:cNvPr id="4" name="Arrow: Pentagon 3">
            <a:extLst>
              <a:ext uri="{FF2B5EF4-FFF2-40B4-BE49-F238E27FC236}">
                <a16:creationId xmlns:a16="http://schemas.microsoft.com/office/drawing/2014/main" id="{32935574-38BE-44C8-9057-3914295BC38C}"/>
              </a:ext>
            </a:extLst>
          </p:cNvPr>
          <p:cNvSpPr/>
          <p:nvPr/>
        </p:nvSpPr>
        <p:spPr>
          <a:xfrm rot="5400000">
            <a:off x="10741080" y="364216"/>
            <a:ext cx="1416676" cy="695459"/>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6BC377F-4DFF-4417-85E6-5AE03159E1BC}"/>
              </a:ext>
            </a:extLst>
          </p:cNvPr>
          <p:cNvSpPr>
            <a:spLocks noGrp="1"/>
          </p:cNvSpPr>
          <p:nvPr>
            <p:ph type="sldNum" sz="quarter" idx="12"/>
          </p:nvPr>
        </p:nvSpPr>
        <p:spPr/>
        <p:txBody>
          <a:bodyPr/>
          <a:lstStyle/>
          <a:p>
            <a:fld id="{FF11E3E4-C785-49AA-B2CA-462C65C12120}" type="slidenum">
              <a:rPr lang="en-US" smtClean="0"/>
              <a:t>2</a:t>
            </a:fld>
            <a:endParaRPr lang="en-US"/>
          </a:p>
        </p:txBody>
      </p:sp>
    </p:spTree>
    <p:extLst>
      <p:ext uri="{BB962C8B-B14F-4D97-AF65-F5344CB8AC3E}">
        <p14:creationId xmlns:p14="http://schemas.microsoft.com/office/powerpoint/2010/main" val="273649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41682-EA50-4BAD-8789-699C0817841A}"/>
              </a:ext>
            </a:extLst>
          </p:cNvPr>
          <p:cNvSpPr>
            <a:spLocks noGrp="1"/>
          </p:cNvSpPr>
          <p:nvPr>
            <p:ph idx="1"/>
          </p:nvPr>
        </p:nvSpPr>
        <p:spPr>
          <a:xfrm>
            <a:off x="394853" y="1243052"/>
            <a:ext cx="11209011" cy="5041838"/>
          </a:xfrm>
        </p:spPr>
        <p:txBody>
          <a:bodyPr>
            <a:normAutofit fontScale="85000" lnSpcReduction="10000"/>
          </a:bodyPr>
          <a:lstStyle/>
          <a:p>
            <a:pPr marL="36900" indent="0">
              <a:buNone/>
            </a:pPr>
            <a:r>
              <a:rPr lang="en-US" sz="2000" b="1" dirty="0">
                <a:solidFill>
                  <a:schemeClr val="accent2">
                    <a:lumMod val="60000"/>
                    <a:lumOff val="40000"/>
                  </a:schemeClr>
                </a:solidFill>
              </a:rPr>
              <a:t>Neighborhood Data:</a:t>
            </a:r>
          </a:p>
          <a:p>
            <a:pPr marL="36900" indent="0">
              <a:buNone/>
            </a:pPr>
            <a:r>
              <a:rPr lang="en-US" sz="2000" dirty="0"/>
              <a:t>A list of all the neighborhoods of Hyderabad can be found on Wikipedia using the link below</a:t>
            </a:r>
          </a:p>
          <a:p>
            <a:pPr marL="36900" indent="0">
              <a:buNone/>
            </a:pPr>
            <a:r>
              <a:rPr lang="en-US" altLang="en-US" sz="1800" dirty="0">
                <a:solidFill>
                  <a:srgbClr val="FFFF00"/>
                </a:solidFill>
                <a:latin typeface="Courier New" panose="02070309020205020404" pitchFamily="49" charset="0"/>
                <a:hlinkClick r:id="rId2"/>
              </a:rPr>
              <a:t>https://en.wikipedia.org/wiki/Category:Neighbourhoods_in_Hyderabad,_India</a:t>
            </a:r>
            <a:r>
              <a:rPr lang="en-US" altLang="en-US" sz="1800" dirty="0">
                <a:ln>
                  <a:noFill/>
                </a:ln>
                <a:solidFill>
                  <a:srgbClr val="FFFF00"/>
                </a:solidFill>
                <a:effectLst/>
                <a:hlinkClick r:id="rId2"/>
              </a:rPr>
              <a:t> </a:t>
            </a:r>
            <a:endParaRPr lang="en-US" altLang="en-US" sz="1800" dirty="0">
              <a:ln>
                <a:noFill/>
              </a:ln>
              <a:solidFill>
                <a:srgbClr val="FFFF00"/>
              </a:solidFill>
              <a:effectLst/>
            </a:endParaRPr>
          </a:p>
          <a:p>
            <a:pPr marL="36900" indent="0">
              <a:buNone/>
            </a:pPr>
            <a:endParaRPr lang="en-US" sz="2000" dirty="0"/>
          </a:p>
          <a:p>
            <a:pPr marL="36900" indent="0">
              <a:buNone/>
            </a:pPr>
            <a:r>
              <a:rPr lang="en-US" b="1" dirty="0">
                <a:solidFill>
                  <a:schemeClr val="accent2">
                    <a:lumMod val="60000"/>
                    <a:lumOff val="40000"/>
                  </a:schemeClr>
                </a:solidFill>
              </a:rPr>
              <a:t>Geolocation Data: </a:t>
            </a:r>
          </a:p>
          <a:p>
            <a:pPr marL="36900" indent="0">
              <a:buNone/>
            </a:pPr>
            <a:r>
              <a:rPr lang="en-US" sz="2000" dirty="0"/>
              <a:t>Python Package – Geocoder is used to fetch the latitude and longitude details and map them against the respective neighborhoods</a:t>
            </a:r>
          </a:p>
          <a:p>
            <a:pPr marL="36900" indent="0">
              <a:buNone/>
            </a:pPr>
            <a:endParaRPr lang="en-US" altLang="en-US" sz="2000" dirty="0"/>
          </a:p>
          <a:p>
            <a:pPr marL="36900" indent="0">
              <a:buNone/>
            </a:pPr>
            <a:r>
              <a:rPr lang="en-US" altLang="en-US" sz="2100" b="1" dirty="0">
                <a:solidFill>
                  <a:schemeClr val="accent2">
                    <a:lumMod val="60000"/>
                    <a:lumOff val="40000"/>
                  </a:schemeClr>
                </a:solidFill>
              </a:rPr>
              <a:t>Venue Data:</a:t>
            </a:r>
          </a:p>
          <a:p>
            <a:pPr marL="36900" indent="0">
              <a:buNone/>
            </a:pPr>
            <a:r>
              <a:rPr lang="en-US" altLang="en-US" sz="2000" dirty="0"/>
              <a:t>All the venue details associated with the particular neighborhoods are then fetched using the foursquare API</a:t>
            </a:r>
          </a:p>
          <a:p>
            <a:pPr marL="36900" indent="0">
              <a:buNone/>
            </a:pPr>
            <a:endParaRPr lang="en-US" altLang="en-US" dirty="0"/>
          </a:p>
          <a:p>
            <a:pPr marL="36900" indent="0">
              <a:buNone/>
            </a:pPr>
            <a:r>
              <a:rPr lang="en-US" altLang="en-US" sz="2100" b="1" dirty="0">
                <a:solidFill>
                  <a:schemeClr val="accent2">
                    <a:lumMod val="60000"/>
                    <a:lumOff val="40000"/>
                  </a:schemeClr>
                </a:solidFill>
              </a:rPr>
              <a:t>Data Visualization</a:t>
            </a:r>
            <a:r>
              <a:rPr lang="en-US" altLang="en-US" dirty="0"/>
              <a:t>:</a:t>
            </a:r>
          </a:p>
          <a:p>
            <a:pPr marL="36900" indent="0">
              <a:buNone/>
            </a:pPr>
            <a:r>
              <a:rPr lang="en-US" altLang="en-US" dirty="0"/>
              <a:t>Python’s Folium Package is used to superimposed the neighborhood location datasets onto the map of </a:t>
            </a:r>
            <a:r>
              <a:rPr lang="en-US" altLang="en-US" dirty="0" err="1"/>
              <a:t>hyderabad</a:t>
            </a:r>
            <a:endParaRPr lang="en-US" altLang="en-US" dirty="0"/>
          </a:p>
          <a:p>
            <a:pPr marL="36900" indent="0">
              <a:buNone/>
            </a:pPr>
            <a:endParaRPr lang="en-US" altLang="en-US" sz="2000" dirty="0"/>
          </a:p>
          <a:p>
            <a:endParaRPr lang="en-US" sz="2000" dirty="0"/>
          </a:p>
        </p:txBody>
      </p:sp>
      <p:sp>
        <p:nvSpPr>
          <p:cNvPr id="4" name="Title 1">
            <a:extLst>
              <a:ext uri="{FF2B5EF4-FFF2-40B4-BE49-F238E27FC236}">
                <a16:creationId xmlns:a16="http://schemas.microsoft.com/office/drawing/2014/main" id="{66413944-4F95-41E6-B5ED-129A57B385B0}"/>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chemeClr val="accent3">
                    <a:lumMod val="60000"/>
                    <a:lumOff val="40000"/>
                  </a:schemeClr>
                </a:solidFill>
              </a:rPr>
              <a:t>Data Requirements</a:t>
            </a:r>
          </a:p>
        </p:txBody>
      </p:sp>
      <p:sp>
        <p:nvSpPr>
          <p:cNvPr id="5" name="Arrow: Pentagon 4">
            <a:extLst>
              <a:ext uri="{FF2B5EF4-FFF2-40B4-BE49-F238E27FC236}">
                <a16:creationId xmlns:a16="http://schemas.microsoft.com/office/drawing/2014/main" id="{D2F0816B-AEA7-4B05-969E-17C6D312653A}"/>
              </a:ext>
            </a:extLst>
          </p:cNvPr>
          <p:cNvSpPr/>
          <p:nvPr/>
        </p:nvSpPr>
        <p:spPr>
          <a:xfrm rot="5400000">
            <a:off x="10741080" y="364216"/>
            <a:ext cx="1416676" cy="695459"/>
          </a:xfrm>
          <a:prstGeom prst="homePlat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7CB1270F-E6FF-4F89-A0CE-3499C1A0F733}"/>
              </a:ext>
            </a:extLst>
          </p:cNvPr>
          <p:cNvSpPr>
            <a:spLocks noGrp="1"/>
          </p:cNvSpPr>
          <p:nvPr>
            <p:ph type="sldNum" sz="quarter" idx="12"/>
          </p:nvPr>
        </p:nvSpPr>
        <p:spPr/>
        <p:txBody>
          <a:bodyPr/>
          <a:lstStyle/>
          <a:p>
            <a:fld id="{FF11E3E4-C785-49AA-B2CA-462C65C12120}" type="slidenum">
              <a:rPr lang="en-US" smtClean="0"/>
              <a:t>3</a:t>
            </a:fld>
            <a:endParaRPr lang="en-US"/>
          </a:p>
        </p:txBody>
      </p:sp>
    </p:spTree>
    <p:extLst>
      <p:ext uri="{BB962C8B-B14F-4D97-AF65-F5344CB8AC3E}">
        <p14:creationId xmlns:p14="http://schemas.microsoft.com/office/powerpoint/2010/main" val="140906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F7B1EB-4189-4E1E-902B-29C5469D53BF}"/>
              </a:ext>
            </a:extLst>
          </p:cNvPr>
          <p:cNvSpPr>
            <a:spLocks noGrp="1"/>
          </p:cNvSpPr>
          <p:nvPr>
            <p:ph idx="1"/>
          </p:nvPr>
        </p:nvSpPr>
        <p:spPr>
          <a:xfrm>
            <a:off x="426078" y="1109629"/>
            <a:ext cx="11062855" cy="5055178"/>
          </a:xfrm>
        </p:spPr>
        <p:txBody>
          <a:bodyPr>
            <a:normAutofit fontScale="85000" lnSpcReduction="10000"/>
          </a:bodyPr>
          <a:lstStyle/>
          <a:p>
            <a:pPr marL="36900" indent="0">
              <a:buNone/>
            </a:pPr>
            <a:r>
              <a:rPr lang="en-US" sz="2000" b="1" u="sng" dirty="0">
                <a:solidFill>
                  <a:srgbClr val="BDF7F7"/>
                </a:solidFill>
              </a:rPr>
              <a:t>The following is the step-by-step methodology that have been used to get the results</a:t>
            </a:r>
            <a:r>
              <a:rPr lang="en-US" sz="2000" dirty="0"/>
              <a:t>:</a:t>
            </a:r>
          </a:p>
          <a:p>
            <a:pPr marL="514350" indent="-514350">
              <a:buAutoNum type="arabicPeriod"/>
            </a:pPr>
            <a:r>
              <a:rPr lang="en-US" u="sng" dirty="0">
                <a:solidFill>
                  <a:srgbClr val="BDF7F7"/>
                </a:solidFill>
              </a:rPr>
              <a:t>Web Scraping: </a:t>
            </a:r>
            <a:r>
              <a:rPr lang="en-US" sz="2000" dirty="0"/>
              <a:t>Perform this step using the information provided on the Wikipedia page</a:t>
            </a:r>
            <a:r>
              <a:rPr lang="en-US" dirty="0"/>
              <a:t> and use several </a:t>
            </a:r>
            <a:r>
              <a:rPr lang="en-US" sz="2000" dirty="0"/>
              <a:t>python requests and beautiful soup packages to retrieve this data in a Data Frame Format</a:t>
            </a:r>
          </a:p>
          <a:p>
            <a:pPr marL="514350" indent="-514350">
              <a:buAutoNum type="arabicPeriod"/>
            </a:pPr>
            <a:r>
              <a:rPr lang="en-US" u="sng" dirty="0">
                <a:solidFill>
                  <a:srgbClr val="BDF7F7"/>
                </a:solidFill>
              </a:rPr>
              <a:t>Geolocations:</a:t>
            </a:r>
            <a:r>
              <a:rPr lang="en-US" dirty="0">
                <a:solidFill>
                  <a:srgbClr val="BDF7F7"/>
                </a:solidFill>
              </a:rPr>
              <a:t> </a:t>
            </a:r>
            <a:r>
              <a:rPr lang="en-US" sz="2000" dirty="0"/>
              <a:t>Use the Geocoder package to map the location details to latitude and longitude values to be able to fetch the venue details using Foursquare API</a:t>
            </a:r>
          </a:p>
          <a:p>
            <a:pPr marL="514350" indent="-514350">
              <a:buAutoNum type="arabicPeriod"/>
            </a:pPr>
            <a:r>
              <a:rPr lang="en-US" u="sng" dirty="0">
                <a:solidFill>
                  <a:srgbClr val="BDF7F7"/>
                </a:solidFill>
              </a:rPr>
              <a:t>Create Neighborhood Data Frame: </a:t>
            </a:r>
            <a:r>
              <a:rPr lang="en-US" sz="2000" dirty="0"/>
              <a:t>Populate all details (location, latitude and longitude) in a </a:t>
            </a:r>
            <a:r>
              <a:rPr lang="en-US" dirty="0"/>
              <a:t>P</a:t>
            </a:r>
            <a:r>
              <a:rPr lang="en-US" sz="2000" dirty="0"/>
              <a:t>andas </a:t>
            </a:r>
            <a:r>
              <a:rPr lang="en-US" dirty="0"/>
              <a:t>D</a:t>
            </a:r>
            <a:r>
              <a:rPr lang="en-US" sz="2000" dirty="0"/>
              <a:t>ata Frame</a:t>
            </a:r>
          </a:p>
          <a:p>
            <a:pPr marL="514350" indent="-514350">
              <a:buAutoNum type="arabicPeriod"/>
            </a:pPr>
            <a:r>
              <a:rPr lang="en-US" u="sng" dirty="0">
                <a:solidFill>
                  <a:srgbClr val="BDF7F7"/>
                </a:solidFill>
              </a:rPr>
              <a:t>Visualize Maps: </a:t>
            </a:r>
            <a:r>
              <a:rPr lang="en-US" sz="2000" dirty="0"/>
              <a:t>Use the folium package to visualize the map of all the data sets in the data frame</a:t>
            </a:r>
          </a:p>
          <a:p>
            <a:pPr marL="514350" indent="-514350">
              <a:buAutoNum type="arabicPeriod"/>
            </a:pPr>
            <a:r>
              <a:rPr lang="en-US" u="sng" dirty="0">
                <a:solidFill>
                  <a:srgbClr val="BDF7F7"/>
                </a:solidFill>
              </a:rPr>
              <a:t>Venues: </a:t>
            </a:r>
            <a:r>
              <a:rPr lang="en-US" sz="2000" dirty="0"/>
              <a:t>Use the foursquare API to explore all the neighborhoods and get the venue details nearby the locations</a:t>
            </a:r>
          </a:p>
          <a:p>
            <a:pPr marL="514350" indent="-514350">
              <a:buAutoNum type="arabicPeriod"/>
            </a:pPr>
            <a:r>
              <a:rPr lang="en-US" u="sng" dirty="0">
                <a:solidFill>
                  <a:srgbClr val="BDF7F7"/>
                </a:solidFill>
              </a:rPr>
              <a:t>Create Venues Data Frame: </a:t>
            </a:r>
            <a:r>
              <a:rPr lang="en-US" sz="2000" dirty="0"/>
              <a:t>Merge the venues details against each of the neighborhoods create a larger D. In this DF, each venue is analyzed against the presence of venues and the most popular locations with more venues are chosen to be ideal</a:t>
            </a:r>
          </a:p>
          <a:p>
            <a:pPr marL="514350" indent="-514350">
              <a:buAutoNum type="arabicPeriod"/>
            </a:pPr>
            <a:r>
              <a:rPr lang="en-US" u="sng" dirty="0">
                <a:solidFill>
                  <a:srgbClr val="BDF7F7"/>
                </a:solidFill>
              </a:rPr>
              <a:t>Clustering:</a:t>
            </a:r>
            <a:r>
              <a:rPr lang="en-US" sz="2000" dirty="0"/>
              <a:t> Cluster the neighborhoods using K-means clustering technique and identify localities that already have higher number of restaurants to help answer the question as to which neighborhoods are most suitable to open new restaurants</a:t>
            </a:r>
          </a:p>
          <a:p>
            <a:pPr marL="514350" indent="-514350">
              <a:buAutoNum type="arabicPeriod"/>
            </a:pPr>
            <a:r>
              <a:rPr lang="en-US" u="sng" dirty="0">
                <a:solidFill>
                  <a:srgbClr val="BDF7F7"/>
                </a:solidFill>
              </a:rPr>
              <a:t>Visualize: </a:t>
            </a:r>
            <a:r>
              <a:rPr lang="en-US" sz="2000" dirty="0"/>
              <a:t>Use Python’s Package folium to visualize the clusters by color coding 3 clusters created in the earlier step</a:t>
            </a:r>
          </a:p>
          <a:p>
            <a:pPr marL="514350" indent="-514350">
              <a:buAutoNum type="arabicPeriod"/>
            </a:pPr>
            <a:endParaRPr lang="en-US" sz="2000" dirty="0"/>
          </a:p>
        </p:txBody>
      </p:sp>
      <p:sp>
        <p:nvSpPr>
          <p:cNvPr id="4" name="Title 1">
            <a:extLst>
              <a:ext uri="{FF2B5EF4-FFF2-40B4-BE49-F238E27FC236}">
                <a16:creationId xmlns:a16="http://schemas.microsoft.com/office/drawing/2014/main" id="{2C538B33-85EE-43A7-AF66-9E69B67AC76D}"/>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rgbClr val="8ACCB3"/>
                </a:solidFill>
              </a:rPr>
              <a:t>Methodology</a:t>
            </a:r>
          </a:p>
        </p:txBody>
      </p:sp>
      <p:sp>
        <p:nvSpPr>
          <p:cNvPr id="7" name="Arrow: Pentagon 6">
            <a:extLst>
              <a:ext uri="{FF2B5EF4-FFF2-40B4-BE49-F238E27FC236}">
                <a16:creationId xmlns:a16="http://schemas.microsoft.com/office/drawing/2014/main" id="{FA483EBF-90AB-4FF9-B1E2-21FDAA65C890}"/>
              </a:ext>
            </a:extLst>
          </p:cNvPr>
          <p:cNvSpPr/>
          <p:nvPr/>
        </p:nvSpPr>
        <p:spPr>
          <a:xfrm rot="5400000">
            <a:off x="10741080" y="364216"/>
            <a:ext cx="1416676" cy="695459"/>
          </a:xfrm>
          <a:prstGeom prst="homePlate">
            <a:avLst/>
          </a:prstGeom>
          <a:solidFill>
            <a:srgbClr val="8ACC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2A102439-5D0E-4239-A833-8565DC99B34B}"/>
              </a:ext>
            </a:extLst>
          </p:cNvPr>
          <p:cNvSpPr>
            <a:spLocks noGrp="1"/>
          </p:cNvSpPr>
          <p:nvPr>
            <p:ph type="sldNum" sz="quarter" idx="12"/>
          </p:nvPr>
        </p:nvSpPr>
        <p:spPr/>
        <p:txBody>
          <a:bodyPr/>
          <a:lstStyle/>
          <a:p>
            <a:fld id="{FF11E3E4-C785-49AA-B2CA-462C65C12120}" type="slidenum">
              <a:rPr lang="en-US" smtClean="0"/>
              <a:t>4</a:t>
            </a:fld>
            <a:endParaRPr lang="en-US"/>
          </a:p>
        </p:txBody>
      </p:sp>
    </p:spTree>
    <p:extLst>
      <p:ext uri="{BB962C8B-B14F-4D97-AF65-F5344CB8AC3E}">
        <p14:creationId xmlns:p14="http://schemas.microsoft.com/office/powerpoint/2010/main" val="282752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538B33-85EE-43A7-AF66-9E69B67AC76D}"/>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defPPr>
              <a:defRPr lang="en-US"/>
            </a:defPPr>
            <a:lvl1pPr>
              <a:spcBef>
                <a:spcPct val="0"/>
              </a:spcBef>
              <a:buNone/>
              <a:defRPr sz="4000" b="1">
                <a:ln>
                  <a:solidFill>
                    <a:schemeClr val="bg1">
                      <a:lumMod val="75000"/>
                      <a:lumOff val="25000"/>
                      <a:alpha val="10000"/>
                    </a:schemeClr>
                  </a:solidFill>
                </a:ln>
                <a:solidFill>
                  <a:srgbClr val="BDACEE"/>
                </a:solidFill>
                <a:effectLst>
                  <a:outerShdw blurRad="9525" dist="25400" dir="14640000" algn="tl" rotWithShape="0">
                    <a:schemeClr val="bg1">
                      <a:alpha val="30000"/>
                    </a:scheme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Analysis (Discussion)</a:t>
            </a:r>
          </a:p>
        </p:txBody>
      </p:sp>
      <p:sp>
        <p:nvSpPr>
          <p:cNvPr id="7" name="Arrow: Pentagon 6">
            <a:extLst>
              <a:ext uri="{FF2B5EF4-FFF2-40B4-BE49-F238E27FC236}">
                <a16:creationId xmlns:a16="http://schemas.microsoft.com/office/drawing/2014/main" id="{FA483EBF-90AB-4FF9-B1E2-21FDAA65C890}"/>
              </a:ext>
            </a:extLst>
          </p:cNvPr>
          <p:cNvSpPr/>
          <p:nvPr/>
        </p:nvSpPr>
        <p:spPr>
          <a:xfrm rot="5400000">
            <a:off x="10741080" y="364216"/>
            <a:ext cx="1416676" cy="695459"/>
          </a:xfrm>
          <a:prstGeom prst="homePlate">
            <a:avLst/>
          </a:prstGeom>
          <a:solidFill>
            <a:srgbClr val="BDAC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525861-557A-4D41-911D-BBE5469FC339}"/>
              </a:ext>
            </a:extLst>
          </p:cNvPr>
          <p:cNvPicPr>
            <a:picLocks noChangeAspect="1"/>
          </p:cNvPicPr>
          <p:nvPr/>
        </p:nvPicPr>
        <p:blipFill>
          <a:blip r:embed="rId2"/>
          <a:stretch>
            <a:fillRect/>
          </a:stretch>
        </p:blipFill>
        <p:spPr>
          <a:xfrm>
            <a:off x="497883" y="1420284"/>
            <a:ext cx="10436280" cy="5173356"/>
          </a:xfrm>
          <a:prstGeom prst="rect">
            <a:avLst/>
          </a:prstGeom>
        </p:spPr>
      </p:pic>
      <p:sp>
        <p:nvSpPr>
          <p:cNvPr id="8" name="Rectangle 7">
            <a:extLst>
              <a:ext uri="{FF2B5EF4-FFF2-40B4-BE49-F238E27FC236}">
                <a16:creationId xmlns:a16="http://schemas.microsoft.com/office/drawing/2014/main" id="{E5EB09CE-A158-4C74-850F-332E669724C0}"/>
              </a:ext>
            </a:extLst>
          </p:cNvPr>
          <p:cNvSpPr/>
          <p:nvPr/>
        </p:nvSpPr>
        <p:spPr>
          <a:xfrm>
            <a:off x="381973" y="1041680"/>
            <a:ext cx="6096000" cy="369332"/>
          </a:xfrm>
          <a:prstGeom prst="rect">
            <a:avLst/>
          </a:prstGeom>
        </p:spPr>
        <p:txBody>
          <a:bodyPr>
            <a:spAutoFit/>
          </a:bodyPr>
          <a:lstStyle/>
          <a:p>
            <a:pPr marL="36900" indent="0">
              <a:buNone/>
            </a:pPr>
            <a:r>
              <a:rPr lang="en-US" b="1" u="sng" dirty="0">
                <a:solidFill>
                  <a:srgbClr val="D7D2F6"/>
                </a:solidFill>
              </a:rPr>
              <a:t>All the neighborhoods in Hyderabad</a:t>
            </a:r>
            <a:endParaRPr lang="en-US" dirty="0">
              <a:solidFill>
                <a:srgbClr val="D7D2F6"/>
              </a:solidFill>
            </a:endParaRPr>
          </a:p>
        </p:txBody>
      </p:sp>
      <p:sp>
        <p:nvSpPr>
          <p:cNvPr id="9" name="Slide Number Placeholder 8">
            <a:extLst>
              <a:ext uri="{FF2B5EF4-FFF2-40B4-BE49-F238E27FC236}">
                <a16:creationId xmlns:a16="http://schemas.microsoft.com/office/drawing/2014/main" id="{7A24F3C2-2976-4944-BC6E-2541E009D2A2}"/>
              </a:ext>
            </a:extLst>
          </p:cNvPr>
          <p:cNvSpPr>
            <a:spLocks noGrp="1"/>
          </p:cNvSpPr>
          <p:nvPr>
            <p:ph type="sldNum" sz="quarter" idx="12"/>
          </p:nvPr>
        </p:nvSpPr>
        <p:spPr/>
        <p:txBody>
          <a:bodyPr/>
          <a:lstStyle/>
          <a:p>
            <a:fld id="{FF11E3E4-C785-49AA-B2CA-462C65C12120}" type="slidenum">
              <a:rPr lang="en-US" smtClean="0"/>
              <a:t>5</a:t>
            </a:fld>
            <a:endParaRPr lang="en-US"/>
          </a:p>
        </p:txBody>
      </p:sp>
    </p:spTree>
    <p:extLst>
      <p:ext uri="{BB962C8B-B14F-4D97-AF65-F5344CB8AC3E}">
        <p14:creationId xmlns:p14="http://schemas.microsoft.com/office/powerpoint/2010/main" val="310224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538B33-85EE-43A7-AF66-9E69B67AC76D}"/>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defPPr>
              <a:defRPr lang="en-US"/>
            </a:defPPr>
            <a:lvl1pPr>
              <a:spcBef>
                <a:spcPct val="0"/>
              </a:spcBef>
              <a:buNone/>
              <a:defRPr sz="4000" b="1">
                <a:ln>
                  <a:solidFill>
                    <a:schemeClr val="bg1">
                      <a:lumMod val="75000"/>
                      <a:lumOff val="25000"/>
                      <a:alpha val="10000"/>
                    </a:schemeClr>
                  </a:solidFill>
                </a:ln>
                <a:solidFill>
                  <a:srgbClr val="BDACEE"/>
                </a:solidFill>
                <a:effectLst>
                  <a:outerShdw blurRad="9525" dist="25400" dir="14640000" algn="tl" rotWithShape="0">
                    <a:schemeClr val="bg1">
                      <a:alpha val="30000"/>
                    </a:scheme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Analysis (Discussion)</a:t>
            </a:r>
          </a:p>
        </p:txBody>
      </p:sp>
      <p:sp>
        <p:nvSpPr>
          <p:cNvPr id="7" name="Arrow: Pentagon 6">
            <a:extLst>
              <a:ext uri="{FF2B5EF4-FFF2-40B4-BE49-F238E27FC236}">
                <a16:creationId xmlns:a16="http://schemas.microsoft.com/office/drawing/2014/main" id="{FA483EBF-90AB-4FF9-B1E2-21FDAA65C890}"/>
              </a:ext>
            </a:extLst>
          </p:cNvPr>
          <p:cNvSpPr/>
          <p:nvPr/>
        </p:nvSpPr>
        <p:spPr>
          <a:xfrm rot="5400000">
            <a:off x="10741080" y="364216"/>
            <a:ext cx="1416676" cy="695459"/>
          </a:xfrm>
          <a:prstGeom prst="homePlate">
            <a:avLst/>
          </a:prstGeom>
          <a:solidFill>
            <a:srgbClr val="BDAC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EB09CE-A158-4C74-850F-332E669724C0}"/>
              </a:ext>
            </a:extLst>
          </p:cNvPr>
          <p:cNvSpPr/>
          <p:nvPr/>
        </p:nvSpPr>
        <p:spPr>
          <a:xfrm>
            <a:off x="381972" y="1041680"/>
            <a:ext cx="10518255" cy="369332"/>
          </a:xfrm>
          <a:prstGeom prst="rect">
            <a:avLst/>
          </a:prstGeom>
        </p:spPr>
        <p:txBody>
          <a:bodyPr wrap="square">
            <a:spAutoFit/>
          </a:bodyPr>
          <a:lstStyle/>
          <a:p>
            <a:pPr marL="36900" indent="0">
              <a:buNone/>
            </a:pPr>
            <a:r>
              <a:rPr lang="en-US" b="1" u="sng" dirty="0">
                <a:solidFill>
                  <a:srgbClr val="D7D2F6"/>
                </a:solidFill>
              </a:rPr>
              <a:t>Hyderabad neighborhood divided into 3 clusters based on the presence of restaurants</a:t>
            </a:r>
            <a:endParaRPr lang="en-US" dirty="0">
              <a:solidFill>
                <a:srgbClr val="D7D2F6"/>
              </a:solidFill>
            </a:endParaRPr>
          </a:p>
        </p:txBody>
      </p:sp>
      <p:pic>
        <p:nvPicPr>
          <p:cNvPr id="2" name="Picture 1">
            <a:extLst>
              <a:ext uri="{FF2B5EF4-FFF2-40B4-BE49-F238E27FC236}">
                <a16:creationId xmlns:a16="http://schemas.microsoft.com/office/drawing/2014/main" id="{205D6DEB-0C76-46B5-B236-6BAD41DFF6FB}"/>
              </a:ext>
            </a:extLst>
          </p:cNvPr>
          <p:cNvPicPr>
            <a:picLocks noChangeAspect="1"/>
          </p:cNvPicPr>
          <p:nvPr/>
        </p:nvPicPr>
        <p:blipFill>
          <a:blip r:embed="rId2"/>
          <a:stretch>
            <a:fillRect/>
          </a:stretch>
        </p:blipFill>
        <p:spPr>
          <a:xfrm>
            <a:off x="443517" y="1420284"/>
            <a:ext cx="10456711" cy="5153025"/>
          </a:xfrm>
          <a:prstGeom prst="rect">
            <a:avLst/>
          </a:prstGeom>
        </p:spPr>
      </p:pic>
      <p:sp>
        <p:nvSpPr>
          <p:cNvPr id="3" name="Slide Number Placeholder 2">
            <a:extLst>
              <a:ext uri="{FF2B5EF4-FFF2-40B4-BE49-F238E27FC236}">
                <a16:creationId xmlns:a16="http://schemas.microsoft.com/office/drawing/2014/main" id="{8F1EA452-9737-492E-AC0C-7526250A359A}"/>
              </a:ext>
            </a:extLst>
          </p:cNvPr>
          <p:cNvSpPr>
            <a:spLocks noGrp="1"/>
          </p:cNvSpPr>
          <p:nvPr>
            <p:ph type="sldNum" sz="quarter" idx="12"/>
          </p:nvPr>
        </p:nvSpPr>
        <p:spPr/>
        <p:txBody>
          <a:bodyPr/>
          <a:lstStyle/>
          <a:p>
            <a:fld id="{FF11E3E4-C785-49AA-B2CA-462C65C12120}" type="slidenum">
              <a:rPr lang="en-US" smtClean="0"/>
              <a:t>6</a:t>
            </a:fld>
            <a:endParaRPr lang="en-US"/>
          </a:p>
        </p:txBody>
      </p:sp>
    </p:spTree>
    <p:extLst>
      <p:ext uri="{BB962C8B-B14F-4D97-AF65-F5344CB8AC3E}">
        <p14:creationId xmlns:p14="http://schemas.microsoft.com/office/powerpoint/2010/main" val="365815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08BE78-048F-45FA-BA55-08B884285E16}"/>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rgbClr val="00B0F0"/>
                </a:solidFill>
              </a:rPr>
              <a:t>Results</a:t>
            </a:r>
          </a:p>
        </p:txBody>
      </p:sp>
      <p:sp>
        <p:nvSpPr>
          <p:cNvPr id="7" name="Arrow: Pentagon 6">
            <a:extLst>
              <a:ext uri="{FF2B5EF4-FFF2-40B4-BE49-F238E27FC236}">
                <a16:creationId xmlns:a16="http://schemas.microsoft.com/office/drawing/2014/main" id="{D9945BCC-FADC-44B2-9991-C4BD4F732B88}"/>
              </a:ext>
            </a:extLst>
          </p:cNvPr>
          <p:cNvSpPr/>
          <p:nvPr/>
        </p:nvSpPr>
        <p:spPr>
          <a:xfrm rot="5400000">
            <a:off x="10741080" y="364216"/>
            <a:ext cx="1416676" cy="695459"/>
          </a:xfrm>
          <a:prstGeom prst="homePlat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10">
            <a:extLst>
              <a:ext uri="{FF2B5EF4-FFF2-40B4-BE49-F238E27FC236}">
                <a16:creationId xmlns:a16="http://schemas.microsoft.com/office/drawing/2014/main" id="{908C712E-36A1-40CC-86C5-AEB5E0FD7DCF}"/>
              </a:ext>
            </a:extLst>
          </p:cNvPr>
          <p:cNvGraphicFramePr>
            <a:graphicFrameLocks noGrp="1"/>
          </p:cNvGraphicFramePr>
          <p:nvPr>
            <p:extLst>
              <p:ext uri="{D42A27DB-BD31-4B8C-83A1-F6EECF244321}">
                <p14:modId xmlns:p14="http://schemas.microsoft.com/office/powerpoint/2010/main" val="3353791986"/>
              </p:ext>
            </p:extLst>
          </p:nvPr>
        </p:nvGraphicFramePr>
        <p:xfrm>
          <a:off x="394852" y="1333314"/>
          <a:ext cx="10887042" cy="3169920"/>
        </p:xfrm>
        <a:graphic>
          <a:graphicData uri="http://schemas.openxmlformats.org/drawingml/2006/table">
            <a:tbl>
              <a:tblPr firstRow="1" bandRow="1">
                <a:tableStyleId>{69012ECD-51FC-41F1-AA8D-1B2483CD663E}</a:tableStyleId>
              </a:tblPr>
              <a:tblGrid>
                <a:gridCol w="5490793">
                  <a:extLst>
                    <a:ext uri="{9D8B030D-6E8A-4147-A177-3AD203B41FA5}">
                      <a16:colId xmlns:a16="http://schemas.microsoft.com/office/drawing/2014/main" val="2851745242"/>
                    </a:ext>
                  </a:extLst>
                </a:gridCol>
                <a:gridCol w="5396249">
                  <a:extLst>
                    <a:ext uri="{9D8B030D-6E8A-4147-A177-3AD203B41FA5}">
                      <a16:colId xmlns:a16="http://schemas.microsoft.com/office/drawing/2014/main" val="2826590669"/>
                    </a:ext>
                  </a:extLst>
                </a:gridCol>
              </a:tblGrid>
              <a:tr h="195493">
                <a:tc>
                  <a:txBody>
                    <a:bodyPr/>
                    <a:lstStyle/>
                    <a:p>
                      <a:r>
                        <a:rPr lang="en-US" sz="1600" dirty="0"/>
                        <a:t>Attribute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r>
                        <a:rPr lang="en-US" sz="1600" dirty="0"/>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4175288690"/>
                  </a:ext>
                </a:extLst>
              </a:tr>
              <a:tr h="195493">
                <a:tc>
                  <a:txBody>
                    <a:bodyPr/>
                    <a:lstStyle/>
                    <a:p>
                      <a:r>
                        <a:rPr lang="en-US" sz="1600" dirty="0"/>
                        <a:t>Number of neighborhood locations fetched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418310"/>
                  </a:ext>
                </a:extLst>
              </a:tr>
              <a:tr h="195493">
                <a:tc>
                  <a:txBody>
                    <a:bodyPr/>
                    <a:lstStyle/>
                    <a:p>
                      <a:r>
                        <a:rPr lang="en-US" sz="1600" dirty="0"/>
                        <a:t>Total number of unique venue 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206328"/>
                  </a:ext>
                </a:extLst>
              </a:tr>
              <a:tr h="622022">
                <a:tc>
                  <a:txBody>
                    <a:bodyPr/>
                    <a:lstStyle/>
                    <a:p>
                      <a:r>
                        <a:rPr lang="en-US" sz="1600" dirty="0"/>
                        <a:t>Examples of venue categories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Café, Bakery, Lounge, Indian Restaurant, Ice Cream Shop, South Indian 	Restaurant, Hyderabadi Restaurant, Juice Bar, Scenic Lookout, Bistro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9904721"/>
                  </a:ext>
                </a:extLst>
              </a:tr>
              <a:tr h="195493">
                <a:tc>
                  <a:txBody>
                    <a:bodyPr/>
                    <a:lstStyle/>
                    <a:p>
                      <a:r>
                        <a:rPr lang="en-US" sz="1600" dirty="0"/>
                        <a:t>Total number of localities with restaurants around: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818466"/>
                  </a:ext>
                </a:extLst>
              </a:tr>
              <a:tr h="195493">
                <a:tc>
                  <a:txBody>
                    <a:bodyPr/>
                    <a:lstStyle/>
                    <a:p>
                      <a:r>
                        <a:rPr lang="en-US" sz="1600" dirty="0"/>
                        <a:t>Number of clusters: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0604655"/>
                  </a:ext>
                </a:extLst>
              </a:tr>
              <a:tr h="195493">
                <a:tc>
                  <a:txBody>
                    <a:bodyPr/>
                    <a:lstStyle/>
                    <a:p>
                      <a:r>
                        <a:rPr lang="en-US" sz="1600" dirty="0"/>
                        <a:t>Clustering based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Existing presence of restaurants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660396"/>
                  </a:ext>
                </a:extLst>
              </a:tr>
              <a:tr h="195493">
                <a:tc gridSpan="2">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789980085"/>
                  </a:ext>
                </a:extLst>
              </a:tr>
            </a:tbl>
          </a:graphicData>
        </a:graphic>
      </p:graphicFrame>
      <p:graphicFrame>
        <p:nvGraphicFramePr>
          <p:cNvPr id="11" name="Table 11">
            <a:extLst>
              <a:ext uri="{FF2B5EF4-FFF2-40B4-BE49-F238E27FC236}">
                <a16:creationId xmlns:a16="http://schemas.microsoft.com/office/drawing/2014/main" id="{4474DB87-1D8C-498B-A3B2-60CF25B9B13F}"/>
              </a:ext>
            </a:extLst>
          </p:cNvPr>
          <p:cNvGraphicFramePr>
            <a:graphicFrameLocks noGrp="1"/>
          </p:cNvGraphicFramePr>
          <p:nvPr>
            <p:extLst>
              <p:ext uri="{D42A27DB-BD31-4B8C-83A1-F6EECF244321}">
                <p14:modId xmlns:p14="http://schemas.microsoft.com/office/powerpoint/2010/main" val="1719180731"/>
              </p:ext>
            </p:extLst>
          </p:nvPr>
        </p:nvGraphicFramePr>
        <p:xfrm>
          <a:off x="394852" y="4837601"/>
          <a:ext cx="10887042" cy="1483360"/>
        </p:xfrm>
        <a:graphic>
          <a:graphicData uri="http://schemas.openxmlformats.org/drawingml/2006/table">
            <a:tbl>
              <a:tblPr firstRow="1" bandRow="1">
                <a:tableStyleId>{69012ECD-51FC-41F1-AA8D-1B2483CD663E}</a:tableStyleId>
              </a:tblPr>
              <a:tblGrid>
                <a:gridCol w="3629014">
                  <a:extLst>
                    <a:ext uri="{9D8B030D-6E8A-4147-A177-3AD203B41FA5}">
                      <a16:colId xmlns:a16="http://schemas.microsoft.com/office/drawing/2014/main" val="3784413900"/>
                    </a:ext>
                  </a:extLst>
                </a:gridCol>
                <a:gridCol w="3629014">
                  <a:extLst>
                    <a:ext uri="{9D8B030D-6E8A-4147-A177-3AD203B41FA5}">
                      <a16:colId xmlns:a16="http://schemas.microsoft.com/office/drawing/2014/main" val="2010439386"/>
                    </a:ext>
                  </a:extLst>
                </a:gridCol>
                <a:gridCol w="3629014">
                  <a:extLst>
                    <a:ext uri="{9D8B030D-6E8A-4147-A177-3AD203B41FA5}">
                      <a16:colId xmlns:a16="http://schemas.microsoft.com/office/drawing/2014/main" val="3548242706"/>
                    </a:ext>
                  </a:extLst>
                </a:gridCol>
              </a:tblGrid>
              <a:tr h="370840">
                <a:tc>
                  <a:txBody>
                    <a:bodyPr/>
                    <a:lstStyle/>
                    <a:p>
                      <a:r>
                        <a:rPr lang="en-US" dirty="0"/>
                        <a:t>Cluster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r>
                        <a:rPr lang="en-US" dirty="0"/>
                        <a:t>Restaurants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tc>
                  <a:txBody>
                    <a:bodyPr/>
                    <a:lstStyle/>
                    <a:p>
                      <a:r>
                        <a:rPr lang="en-US" dirty="0"/>
                        <a:t>Number of Neighborhoods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solidFill>
                  </a:tcPr>
                </a:tc>
                <a:extLst>
                  <a:ext uri="{0D108BD9-81ED-4DB2-BD59-A6C34878D82A}">
                    <a16:rowId xmlns:a16="http://schemas.microsoft.com/office/drawing/2014/main" val="2842913539"/>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Max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683718"/>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Max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5059532"/>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Max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930185"/>
                  </a:ext>
                </a:extLst>
              </a:tr>
            </a:tbl>
          </a:graphicData>
        </a:graphic>
      </p:graphicFrame>
      <p:sp>
        <p:nvSpPr>
          <p:cNvPr id="14" name="Slide Number Placeholder 13">
            <a:extLst>
              <a:ext uri="{FF2B5EF4-FFF2-40B4-BE49-F238E27FC236}">
                <a16:creationId xmlns:a16="http://schemas.microsoft.com/office/drawing/2014/main" id="{3EF5939B-2A2B-4F83-B3B6-E56BFB64F39A}"/>
              </a:ext>
            </a:extLst>
          </p:cNvPr>
          <p:cNvSpPr>
            <a:spLocks noGrp="1"/>
          </p:cNvSpPr>
          <p:nvPr>
            <p:ph type="sldNum" sz="quarter" idx="12"/>
          </p:nvPr>
        </p:nvSpPr>
        <p:spPr/>
        <p:txBody>
          <a:bodyPr/>
          <a:lstStyle/>
          <a:p>
            <a:fld id="{FF11E3E4-C785-49AA-B2CA-462C65C12120}" type="slidenum">
              <a:rPr lang="en-US" smtClean="0"/>
              <a:t>7</a:t>
            </a:fld>
            <a:endParaRPr lang="en-US"/>
          </a:p>
        </p:txBody>
      </p:sp>
    </p:spTree>
    <p:extLst>
      <p:ext uri="{BB962C8B-B14F-4D97-AF65-F5344CB8AC3E}">
        <p14:creationId xmlns:p14="http://schemas.microsoft.com/office/powerpoint/2010/main" val="3670957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524677-CC09-4915-B980-7AA2A0570061}"/>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rgbClr val="FF9966"/>
                </a:solidFill>
              </a:rPr>
              <a:t>Conclusion(1/3)</a:t>
            </a:r>
          </a:p>
        </p:txBody>
      </p:sp>
      <p:sp>
        <p:nvSpPr>
          <p:cNvPr id="7" name="Arrow: Pentagon 6">
            <a:extLst>
              <a:ext uri="{FF2B5EF4-FFF2-40B4-BE49-F238E27FC236}">
                <a16:creationId xmlns:a16="http://schemas.microsoft.com/office/drawing/2014/main" id="{953260C7-F806-4B38-AE29-DD43EBAA4A84}"/>
              </a:ext>
            </a:extLst>
          </p:cNvPr>
          <p:cNvSpPr/>
          <p:nvPr/>
        </p:nvSpPr>
        <p:spPr>
          <a:xfrm rot="5400000">
            <a:off x="10741080" y="364216"/>
            <a:ext cx="1416676" cy="695459"/>
          </a:xfrm>
          <a:prstGeom prst="homePlate">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9D95FEF-B48F-4F34-9EC6-9DB0478D0E89}"/>
              </a:ext>
            </a:extLst>
          </p:cNvPr>
          <p:cNvSpPr>
            <a:spLocks noGrp="1"/>
          </p:cNvSpPr>
          <p:nvPr>
            <p:ph idx="1"/>
          </p:nvPr>
        </p:nvSpPr>
        <p:spPr>
          <a:xfrm>
            <a:off x="394853" y="1289933"/>
            <a:ext cx="5151652" cy="4685864"/>
          </a:xfrm>
        </p:spPr>
        <p:txBody>
          <a:bodyPr>
            <a:normAutofit lnSpcReduction="10000"/>
          </a:bodyPr>
          <a:lstStyle/>
          <a:p>
            <a:pPr marL="36900" indent="0">
              <a:buNone/>
            </a:pPr>
            <a:r>
              <a:rPr lang="en-US" sz="1800" dirty="0">
                <a:solidFill>
                  <a:schemeClr val="tx1"/>
                </a:solidFill>
              </a:rPr>
              <a:t>As you may observe, all the data points belonging to the first cluster are on the borders of the city where they might not be any restaurants organically due to lower amount of population in that area.</a:t>
            </a:r>
          </a:p>
          <a:p>
            <a:pPr marL="36900" indent="0">
              <a:buNone/>
            </a:pPr>
            <a:endParaRPr lang="en-US" sz="1800" dirty="0">
              <a:solidFill>
                <a:schemeClr val="tx1"/>
              </a:solidFill>
            </a:endParaRPr>
          </a:p>
          <a:p>
            <a:pPr marL="36900" indent="0">
              <a:buNone/>
            </a:pPr>
            <a:r>
              <a:rPr lang="en-US" sz="1800" dirty="0">
                <a:solidFill>
                  <a:schemeClr val="tx1"/>
                </a:solidFill>
              </a:rPr>
              <a:t>Therefore, the first most lucrative areas to set up a restaurants would be the data points belonging to the cluster 0 that are well within the city limits to ensure population density and footfall.</a:t>
            </a:r>
          </a:p>
          <a:p>
            <a:pPr marL="36900" indent="0">
              <a:buNone/>
            </a:pPr>
            <a:endParaRPr lang="en-US" sz="1800" dirty="0">
              <a:solidFill>
                <a:schemeClr val="tx1"/>
              </a:solidFill>
            </a:endParaRPr>
          </a:p>
          <a:p>
            <a:pPr marL="36900" indent="0">
              <a:buNone/>
            </a:pPr>
            <a:r>
              <a:rPr lang="en-US" sz="1800" dirty="0">
                <a:solidFill>
                  <a:schemeClr val="tx1"/>
                </a:solidFill>
              </a:rPr>
              <a:t>In our results, we found two such data points:</a:t>
            </a:r>
          </a:p>
          <a:p>
            <a:pPr marL="379800" indent="-342900">
              <a:buAutoNum type="arabicPeriod"/>
            </a:pPr>
            <a:r>
              <a:rPr lang="en-US" sz="1800" dirty="0" err="1">
                <a:solidFill>
                  <a:schemeClr val="tx1"/>
                </a:solidFill>
              </a:rPr>
              <a:t>Hayathnagar</a:t>
            </a:r>
            <a:endParaRPr lang="en-US" sz="1800" dirty="0">
              <a:solidFill>
                <a:schemeClr val="tx1"/>
              </a:solidFill>
            </a:endParaRPr>
          </a:p>
          <a:p>
            <a:pPr marL="379800" indent="-342900">
              <a:buAutoNum type="arabicPeriod"/>
            </a:pPr>
            <a:r>
              <a:rPr lang="en-US" sz="1800" dirty="0" err="1">
                <a:solidFill>
                  <a:schemeClr val="tx1"/>
                </a:solidFill>
              </a:rPr>
              <a:t>Balapur</a:t>
            </a:r>
            <a:endParaRPr lang="en-US" sz="1800" dirty="0">
              <a:solidFill>
                <a:schemeClr val="tx1"/>
              </a:solidFill>
            </a:endParaRPr>
          </a:p>
        </p:txBody>
      </p:sp>
      <p:pic>
        <p:nvPicPr>
          <p:cNvPr id="10" name="Picture 9">
            <a:extLst>
              <a:ext uri="{FF2B5EF4-FFF2-40B4-BE49-F238E27FC236}">
                <a16:creationId xmlns:a16="http://schemas.microsoft.com/office/drawing/2014/main" id="{A848D326-AF06-473E-ABA5-E488FDB4DE63}"/>
              </a:ext>
            </a:extLst>
          </p:cNvPr>
          <p:cNvPicPr>
            <a:picLocks noChangeAspect="1"/>
          </p:cNvPicPr>
          <p:nvPr/>
        </p:nvPicPr>
        <p:blipFill>
          <a:blip r:embed="rId2"/>
          <a:stretch>
            <a:fillRect/>
          </a:stretch>
        </p:blipFill>
        <p:spPr>
          <a:xfrm>
            <a:off x="5443472" y="711945"/>
            <a:ext cx="6629681" cy="5869159"/>
          </a:xfrm>
          <a:prstGeom prst="rect">
            <a:avLst/>
          </a:prstGeom>
        </p:spPr>
      </p:pic>
      <p:cxnSp>
        <p:nvCxnSpPr>
          <p:cNvPr id="3" name="Straight Arrow Connector 2">
            <a:extLst>
              <a:ext uri="{FF2B5EF4-FFF2-40B4-BE49-F238E27FC236}">
                <a16:creationId xmlns:a16="http://schemas.microsoft.com/office/drawing/2014/main" id="{CAC80BDD-543E-446E-A4E5-6EC68F54152A}"/>
              </a:ext>
            </a:extLst>
          </p:cNvPr>
          <p:cNvCxnSpPr>
            <a:cxnSpLocks/>
          </p:cNvCxnSpPr>
          <p:nvPr/>
        </p:nvCxnSpPr>
        <p:spPr>
          <a:xfrm flipV="1">
            <a:off x="4997003" y="3232597"/>
            <a:ext cx="3760631" cy="15325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F25DF503-B888-4BD5-BB1D-04956EBFB100}"/>
              </a:ext>
            </a:extLst>
          </p:cNvPr>
          <p:cNvCxnSpPr/>
          <p:nvPr/>
        </p:nvCxnSpPr>
        <p:spPr>
          <a:xfrm flipV="1">
            <a:off x="4971245" y="2459865"/>
            <a:ext cx="3400023" cy="22924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Slide Number Placeholder 10">
            <a:extLst>
              <a:ext uri="{FF2B5EF4-FFF2-40B4-BE49-F238E27FC236}">
                <a16:creationId xmlns:a16="http://schemas.microsoft.com/office/drawing/2014/main" id="{B5CE20DE-6543-44B8-B836-C790E8B38853}"/>
              </a:ext>
            </a:extLst>
          </p:cNvPr>
          <p:cNvSpPr>
            <a:spLocks noGrp="1"/>
          </p:cNvSpPr>
          <p:nvPr>
            <p:ph type="sldNum" sz="quarter" idx="12"/>
          </p:nvPr>
        </p:nvSpPr>
        <p:spPr/>
        <p:txBody>
          <a:bodyPr/>
          <a:lstStyle/>
          <a:p>
            <a:fld id="{FF11E3E4-C785-49AA-B2CA-462C65C12120}" type="slidenum">
              <a:rPr lang="en-US" smtClean="0"/>
              <a:t>8</a:t>
            </a:fld>
            <a:endParaRPr lang="en-US"/>
          </a:p>
        </p:txBody>
      </p:sp>
    </p:spTree>
    <p:extLst>
      <p:ext uri="{BB962C8B-B14F-4D97-AF65-F5344CB8AC3E}">
        <p14:creationId xmlns:p14="http://schemas.microsoft.com/office/powerpoint/2010/main" val="3911121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524677-CC09-4915-B980-7AA2A0570061}"/>
              </a:ext>
            </a:extLst>
          </p:cNvPr>
          <p:cNvSpPr txBox="1">
            <a:spLocks/>
          </p:cNvSpPr>
          <p:nvPr/>
        </p:nvSpPr>
        <p:spPr>
          <a:xfrm>
            <a:off x="394854" y="139179"/>
            <a:ext cx="9203229"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solidFill>
                  <a:srgbClr val="FF9966"/>
                </a:solidFill>
              </a:rPr>
              <a:t>Conclusion(2/3)</a:t>
            </a:r>
          </a:p>
        </p:txBody>
      </p:sp>
      <p:sp>
        <p:nvSpPr>
          <p:cNvPr id="7" name="Arrow: Pentagon 6">
            <a:extLst>
              <a:ext uri="{FF2B5EF4-FFF2-40B4-BE49-F238E27FC236}">
                <a16:creationId xmlns:a16="http://schemas.microsoft.com/office/drawing/2014/main" id="{953260C7-F806-4B38-AE29-DD43EBAA4A84}"/>
              </a:ext>
            </a:extLst>
          </p:cNvPr>
          <p:cNvSpPr/>
          <p:nvPr/>
        </p:nvSpPr>
        <p:spPr>
          <a:xfrm rot="5400000">
            <a:off x="10741080" y="364216"/>
            <a:ext cx="1416676" cy="695459"/>
          </a:xfrm>
          <a:prstGeom prst="homePlate">
            <a:avLst/>
          </a:prstGeom>
          <a:solidFill>
            <a:srgbClr val="FF9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9D95FEF-B48F-4F34-9EC6-9DB0478D0E89}"/>
              </a:ext>
            </a:extLst>
          </p:cNvPr>
          <p:cNvSpPr>
            <a:spLocks noGrp="1"/>
          </p:cNvSpPr>
          <p:nvPr>
            <p:ph idx="1"/>
          </p:nvPr>
        </p:nvSpPr>
        <p:spPr>
          <a:xfrm>
            <a:off x="394853" y="1289932"/>
            <a:ext cx="5151652" cy="5201019"/>
          </a:xfrm>
        </p:spPr>
        <p:txBody>
          <a:bodyPr>
            <a:normAutofit lnSpcReduction="10000"/>
          </a:bodyPr>
          <a:lstStyle/>
          <a:p>
            <a:pPr marL="36900" indent="0">
              <a:buNone/>
            </a:pPr>
            <a:r>
              <a:rPr lang="en-US" sz="1800" dirty="0">
                <a:solidFill>
                  <a:schemeClr val="tx1"/>
                </a:solidFill>
              </a:rPr>
              <a:t>The second most lucrative list of possible areas for setting up a restaurant would be areas within the city limits nearby the data sets from the cluster 0 belonging to cluster 1. The reason behind this would be the population living in the neighborhoods of the first cluster might consider areas that might be far more popular near to them</a:t>
            </a:r>
          </a:p>
          <a:p>
            <a:pPr marL="36900" indent="0">
              <a:buNone/>
            </a:pPr>
            <a:endParaRPr lang="en-US" sz="1800" dirty="0">
              <a:solidFill>
                <a:schemeClr val="tx1"/>
              </a:solidFill>
            </a:endParaRPr>
          </a:p>
          <a:p>
            <a:pPr marL="36900" indent="0">
              <a:buNone/>
            </a:pPr>
            <a:r>
              <a:rPr lang="en-US" sz="1800" dirty="0">
                <a:solidFill>
                  <a:schemeClr val="tx1"/>
                </a:solidFill>
              </a:rPr>
              <a:t>Even though, the neighborhoods in cluster 2 have certain number of restaurants present, its always safer to set up shop in an area that already attracts a bit of crowd. Some of the areas in this bucket would be:</a:t>
            </a:r>
          </a:p>
          <a:p>
            <a:pPr marL="379800" indent="-342900">
              <a:buAutoNum type="arabicPeriod"/>
            </a:pPr>
            <a:r>
              <a:rPr lang="en-US" sz="1800" dirty="0" err="1">
                <a:solidFill>
                  <a:schemeClr val="tx1"/>
                </a:solidFill>
              </a:rPr>
              <a:t>Domalguda</a:t>
            </a:r>
            <a:endParaRPr lang="en-US" sz="1800" dirty="0">
              <a:solidFill>
                <a:schemeClr val="tx1"/>
              </a:solidFill>
            </a:endParaRPr>
          </a:p>
          <a:p>
            <a:pPr marL="379800" indent="-342900">
              <a:buAutoNum type="arabicPeriod"/>
            </a:pPr>
            <a:r>
              <a:rPr lang="en-US" sz="1800" dirty="0" err="1">
                <a:solidFill>
                  <a:schemeClr val="tx1"/>
                </a:solidFill>
              </a:rPr>
              <a:t>Hyderguda</a:t>
            </a:r>
            <a:endParaRPr lang="en-US" sz="1800" dirty="0">
              <a:solidFill>
                <a:schemeClr val="tx1"/>
              </a:solidFill>
            </a:endParaRPr>
          </a:p>
          <a:p>
            <a:pPr marL="379800" indent="-342900">
              <a:buAutoNum type="arabicPeriod"/>
            </a:pPr>
            <a:r>
              <a:rPr lang="en-US" sz="1800" dirty="0" err="1">
                <a:solidFill>
                  <a:schemeClr val="tx1"/>
                </a:solidFill>
              </a:rPr>
              <a:t>Barkatpura</a:t>
            </a:r>
            <a:endParaRPr lang="en-US" sz="1800" dirty="0">
              <a:solidFill>
                <a:schemeClr val="tx1"/>
              </a:solidFill>
            </a:endParaRPr>
          </a:p>
          <a:p>
            <a:pPr marL="379800" indent="-342900">
              <a:buAutoNum type="arabicPeriod"/>
            </a:pPr>
            <a:r>
              <a:rPr lang="en-US" sz="1800" dirty="0">
                <a:solidFill>
                  <a:schemeClr val="tx1"/>
                </a:solidFill>
              </a:rPr>
              <a:t>Ameerpet </a:t>
            </a:r>
          </a:p>
          <a:p>
            <a:pPr marL="36900" indent="0">
              <a:buNone/>
            </a:pPr>
            <a:endParaRPr lang="en-US" sz="1800" dirty="0">
              <a:solidFill>
                <a:schemeClr val="tx1"/>
              </a:solidFill>
            </a:endParaRPr>
          </a:p>
        </p:txBody>
      </p:sp>
      <p:pic>
        <p:nvPicPr>
          <p:cNvPr id="10" name="Picture 9">
            <a:extLst>
              <a:ext uri="{FF2B5EF4-FFF2-40B4-BE49-F238E27FC236}">
                <a16:creationId xmlns:a16="http://schemas.microsoft.com/office/drawing/2014/main" id="{A848D326-AF06-473E-ABA5-E488FDB4DE63}"/>
              </a:ext>
            </a:extLst>
          </p:cNvPr>
          <p:cNvPicPr>
            <a:picLocks noChangeAspect="1"/>
          </p:cNvPicPr>
          <p:nvPr/>
        </p:nvPicPr>
        <p:blipFill>
          <a:blip r:embed="rId2"/>
          <a:stretch>
            <a:fillRect/>
          </a:stretch>
        </p:blipFill>
        <p:spPr>
          <a:xfrm>
            <a:off x="5443472" y="711945"/>
            <a:ext cx="6629681" cy="5869159"/>
          </a:xfrm>
          <a:prstGeom prst="rect">
            <a:avLst/>
          </a:prstGeom>
        </p:spPr>
      </p:pic>
      <p:sp>
        <p:nvSpPr>
          <p:cNvPr id="11" name="Oval 10">
            <a:extLst>
              <a:ext uri="{FF2B5EF4-FFF2-40B4-BE49-F238E27FC236}">
                <a16:creationId xmlns:a16="http://schemas.microsoft.com/office/drawing/2014/main" id="{BE38FF27-BAB3-4477-9E4F-1A32D56C4FEC}"/>
              </a:ext>
            </a:extLst>
          </p:cNvPr>
          <p:cNvSpPr/>
          <p:nvPr/>
        </p:nvSpPr>
        <p:spPr>
          <a:xfrm>
            <a:off x="8332631" y="2163651"/>
            <a:ext cx="360608" cy="38636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599EE89B-30C1-42AA-9470-C9F2B95EFA8E}"/>
              </a:ext>
            </a:extLst>
          </p:cNvPr>
          <p:cNvSpPr/>
          <p:nvPr/>
        </p:nvSpPr>
        <p:spPr>
          <a:xfrm>
            <a:off x="8655961" y="2931989"/>
            <a:ext cx="360608" cy="386366"/>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82267F3C-A74A-4D38-96D1-50F1EB9C9DAB}"/>
              </a:ext>
            </a:extLst>
          </p:cNvPr>
          <p:cNvCxnSpPr/>
          <p:nvPr/>
        </p:nvCxnSpPr>
        <p:spPr>
          <a:xfrm flipV="1">
            <a:off x="5318975" y="2446986"/>
            <a:ext cx="3013656" cy="22538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67D45C3-5E7F-43C2-A185-00269B44487D}"/>
              </a:ext>
            </a:extLst>
          </p:cNvPr>
          <p:cNvCxnSpPr>
            <a:endCxn id="12" idx="3"/>
          </p:cNvCxnSpPr>
          <p:nvPr/>
        </p:nvCxnSpPr>
        <p:spPr>
          <a:xfrm flipV="1">
            <a:off x="5432740" y="3261773"/>
            <a:ext cx="3276031" cy="14132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Slide Number Placeholder 16">
            <a:extLst>
              <a:ext uri="{FF2B5EF4-FFF2-40B4-BE49-F238E27FC236}">
                <a16:creationId xmlns:a16="http://schemas.microsoft.com/office/drawing/2014/main" id="{02DFAAC3-9B01-492A-8F35-74FE3A12C654}"/>
              </a:ext>
            </a:extLst>
          </p:cNvPr>
          <p:cNvSpPr>
            <a:spLocks noGrp="1"/>
          </p:cNvSpPr>
          <p:nvPr>
            <p:ph type="sldNum" sz="quarter" idx="12"/>
          </p:nvPr>
        </p:nvSpPr>
        <p:spPr/>
        <p:txBody>
          <a:bodyPr/>
          <a:lstStyle/>
          <a:p>
            <a:fld id="{FF11E3E4-C785-49AA-B2CA-462C65C12120}" type="slidenum">
              <a:rPr lang="en-US" smtClean="0"/>
              <a:t>9</a:t>
            </a:fld>
            <a:endParaRPr lang="en-US"/>
          </a:p>
        </p:txBody>
      </p:sp>
    </p:spTree>
    <p:extLst>
      <p:ext uri="{BB962C8B-B14F-4D97-AF65-F5344CB8AC3E}">
        <p14:creationId xmlns:p14="http://schemas.microsoft.com/office/powerpoint/2010/main" val="4206036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370</TotalTime>
  <Words>1139</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Calisto MT</vt:lpstr>
      <vt:lpstr>Courier New</vt:lpstr>
      <vt:lpstr>Wingdings 2</vt:lpstr>
      <vt:lpstr>Slate</vt:lpstr>
      <vt:lpstr>The Battle of Neighborhoods – Hyderabad, India</vt:lpstr>
      <vt:lpstr>Introduction: 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Hyderabad</dc:title>
  <dc:creator>Neha Madnekar</dc:creator>
  <cp:lastModifiedBy>Neha Madnekar</cp:lastModifiedBy>
  <cp:revision>35</cp:revision>
  <dcterms:created xsi:type="dcterms:W3CDTF">2021-03-14T09:58:03Z</dcterms:created>
  <dcterms:modified xsi:type="dcterms:W3CDTF">2021-03-14T16:08:53Z</dcterms:modified>
</cp:coreProperties>
</file>