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C6"/>
    <a:srgbClr val="294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552D9-5944-451E-919A-76B02C7610CA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437EC-CD93-46D8-9AA6-B57CFF74A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772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5FEC07F-10AB-44F8-9249-CFD7064958BA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E92C56E-09FC-42E1-83AC-7008A2239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378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C07F-10AB-44F8-9249-CFD7064958BA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C56E-09FC-42E1-83AC-7008A2239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50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C07F-10AB-44F8-9249-CFD7064958BA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C56E-09FC-42E1-83AC-7008A2239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2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C07F-10AB-44F8-9249-CFD7064958BA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C56E-09FC-42E1-83AC-7008A2239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71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FEC07F-10AB-44F8-9249-CFD7064958BA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E92C56E-09FC-42E1-83AC-7008A2239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611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C07F-10AB-44F8-9249-CFD7064958BA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C56E-09FC-42E1-83AC-7008A2239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71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C07F-10AB-44F8-9249-CFD7064958BA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C56E-09FC-42E1-83AC-7008A2239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6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C07F-10AB-44F8-9249-CFD7064958BA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C56E-09FC-42E1-83AC-7008A2239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577978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C07F-10AB-44F8-9249-CFD7064958BA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C56E-09FC-42E1-83AC-7008A2239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255106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C07F-10AB-44F8-9249-CFD7064958BA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92C56E-09FC-42E1-83AC-7008A223998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9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5FEC07F-10AB-44F8-9249-CFD7064958BA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92C56E-09FC-42E1-83AC-7008A223998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6910277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FEC07F-10AB-44F8-9249-CFD7064958BA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E92C56E-09FC-42E1-83AC-7008A2239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37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 spd="med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23D73FD-B229-FD34-686D-4FAD9770C6A0}"/>
              </a:ext>
            </a:extLst>
          </p:cNvPr>
          <p:cNvSpPr txBox="1"/>
          <p:nvPr/>
        </p:nvSpPr>
        <p:spPr>
          <a:xfrm>
            <a:off x="1681089" y="1833231"/>
            <a:ext cx="51038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C33AC6"/>
                </a:solidFill>
                <a:latin typeface="Book Antiqua" panose="02040602050305030304" pitchFamily="18" charset="0"/>
              </a:rPr>
              <a:t>Salary analysis in Data science domain</a:t>
            </a:r>
            <a:endParaRPr lang="en-IN" sz="4000" dirty="0">
              <a:solidFill>
                <a:srgbClr val="C33AC6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953535-C34B-3B15-1301-EAB11ED74554}"/>
              </a:ext>
            </a:extLst>
          </p:cNvPr>
          <p:cNvSpPr txBox="1"/>
          <p:nvPr/>
        </p:nvSpPr>
        <p:spPr>
          <a:xfrm>
            <a:off x="1772817" y="3189690"/>
            <a:ext cx="468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33AC6"/>
                </a:solidFill>
                <a:latin typeface="Book Antiqua" panose="02040602050305030304" pitchFamily="18" charset="0"/>
              </a:rPr>
              <a:t>By Neha Inder Malviya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0659D8-D3B9-2C03-7C38-CAB78F565CE4}"/>
              </a:ext>
            </a:extLst>
          </p:cNvPr>
          <p:cNvSpPr txBox="1"/>
          <p:nvPr/>
        </p:nvSpPr>
        <p:spPr>
          <a:xfrm>
            <a:off x="1772817" y="4073116"/>
            <a:ext cx="3923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33AC6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IN" dirty="0"/>
              <a:t>Tools used:</a:t>
            </a:r>
          </a:p>
          <a:p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B006B9F-71B9-4516-0543-02C0074F6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983" y="4101471"/>
            <a:ext cx="1771024" cy="1178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096C4D-8ACA-6908-5CB1-BB6F5F1C9616}"/>
              </a:ext>
            </a:extLst>
          </p:cNvPr>
          <p:cNvSpPr txBox="1"/>
          <p:nvPr/>
        </p:nvSpPr>
        <p:spPr>
          <a:xfrm>
            <a:off x="4536259" y="5095341"/>
            <a:ext cx="112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33AC6"/>
                </a:solidFill>
                <a:latin typeface="Book Antiqua" panose="02040602050305030304" pitchFamily="18" charset="0"/>
              </a:rPr>
              <a:t>Excel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CBC783-706A-2C85-53D0-CDBD71737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9" y="4441911"/>
            <a:ext cx="2055822" cy="55507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343EF39-AE83-6110-9A91-398E223225BC}"/>
              </a:ext>
            </a:extLst>
          </p:cNvPr>
          <p:cNvSpPr txBox="1"/>
          <p:nvPr/>
        </p:nvSpPr>
        <p:spPr>
          <a:xfrm>
            <a:off x="2750196" y="5061497"/>
            <a:ext cx="1074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C33AC6"/>
                </a:solidFill>
                <a:latin typeface="Book Antiqua" panose="02040602050305030304" pitchFamily="18" charset="0"/>
              </a:rPr>
              <a:t>Jupyter</a:t>
            </a:r>
            <a:endParaRPr lang="en-IN" dirty="0">
              <a:solidFill>
                <a:srgbClr val="C33AC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06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37BDCD-EA01-8D77-35D8-CDCFBEC61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969" y="3618333"/>
            <a:ext cx="2861777" cy="2861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A69FA9-8703-B2D6-712A-545B25F80970}"/>
              </a:ext>
            </a:extLst>
          </p:cNvPr>
          <p:cNvSpPr txBox="1"/>
          <p:nvPr/>
        </p:nvSpPr>
        <p:spPr>
          <a:xfrm>
            <a:off x="671803" y="859894"/>
            <a:ext cx="508518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00" dirty="0">
                <a:solidFill>
                  <a:srgbClr val="C33AC6"/>
                </a:solidFill>
                <a:latin typeface="Book Antiqua" panose="02040602050305030304" pitchFamily="18" charset="0"/>
              </a:rPr>
              <a:t>SUMMARY OF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93398-77EB-D9EF-AEDB-2299A8EB1EA6}"/>
              </a:ext>
            </a:extLst>
          </p:cNvPr>
          <p:cNvSpPr txBox="1"/>
          <p:nvPr/>
        </p:nvSpPr>
        <p:spPr>
          <a:xfrm>
            <a:off x="578498" y="1735944"/>
            <a:ext cx="7315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33AC6"/>
                </a:solidFill>
              </a:rPr>
              <a:t>The dataset is divided based on the experience levels which include </a:t>
            </a:r>
            <a:r>
              <a:rPr lang="en-IN" b="1" dirty="0">
                <a:solidFill>
                  <a:srgbClr val="C33AC6"/>
                </a:solidFill>
              </a:rPr>
              <a:t>EN (Entry Level), MI (Mid Level) and </a:t>
            </a:r>
            <a:r>
              <a:rPr lang="en-IN" dirty="0">
                <a:solidFill>
                  <a:srgbClr val="C33AC6"/>
                </a:solidFill>
              </a:rPr>
              <a:t> </a:t>
            </a:r>
            <a:r>
              <a:rPr lang="en-IN" b="1" dirty="0">
                <a:solidFill>
                  <a:srgbClr val="C33AC6"/>
                </a:solidFill>
              </a:rPr>
              <a:t>SE (Senior Level).</a:t>
            </a:r>
          </a:p>
          <a:p>
            <a:endParaRPr lang="en-IN" b="1" dirty="0">
              <a:solidFill>
                <a:srgbClr val="C33AC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33AC6"/>
                </a:solidFill>
              </a:rPr>
              <a:t>The employment types in the dataset consists of </a:t>
            </a:r>
            <a:r>
              <a:rPr lang="en-IN" b="1" dirty="0">
                <a:solidFill>
                  <a:srgbClr val="C33AC6"/>
                </a:solidFill>
              </a:rPr>
              <a:t>FT (Full time) and ET (Part time).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C33AC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33AC6"/>
                </a:solidFill>
              </a:rPr>
              <a:t>The locations of the company world-wide are </a:t>
            </a:r>
            <a:r>
              <a:rPr lang="en-GB" b="1" dirty="0">
                <a:solidFill>
                  <a:srgbClr val="C33AC6"/>
                </a:solidFill>
              </a:rPr>
              <a:t>United States (US), India (IN), Japan (JP), Hungary (HU), France (FR), </a:t>
            </a:r>
            <a:r>
              <a:rPr lang="en-GB" dirty="0">
                <a:solidFill>
                  <a:srgbClr val="C33AC6"/>
                </a:solidFill>
              </a:rPr>
              <a:t>and others.</a:t>
            </a:r>
            <a:endParaRPr lang="en-IN" dirty="0">
              <a:solidFill>
                <a:srgbClr val="C33AC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C33AC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33AC6"/>
                </a:solidFill>
              </a:rPr>
              <a:t>The salaries in the dataset range from around </a:t>
            </a:r>
            <a:r>
              <a:rPr lang="en-GB" dirty="0">
                <a:solidFill>
                  <a:srgbClr val="C33AC6"/>
                </a:solidFill>
              </a:rPr>
              <a:t>around </a:t>
            </a:r>
            <a:r>
              <a:rPr lang="en-GB" b="1" dirty="0">
                <a:solidFill>
                  <a:srgbClr val="C33AC6"/>
                </a:solidFill>
              </a:rPr>
              <a:t>$20,000 to $299,000 USD, </a:t>
            </a:r>
            <a:r>
              <a:rPr lang="en-GB" dirty="0">
                <a:solidFill>
                  <a:srgbClr val="C33AC6"/>
                </a:solidFill>
              </a:rPr>
              <a:t>with a median salary of around </a:t>
            </a:r>
            <a:r>
              <a:rPr lang="en-GB" b="1" dirty="0">
                <a:solidFill>
                  <a:srgbClr val="C33AC6"/>
                </a:solidFill>
              </a:rPr>
              <a:t>$85,000 USD.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C33AC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33AC6"/>
                </a:solidFill>
              </a:rPr>
              <a:t>The dataset includes job titles such as </a:t>
            </a:r>
            <a:r>
              <a:rPr lang="en-GB" b="1" dirty="0">
                <a:solidFill>
                  <a:srgbClr val="C33AC6"/>
                </a:solidFill>
              </a:rPr>
              <a:t>Data Scientist, Machine Learning Engineer, Big Data Engineer, Data Analyst, and Lead Data Scientist.</a:t>
            </a:r>
            <a:endParaRPr lang="en-IN" b="1" dirty="0">
              <a:solidFill>
                <a:srgbClr val="C33AC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C33AC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C33AC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2CCC16-6183-A82D-19C4-9CB6499FC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698" y="1735944"/>
            <a:ext cx="3948357" cy="152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02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73A473-6DDC-B35F-0478-54057DA00979}"/>
              </a:ext>
            </a:extLst>
          </p:cNvPr>
          <p:cNvSpPr txBox="1"/>
          <p:nvPr/>
        </p:nvSpPr>
        <p:spPr>
          <a:xfrm>
            <a:off x="2461727" y="926869"/>
            <a:ext cx="4526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C33AC6"/>
                </a:solidFill>
                <a:latin typeface="Book Antiqua" panose="02040602050305030304" pitchFamily="18" charset="0"/>
              </a:rPr>
              <a:t>KPIs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4D2FAC-3934-4D63-2DF5-89A41C491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111" y="2396023"/>
            <a:ext cx="2861777" cy="2861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AF3FB8-3BF3-4C6F-0FCE-E6B1ECDFBB5E}"/>
              </a:ext>
            </a:extLst>
          </p:cNvPr>
          <p:cNvSpPr txBox="1"/>
          <p:nvPr/>
        </p:nvSpPr>
        <p:spPr>
          <a:xfrm>
            <a:off x="597160" y="1825625"/>
            <a:ext cx="63914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33AC6"/>
                </a:solidFill>
                <a:latin typeface="Book Antiqua" panose="02040602050305030304" pitchFamily="18" charset="0"/>
              </a:rPr>
              <a:t>Average Salary of Data Scientists in India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33AC6"/>
                </a:solidFill>
                <a:latin typeface="Book Antiqua" panose="02040602050305030304" pitchFamily="18" charset="0"/>
              </a:rPr>
              <a:t>Average Salary of Data Scientists in USA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33AC6"/>
                </a:solidFill>
                <a:latin typeface="Book Antiqua" panose="02040602050305030304" pitchFamily="18" charset="0"/>
              </a:rPr>
              <a:t>Average Salary of Data Analysts in India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33AC6"/>
                </a:solidFill>
                <a:latin typeface="Book Antiqua" panose="02040602050305030304" pitchFamily="18" charset="0"/>
              </a:rPr>
              <a:t>Average Salary of Data Analysts in USA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33AC6"/>
                </a:solidFill>
                <a:latin typeface="Book Antiqua" panose="02040602050305030304" pitchFamily="18" charset="0"/>
              </a:rPr>
              <a:t>Top 10 Employee Residence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33AC6"/>
                </a:solidFill>
                <a:latin typeface="Book Antiqua" panose="02040602050305030304" pitchFamily="18" charset="0"/>
              </a:rPr>
              <a:t>Top companies by size and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33AC6"/>
                </a:solidFill>
                <a:latin typeface="Book Antiqua" panose="02040602050305030304" pitchFamily="18" charset="0"/>
              </a:rPr>
              <a:t>Count of experience level by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33AC6"/>
                </a:solidFill>
                <a:latin typeface="Book Antiqua" panose="02040602050305030304" pitchFamily="18" charset="0"/>
              </a:rPr>
              <a:t>Remote ratio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33AC6"/>
                </a:solidFill>
                <a:latin typeface="Book Antiqua" panose="02040602050305030304" pitchFamily="18" charset="0"/>
              </a:rPr>
              <a:t>Job title distribution by remote ratio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33AC6"/>
                </a:solidFill>
                <a:latin typeface="Book Antiqua" panose="02040602050305030304" pitchFamily="18" charset="0"/>
              </a:rPr>
              <a:t>Employment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C33AC6"/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C33AC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435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A05AB857-61ED-42E1-E9E5-BEF0BA1FF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55" y="4070981"/>
            <a:ext cx="1096969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bar chart shows the average salaries (in USD) of the top 10 countries.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Y-axis represents salaries, while the X-axis lists the countries.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Countries are ranked by the average salary, with the highest-paying countries appearing first.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visualization helps identify which countries offer the highest compensation in data science roles.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Could be influenced by living costs, demand for data science roles, or economic factors.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532BD16-DA0C-965E-218E-38471D12B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02" y="388752"/>
            <a:ext cx="8363938" cy="35265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381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EE8953-9D07-289F-9E3F-E059BCE19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25" y="3349677"/>
            <a:ext cx="8601303" cy="3226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E3BB224-3C2B-0FDA-0A17-04F4D2916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91" y="1120676"/>
            <a:ext cx="1161661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bar chart categorizes the distribution of jobs by remote work ratio (0%, 50%, 100%) for the top 5 job titles.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 titles are listed on the X-axis, and their frequency or count is shown on the Y-axis.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chart highlights the degree of remote work flexibility for different roles.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Remote-friendly roles have a higher 100% remote ratio, while some roles might lean toward on-site or hybrid arrangements.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CB97A-9C3B-CFA7-6DAA-C04AE9919F12}"/>
              </a:ext>
            </a:extLst>
          </p:cNvPr>
          <p:cNvSpPr txBox="1"/>
          <p:nvPr/>
        </p:nvSpPr>
        <p:spPr>
          <a:xfrm>
            <a:off x="485191" y="447869"/>
            <a:ext cx="9423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Top 5 Job Titles by Distribution of Remote Ratio</a:t>
            </a:r>
            <a:endParaRPr lang="en-IN" sz="3200" b="1" u="sng" dirty="0"/>
          </a:p>
        </p:txBody>
      </p:sp>
    </p:spTree>
    <p:extLst>
      <p:ext uri="{BB962C8B-B14F-4D97-AF65-F5344CB8AC3E}">
        <p14:creationId xmlns:p14="http://schemas.microsoft.com/office/powerpoint/2010/main" val="272530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F20248-A13A-329D-BAC3-7BB8B4546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450" y="1885400"/>
            <a:ext cx="2861777" cy="2861777"/>
          </a:xfrm>
          <a:prstGeom prst="rect">
            <a:avLst/>
          </a:prstGeom>
        </p:spPr>
      </p:pic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D64881D6-6326-A332-8958-523192A6C457}"/>
              </a:ext>
            </a:extLst>
          </p:cNvPr>
          <p:cNvSpPr/>
          <p:nvPr/>
        </p:nvSpPr>
        <p:spPr>
          <a:xfrm>
            <a:off x="1194512" y="1734473"/>
            <a:ext cx="4142794" cy="693417"/>
          </a:xfrm>
          <a:prstGeom prst="flowChartTermina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TASK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48221-9BE5-E28A-802F-E3F3FBA2E9C5}"/>
              </a:ext>
            </a:extLst>
          </p:cNvPr>
          <p:cNvSpPr txBox="1"/>
          <p:nvPr/>
        </p:nvSpPr>
        <p:spPr>
          <a:xfrm>
            <a:off x="1194512" y="2547138"/>
            <a:ext cx="45113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rgbClr val="C33AC6"/>
                </a:solidFill>
                <a:latin typeface="Book Antiqua" panose="02040602050305030304" pitchFamily="18" charset="0"/>
              </a:rPr>
              <a:t>Importing the data from the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rgbClr val="C33AC6"/>
                </a:solidFill>
                <a:latin typeface="Book Antiqua" panose="02040602050305030304" pitchFamily="18" charset="0"/>
              </a:rPr>
              <a:t>Excel Dashboard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A93B1C11-CA23-9AA7-22D8-A8AF4BA7D15F}"/>
              </a:ext>
            </a:extLst>
          </p:cNvPr>
          <p:cNvSpPr/>
          <p:nvPr/>
        </p:nvSpPr>
        <p:spPr>
          <a:xfrm>
            <a:off x="1194512" y="3886938"/>
            <a:ext cx="4142794" cy="693417"/>
          </a:xfrm>
          <a:prstGeom prst="flowChartTermina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TASK 2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8225EB1-C8D6-3FA1-5FC3-CC1B2DF1A67B}"/>
              </a:ext>
            </a:extLst>
          </p:cNvPr>
          <p:cNvSpPr/>
          <p:nvPr/>
        </p:nvSpPr>
        <p:spPr>
          <a:xfrm>
            <a:off x="3135279" y="3250805"/>
            <a:ext cx="233072" cy="527032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A36B07-EE3F-54CD-84B9-ED3B0A812198}"/>
              </a:ext>
            </a:extLst>
          </p:cNvPr>
          <p:cNvSpPr txBox="1"/>
          <p:nvPr/>
        </p:nvSpPr>
        <p:spPr>
          <a:xfrm>
            <a:off x="1194512" y="4756491"/>
            <a:ext cx="406814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rgbClr val="C33AC6"/>
                </a:solidFill>
                <a:latin typeface="Book Antiqua" panose="02040602050305030304" pitchFamily="18" charset="0"/>
              </a:rPr>
              <a:t>Importing the data into Python JupyterNote book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rgbClr val="C33AC6"/>
                </a:solidFill>
                <a:latin typeface="Book Antiqua" panose="02040602050305030304" pitchFamily="18" charset="0"/>
              </a:rPr>
              <a:t>Analysis </a:t>
            </a:r>
            <a:r>
              <a:rPr lang="en-IN" sz="1900" dirty="0" err="1">
                <a:solidFill>
                  <a:srgbClr val="C33AC6"/>
                </a:solidFill>
                <a:latin typeface="Book Antiqua" panose="02040602050305030304" pitchFamily="18" charset="0"/>
              </a:rPr>
              <a:t>Jupyter</a:t>
            </a:r>
            <a:r>
              <a:rPr lang="en-IN" sz="1900" dirty="0">
                <a:solidFill>
                  <a:srgbClr val="C33AC6"/>
                </a:solidFill>
                <a:latin typeface="Book Antiqua" panose="02040602050305030304" pitchFamily="18" charset="0"/>
              </a:rPr>
              <a:t> Notebook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0A5DA8-1622-2A7A-3B4E-570B9FAD786E}"/>
              </a:ext>
            </a:extLst>
          </p:cNvPr>
          <p:cNvSpPr txBox="1"/>
          <p:nvPr/>
        </p:nvSpPr>
        <p:spPr>
          <a:xfrm>
            <a:off x="6929343" y="1478670"/>
            <a:ext cx="26601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33AC6"/>
                </a:solidFill>
                <a:latin typeface="Book Antiqua" panose="02040602050305030304" pitchFamily="18" charset="0"/>
              </a:rPr>
              <a:t>Connect to the database.</a:t>
            </a:r>
          </a:p>
          <a:p>
            <a:endParaRPr lang="en-IN" dirty="0">
              <a:solidFill>
                <a:srgbClr val="C33AC6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33AC6"/>
                </a:solidFill>
                <a:latin typeface="Book Antiqua" panose="02040602050305030304" pitchFamily="18" charset="0"/>
              </a:rPr>
              <a:t>Import data into Excel.</a:t>
            </a:r>
          </a:p>
          <a:p>
            <a:endParaRPr lang="en-IN" dirty="0">
              <a:solidFill>
                <a:srgbClr val="C33AC6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33AC6"/>
                </a:solidFill>
                <a:latin typeface="Book Antiqua" panose="02040602050305030304" pitchFamily="18" charset="0"/>
              </a:rPr>
              <a:t>Import the Excel data to python </a:t>
            </a:r>
            <a:r>
              <a:rPr lang="en-IN" dirty="0" err="1">
                <a:solidFill>
                  <a:srgbClr val="C33AC6"/>
                </a:solidFill>
                <a:latin typeface="Book Antiqua" panose="02040602050305030304" pitchFamily="18" charset="0"/>
              </a:rPr>
              <a:t>Jupyter</a:t>
            </a:r>
            <a:r>
              <a:rPr lang="en-IN" dirty="0">
                <a:solidFill>
                  <a:srgbClr val="C33AC6"/>
                </a:solidFill>
                <a:latin typeface="Book Antiqua" panose="02040602050305030304" pitchFamily="18" charset="0"/>
              </a:rPr>
              <a:t> notebook.</a:t>
            </a:r>
          </a:p>
          <a:p>
            <a:endParaRPr lang="en-IN" dirty="0">
              <a:solidFill>
                <a:srgbClr val="C33AC6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33AC6"/>
                </a:solidFill>
                <a:latin typeface="Book Antiqua" panose="02040602050305030304" pitchFamily="18" charset="0"/>
              </a:rPr>
              <a:t>Create appropriate visuals and reports.</a:t>
            </a:r>
          </a:p>
          <a:p>
            <a:endParaRPr lang="en-IN" dirty="0">
              <a:solidFill>
                <a:srgbClr val="C33AC6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33AC6"/>
                </a:solidFill>
                <a:latin typeface="Book Antiqua" panose="02040602050305030304" pitchFamily="18" charset="0"/>
              </a:rPr>
              <a:t>Build the python report.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AE5A8D-724E-E7F3-8AFC-D9EB007C587A}"/>
              </a:ext>
            </a:extLst>
          </p:cNvPr>
          <p:cNvSpPr txBox="1"/>
          <p:nvPr/>
        </p:nvSpPr>
        <p:spPr>
          <a:xfrm>
            <a:off x="1194512" y="688033"/>
            <a:ext cx="47679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00" dirty="0">
                <a:solidFill>
                  <a:srgbClr val="C33AC6"/>
                </a:solidFill>
                <a:latin typeface="Book Antiqua" panose="02040602050305030304" pitchFamily="18" charset="0"/>
              </a:rPr>
              <a:t>WORKING ON THE DATSET</a:t>
            </a:r>
          </a:p>
        </p:txBody>
      </p:sp>
    </p:spTree>
    <p:extLst>
      <p:ext uri="{BB962C8B-B14F-4D97-AF65-F5344CB8AC3E}">
        <p14:creationId xmlns:p14="http://schemas.microsoft.com/office/powerpoint/2010/main" val="3525384229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9A3E7B-19C2-52FA-957E-B7438685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458" y="1998111"/>
            <a:ext cx="2861777" cy="2861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5A2506-149C-F482-E852-1BF2409003EC}"/>
              </a:ext>
            </a:extLst>
          </p:cNvPr>
          <p:cNvSpPr txBox="1"/>
          <p:nvPr/>
        </p:nvSpPr>
        <p:spPr>
          <a:xfrm>
            <a:off x="922175" y="523594"/>
            <a:ext cx="4823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33AC6"/>
                </a:solidFill>
                <a:latin typeface="Book Antiqua" panose="02040602050305030304" pitchFamily="18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59DF8-87D1-F984-CD35-2A96A65007DD}"/>
              </a:ext>
            </a:extLst>
          </p:cNvPr>
          <p:cNvSpPr txBox="1"/>
          <p:nvPr/>
        </p:nvSpPr>
        <p:spPr>
          <a:xfrm>
            <a:off x="922175" y="1352891"/>
            <a:ext cx="8509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C33AC6"/>
                </a:solidFill>
                <a:effectLst/>
                <a:latin typeface="Book Antiqua" panose="02040602050305030304" pitchFamily="18" charset="0"/>
              </a:rPr>
              <a:t>A detailed data analysis is done for the given dataset of Data Science Job Salaries. It can be concluded that:</a:t>
            </a:r>
          </a:p>
          <a:p>
            <a:endParaRPr lang="en-GB" b="0" i="0" dirty="0">
              <a:solidFill>
                <a:srgbClr val="C33AC6"/>
              </a:solidFill>
              <a:effectLst/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33AC6"/>
                </a:solidFill>
                <a:latin typeface="Book Antiqua" panose="02040602050305030304" pitchFamily="18" charset="0"/>
              </a:rPr>
              <a:t>The variation of salaries across type of employment such as Contract basis, Full-time, etc. is very crucial.</a:t>
            </a:r>
          </a:p>
          <a:p>
            <a:endParaRPr lang="en-GB" dirty="0">
              <a:solidFill>
                <a:srgbClr val="C33AC6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33AC6"/>
                </a:solidFill>
                <a:latin typeface="Book Antiqua" panose="02040602050305030304" pitchFamily="18" charset="0"/>
              </a:rPr>
              <a:t>The variation of salaries as you gain experience is a rising curve.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C33AC6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33AC6"/>
                </a:solidFill>
                <a:latin typeface="Book Antiqua" panose="02040602050305030304" pitchFamily="18" charset="0"/>
              </a:rPr>
              <a:t>Data Scientist is the most common job title in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C33AC6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33AC6"/>
                </a:solidFill>
                <a:latin typeface="Book Antiqua" panose="02040602050305030304" pitchFamily="18" charset="0"/>
              </a:rPr>
              <a:t>USA contributes the most amount of residents working for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C33AC6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C33AC6"/>
              </a:solidFill>
              <a:latin typeface="Book Antiqua" panose="02040602050305030304" pitchFamily="18" charset="0"/>
            </a:endParaRPr>
          </a:p>
          <a:p>
            <a:endParaRPr lang="en-GB" dirty="0">
              <a:solidFill>
                <a:srgbClr val="C33AC6"/>
              </a:solidFill>
              <a:latin typeface="Book Antiqua" panose="02040602050305030304" pitchFamily="18" charset="0"/>
            </a:endParaRPr>
          </a:p>
          <a:p>
            <a:r>
              <a:rPr lang="en-GB" dirty="0">
                <a:solidFill>
                  <a:srgbClr val="C33AC6"/>
                </a:solidFill>
                <a:latin typeface="Book Antiqua" panose="02040602050305030304" pitchFamily="18" charset="0"/>
              </a:rPr>
              <a:t>References:</a:t>
            </a:r>
          </a:p>
          <a:p>
            <a:r>
              <a:rPr lang="en-GB" dirty="0">
                <a:solidFill>
                  <a:srgbClr val="C33AC6"/>
                </a:solidFill>
                <a:latin typeface="Book Antiqua" panose="02040602050305030304" pitchFamily="18" charset="0"/>
              </a:rPr>
              <a:t>Dataset- https://www.kaggle.com/datasets/ruchi798/data-science-job-salaries</a:t>
            </a:r>
          </a:p>
        </p:txBody>
      </p:sp>
    </p:spTree>
    <p:extLst>
      <p:ext uri="{BB962C8B-B14F-4D97-AF65-F5344CB8AC3E}">
        <p14:creationId xmlns:p14="http://schemas.microsoft.com/office/powerpoint/2010/main" val="316421849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698</TotalTime>
  <Words>528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 Antiqua</vt:lpstr>
      <vt:lpstr>Calibri</vt:lpstr>
      <vt:lpstr>Century Gothic</vt:lpstr>
      <vt:lpstr>Garamond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Dhrishaj Shah</dc:creator>
  <cp:lastModifiedBy>Divyansh Pandey</cp:lastModifiedBy>
  <cp:revision>11</cp:revision>
  <dcterms:created xsi:type="dcterms:W3CDTF">2023-12-16T09:32:15Z</dcterms:created>
  <dcterms:modified xsi:type="dcterms:W3CDTF">2024-12-22T10:06:31Z</dcterms:modified>
</cp:coreProperties>
</file>