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3" r:id="rId2"/>
    <p:sldId id="262" r:id="rId3"/>
    <p:sldId id="270" r:id="rId4"/>
    <p:sldId id="266" r:id="rId5"/>
    <p:sldId id="268" r:id="rId6"/>
    <p:sldId id="269" r:id="rId7"/>
    <p:sldId id="256" r:id="rId8"/>
    <p:sldId id="272" r:id="rId9"/>
    <p:sldId id="257" r:id="rId10"/>
    <p:sldId id="258" r:id="rId11"/>
    <p:sldId id="259" r:id="rId12"/>
    <p:sldId id="264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078"/>
    <a:srgbClr val="306660"/>
    <a:srgbClr val="2B3517"/>
    <a:srgbClr val="111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5C8D6-92E7-4CC7-A386-83EF3EFFA3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29344C-0164-43A6-8DDC-53BC138CF48E}">
      <dgm:prSet phldrT="[文本]" custT="1"/>
      <dgm:spPr>
        <a:xfrm>
          <a:off x="2785576" y="175713"/>
          <a:ext cx="2842889" cy="105409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CN" sz="2000" b="1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TOLL</a:t>
          </a:r>
          <a:r>
            <a:rPr lang="en-US" altLang="zh-CN" sz="2000" b="1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 </a:t>
          </a:r>
          <a:r>
            <a:rPr lang="en-US" altLang="zh-CN" sz="2000" b="1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GROUP</a:t>
          </a:r>
        </a:p>
      </dgm:t>
    </dgm:pt>
    <dgm:pt modelId="{A6E7F09B-3E34-4E24-830B-FC2675811622}" type="parTrans" cxnId="{09DFBBF9-9E26-4679-A7D8-FF6317FF0030}">
      <dgm:prSet/>
      <dgm:spPr/>
      <dgm:t>
        <a:bodyPr/>
        <a:lstStyle/>
        <a:p>
          <a:endParaRPr lang="zh-CN" altLang="en-US"/>
        </a:p>
      </dgm:t>
    </dgm:pt>
    <dgm:pt modelId="{507FA8FB-D2EF-4E1E-871C-1355CCD39E96}" type="sibTrans" cxnId="{09DFBBF9-9E26-4679-A7D8-FF6317FF0030}">
      <dgm:prSet/>
      <dgm:spPr/>
      <dgm:t>
        <a:bodyPr/>
        <a:lstStyle/>
        <a:p>
          <a:endParaRPr lang="zh-CN" altLang="en-US"/>
        </a:p>
      </dgm:t>
    </dgm:pt>
    <dgm:pt modelId="{18801CE7-57C2-4D31-A0E9-3300DB72F073}">
      <dgm:prSet phldrT="[文本]" custT="1"/>
      <dgm:spPr>
        <a:xfrm>
          <a:off x="2954314" y="1712582"/>
          <a:ext cx="2505414" cy="127601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CN" sz="2000" b="1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TOLL GLOBAL LOGISTICS</a:t>
          </a:r>
        </a:p>
      </dgm:t>
    </dgm:pt>
    <dgm:pt modelId="{8AD6915C-F776-4C16-8833-71649ED94C3D}" type="parTrans" cxnId="{C4612633-BE1A-4827-BF0D-94ABC47A7B0C}">
      <dgm:prSet/>
      <dgm:spPr>
        <a:xfrm>
          <a:off x="3976858" y="1054583"/>
          <a:ext cx="91440" cy="482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778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64109D7F-26F1-473A-9451-61E4B14DBEB6}" type="sibTrans" cxnId="{C4612633-BE1A-4827-BF0D-94ABC47A7B0C}">
      <dgm:prSet/>
      <dgm:spPr/>
      <dgm:t>
        <a:bodyPr/>
        <a:lstStyle/>
        <a:p>
          <a:endParaRPr lang="zh-CN" altLang="en-US"/>
        </a:p>
      </dgm:t>
    </dgm:pt>
    <dgm:pt modelId="{D0E70439-6975-4DD5-A207-1AC71C451F20}">
      <dgm:prSet phldrT="[文本]" custT="1"/>
      <dgm:spPr>
        <a:xfrm>
          <a:off x="3000735" y="3471379"/>
          <a:ext cx="2412571" cy="105409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CN" sz="2000" b="1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CUSTOMISED SOLUTIONS </a:t>
          </a:r>
        </a:p>
        <a:p>
          <a:r>
            <a:rPr lang="en-US" altLang="zh-CN" sz="2000" b="1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Australia &amp; New Zealand</a:t>
          </a:r>
        </a:p>
      </dgm:t>
    </dgm:pt>
    <dgm:pt modelId="{B0172D5A-438D-4506-BFE4-55193E4C73F1}" type="parTrans" cxnId="{4C151029-CEA6-4425-8ABE-BD774FA8DE75}">
      <dgm:prSet/>
      <dgm:spPr>
        <a:xfrm>
          <a:off x="3976858" y="2813380"/>
          <a:ext cx="91440" cy="482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778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F678E5DD-DC34-482E-A438-36A632217075}" type="sibTrans" cxnId="{4C151029-CEA6-4425-8ABE-BD774FA8DE75}">
      <dgm:prSet/>
      <dgm:spPr/>
      <dgm:t>
        <a:bodyPr/>
        <a:lstStyle/>
        <a:p>
          <a:endParaRPr lang="zh-CN" altLang="en-US"/>
        </a:p>
      </dgm:t>
    </dgm:pt>
    <dgm:pt modelId="{51432935-4C0B-4A46-90AC-8D82D42417FF}">
      <dgm:prSet phldrT="[文本]"/>
      <dgm:spPr>
        <a:xfrm>
          <a:off x="3000735" y="3471379"/>
          <a:ext cx="2412571" cy="1054090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zh-CN" b="1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MARS DISTRIBUTION CENTRE</a:t>
          </a:r>
        </a:p>
      </dgm:t>
    </dgm:pt>
    <dgm:pt modelId="{20D61BD4-41C0-45D3-BE98-B20E2B4783F3}" type="parTrans" cxnId="{4104D143-1A23-413E-BB7D-A1C8AC0886B6}">
      <dgm:prSet/>
      <dgm:spPr>
        <a:ln>
          <a:solidFill>
            <a:srgbClr val="3C8078"/>
          </a:solidFill>
        </a:ln>
      </dgm:spPr>
      <dgm:t>
        <a:bodyPr/>
        <a:lstStyle/>
        <a:p>
          <a:endParaRPr lang="en-GB"/>
        </a:p>
      </dgm:t>
    </dgm:pt>
    <dgm:pt modelId="{7975E98E-230D-41DB-AF9F-E85BF2C0D655}" type="sibTrans" cxnId="{4104D143-1A23-413E-BB7D-A1C8AC0886B6}">
      <dgm:prSet/>
      <dgm:spPr/>
      <dgm:t>
        <a:bodyPr/>
        <a:lstStyle/>
        <a:p>
          <a:endParaRPr lang="en-GB"/>
        </a:p>
      </dgm:t>
    </dgm:pt>
    <dgm:pt modelId="{50DB606B-2925-4D87-9CB4-956F7DDD354A}" type="pres">
      <dgm:prSet presAssocID="{AC05C8D6-92E7-4CC7-A386-83EF3EFFA3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44AA82B-76C2-4F4C-AA94-207AF3751540}" type="pres">
      <dgm:prSet presAssocID="{6929344C-0164-43A6-8DDC-53BC138CF48E}" presName="hierRoot1" presStyleCnt="0"/>
      <dgm:spPr/>
    </dgm:pt>
    <dgm:pt modelId="{F53E2BA2-B669-44AF-AFEF-BD9A4F5222AC}" type="pres">
      <dgm:prSet presAssocID="{6929344C-0164-43A6-8DDC-53BC138CF48E}" presName="composite" presStyleCnt="0"/>
      <dgm:spPr/>
    </dgm:pt>
    <dgm:pt modelId="{10B9F205-79C0-4CF0-98E6-680F874A35B8}" type="pres">
      <dgm:prSet presAssocID="{6929344C-0164-43A6-8DDC-53BC138CF48E}" presName="background" presStyleLbl="node0" presStyleIdx="0" presStyleCnt="1"/>
      <dgm:spPr>
        <a:xfrm>
          <a:off x="2601134" y="493"/>
          <a:ext cx="2842889" cy="1054090"/>
        </a:xfrm>
        <a:prstGeom prst="roundRect">
          <a:avLst>
            <a:gd name="adj" fmla="val 10000"/>
          </a:avLst>
        </a:prstGeom>
        <a:solidFill>
          <a:srgbClr val="3C8078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074D4124-C986-4425-8253-A6C88D6C7E18}" type="pres">
      <dgm:prSet presAssocID="{6929344C-0164-43A6-8DDC-53BC138CF48E}" presName="text" presStyleLbl="fgAcc0" presStyleIdx="0" presStyleCnt="1" custScaleX="157625" custScaleY="79204" custLinFactNeighborY="-1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56FBB-A84E-45DF-81CB-1770C474481F}" type="pres">
      <dgm:prSet presAssocID="{6929344C-0164-43A6-8DDC-53BC138CF48E}" presName="hierChild2" presStyleCnt="0"/>
      <dgm:spPr/>
    </dgm:pt>
    <dgm:pt modelId="{E14DD990-0881-49E7-841A-28A43DA8F6E1}" type="pres">
      <dgm:prSet presAssocID="{8AD6915C-F776-4C16-8833-71649ED94C3D}" presName="Name10" presStyleLbl="parChTrans1D2" presStyleIdx="0" presStyleCnt="1"/>
      <dgm:spPr/>
      <dgm:t>
        <a:bodyPr/>
        <a:lstStyle/>
        <a:p>
          <a:endParaRPr lang="en-GB"/>
        </a:p>
      </dgm:t>
    </dgm:pt>
    <dgm:pt modelId="{FF432DB8-BDCC-43A1-B537-633BD381280D}" type="pres">
      <dgm:prSet presAssocID="{18801CE7-57C2-4D31-A0E9-3300DB72F073}" presName="hierRoot2" presStyleCnt="0"/>
      <dgm:spPr/>
    </dgm:pt>
    <dgm:pt modelId="{BECB04D3-8B06-4964-AFD5-2D6BEF651099}" type="pres">
      <dgm:prSet presAssocID="{18801CE7-57C2-4D31-A0E9-3300DB72F073}" presName="composite2" presStyleCnt="0"/>
      <dgm:spPr/>
    </dgm:pt>
    <dgm:pt modelId="{167ED514-7669-413B-B144-C03BCD872AAE}" type="pres">
      <dgm:prSet presAssocID="{18801CE7-57C2-4D31-A0E9-3300DB72F073}" presName="background2" presStyleLbl="node2" presStyleIdx="0" presStyleCnt="1"/>
      <dgm:spPr>
        <a:xfrm>
          <a:off x="2769871" y="1537362"/>
          <a:ext cx="2505414" cy="1276018"/>
        </a:xfrm>
        <a:prstGeom prst="roundRect">
          <a:avLst>
            <a:gd name="adj" fmla="val 10000"/>
          </a:avLst>
        </a:prstGeom>
        <a:solidFill>
          <a:srgbClr val="3C8078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5848800B-A09D-4FFD-BE41-9DD0E8E97956}" type="pres">
      <dgm:prSet presAssocID="{18801CE7-57C2-4D31-A0E9-3300DB72F073}" presName="text2" presStyleLbl="fgAcc2" presStyleIdx="0" presStyleCnt="1" custScaleX="160262" custScaleY="60767" custLinFactNeighborY="44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C74E57-495B-4453-854B-BD0B3E334928}" type="pres">
      <dgm:prSet presAssocID="{18801CE7-57C2-4D31-A0E9-3300DB72F073}" presName="hierChild3" presStyleCnt="0"/>
      <dgm:spPr/>
    </dgm:pt>
    <dgm:pt modelId="{32F551A0-90CA-4B13-BB38-378481A830A5}" type="pres">
      <dgm:prSet presAssocID="{B0172D5A-438D-4506-BFE4-55193E4C73F1}" presName="Name17" presStyleLbl="parChTrans1D3" presStyleIdx="0" presStyleCnt="1"/>
      <dgm:spPr/>
      <dgm:t>
        <a:bodyPr/>
        <a:lstStyle/>
        <a:p>
          <a:endParaRPr lang="en-GB"/>
        </a:p>
      </dgm:t>
    </dgm:pt>
    <dgm:pt modelId="{AC8DA18E-F5B3-441D-AE0A-DCAC2D54E57D}" type="pres">
      <dgm:prSet presAssocID="{D0E70439-6975-4DD5-A207-1AC71C451F20}" presName="hierRoot3" presStyleCnt="0"/>
      <dgm:spPr/>
    </dgm:pt>
    <dgm:pt modelId="{A4595407-BEE5-4D17-8DA9-47E46A8B6FA3}" type="pres">
      <dgm:prSet presAssocID="{D0E70439-6975-4DD5-A207-1AC71C451F20}" presName="composite3" presStyleCnt="0"/>
      <dgm:spPr/>
    </dgm:pt>
    <dgm:pt modelId="{74D9801F-4CC0-435F-9E9D-E46277C46D27}" type="pres">
      <dgm:prSet presAssocID="{D0E70439-6975-4DD5-A207-1AC71C451F20}" presName="background3" presStyleLbl="node3" presStyleIdx="0" presStyleCnt="1"/>
      <dgm:spPr>
        <a:xfrm>
          <a:off x="2816292" y="3296159"/>
          <a:ext cx="2412571" cy="1054090"/>
        </a:xfrm>
        <a:prstGeom prst="roundRect">
          <a:avLst>
            <a:gd name="adj" fmla="val 10000"/>
          </a:avLst>
        </a:prstGeom>
        <a:solidFill>
          <a:srgbClr val="3C8078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B50EECC5-5B28-4AD2-ABD1-92DB79C19C5F}" type="pres">
      <dgm:prSet presAssocID="{D0E70439-6975-4DD5-A207-1AC71C451F20}" presName="text3" presStyleLbl="fgAcc3" presStyleIdx="0" presStyleCnt="1" custScaleX="147342" custScaleY="104928" custLinFactNeighborY="38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DF8104-9E42-4F09-B45A-E74422F16090}" type="pres">
      <dgm:prSet presAssocID="{D0E70439-6975-4DD5-A207-1AC71C451F20}" presName="hierChild4" presStyleCnt="0"/>
      <dgm:spPr/>
    </dgm:pt>
    <dgm:pt modelId="{43EC866D-DD40-4291-8C09-4F885460B58B}" type="pres">
      <dgm:prSet presAssocID="{20D61BD4-41C0-45D3-BE98-B20E2B4783F3}" presName="Name23" presStyleLbl="parChTrans1D4" presStyleIdx="0" presStyleCnt="1"/>
      <dgm:spPr/>
      <dgm:t>
        <a:bodyPr/>
        <a:lstStyle/>
        <a:p>
          <a:endParaRPr lang="en-GB"/>
        </a:p>
      </dgm:t>
    </dgm:pt>
    <dgm:pt modelId="{62C7530F-60FD-4B04-AA2E-6D3E2383A027}" type="pres">
      <dgm:prSet presAssocID="{51432935-4C0B-4A46-90AC-8D82D42417FF}" presName="hierRoot4" presStyleCnt="0"/>
      <dgm:spPr/>
    </dgm:pt>
    <dgm:pt modelId="{6479DEF4-DFF4-450A-BA21-374ADB4CA306}" type="pres">
      <dgm:prSet presAssocID="{51432935-4C0B-4A46-90AC-8D82D42417FF}" presName="composite4" presStyleCnt="0"/>
      <dgm:spPr/>
    </dgm:pt>
    <dgm:pt modelId="{5F46B02A-EB9F-4E91-85F9-9203C0F7FC36}" type="pres">
      <dgm:prSet presAssocID="{51432935-4C0B-4A46-90AC-8D82D42417FF}" presName="background4" presStyleLbl="node4" presStyleIdx="0" presStyleCnt="1"/>
      <dgm:spPr>
        <a:solidFill>
          <a:srgbClr val="3C8078"/>
        </a:solidFill>
      </dgm:spPr>
      <dgm:t>
        <a:bodyPr/>
        <a:lstStyle/>
        <a:p>
          <a:endParaRPr lang="en-GB"/>
        </a:p>
      </dgm:t>
    </dgm:pt>
    <dgm:pt modelId="{4DBBC1AB-E551-4CF5-B168-B68E7BB425FF}" type="pres">
      <dgm:prSet presAssocID="{51432935-4C0B-4A46-90AC-8D82D42417FF}" presName="text4" presStyleLbl="fgAcc4" presStyleIdx="0" presStyleCnt="1" custScaleX="142920" custScaleY="8621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3EAA104-23F7-40FE-9B51-E21A7ADB1CB5}" type="pres">
      <dgm:prSet presAssocID="{51432935-4C0B-4A46-90AC-8D82D42417FF}" presName="hierChild5" presStyleCnt="0"/>
      <dgm:spPr/>
    </dgm:pt>
  </dgm:ptLst>
  <dgm:cxnLst>
    <dgm:cxn modelId="{AEA75E75-1DEE-48EF-ADC2-14BDFFCFF369}" type="presOf" srcId="{20D61BD4-41C0-45D3-BE98-B20E2B4783F3}" destId="{43EC866D-DD40-4291-8C09-4F885460B58B}" srcOrd="0" destOrd="0" presId="urn:microsoft.com/office/officeart/2005/8/layout/hierarchy1"/>
    <dgm:cxn modelId="{B6925D0D-B9C6-43C5-B914-BD66922D485D}" type="presOf" srcId="{51432935-4C0B-4A46-90AC-8D82D42417FF}" destId="{4DBBC1AB-E551-4CF5-B168-B68E7BB425FF}" srcOrd="0" destOrd="0" presId="urn:microsoft.com/office/officeart/2005/8/layout/hierarchy1"/>
    <dgm:cxn modelId="{38169D54-7D19-43DD-BA1F-732F1C9624D1}" type="presOf" srcId="{AC05C8D6-92E7-4CC7-A386-83EF3EFFA34C}" destId="{50DB606B-2925-4D87-9CB4-956F7DDD354A}" srcOrd="0" destOrd="0" presId="urn:microsoft.com/office/officeart/2005/8/layout/hierarchy1"/>
    <dgm:cxn modelId="{9F79C217-6766-4AB2-82CA-E62C96C33361}" type="presOf" srcId="{18801CE7-57C2-4D31-A0E9-3300DB72F073}" destId="{5848800B-A09D-4FFD-BE41-9DD0E8E97956}" srcOrd="0" destOrd="0" presId="urn:microsoft.com/office/officeart/2005/8/layout/hierarchy1"/>
    <dgm:cxn modelId="{FD2A4A98-E5EE-4745-ADE4-B3E4390517F7}" type="presOf" srcId="{B0172D5A-438D-4506-BFE4-55193E4C73F1}" destId="{32F551A0-90CA-4B13-BB38-378481A830A5}" srcOrd="0" destOrd="0" presId="urn:microsoft.com/office/officeart/2005/8/layout/hierarchy1"/>
    <dgm:cxn modelId="{2F29A1C4-D99B-4A74-8E45-AB494936A19C}" type="presOf" srcId="{6929344C-0164-43A6-8DDC-53BC138CF48E}" destId="{074D4124-C986-4425-8253-A6C88D6C7E18}" srcOrd="0" destOrd="0" presId="urn:microsoft.com/office/officeart/2005/8/layout/hierarchy1"/>
    <dgm:cxn modelId="{E893363E-053D-4370-9B02-ACC89550D223}" type="presOf" srcId="{D0E70439-6975-4DD5-A207-1AC71C451F20}" destId="{B50EECC5-5B28-4AD2-ABD1-92DB79C19C5F}" srcOrd="0" destOrd="0" presId="urn:microsoft.com/office/officeart/2005/8/layout/hierarchy1"/>
    <dgm:cxn modelId="{E9E37A10-28B6-4170-808E-6DBD4D86ED03}" type="presOf" srcId="{8AD6915C-F776-4C16-8833-71649ED94C3D}" destId="{E14DD990-0881-49E7-841A-28A43DA8F6E1}" srcOrd="0" destOrd="0" presId="urn:microsoft.com/office/officeart/2005/8/layout/hierarchy1"/>
    <dgm:cxn modelId="{4C151029-CEA6-4425-8ABE-BD774FA8DE75}" srcId="{18801CE7-57C2-4D31-A0E9-3300DB72F073}" destId="{D0E70439-6975-4DD5-A207-1AC71C451F20}" srcOrd="0" destOrd="0" parTransId="{B0172D5A-438D-4506-BFE4-55193E4C73F1}" sibTransId="{F678E5DD-DC34-482E-A438-36A632217075}"/>
    <dgm:cxn modelId="{C4612633-BE1A-4827-BF0D-94ABC47A7B0C}" srcId="{6929344C-0164-43A6-8DDC-53BC138CF48E}" destId="{18801CE7-57C2-4D31-A0E9-3300DB72F073}" srcOrd="0" destOrd="0" parTransId="{8AD6915C-F776-4C16-8833-71649ED94C3D}" sibTransId="{64109D7F-26F1-473A-9451-61E4B14DBEB6}"/>
    <dgm:cxn modelId="{4104D143-1A23-413E-BB7D-A1C8AC0886B6}" srcId="{D0E70439-6975-4DD5-A207-1AC71C451F20}" destId="{51432935-4C0B-4A46-90AC-8D82D42417FF}" srcOrd="0" destOrd="0" parTransId="{20D61BD4-41C0-45D3-BE98-B20E2B4783F3}" sibTransId="{7975E98E-230D-41DB-AF9F-E85BF2C0D655}"/>
    <dgm:cxn modelId="{09DFBBF9-9E26-4679-A7D8-FF6317FF0030}" srcId="{AC05C8D6-92E7-4CC7-A386-83EF3EFFA34C}" destId="{6929344C-0164-43A6-8DDC-53BC138CF48E}" srcOrd="0" destOrd="0" parTransId="{A6E7F09B-3E34-4E24-830B-FC2675811622}" sibTransId="{507FA8FB-D2EF-4E1E-871C-1355CCD39E96}"/>
    <dgm:cxn modelId="{29B42C44-6742-4A1C-9539-A03666CFCFCC}" type="presParOf" srcId="{50DB606B-2925-4D87-9CB4-956F7DDD354A}" destId="{A44AA82B-76C2-4F4C-AA94-207AF3751540}" srcOrd="0" destOrd="0" presId="urn:microsoft.com/office/officeart/2005/8/layout/hierarchy1"/>
    <dgm:cxn modelId="{4262C224-A52A-45A7-9704-BE5203780EF2}" type="presParOf" srcId="{A44AA82B-76C2-4F4C-AA94-207AF3751540}" destId="{F53E2BA2-B669-44AF-AFEF-BD9A4F5222AC}" srcOrd="0" destOrd="0" presId="urn:microsoft.com/office/officeart/2005/8/layout/hierarchy1"/>
    <dgm:cxn modelId="{1393F686-A7C5-4852-9507-02A4BA66EB25}" type="presParOf" srcId="{F53E2BA2-B669-44AF-AFEF-BD9A4F5222AC}" destId="{10B9F205-79C0-4CF0-98E6-680F874A35B8}" srcOrd="0" destOrd="0" presId="urn:microsoft.com/office/officeart/2005/8/layout/hierarchy1"/>
    <dgm:cxn modelId="{091B2235-9FAC-4E1C-98F1-AA563E0D0C77}" type="presParOf" srcId="{F53E2BA2-B669-44AF-AFEF-BD9A4F5222AC}" destId="{074D4124-C986-4425-8253-A6C88D6C7E18}" srcOrd="1" destOrd="0" presId="urn:microsoft.com/office/officeart/2005/8/layout/hierarchy1"/>
    <dgm:cxn modelId="{91C40B4B-4653-436F-BA7B-D42BCF0FBE6A}" type="presParOf" srcId="{A44AA82B-76C2-4F4C-AA94-207AF3751540}" destId="{ECA56FBB-A84E-45DF-81CB-1770C474481F}" srcOrd="1" destOrd="0" presId="urn:microsoft.com/office/officeart/2005/8/layout/hierarchy1"/>
    <dgm:cxn modelId="{A11DB83A-9053-4218-A327-676BCB404B13}" type="presParOf" srcId="{ECA56FBB-A84E-45DF-81CB-1770C474481F}" destId="{E14DD990-0881-49E7-841A-28A43DA8F6E1}" srcOrd="0" destOrd="0" presId="urn:microsoft.com/office/officeart/2005/8/layout/hierarchy1"/>
    <dgm:cxn modelId="{9B6C2A00-7391-4D2F-8AF0-5BCBDC7EA069}" type="presParOf" srcId="{ECA56FBB-A84E-45DF-81CB-1770C474481F}" destId="{FF432DB8-BDCC-43A1-B537-633BD381280D}" srcOrd="1" destOrd="0" presId="urn:microsoft.com/office/officeart/2005/8/layout/hierarchy1"/>
    <dgm:cxn modelId="{BA77ECD1-E160-4A21-B675-D3287B0D2CA4}" type="presParOf" srcId="{FF432DB8-BDCC-43A1-B537-633BD381280D}" destId="{BECB04D3-8B06-4964-AFD5-2D6BEF651099}" srcOrd="0" destOrd="0" presId="urn:microsoft.com/office/officeart/2005/8/layout/hierarchy1"/>
    <dgm:cxn modelId="{0EFFC826-1D8D-49A2-AB7F-E755DC06D56C}" type="presParOf" srcId="{BECB04D3-8B06-4964-AFD5-2D6BEF651099}" destId="{167ED514-7669-413B-B144-C03BCD872AAE}" srcOrd="0" destOrd="0" presId="urn:microsoft.com/office/officeart/2005/8/layout/hierarchy1"/>
    <dgm:cxn modelId="{19820F99-01A0-4A53-A3DA-CF491021A059}" type="presParOf" srcId="{BECB04D3-8B06-4964-AFD5-2D6BEF651099}" destId="{5848800B-A09D-4FFD-BE41-9DD0E8E97956}" srcOrd="1" destOrd="0" presId="urn:microsoft.com/office/officeart/2005/8/layout/hierarchy1"/>
    <dgm:cxn modelId="{FDDB9B25-0001-4FA3-AD74-7B1A426D1AFF}" type="presParOf" srcId="{FF432DB8-BDCC-43A1-B537-633BD381280D}" destId="{CAC74E57-495B-4453-854B-BD0B3E334928}" srcOrd="1" destOrd="0" presId="urn:microsoft.com/office/officeart/2005/8/layout/hierarchy1"/>
    <dgm:cxn modelId="{E7F4124B-F224-455F-AAD2-97A0A9D77EA8}" type="presParOf" srcId="{CAC74E57-495B-4453-854B-BD0B3E334928}" destId="{32F551A0-90CA-4B13-BB38-378481A830A5}" srcOrd="0" destOrd="0" presId="urn:microsoft.com/office/officeart/2005/8/layout/hierarchy1"/>
    <dgm:cxn modelId="{0CB34E11-8383-4028-8115-7AD7B2DE2BB0}" type="presParOf" srcId="{CAC74E57-495B-4453-854B-BD0B3E334928}" destId="{AC8DA18E-F5B3-441D-AE0A-DCAC2D54E57D}" srcOrd="1" destOrd="0" presId="urn:microsoft.com/office/officeart/2005/8/layout/hierarchy1"/>
    <dgm:cxn modelId="{44774319-0A64-4334-A8C5-FB68E6360B5F}" type="presParOf" srcId="{AC8DA18E-F5B3-441D-AE0A-DCAC2D54E57D}" destId="{A4595407-BEE5-4D17-8DA9-47E46A8B6FA3}" srcOrd="0" destOrd="0" presId="urn:microsoft.com/office/officeart/2005/8/layout/hierarchy1"/>
    <dgm:cxn modelId="{11281A59-98FB-4AEB-9F5F-2FD8BBBCC64C}" type="presParOf" srcId="{A4595407-BEE5-4D17-8DA9-47E46A8B6FA3}" destId="{74D9801F-4CC0-435F-9E9D-E46277C46D27}" srcOrd="0" destOrd="0" presId="urn:microsoft.com/office/officeart/2005/8/layout/hierarchy1"/>
    <dgm:cxn modelId="{476B73B5-87F0-4455-937E-C0FDA6675239}" type="presParOf" srcId="{A4595407-BEE5-4D17-8DA9-47E46A8B6FA3}" destId="{B50EECC5-5B28-4AD2-ABD1-92DB79C19C5F}" srcOrd="1" destOrd="0" presId="urn:microsoft.com/office/officeart/2005/8/layout/hierarchy1"/>
    <dgm:cxn modelId="{B9F31DAD-D4FE-418F-B48C-03E9610A9A7C}" type="presParOf" srcId="{AC8DA18E-F5B3-441D-AE0A-DCAC2D54E57D}" destId="{BDDF8104-9E42-4F09-B45A-E74422F16090}" srcOrd="1" destOrd="0" presId="urn:microsoft.com/office/officeart/2005/8/layout/hierarchy1"/>
    <dgm:cxn modelId="{386727CA-EA74-480F-9B68-361E3A96839B}" type="presParOf" srcId="{BDDF8104-9E42-4F09-B45A-E74422F16090}" destId="{43EC866D-DD40-4291-8C09-4F885460B58B}" srcOrd="0" destOrd="0" presId="urn:microsoft.com/office/officeart/2005/8/layout/hierarchy1"/>
    <dgm:cxn modelId="{EAAC15A9-C979-49A6-ABC9-1DA40730FEEA}" type="presParOf" srcId="{BDDF8104-9E42-4F09-B45A-E74422F16090}" destId="{62C7530F-60FD-4B04-AA2E-6D3E2383A027}" srcOrd="1" destOrd="0" presId="urn:microsoft.com/office/officeart/2005/8/layout/hierarchy1"/>
    <dgm:cxn modelId="{0C2B8F6B-0D4C-4B6D-84A9-C7003FDA6313}" type="presParOf" srcId="{62C7530F-60FD-4B04-AA2E-6D3E2383A027}" destId="{6479DEF4-DFF4-450A-BA21-374ADB4CA306}" srcOrd="0" destOrd="0" presId="urn:microsoft.com/office/officeart/2005/8/layout/hierarchy1"/>
    <dgm:cxn modelId="{C2199C05-BF32-43CE-BA56-1FDFEE201CB7}" type="presParOf" srcId="{6479DEF4-DFF4-450A-BA21-374ADB4CA306}" destId="{5F46B02A-EB9F-4E91-85F9-9203C0F7FC36}" srcOrd="0" destOrd="0" presId="urn:microsoft.com/office/officeart/2005/8/layout/hierarchy1"/>
    <dgm:cxn modelId="{D4577897-EB43-4116-8FF3-28888EEC9B98}" type="presParOf" srcId="{6479DEF4-DFF4-450A-BA21-374ADB4CA306}" destId="{4DBBC1AB-E551-4CF5-B168-B68E7BB425FF}" srcOrd="1" destOrd="0" presId="urn:microsoft.com/office/officeart/2005/8/layout/hierarchy1"/>
    <dgm:cxn modelId="{2D789F50-CCCE-4CFC-B752-DBC44D5B2671}" type="presParOf" srcId="{62C7530F-60FD-4B04-AA2E-6D3E2383A027}" destId="{73EAA104-23F7-40FE-9B51-E21A7ADB1C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BAF4E-5652-4FDA-9A17-B5F4AB44A0E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7C69-D7EC-40FB-811F-AFF5178280D0}">
      <dgm:prSet phldrT="[Text]" custT="1"/>
      <dgm:spPr/>
      <dgm:t>
        <a:bodyPr/>
        <a:lstStyle/>
        <a:p>
          <a:r>
            <a:rPr lang="en-GB" sz="2000" dirty="0" smtClean="0"/>
            <a:t>Ballarat</a:t>
          </a:r>
        </a:p>
        <a:p>
          <a:r>
            <a:rPr lang="en-GB" sz="2000" dirty="0" smtClean="0"/>
            <a:t>Manufacturing Plant</a:t>
          </a:r>
          <a:endParaRPr lang="en-GB" sz="2000" dirty="0"/>
        </a:p>
      </dgm:t>
    </dgm:pt>
    <dgm:pt modelId="{ABB05D64-B801-44BB-9276-465B9ADEACC0}" type="parTrans" cxnId="{BDC340E1-C6F6-43ED-A542-134983E11C68}">
      <dgm:prSet/>
      <dgm:spPr/>
      <dgm:t>
        <a:bodyPr/>
        <a:lstStyle/>
        <a:p>
          <a:endParaRPr lang="en-GB"/>
        </a:p>
      </dgm:t>
    </dgm:pt>
    <dgm:pt modelId="{FF8A2365-59BD-4BF4-9C86-843B0AAA837E}" type="sibTrans" cxnId="{BDC340E1-C6F6-43ED-A542-134983E11C68}">
      <dgm:prSet/>
      <dgm:spPr/>
      <dgm:t>
        <a:bodyPr/>
        <a:lstStyle/>
        <a:p>
          <a:endParaRPr lang="en-GB"/>
        </a:p>
      </dgm:t>
    </dgm:pt>
    <dgm:pt modelId="{E541FA86-7A29-48CF-A890-06B50B6D01C1}">
      <dgm:prSet phldrT="[Text]"/>
      <dgm:spPr/>
      <dgm:t>
        <a:bodyPr/>
        <a:lstStyle/>
        <a:p>
          <a:r>
            <a:rPr lang="en-GB" dirty="0" smtClean="0"/>
            <a:t>Truganina DC -  Satellite Storage System</a:t>
          </a:r>
          <a:endParaRPr lang="en-GB" dirty="0"/>
        </a:p>
      </dgm:t>
    </dgm:pt>
    <dgm:pt modelId="{3BF0C757-1798-447A-A33E-812B3FC211E2}" type="parTrans" cxnId="{BFBC9580-447C-4D58-BA93-82AEDFBC7E91}">
      <dgm:prSet/>
      <dgm:spPr/>
      <dgm:t>
        <a:bodyPr/>
        <a:lstStyle/>
        <a:p>
          <a:endParaRPr lang="en-GB"/>
        </a:p>
      </dgm:t>
    </dgm:pt>
    <dgm:pt modelId="{BC382624-2B43-4A59-A81B-2BF47696DC36}" type="sibTrans" cxnId="{BFBC9580-447C-4D58-BA93-82AEDFBC7E91}">
      <dgm:prSet/>
      <dgm:spPr/>
      <dgm:t>
        <a:bodyPr/>
        <a:lstStyle/>
        <a:p>
          <a:endParaRPr lang="en-GB"/>
        </a:p>
      </dgm:t>
    </dgm:pt>
    <dgm:pt modelId="{78663E8B-BF91-4675-94F6-2383CB0EE551}">
      <dgm:prSet phldrT="[Text]" custT="1"/>
      <dgm:spPr/>
      <dgm:t>
        <a:bodyPr/>
        <a:lstStyle/>
        <a:p>
          <a:r>
            <a:rPr lang="en-GB" sz="2800" dirty="0" smtClean="0"/>
            <a:t>Local</a:t>
          </a:r>
        </a:p>
        <a:p>
          <a:r>
            <a:rPr lang="en-GB" sz="2800" dirty="0" smtClean="0"/>
            <a:t>Customers</a:t>
          </a:r>
          <a:endParaRPr lang="en-GB" sz="1700" dirty="0"/>
        </a:p>
      </dgm:t>
    </dgm:pt>
    <dgm:pt modelId="{5FCE6E55-27AB-4E08-B032-707DE2388806}" type="parTrans" cxnId="{3AF084A7-BCE2-4B54-BE47-141D64C2A81A}">
      <dgm:prSet/>
      <dgm:spPr/>
      <dgm:t>
        <a:bodyPr/>
        <a:lstStyle/>
        <a:p>
          <a:endParaRPr lang="en-GB"/>
        </a:p>
      </dgm:t>
    </dgm:pt>
    <dgm:pt modelId="{DC743794-5CA4-413C-AC3C-F534B1BB3B31}" type="sibTrans" cxnId="{3AF084A7-BCE2-4B54-BE47-141D64C2A81A}">
      <dgm:prSet/>
      <dgm:spPr/>
      <dgm:t>
        <a:bodyPr/>
        <a:lstStyle/>
        <a:p>
          <a:endParaRPr lang="en-GB"/>
        </a:p>
      </dgm:t>
    </dgm:pt>
    <dgm:pt modelId="{FAF12292-B8D4-43D3-9868-BD7DBCAF3E59}" type="pres">
      <dgm:prSet presAssocID="{72FBAF4E-5652-4FDA-9A17-B5F4AB44A0E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B0334713-EE7A-41F7-AAD8-D6DEBD21E43F}" type="pres">
      <dgm:prSet presAssocID="{B7EA7C69-D7EC-40FB-811F-AFF5178280D0}" presName="Accent1" presStyleCnt="0"/>
      <dgm:spPr/>
    </dgm:pt>
    <dgm:pt modelId="{5E271364-3D58-4E17-8E6E-058BE4F86130}" type="pres">
      <dgm:prSet presAssocID="{B7EA7C69-D7EC-40FB-811F-AFF5178280D0}" presName="Accent" presStyleLbl="node1" presStyleIdx="0" presStyleCnt="3" custLinFactNeighborX="1317"/>
      <dgm:spPr/>
    </dgm:pt>
    <dgm:pt modelId="{FAC78BDC-97AD-4C27-83E8-811F4B2D0455}" type="pres">
      <dgm:prSet presAssocID="{B7EA7C69-D7EC-40FB-811F-AFF5178280D0}" presName="Parent1" presStyleLbl="revTx" presStyleIdx="0" presStyleCnt="3" custScaleX="1132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95E939-9A76-4C78-8494-87BE79E647F0}" type="pres">
      <dgm:prSet presAssocID="{E541FA86-7A29-48CF-A890-06B50B6D01C1}" presName="Accent2" presStyleCnt="0"/>
      <dgm:spPr/>
    </dgm:pt>
    <dgm:pt modelId="{2BC4DC9B-B0B5-4F74-A139-4A1A43B21708}" type="pres">
      <dgm:prSet presAssocID="{E541FA86-7A29-48CF-A890-06B50B6D01C1}" presName="Accent" presStyleLbl="node1" presStyleIdx="1" presStyleCnt="3"/>
      <dgm:spPr/>
    </dgm:pt>
    <dgm:pt modelId="{18667863-67ED-47AC-A72D-A1E9C1F681A8}" type="pres">
      <dgm:prSet presAssocID="{E541FA86-7A29-48CF-A890-06B50B6D01C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C95A79-7998-42DD-B4BF-FB1D884DB0AD}" type="pres">
      <dgm:prSet presAssocID="{78663E8B-BF91-4675-94F6-2383CB0EE551}" presName="Accent3" presStyleCnt="0"/>
      <dgm:spPr/>
    </dgm:pt>
    <dgm:pt modelId="{B341557C-D5C6-4AEB-A3AA-BF6404D5BC8C}" type="pres">
      <dgm:prSet presAssocID="{78663E8B-BF91-4675-94F6-2383CB0EE551}" presName="Accent" presStyleLbl="node1" presStyleIdx="2" presStyleCnt="3"/>
      <dgm:spPr/>
    </dgm:pt>
    <dgm:pt modelId="{FF92A626-5E09-457E-A637-126AFF1E50D3}" type="pres">
      <dgm:prSet presAssocID="{78663E8B-BF91-4675-94F6-2383CB0EE551}" presName="Parent3" presStyleLbl="revTx" presStyleIdx="2" presStyleCnt="3" custScaleX="1137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DC340E1-C6F6-43ED-A542-134983E11C68}" srcId="{72FBAF4E-5652-4FDA-9A17-B5F4AB44A0E4}" destId="{B7EA7C69-D7EC-40FB-811F-AFF5178280D0}" srcOrd="0" destOrd="0" parTransId="{ABB05D64-B801-44BB-9276-465B9ADEACC0}" sibTransId="{FF8A2365-59BD-4BF4-9C86-843B0AAA837E}"/>
    <dgm:cxn modelId="{7CC8EA31-5EDA-4199-81C0-349A548640B4}" type="presOf" srcId="{E541FA86-7A29-48CF-A890-06B50B6D01C1}" destId="{18667863-67ED-47AC-A72D-A1E9C1F681A8}" srcOrd="0" destOrd="0" presId="urn:microsoft.com/office/officeart/2009/layout/CircleArrowProcess"/>
    <dgm:cxn modelId="{9FC3AA57-5B97-4DC6-AB79-C30FC0C5BD98}" type="presOf" srcId="{B7EA7C69-D7EC-40FB-811F-AFF5178280D0}" destId="{FAC78BDC-97AD-4C27-83E8-811F4B2D0455}" srcOrd="0" destOrd="0" presId="urn:microsoft.com/office/officeart/2009/layout/CircleArrowProcess"/>
    <dgm:cxn modelId="{BFBC9580-447C-4D58-BA93-82AEDFBC7E91}" srcId="{72FBAF4E-5652-4FDA-9A17-B5F4AB44A0E4}" destId="{E541FA86-7A29-48CF-A890-06B50B6D01C1}" srcOrd="1" destOrd="0" parTransId="{3BF0C757-1798-447A-A33E-812B3FC211E2}" sibTransId="{BC382624-2B43-4A59-A81B-2BF47696DC36}"/>
    <dgm:cxn modelId="{BBCFCE1D-73BA-4824-83A0-FAC5FD29ABB9}" type="presOf" srcId="{72FBAF4E-5652-4FDA-9A17-B5F4AB44A0E4}" destId="{FAF12292-B8D4-43D3-9868-BD7DBCAF3E59}" srcOrd="0" destOrd="0" presId="urn:microsoft.com/office/officeart/2009/layout/CircleArrowProcess"/>
    <dgm:cxn modelId="{3AF084A7-BCE2-4B54-BE47-141D64C2A81A}" srcId="{72FBAF4E-5652-4FDA-9A17-B5F4AB44A0E4}" destId="{78663E8B-BF91-4675-94F6-2383CB0EE551}" srcOrd="2" destOrd="0" parTransId="{5FCE6E55-27AB-4E08-B032-707DE2388806}" sibTransId="{DC743794-5CA4-413C-AC3C-F534B1BB3B31}"/>
    <dgm:cxn modelId="{85BCA7C9-2878-49C9-92E4-5DECF48A0296}" type="presOf" srcId="{78663E8B-BF91-4675-94F6-2383CB0EE551}" destId="{FF92A626-5E09-457E-A637-126AFF1E50D3}" srcOrd="0" destOrd="0" presId="urn:microsoft.com/office/officeart/2009/layout/CircleArrowProcess"/>
    <dgm:cxn modelId="{87DC1573-0A12-4390-818E-0F51860DD5B9}" type="presParOf" srcId="{FAF12292-B8D4-43D3-9868-BD7DBCAF3E59}" destId="{B0334713-EE7A-41F7-AAD8-D6DEBD21E43F}" srcOrd="0" destOrd="0" presId="urn:microsoft.com/office/officeart/2009/layout/CircleArrowProcess"/>
    <dgm:cxn modelId="{E12E2A01-EC6F-4B81-A01B-D35EDF2D9BC2}" type="presParOf" srcId="{B0334713-EE7A-41F7-AAD8-D6DEBD21E43F}" destId="{5E271364-3D58-4E17-8E6E-058BE4F86130}" srcOrd="0" destOrd="0" presId="urn:microsoft.com/office/officeart/2009/layout/CircleArrowProcess"/>
    <dgm:cxn modelId="{E842CBBC-F43C-48A7-B022-85E625519047}" type="presParOf" srcId="{FAF12292-B8D4-43D3-9868-BD7DBCAF3E59}" destId="{FAC78BDC-97AD-4C27-83E8-811F4B2D0455}" srcOrd="1" destOrd="0" presId="urn:microsoft.com/office/officeart/2009/layout/CircleArrowProcess"/>
    <dgm:cxn modelId="{C27EF946-590E-4E8D-8A09-642F03FABAB0}" type="presParOf" srcId="{FAF12292-B8D4-43D3-9868-BD7DBCAF3E59}" destId="{E195E939-9A76-4C78-8494-87BE79E647F0}" srcOrd="2" destOrd="0" presId="urn:microsoft.com/office/officeart/2009/layout/CircleArrowProcess"/>
    <dgm:cxn modelId="{846D45DB-6FF1-42A6-B76B-E033CD360293}" type="presParOf" srcId="{E195E939-9A76-4C78-8494-87BE79E647F0}" destId="{2BC4DC9B-B0B5-4F74-A139-4A1A43B21708}" srcOrd="0" destOrd="0" presId="urn:microsoft.com/office/officeart/2009/layout/CircleArrowProcess"/>
    <dgm:cxn modelId="{2B38BBB9-4D99-4329-9C82-FCF7477DE4FA}" type="presParOf" srcId="{FAF12292-B8D4-43D3-9868-BD7DBCAF3E59}" destId="{18667863-67ED-47AC-A72D-A1E9C1F681A8}" srcOrd="3" destOrd="0" presId="urn:microsoft.com/office/officeart/2009/layout/CircleArrowProcess"/>
    <dgm:cxn modelId="{C893988A-405E-4AB6-AAD5-09E25CBF7C9F}" type="presParOf" srcId="{FAF12292-B8D4-43D3-9868-BD7DBCAF3E59}" destId="{AEC95A79-7998-42DD-B4BF-FB1D884DB0AD}" srcOrd="4" destOrd="0" presId="urn:microsoft.com/office/officeart/2009/layout/CircleArrowProcess"/>
    <dgm:cxn modelId="{8274CDD6-B3B4-46FB-AFF8-8B18AB3C99EC}" type="presParOf" srcId="{AEC95A79-7998-42DD-B4BF-FB1D884DB0AD}" destId="{B341557C-D5C6-4AEB-A3AA-BF6404D5BC8C}" srcOrd="0" destOrd="0" presId="urn:microsoft.com/office/officeart/2009/layout/CircleArrowProcess"/>
    <dgm:cxn modelId="{484739C6-5CD8-40DB-A82A-8206AF15E226}" type="presParOf" srcId="{FAF12292-B8D4-43D3-9868-BD7DBCAF3E59}" destId="{FF92A626-5E09-457E-A637-126AFF1E50D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FDCD9-1225-4C38-BD3F-752488F6EA7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06C966-DFE4-4CA9-A4C3-4611E66C76DA}">
      <dgm:prSet phldrT="[Text]" custT="1"/>
      <dgm:spPr/>
      <dgm:t>
        <a:bodyPr/>
        <a:lstStyle/>
        <a:p>
          <a:r>
            <a:rPr lang="en-GB" sz="2000" dirty="0" smtClean="0"/>
            <a:t>Ballarat</a:t>
          </a:r>
        </a:p>
        <a:p>
          <a:r>
            <a:rPr lang="en-GB" sz="2000" dirty="0" smtClean="0"/>
            <a:t>Manufacturing Plant</a:t>
          </a:r>
        </a:p>
      </dgm:t>
    </dgm:pt>
    <dgm:pt modelId="{0A1FDE53-B32B-47A1-8DEC-45353E02C29F}" type="parTrans" cxnId="{991D1A55-6090-4C8B-AADB-810FB1624A73}">
      <dgm:prSet/>
      <dgm:spPr/>
      <dgm:t>
        <a:bodyPr/>
        <a:lstStyle/>
        <a:p>
          <a:endParaRPr lang="en-GB"/>
        </a:p>
      </dgm:t>
    </dgm:pt>
    <dgm:pt modelId="{79DAC511-57FA-4F87-A499-3F447D02F797}" type="sibTrans" cxnId="{991D1A55-6090-4C8B-AADB-810FB1624A73}">
      <dgm:prSet/>
      <dgm:spPr/>
      <dgm:t>
        <a:bodyPr/>
        <a:lstStyle/>
        <a:p>
          <a:endParaRPr lang="en-GB"/>
        </a:p>
      </dgm:t>
    </dgm:pt>
    <dgm:pt modelId="{D1107230-771B-454F-9A12-5CA472E2AD42}">
      <dgm:prSet phldrT="[Text]" custT="1"/>
      <dgm:spPr/>
      <dgm:t>
        <a:bodyPr/>
        <a:lstStyle/>
        <a:p>
          <a:r>
            <a:rPr lang="en-GB" sz="1800" dirty="0" smtClean="0"/>
            <a:t>Truganina DC- </a:t>
          </a:r>
        </a:p>
        <a:p>
          <a:r>
            <a:rPr lang="en-GB" sz="1800" dirty="0" smtClean="0"/>
            <a:t>Refrigerated Container</a:t>
          </a:r>
          <a:endParaRPr lang="en-GB" sz="1800" dirty="0"/>
        </a:p>
      </dgm:t>
    </dgm:pt>
    <dgm:pt modelId="{D88EC4BB-28EE-4E35-B19D-E62EC3E0C834}" type="parTrans" cxnId="{6AB8B950-0311-45D9-9B7B-912331F7E351}">
      <dgm:prSet/>
      <dgm:spPr/>
      <dgm:t>
        <a:bodyPr/>
        <a:lstStyle/>
        <a:p>
          <a:endParaRPr lang="en-GB"/>
        </a:p>
      </dgm:t>
    </dgm:pt>
    <dgm:pt modelId="{6DC1E277-071D-4324-828E-C87169E410CA}" type="sibTrans" cxnId="{6AB8B950-0311-45D9-9B7B-912331F7E351}">
      <dgm:prSet/>
      <dgm:spPr/>
      <dgm:t>
        <a:bodyPr/>
        <a:lstStyle/>
        <a:p>
          <a:endParaRPr lang="en-GB"/>
        </a:p>
      </dgm:t>
    </dgm:pt>
    <dgm:pt modelId="{41368B85-C73B-4392-AA32-D7F4A0D1DFDE}">
      <dgm:prSet phldrT="[Text]"/>
      <dgm:spPr/>
      <dgm:t>
        <a:bodyPr/>
        <a:lstStyle/>
        <a:p>
          <a:r>
            <a:rPr lang="en-GB" dirty="0" smtClean="0"/>
            <a:t>Export</a:t>
          </a:r>
          <a:endParaRPr lang="en-GB" dirty="0"/>
        </a:p>
      </dgm:t>
    </dgm:pt>
    <dgm:pt modelId="{1AAB0194-ED78-48DD-9A85-F4905EA58EE8}" type="parTrans" cxnId="{6D0757C2-248E-4B2F-93A2-8F70D561D1C3}">
      <dgm:prSet/>
      <dgm:spPr/>
      <dgm:t>
        <a:bodyPr/>
        <a:lstStyle/>
        <a:p>
          <a:endParaRPr lang="en-GB"/>
        </a:p>
      </dgm:t>
    </dgm:pt>
    <dgm:pt modelId="{FF5D0D35-9F35-4B2B-B08E-F3FE78199D3C}" type="sibTrans" cxnId="{6D0757C2-248E-4B2F-93A2-8F70D561D1C3}">
      <dgm:prSet/>
      <dgm:spPr/>
      <dgm:t>
        <a:bodyPr/>
        <a:lstStyle/>
        <a:p>
          <a:endParaRPr lang="en-GB"/>
        </a:p>
      </dgm:t>
    </dgm:pt>
    <dgm:pt modelId="{80A52006-8166-4040-9AED-12738DF4827D}" type="pres">
      <dgm:prSet presAssocID="{D0BFDCD9-1225-4C38-BD3F-752488F6EA7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C99D1545-0B5A-46EB-8396-C60D1BA38173}" type="pres">
      <dgm:prSet presAssocID="{2706C966-DFE4-4CA9-A4C3-4611E66C76DA}" presName="Accent1" presStyleCnt="0"/>
      <dgm:spPr/>
    </dgm:pt>
    <dgm:pt modelId="{6DA0A145-2E01-4425-BFD7-2F3CFC03D8E6}" type="pres">
      <dgm:prSet presAssocID="{2706C966-DFE4-4CA9-A4C3-4611E66C76DA}" presName="Accent" presStyleLbl="node1" presStyleIdx="0" presStyleCnt="3"/>
      <dgm:spPr/>
    </dgm:pt>
    <dgm:pt modelId="{A09997D6-9EFB-415F-ACDB-5BA403ACF744}" type="pres">
      <dgm:prSet presAssocID="{2706C966-DFE4-4CA9-A4C3-4611E66C76DA}" presName="Parent1" presStyleLbl="revTx" presStyleIdx="0" presStyleCnt="3" custScaleX="125250" custScaleY="1257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B8AAAD-DBCF-49CD-AC9A-DD230AE3BB35}" type="pres">
      <dgm:prSet presAssocID="{D1107230-771B-454F-9A12-5CA472E2AD42}" presName="Accent2" presStyleCnt="0"/>
      <dgm:spPr/>
    </dgm:pt>
    <dgm:pt modelId="{73AC5CF9-5315-48B2-BE39-ABC87D1D85CF}" type="pres">
      <dgm:prSet presAssocID="{D1107230-771B-454F-9A12-5CA472E2AD42}" presName="Accent" presStyleLbl="node1" presStyleIdx="1" presStyleCnt="3"/>
      <dgm:spPr/>
    </dgm:pt>
    <dgm:pt modelId="{69002119-121B-4567-83A0-9543C6D4D587}" type="pres">
      <dgm:prSet presAssocID="{D1107230-771B-454F-9A12-5CA472E2AD4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24BFAC-F999-4569-B6F8-748585BF8B98}" type="pres">
      <dgm:prSet presAssocID="{41368B85-C73B-4392-AA32-D7F4A0D1DFDE}" presName="Accent3" presStyleCnt="0"/>
      <dgm:spPr/>
    </dgm:pt>
    <dgm:pt modelId="{E0620FF1-2F34-4B35-8D2B-33A0DE4AB498}" type="pres">
      <dgm:prSet presAssocID="{41368B85-C73B-4392-AA32-D7F4A0D1DFDE}" presName="Accent" presStyleLbl="node1" presStyleIdx="2" presStyleCnt="3"/>
      <dgm:spPr/>
    </dgm:pt>
    <dgm:pt modelId="{0CFC6A6F-CF15-4B29-AEBB-F72870F776BF}" type="pres">
      <dgm:prSet presAssocID="{41368B85-C73B-4392-AA32-D7F4A0D1DFD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E8A70AC-CB74-4252-95A0-F52CC0965585}" type="presOf" srcId="{2706C966-DFE4-4CA9-A4C3-4611E66C76DA}" destId="{A09997D6-9EFB-415F-ACDB-5BA403ACF744}" srcOrd="0" destOrd="0" presId="urn:microsoft.com/office/officeart/2009/layout/CircleArrowProcess"/>
    <dgm:cxn modelId="{48A376A3-5D20-468F-823B-39467A2B1772}" type="presOf" srcId="{D1107230-771B-454F-9A12-5CA472E2AD42}" destId="{69002119-121B-4567-83A0-9543C6D4D587}" srcOrd="0" destOrd="0" presId="urn:microsoft.com/office/officeart/2009/layout/CircleArrowProcess"/>
    <dgm:cxn modelId="{1FC2B831-FECF-48E6-BE16-A4E9531D5803}" type="presOf" srcId="{D0BFDCD9-1225-4C38-BD3F-752488F6EA7A}" destId="{80A52006-8166-4040-9AED-12738DF4827D}" srcOrd="0" destOrd="0" presId="urn:microsoft.com/office/officeart/2009/layout/CircleArrowProcess"/>
    <dgm:cxn modelId="{6AB8B950-0311-45D9-9B7B-912331F7E351}" srcId="{D0BFDCD9-1225-4C38-BD3F-752488F6EA7A}" destId="{D1107230-771B-454F-9A12-5CA472E2AD42}" srcOrd="1" destOrd="0" parTransId="{D88EC4BB-28EE-4E35-B19D-E62EC3E0C834}" sibTransId="{6DC1E277-071D-4324-828E-C87169E410CA}"/>
    <dgm:cxn modelId="{C992278E-58AB-41D8-9C10-E904F522499A}" type="presOf" srcId="{41368B85-C73B-4392-AA32-D7F4A0D1DFDE}" destId="{0CFC6A6F-CF15-4B29-AEBB-F72870F776BF}" srcOrd="0" destOrd="0" presId="urn:microsoft.com/office/officeart/2009/layout/CircleArrowProcess"/>
    <dgm:cxn modelId="{6D0757C2-248E-4B2F-93A2-8F70D561D1C3}" srcId="{D0BFDCD9-1225-4C38-BD3F-752488F6EA7A}" destId="{41368B85-C73B-4392-AA32-D7F4A0D1DFDE}" srcOrd="2" destOrd="0" parTransId="{1AAB0194-ED78-48DD-9A85-F4905EA58EE8}" sibTransId="{FF5D0D35-9F35-4B2B-B08E-F3FE78199D3C}"/>
    <dgm:cxn modelId="{991D1A55-6090-4C8B-AADB-810FB1624A73}" srcId="{D0BFDCD9-1225-4C38-BD3F-752488F6EA7A}" destId="{2706C966-DFE4-4CA9-A4C3-4611E66C76DA}" srcOrd="0" destOrd="0" parTransId="{0A1FDE53-B32B-47A1-8DEC-45353E02C29F}" sibTransId="{79DAC511-57FA-4F87-A499-3F447D02F797}"/>
    <dgm:cxn modelId="{ECC12AC8-7C86-4FEB-A167-8D1DFEE2530E}" type="presParOf" srcId="{80A52006-8166-4040-9AED-12738DF4827D}" destId="{C99D1545-0B5A-46EB-8396-C60D1BA38173}" srcOrd="0" destOrd="0" presId="urn:microsoft.com/office/officeart/2009/layout/CircleArrowProcess"/>
    <dgm:cxn modelId="{C2096D16-790F-499F-9B5C-3F65A0ED4008}" type="presParOf" srcId="{C99D1545-0B5A-46EB-8396-C60D1BA38173}" destId="{6DA0A145-2E01-4425-BFD7-2F3CFC03D8E6}" srcOrd="0" destOrd="0" presId="urn:microsoft.com/office/officeart/2009/layout/CircleArrowProcess"/>
    <dgm:cxn modelId="{7C4DDAE5-67A4-460D-89F1-F5932753CEC3}" type="presParOf" srcId="{80A52006-8166-4040-9AED-12738DF4827D}" destId="{A09997D6-9EFB-415F-ACDB-5BA403ACF744}" srcOrd="1" destOrd="0" presId="urn:microsoft.com/office/officeart/2009/layout/CircleArrowProcess"/>
    <dgm:cxn modelId="{6847CF88-3014-4E78-A2D2-EFDF6C4D147B}" type="presParOf" srcId="{80A52006-8166-4040-9AED-12738DF4827D}" destId="{3AB8AAAD-DBCF-49CD-AC9A-DD230AE3BB35}" srcOrd="2" destOrd="0" presId="urn:microsoft.com/office/officeart/2009/layout/CircleArrowProcess"/>
    <dgm:cxn modelId="{6377D134-D307-4E58-82BF-8BBEBEC78DF7}" type="presParOf" srcId="{3AB8AAAD-DBCF-49CD-AC9A-DD230AE3BB35}" destId="{73AC5CF9-5315-48B2-BE39-ABC87D1D85CF}" srcOrd="0" destOrd="0" presId="urn:microsoft.com/office/officeart/2009/layout/CircleArrowProcess"/>
    <dgm:cxn modelId="{F1638469-D660-4E9B-82BE-F233DEE6B8B1}" type="presParOf" srcId="{80A52006-8166-4040-9AED-12738DF4827D}" destId="{69002119-121B-4567-83A0-9543C6D4D587}" srcOrd="3" destOrd="0" presId="urn:microsoft.com/office/officeart/2009/layout/CircleArrowProcess"/>
    <dgm:cxn modelId="{6E2A87D6-1C90-4AFC-BC03-826D9D27F255}" type="presParOf" srcId="{80A52006-8166-4040-9AED-12738DF4827D}" destId="{F124BFAC-F999-4569-B6F8-748585BF8B98}" srcOrd="4" destOrd="0" presId="urn:microsoft.com/office/officeart/2009/layout/CircleArrowProcess"/>
    <dgm:cxn modelId="{FC21D955-20DF-424E-A578-431B26EF2E4C}" type="presParOf" srcId="{F124BFAC-F999-4569-B6F8-748585BF8B98}" destId="{E0620FF1-2F34-4B35-8D2B-33A0DE4AB498}" srcOrd="0" destOrd="0" presId="urn:microsoft.com/office/officeart/2009/layout/CircleArrowProcess"/>
    <dgm:cxn modelId="{7D9CF756-C483-46B4-9695-EF08112DF8D3}" type="presParOf" srcId="{80A52006-8166-4040-9AED-12738DF4827D}" destId="{0CFC6A6F-CF15-4B29-AEBB-F72870F776B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C866D-DD40-4291-8C09-4F885460B58B}">
      <dsp:nvSpPr>
        <dsp:cNvPr id="0" name=""/>
        <dsp:cNvSpPr/>
      </dsp:nvSpPr>
      <dsp:spPr>
        <a:xfrm>
          <a:off x="3978265" y="3534999"/>
          <a:ext cx="91440" cy="435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712"/>
              </a:lnTo>
            </a:path>
          </a:pathLst>
        </a:custGeom>
        <a:noFill/>
        <a:ln w="25400" cap="flat" cmpd="sng" algn="ctr">
          <a:solidFill>
            <a:srgbClr val="3C8078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551A0-90CA-4B13-BB38-378481A830A5}">
      <dsp:nvSpPr>
        <dsp:cNvPr id="0" name=""/>
        <dsp:cNvSpPr/>
      </dsp:nvSpPr>
      <dsp:spPr>
        <a:xfrm>
          <a:off x="3978265" y="1976954"/>
          <a:ext cx="91440" cy="468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778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D990-0881-49E7-841A-28A43DA8F6E1}">
      <dsp:nvSpPr>
        <dsp:cNvPr id="0" name=""/>
        <dsp:cNvSpPr/>
      </dsp:nvSpPr>
      <dsp:spPr>
        <a:xfrm>
          <a:off x="3978265" y="823351"/>
          <a:ext cx="91440" cy="522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778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9F205-79C0-4CF0-98E6-680F874A35B8}">
      <dsp:nvSpPr>
        <dsp:cNvPr id="0" name=""/>
        <dsp:cNvSpPr/>
      </dsp:nvSpPr>
      <dsp:spPr>
        <a:xfrm>
          <a:off x="2735661" y="1202"/>
          <a:ext cx="2576646" cy="822149"/>
        </a:xfrm>
        <a:prstGeom prst="roundRect">
          <a:avLst>
            <a:gd name="adj" fmla="val 10000"/>
          </a:avLst>
        </a:prstGeom>
        <a:solidFill>
          <a:srgbClr val="3C8078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D4124-C986-4425-8253-A6C88D6C7E18}">
      <dsp:nvSpPr>
        <dsp:cNvPr id="0" name=""/>
        <dsp:cNvSpPr/>
      </dsp:nvSpPr>
      <dsp:spPr>
        <a:xfrm>
          <a:off x="2917291" y="173751"/>
          <a:ext cx="2576646" cy="82214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TOLL</a:t>
          </a:r>
          <a:r>
            <a:rPr lang="en-US" altLang="zh-CN" sz="2000" b="1" kern="120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 </a:t>
          </a:r>
          <a:r>
            <a:rPr lang="en-US" altLang="zh-CN" sz="2000" b="1" kern="1200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GROUP</a:t>
          </a:r>
        </a:p>
      </dsp:txBody>
      <dsp:txXfrm>
        <a:off x="2941371" y="197831"/>
        <a:ext cx="2528486" cy="773989"/>
      </dsp:txXfrm>
    </dsp:sp>
    <dsp:sp modelId="{167ED514-7669-413B-B144-C03BCD872AAE}">
      <dsp:nvSpPr>
        <dsp:cNvPr id="0" name=""/>
        <dsp:cNvSpPr/>
      </dsp:nvSpPr>
      <dsp:spPr>
        <a:xfrm>
          <a:off x="2714108" y="1346184"/>
          <a:ext cx="2619752" cy="630770"/>
        </a:xfrm>
        <a:prstGeom prst="roundRect">
          <a:avLst>
            <a:gd name="adj" fmla="val 10000"/>
          </a:avLst>
        </a:prstGeom>
        <a:solidFill>
          <a:srgbClr val="3C8078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8800B-A09D-4FFD-BE41-9DD0E8E97956}">
      <dsp:nvSpPr>
        <dsp:cNvPr id="0" name=""/>
        <dsp:cNvSpPr/>
      </dsp:nvSpPr>
      <dsp:spPr>
        <a:xfrm>
          <a:off x="2895738" y="1518732"/>
          <a:ext cx="2619752" cy="630770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TOLL GLOBAL LOGISTICS</a:t>
          </a:r>
        </a:p>
      </dsp:txBody>
      <dsp:txXfrm>
        <a:off x="2914213" y="1537207"/>
        <a:ext cx="2582802" cy="593820"/>
      </dsp:txXfrm>
    </dsp:sp>
    <dsp:sp modelId="{74D9801F-4CC0-435F-9E9D-E46277C46D27}">
      <dsp:nvSpPr>
        <dsp:cNvPr id="0" name=""/>
        <dsp:cNvSpPr/>
      </dsp:nvSpPr>
      <dsp:spPr>
        <a:xfrm>
          <a:off x="2819708" y="2445831"/>
          <a:ext cx="2408553" cy="1089167"/>
        </a:xfrm>
        <a:prstGeom prst="roundRect">
          <a:avLst>
            <a:gd name="adj" fmla="val 10000"/>
          </a:avLst>
        </a:prstGeom>
        <a:solidFill>
          <a:srgbClr val="3C8078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EECC5-5B28-4AD2-ABD1-92DB79C19C5F}">
      <dsp:nvSpPr>
        <dsp:cNvPr id="0" name=""/>
        <dsp:cNvSpPr/>
      </dsp:nvSpPr>
      <dsp:spPr>
        <a:xfrm>
          <a:off x="3001338" y="2618379"/>
          <a:ext cx="2408553" cy="108916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CUSTOMISED SOLUTIONS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Australia &amp; New Zealand</a:t>
          </a:r>
        </a:p>
      </dsp:txBody>
      <dsp:txXfrm>
        <a:off x="3033239" y="2650280"/>
        <a:ext cx="2344751" cy="1025365"/>
      </dsp:txXfrm>
    </dsp:sp>
    <dsp:sp modelId="{5F46B02A-EB9F-4E91-85F9-9203C0F7FC36}">
      <dsp:nvSpPr>
        <dsp:cNvPr id="0" name=""/>
        <dsp:cNvSpPr/>
      </dsp:nvSpPr>
      <dsp:spPr>
        <a:xfrm>
          <a:off x="2855850" y="3970711"/>
          <a:ext cx="2336268" cy="894924"/>
        </a:xfrm>
        <a:prstGeom prst="roundRect">
          <a:avLst>
            <a:gd name="adj" fmla="val 10000"/>
          </a:avLst>
        </a:prstGeom>
        <a:solidFill>
          <a:srgbClr val="3C807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C1AB-E551-4CF5-B168-B68E7BB425FF}">
      <dsp:nvSpPr>
        <dsp:cNvPr id="0" name=""/>
        <dsp:cNvSpPr/>
      </dsp:nvSpPr>
      <dsp:spPr>
        <a:xfrm>
          <a:off x="3037480" y="4143259"/>
          <a:ext cx="2336268" cy="894924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baseline="0" dirty="0" smtClean="0">
              <a:solidFill>
                <a:schemeClr val="bg2">
                  <a:lumMod val="50000"/>
                </a:schemeClr>
              </a:solidFill>
              <a:latin typeface="Calibri"/>
              <a:ea typeface="宋体"/>
              <a:cs typeface="+mn-cs"/>
            </a:rPr>
            <a:t>MARS DISTRIBUTION CENTRE</a:t>
          </a:r>
        </a:p>
      </dsp:txBody>
      <dsp:txXfrm>
        <a:off x="3063691" y="4169470"/>
        <a:ext cx="2283846" cy="84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71364-3D58-4E17-8E6E-058BE4F86130}">
      <dsp:nvSpPr>
        <dsp:cNvPr id="0" name=""/>
        <dsp:cNvSpPr/>
      </dsp:nvSpPr>
      <dsp:spPr>
        <a:xfrm>
          <a:off x="2119366" y="0"/>
          <a:ext cx="2668818" cy="26692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78BDC-97AD-4C27-83E8-811F4B2D0455}">
      <dsp:nvSpPr>
        <dsp:cNvPr id="0" name=""/>
        <dsp:cNvSpPr/>
      </dsp:nvSpPr>
      <dsp:spPr>
        <a:xfrm>
          <a:off x="2575776" y="963671"/>
          <a:ext cx="1679688" cy="74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Ballarat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Manufacturing Plant</a:t>
          </a:r>
          <a:endParaRPr lang="en-GB" sz="2000" kern="1200" dirty="0"/>
        </a:p>
      </dsp:txBody>
      <dsp:txXfrm>
        <a:off x="2575776" y="963671"/>
        <a:ext cx="1679688" cy="741328"/>
      </dsp:txXfrm>
    </dsp:sp>
    <dsp:sp modelId="{2BC4DC9B-B0B5-4F74-A139-4A1A43B21708}">
      <dsp:nvSpPr>
        <dsp:cNvPr id="0" name=""/>
        <dsp:cNvSpPr/>
      </dsp:nvSpPr>
      <dsp:spPr>
        <a:xfrm>
          <a:off x="1342963" y="1533667"/>
          <a:ext cx="2668818" cy="26692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67863-67ED-47AC-A72D-A1E9C1F681A8}">
      <dsp:nvSpPr>
        <dsp:cNvPr id="0" name=""/>
        <dsp:cNvSpPr/>
      </dsp:nvSpPr>
      <dsp:spPr>
        <a:xfrm>
          <a:off x="1935866" y="2506210"/>
          <a:ext cx="1483011" cy="74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Truganina DC -  Satellite Storage System</a:t>
          </a:r>
          <a:endParaRPr lang="en-GB" sz="1700" kern="1200" dirty="0"/>
        </a:p>
      </dsp:txBody>
      <dsp:txXfrm>
        <a:off x="1935866" y="2506210"/>
        <a:ext cx="1483011" cy="741328"/>
      </dsp:txXfrm>
    </dsp:sp>
    <dsp:sp modelId="{B341557C-D5C6-4AEB-A3AA-BF6404D5BC8C}">
      <dsp:nvSpPr>
        <dsp:cNvPr id="0" name=""/>
        <dsp:cNvSpPr/>
      </dsp:nvSpPr>
      <dsp:spPr>
        <a:xfrm>
          <a:off x="2274167" y="3250865"/>
          <a:ext cx="2292928" cy="229384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2A626-5E09-457E-A637-126AFF1E50D3}">
      <dsp:nvSpPr>
        <dsp:cNvPr id="0" name=""/>
        <dsp:cNvSpPr/>
      </dsp:nvSpPr>
      <dsp:spPr>
        <a:xfrm>
          <a:off x="2575777" y="4050967"/>
          <a:ext cx="1686702" cy="74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Local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Customers</a:t>
          </a:r>
          <a:endParaRPr lang="en-GB" sz="1700" kern="1200" dirty="0"/>
        </a:p>
      </dsp:txBody>
      <dsp:txXfrm>
        <a:off x="2575777" y="4050967"/>
        <a:ext cx="1686702" cy="741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0A145-2E01-4425-BFD7-2F3CFC03D8E6}">
      <dsp:nvSpPr>
        <dsp:cNvPr id="0" name=""/>
        <dsp:cNvSpPr/>
      </dsp:nvSpPr>
      <dsp:spPr>
        <a:xfrm>
          <a:off x="2118916" y="0"/>
          <a:ext cx="2572734" cy="257312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997D6-9EFB-415F-ACDB-5BA403ACF744}">
      <dsp:nvSpPr>
        <dsp:cNvPr id="0" name=""/>
        <dsp:cNvSpPr/>
      </dsp:nvSpPr>
      <dsp:spPr>
        <a:xfrm>
          <a:off x="2507086" y="837127"/>
          <a:ext cx="1790598" cy="89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Ballarat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Manufacturing Plant</a:t>
          </a:r>
        </a:p>
      </dsp:txBody>
      <dsp:txXfrm>
        <a:off x="2507086" y="837127"/>
        <a:ext cx="1790598" cy="898336"/>
      </dsp:txXfrm>
    </dsp:sp>
    <dsp:sp modelId="{73AC5CF9-5315-48B2-BE39-ABC87D1D85CF}">
      <dsp:nvSpPr>
        <dsp:cNvPr id="0" name=""/>
        <dsp:cNvSpPr/>
      </dsp:nvSpPr>
      <dsp:spPr>
        <a:xfrm>
          <a:off x="1404348" y="1478451"/>
          <a:ext cx="2572734" cy="257312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02119-121B-4567-83A0-9543C6D4D587}">
      <dsp:nvSpPr>
        <dsp:cNvPr id="0" name=""/>
        <dsp:cNvSpPr/>
      </dsp:nvSpPr>
      <dsp:spPr>
        <a:xfrm>
          <a:off x="1975906" y="2415980"/>
          <a:ext cx="1429619" cy="714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Truganina DC-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Refrigerated Container</a:t>
          </a:r>
          <a:endParaRPr lang="en-GB" sz="1800" kern="1200" dirty="0"/>
        </a:p>
      </dsp:txBody>
      <dsp:txXfrm>
        <a:off x="1975906" y="2415980"/>
        <a:ext cx="1429619" cy="714638"/>
      </dsp:txXfrm>
    </dsp:sp>
    <dsp:sp modelId="{E0620FF1-2F34-4B35-8D2B-33A0DE4AB498}">
      <dsp:nvSpPr>
        <dsp:cNvPr id="0" name=""/>
        <dsp:cNvSpPr/>
      </dsp:nvSpPr>
      <dsp:spPr>
        <a:xfrm>
          <a:off x="2302027" y="3133826"/>
          <a:ext cx="2210377" cy="221126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C6A6F-CF15-4B29-AEBB-F72870F776BF}">
      <dsp:nvSpPr>
        <dsp:cNvPr id="0" name=""/>
        <dsp:cNvSpPr/>
      </dsp:nvSpPr>
      <dsp:spPr>
        <a:xfrm>
          <a:off x="2690957" y="3905122"/>
          <a:ext cx="1429619" cy="714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Export</a:t>
          </a:r>
          <a:endParaRPr lang="en-GB" sz="4000" kern="1200" dirty="0"/>
        </a:p>
      </dsp:txBody>
      <dsp:txXfrm>
        <a:off x="2690957" y="3905122"/>
        <a:ext cx="1429619" cy="71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9EB11F-4350-4680-B8FE-4285F241943B}" type="datetimeFigureOut">
              <a:rPr lang="en-GB" smtClean="0"/>
              <a:t>29/05/2014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CAC2109-01E0-45E7-B169-C6616DE1718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.emf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hyperlink" Target="http://store.metmuseum.org/content/ebiz/themetstore/invt/80010981/80010981_01_l.jpg" TargetMode="External"/><Relationship Id="rId5" Type="http://schemas.openxmlformats.org/officeDocument/2006/relationships/hyperlink" Target="http://www.tollgroup.com/warehousing-and-storage%20viewed%2026%20May%202014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ymbolbv.com/bestanden/Images%20UK/Lean%20Principles.png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hyperlink" Target="http://4.bp.blogspot.com/-FQQDZKWcL0U/TrxC4SaUWEI/AAAAAAAAC5o/C__2K61AZq0/s1600/spaghetti.JPG%20viewed%2026%20May%202014" TargetMode="External"/><Relationship Id="rId12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://www.diylean.com/images/DIY%20PDCA%20Image.png" TargetMode="External"/><Relationship Id="rId11" Type="http://schemas.openxmlformats.org/officeDocument/2006/relationships/image" Target="../media/image20.jpeg"/><Relationship Id="rId5" Type="http://schemas.openxmlformats.org/officeDocument/2006/relationships/image" Target="../media/image18.jpeg"/><Relationship Id="rId10" Type="http://schemas.openxmlformats.org/officeDocument/2006/relationships/image" Target="../media/image3.emf"/><Relationship Id="rId4" Type="http://schemas.openxmlformats.org/officeDocument/2006/relationships/image" Target="../media/image17.jpe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md3eJ8HOgs8&amp;list=PL381D2CB5436E304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3100" dirty="0" smtClean="0"/>
              <a:t>OMGT2145 Professional Logistics Practice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Toll CUSTOMISED Solutions – Mars DISTRIBUTION CENTRE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Group A6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312" y="4077072"/>
            <a:ext cx="8458200" cy="1152128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500" dirty="0" err="1" smtClean="0"/>
              <a:t>Neha</a:t>
            </a:r>
            <a:r>
              <a:rPr lang="en-US" altLang="zh-CN" sz="4500" dirty="0" smtClean="0"/>
              <a:t> </a:t>
            </a:r>
            <a:r>
              <a:rPr lang="en-US" altLang="zh-CN" sz="4500" dirty="0" err="1" smtClean="0"/>
              <a:t>Mansinghka</a:t>
            </a:r>
            <a:r>
              <a:rPr lang="en-US" altLang="zh-CN" sz="4500" dirty="0" smtClean="0"/>
              <a:t>   3471739</a:t>
            </a:r>
          </a:p>
          <a:p>
            <a:r>
              <a:rPr lang="en-US" altLang="zh-CN" sz="4500" dirty="0" err="1" smtClean="0"/>
              <a:t>Hanbo</a:t>
            </a:r>
            <a:r>
              <a:rPr lang="en-US" altLang="zh-CN" sz="4500" dirty="0" smtClean="0"/>
              <a:t>  </a:t>
            </a:r>
            <a:r>
              <a:rPr lang="en-US" altLang="zh-CN" sz="4500" dirty="0" err="1" smtClean="0"/>
              <a:t>Guo</a:t>
            </a:r>
            <a:r>
              <a:rPr lang="en-US" altLang="zh-CN" sz="4500" dirty="0" smtClean="0"/>
              <a:t>              3440647</a:t>
            </a:r>
          </a:p>
          <a:p>
            <a:r>
              <a:rPr lang="en-US" altLang="zh-CN" sz="4500" dirty="0" smtClean="0"/>
              <a:t>Han Zhang                3426650</a:t>
            </a:r>
          </a:p>
          <a:p>
            <a:r>
              <a:rPr lang="en-US" altLang="zh-CN" sz="4500" dirty="0" smtClean="0"/>
              <a:t>Jiao Lei                      3372523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63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ADDITIONAL POINTS OF INTEREST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525963"/>
          </a:xfrm>
        </p:spPr>
        <p:txBody>
          <a:bodyPr/>
          <a:lstStyle/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Why Truganina?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4533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33056"/>
            <a:ext cx="391265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76056" y="3933056"/>
            <a:ext cx="3381772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GB" sz="3200" b="1" dirty="0" smtClean="0">
                <a:solidFill>
                  <a:schemeClr val="bg2">
                    <a:lumMod val="50000"/>
                  </a:schemeClr>
                </a:solidFill>
              </a:rPr>
              <a:t>Deliveries – Inbound and Outbound </a:t>
            </a:r>
            <a:endParaRPr lang="en-GB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6512" y="6597352"/>
            <a:ext cx="849694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>
                <a:solidFill>
                  <a:schemeClr val="tx1"/>
                </a:solidFill>
              </a:rPr>
              <a:t>Source: </a:t>
            </a:r>
            <a:r>
              <a:rPr lang="en-GB" sz="1050" dirty="0">
                <a:solidFill>
                  <a:schemeClr val="tx1"/>
                </a:solidFill>
              </a:rPr>
              <a:t>Briefing given by Toll Customised Solutions / RMIT Visit to Mars DC - 23 May 2014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881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CULTURE at TOLL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4525963"/>
          </a:xfrm>
        </p:spPr>
        <p:txBody>
          <a:bodyPr/>
          <a:lstStyle/>
          <a:p>
            <a:endParaRPr lang="en-GB" b="1" dirty="0" smtClean="0">
              <a:solidFill>
                <a:srgbClr val="3C8078"/>
              </a:solidFill>
            </a:endParaRPr>
          </a:p>
          <a:p>
            <a:endParaRPr lang="en-GB" b="1" dirty="0">
              <a:solidFill>
                <a:srgbClr val="3C8078"/>
              </a:solidFill>
            </a:endParaRPr>
          </a:p>
          <a:p>
            <a:endParaRPr lang="en-GB" b="1" dirty="0" smtClean="0">
              <a:solidFill>
                <a:srgbClr val="3C8078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2776"/>
            <a:ext cx="331236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9225"/>
            <a:ext cx="4248472" cy="280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118483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afety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Teamwork</a:t>
            </a:r>
          </a:p>
          <a:p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Continuous Improvement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b="1" dirty="0" smtClean="0">
              <a:solidFill>
                <a:srgbClr val="3C807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4869160"/>
            <a:ext cx="288032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bg2">
                    <a:lumMod val="50000"/>
                  </a:schemeClr>
                </a:solidFill>
              </a:rPr>
              <a:t>Think Tank</a:t>
            </a:r>
            <a:endParaRPr lang="en-GB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6512" y="6336704"/>
            <a:ext cx="849694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>
                <a:solidFill>
                  <a:schemeClr val="tx1"/>
                </a:solidFill>
              </a:rPr>
              <a:t>Source: </a:t>
            </a:r>
            <a:r>
              <a:rPr lang="en-GB" sz="1050" dirty="0">
                <a:solidFill>
                  <a:schemeClr val="tx1"/>
                </a:solidFill>
              </a:rPr>
              <a:t>Briefing given by Toll Customised Solutions / RMIT Visit to Mars DC - 23 May </a:t>
            </a:r>
            <a:r>
              <a:rPr lang="en-GB" sz="1050" dirty="0" smtClean="0">
                <a:solidFill>
                  <a:schemeClr val="tx1"/>
                </a:solidFill>
              </a:rPr>
              <a:t>2014, </a:t>
            </a:r>
            <a:r>
              <a:rPr lang="en-GB" sz="1050" dirty="0" smtClean="0">
                <a:solidFill>
                  <a:schemeClr val="tx1"/>
                </a:solidFill>
                <a:hlinkClick r:id="rId5"/>
              </a:rPr>
              <a:t>http</a:t>
            </a:r>
            <a:r>
              <a:rPr lang="en-GB" sz="1050" dirty="0">
                <a:solidFill>
                  <a:schemeClr val="tx1"/>
                </a:solidFill>
                <a:hlinkClick r:id="rId5"/>
              </a:rPr>
              <a:t>://</a:t>
            </a:r>
            <a:r>
              <a:rPr lang="en-GB" sz="1050" dirty="0" smtClean="0">
                <a:solidFill>
                  <a:schemeClr val="tx1"/>
                </a:solidFill>
                <a:hlinkClick r:id="rId5"/>
              </a:rPr>
              <a:t>www.tollgroup.com/warehousing-and-storage viewed 26 May 2014</a:t>
            </a:r>
            <a:r>
              <a:rPr lang="en-GB" sz="1050" dirty="0" smtClean="0">
                <a:solidFill>
                  <a:schemeClr val="tx1"/>
                </a:solidFill>
              </a:rPr>
              <a:t>,</a:t>
            </a:r>
            <a:r>
              <a:rPr lang="en-GB" sz="1050" dirty="0" smtClean="0">
                <a:noFill/>
              </a:rPr>
              <a:t> </a:t>
            </a:r>
            <a:r>
              <a:rPr lang="en-GB" sz="1050" dirty="0">
                <a:solidFill>
                  <a:srgbClr val="111509"/>
                </a:solidFill>
                <a:hlinkClick r:id="rId6"/>
              </a:rPr>
              <a:t>http://</a:t>
            </a:r>
            <a:r>
              <a:rPr lang="en-GB" sz="1050" dirty="0" smtClean="0">
                <a:solidFill>
                  <a:srgbClr val="111509"/>
                </a:solidFill>
                <a:hlinkClick r:id="rId6"/>
              </a:rPr>
              <a:t>store.metmuseum.org/content/ebiz/themetstore/invt/80010981/80010981_01_l.jpg</a:t>
            </a:r>
            <a:r>
              <a:rPr lang="en-GB" sz="1050" dirty="0" smtClean="0">
                <a:solidFill>
                  <a:srgbClr val="111509"/>
                </a:solidFill>
              </a:rPr>
              <a:t> </a:t>
            </a:r>
            <a:r>
              <a:rPr lang="en-GB" sz="1050" dirty="0" smtClean="0">
                <a:solidFill>
                  <a:schemeClr val="tx1"/>
                </a:solidFill>
              </a:rPr>
              <a:t>viewed 26 May 2014</a:t>
            </a:r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00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LEAN PRINCIPLES &amp; TOOLS AT TOLL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49643"/>
            <a:ext cx="2520280" cy="208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User\Downloads\Root Cause Analysi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03" y="1268175"/>
            <a:ext cx="2736957" cy="136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ownloads\Fishbo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664296" cy="244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36512" y="6336704"/>
            <a:ext cx="849694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50" dirty="0">
              <a:solidFill>
                <a:schemeClr val="tx1"/>
              </a:solidFill>
            </a:endParaRP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Source: Briefing given by Toll Customised Solutions / RMIT Visit to Mars DC - 23 May 2014, </a:t>
            </a:r>
            <a:r>
              <a:rPr lang="en-GB" sz="1050" dirty="0">
                <a:solidFill>
                  <a:schemeClr val="tx1"/>
                </a:solidFill>
                <a:hlinkClick r:id="rId6"/>
              </a:rPr>
              <a:t>http://www.diylean.com/images/DIY%20PDCA%20Image.png</a:t>
            </a:r>
            <a:r>
              <a:rPr lang="en-GB" sz="1050" dirty="0">
                <a:solidFill>
                  <a:schemeClr val="tx1"/>
                </a:solidFill>
              </a:rPr>
              <a:t> viewed 26 May 2014, </a:t>
            </a:r>
            <a:r>
              <a:rPr lang="en-GB" sz="1050" dirty="0">
                <a:solidFill>
                  <a:schemeClr val="tx1"/>
                </a:solidFill>
                <a:hlinkClick r:id="rId7"/>
              </a:rPr>
              <a:t>http://4.bp.blogspot.com/-FQQDZKWcL0U/TrxC4SaUWEI/AAAAAAAAC5o/C__2K61AZq0/s1600/spaghetti.JPG viewed 26 May </a:t>
            </a:r>
            <a:r>
              <a:rPr lang="en-GB" sz="1050" dirty="0" smtClean="0">
                <a:solidFill>
                  <a:schemeClr val="tx1"/>
                </a:solidFill>
                <a:hlinkClick r:id="rId7"/>
              </a:rPr>
              <a:t>2014</a:t>
            </a:r>
            <a:r>
              <a:rPr lang="en-GB" sz="1050" dirty="0" smtClean="0">
                <a:solidFill>
                  <a:schemeClr val="tx1"/>
                </a:solidFill>
              </a:rPr>
              <a:t>, </a:t>
            </a:r>
            <a:r>
              <a:rPr lang="en-GB" sz="1050" dirty="0">
                <a:solidFill>
                  <a:schemeClr val="tx1"/>
                </a:solidFill>
                <a:hlinkClick r:id="rId8"/>
              </a:rPr>
              <a:t>http://www.symbolbv.com/bestanden/Images%20UK/Lean%20Principles.png</a:t>
            </a:r>
            <a:r>
              <a:rPr lang="en-GB" sz="1050" dirty="0">
                <a:solidFill>
                  <a:schemeClr val="tx1"/>
                </a:solidFill>
              </a:rPr>
              <a:t> viewed 26 May 2014</a:t>
            </a:r>
          </a:p>
          <a:p>
            <a:endParaRPr lang="en-GB" sz="105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03" y="2780928"/>
            <a:ext cx="2736957" cy="162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User\Desktop\mmexport140110056273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68175"/>
            <a:ext cx="2520280" cy="237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03" y="4509120"/>
            <a:ext cx="2736957" cy="16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149644"/>
            <a:ext cx="2664295" cy="20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3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QuIZ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4000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19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7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15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40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886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2924943"/>
            <a:ext cx="4392488" cy="1512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b="1" dirty="0" smtClean="0">
                <a:solidFill>
                  <a:schemeClr val="bg2">
                    <a:lumMod val="50000"/>
                  </a:schemeClr>
                </a:solidFill>
              </a:rPr>
              <a:t>QUESTIONS?</a:t>
            </a:r>
            <a:endParaRPr lang="en-GB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5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701632"/>
              </p:ext>
            </p:extLst>
          </p:nvPr>
        </p:nvGraphicFramePr>
        <p:xfrm>
          <a:off x="457200" y="1268760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/>
          <p:nvPr/>
        </p:nvSpPr>
        <p:spPr>
          <a:xfrm>
            <a:off x="-36513" y="6597650"/>
            <a:ext cx="8496301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GB" altLang="zh-CN" sz="1050" dirty="0">
                <a:latin typeface="Franklin Gothic Book" pitchFamily="34" charset="0"/>
              </a:rPr>
              <a:t>Source: Toll Annual Report 2013</a:t>
            </a:r>
          </a:p>
        </p:txBody>
      </p:sp>
    </p:spTree>
    <p:extLst>
      <p:ext uri="{BB962C8B-B14F-4D97-AF65-F5344CB8AC3E}">
        <p14:creationId xmlns:p14="http://schemas.microsoft.com/office/powerpoint/2010/main" val="26954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57338"/>
            <a:ext cx="8686800" cy="4525962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sz="2400" dirty="0"/>
              <a:t>Mars Incorporated: 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1954  2</a:t>
            </a:r>
            <a:r>
              <a:rPr lang="en-US" altLang="zh-CN" sz="2000" baseline="30000" dirty="0"/>
              <a:t>nd</a:t>
            </a:r>
            <a:r>
              <a:rPr lang="en-US" altLang="zh-CN" sz="2000" dirty="0"/>
              <a:t>-Largest Confectionery 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21 manufacturing sites worldwide, 5 in Australia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marL="609600" indent="-609600">
              <a:lnSpc>
                <a:spcPct val="90000"/>
              </a:lnSpc>
            </a:pPr>
            <a:r>
              <a:rPr lang="en-US" altLang="zh-CN" sz="2400" dirty="0"/>
              <a:t>Relationship between </a:t>
            </a:r>
            <a:r>
              <a:rPr lang="en-US" altLang="zh-CN" sz="2400" dirty="0" smtClean="0"/>
              <a:t>Mars Inc. </a:t>
            </a:r>
            <a:r>
              <a:rPr lang="en-US" altLang="zh-CN" sz="2400" dirty="0"/>
              <a:t>and Toll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Truganina DC: Customized solution for </a:t>
            </a:r>
            <a:r>
              <a:rPr lang="en-US" altLang="zh-CN" sz="2000" dirty="0" smtClean="0"/>
              <a:t>Mars Inc.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Monthly meetings for KPIs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Production plan, sales or promotions are shared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(</a:t>
            </a:r>
            <a:r>
              <a:rPr lang="en-US" altLang="zh-CN" sz="2400" dirty="0" smtClean="0"/>
              <a:t>Mars Inc.)         </a:t>
            </a:r>
            <a:r>
              <a:rPr lang="en-US" altLang="zh-CN" sz="2400" dirty="0"/>
              <a:t>90KM,  5 shuttles          (Toll)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Ballarat                                           Truganina DC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(Manufacturing)                                     (Warehouse)                                      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779838" y="5373688"/>
            <a:ext cx="1828800" cy="152400"/>
          </a:xfrm>
          <a:prstGeom prst="leftRightArrow">
            <a:avLst>
              <a:gd name="adj1" fmla="val 50000"/>
              <a:gd name="adj2" fmla="val 2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0" y="6697663"/>
            <a:ext cx="8496300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en-US" altLang="zh-CN" sz="1200">
                <a:solidFill>
                  <a:schemeClr val="tx2"/>
                </a:solidFill>
                <a:latin typeface="Franklin Gothic Medium" pitchFamily="34" charset="0"/>
              </a:rPr>
              <a:t>Source:&lt;http:/mars.com/global/index.aspx&gt; viewed 26 May 2014</a:t>
            </a:r>
          </a:p>
          <a:p>
            <a:endParaRPr lang="en-GB" altLang="zh-CN" sz="1200">
              <a:latin typeface="Franklin Gothic Medium" pitchFamily="34" charset="0"/>
            </a:endParaRPr>
          </a:p>
        </p:txBody>
      </p:sp>
      <p:pic>
        <p:nvPicPr>
          <p:cNvPr id="5126" name="Picture 6" descr="products-m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349500"/>
            <a:ext cx="2339975" cy="18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1752" y="457200"/>
            <a:ext cx="8686800" cy="8412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4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FLOW OF PRODUCTS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0118" y="1412776"/>
            <a:ext cx="2112049" cy="1846197"/>
            <a:chOff x="570899" y="1339882"/>
            <a:chExt cx="2112049" cy="1846197"/>
          </a:xfrm>
          <a:solidFill>
            <a:schemeClr val="bg1"/>
          </a:solidFill>
        </p:grpSpPr>
        <p:sp>
          <p:nvSpPr>
            <p:cNvPr id="16" name="Right Arrow 15"/>
            <p:cNvSpPr/>
            <p:nvPr/>
          </p:nvSpPr>
          <p:spPr>
            <a:xfrm>
              <a:off x="570899" y="1339882"/>
              <a:ext cx="2112049" cy="1846197"/>
            </a:xfrm>
            <a:prstGeom prst="rightArrow">
              <a:avLst>
                <a:gd name="adj1" fmla="val 70000"/>
                <a:gd name="adj2" fmla="val 50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1098911" y="1616812"/>
              <a:ext cx="1029624" cy="129233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>
                  <a:solidFill>
                    <a:srgbClr val="3C8078"/>
                  </a:solidFill>
                </a:rPr>
                <a:t>Raw Materials</a:t>
              </a:r>
              <a:endParaRPr lang="en-US" sz="1900" b="1" kern="1200" dirty="0">
                <a:solidFill>
                  <a:srgbClr val="3C8078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15616" y="1789192"/>
            <a:ext cx="1136757" cy="1093365"/>
            <a:chOff x="2520" y="1716298"/>
            <a:chExt cx="1136757" cy="1093365"/>
          </a:xfrm>
          <a:solidFill>
            <a:srgbClr val="3C8078"/>
          </a:solidFill>
        </p:grpSpPr>
        <p:sp>
          <p:nvSpPr>
            <p:cNvPr id="14" name="Cube 13"/>
            <p:cNvSpPr/>
            <p:nvPr/>
          </p:nvSpPr>
          <p:spPr>
            <a:xfrm>
              <a:off x="2520" y="1716298"/>
              <a:ext cx="1136757" cy="1093365"/>
            </a:xfrm>
            <a:prstGeom prst="cub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ube 6"/>
            <p:cNvSpPr/>
            <p:nvPr/>
          </p:nvSpPr>
          <p:spPr>
            <a:xfrm>
              <a:off x="2520" y="1989639"/>
              <a:ext cx="863416" cy="8200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Imports</a:t>
              </a:r>
              <a:r>
                <a:rPr lang="en-US" sz="1500" b="1" kern="1200" dirty="0" smtClean="0">
                  <a:solidFill>
                    <a:schemeClr val="bg2">
                      <a:lumMod val="50000"/>
                    </a:schemeClr>
                  </a:solidFill>
                </a:rPr>
                <a:t> &amp; Local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4207" y="1340768"/>
            <a:ext cx="2112049" cy="1846197"/>
            <a:chOff x="3342964" y="1339882"/>
            <a:chExt cx="2112049" cy="1846197"/>
          </a:xfrm>
          <a:solidFill>
            <a:sysClr val="window" lastClr="FFFFFF">
              <a:hueOff val="0"/>
              <a:satOff val="0"/>
              <a:lumOff val="0"/>
            </a:sysClr>
          </a:solidFill>
        </p:grpSpPr>
        <p:sp>
          <p:nvSpPr>
            <p:cNvPr id="12" name="Right Arrow 11"/>
            <p:cNvSpPr/>
            <p:nvPr/>
          </p:nvSpPr>
          <p:spPr>
            <a:xfrm>
              <a:off x="3342964" y="1339882"/>
              <a:ext cx="2112049" cy="1846197"/>
            </a:xfrm>
            <a:prstGeom prst="rightArrow">
              <a:avLst>
                <a:gd name="adj1" fmla="val 70000"/>
                <a:gd name="adj2" fmla="val 50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ight Arrow 8"/>
            <p:cNvSpPr/>
            <p:nvPr/>
          </p:nvSpPr>
          <p:spPr>
            <a:xfrm>
              <a:off x="3870977" y="1616812"/>
              <a:ext cx="1029624" cy="129233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b="1" kern="1200" dirty="0" smtClean="0">
                  <a:solidFill>
                    <a:srgbClr val="3C8078"/>
                  </a:solidFill>
                </a:rPr>
                <a:t>Raw Materials</a:t>
              </a:r>
              <a:endParaRPr lang="en-US" sz="1900" b="1" kern="1200" dirty="0">
                <a:solidFill>
                  <a:srgbClr val="3C8078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53917" y="1689706"/>
            <a:ext cx="1266278" cy="1174181"/>
            <a:chOff x="2814952" y="1734969"/>
            <a:chExt cx="1056024" cy="1056024"/>
          </a:xfrm>
          <a:solidFill>
            <a:srgbClr val="3C8078"/>
          </a:solidFill>
        </p:grpSpPr>
        <p:sp>
          <p:nvSpPr>
            <p:cNvPr id="10" name="Cube 9"/>
            <p:cNvSpPr/>
            <p:nvPr/>
          </p:nvSpPr>
          <p:spPr>
            <a:xfrm>
              <a:off x="2814952" y="1734969"/>
              <a:ext cx="1056024" cy="1056024"/>
            </a:xfrm>
            <a:prstGeom prst="cub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ube 10"/>
            <p:cNvSpPr/>
            <p:nvPr/>
          </p:nvSpPr>
          <p:spPr>
            <a:xfrm>
              <a:off x="2814952" y="1998975"/>
              <a:ext cx="792018" cy="7920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bg2">
                      <a:lumMod val="50000"/>
                    </a:schemeClr>
                  </a:solidFill>
                </a:rPr>
                <a:t>Truganina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2">
                      <a:lumMod val="50000"/>
                    </a:schemeClr>
                  </a:solidFill>
                </a:rPr>
                <a:t>DC</a:t>
              </a:r>
              <a:endParaRPr lang="en-US" sz="1500" b="1" kern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36235" y="1689706"/>
            <a:ext cx="1198275" cy="1174181"/>
            <a:chOff x="5587017" y="1734969"/>
            <a:chExt cx="1056024" cy="1056024"/>
          </a:xfrm>
          <a:solidFill>
            <a:srgbClr val="3C8078"/>
          </a:solidFill>
        </p:grpSpPr>
        <p:sp>
          <p:nvSpPr>
            <p:cNvPr id="8" name="Cube 7"/>
            <p:cNvSpPr/>
            <p:nvPr/>
          </p:nvSpPr>
          <p:spPr>
            <a:xfrm>
              <a:off x="5587017" y="1734969"/>
              <a:ext cx="1056024" cy="1056024"/>
            </a:xfrm>
            <a:prstGeom prst="cub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ube 12"/>
            <p:cNvSpPr/>
            <p:nvPr/>
          </p:nvSpPr>
          <p:spPr>
            <a:xfrm>
              <a:off x="5587017" y="1998975"/>
              <a:ext cx="792018" cy="7920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2">
                      <a:lumMod val="50000"/>
                    </a:schemeClr>
                  </a:solidFill>
                </a:rPr>
                <a:t>Ballarat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Production</a:t>
              </a:r>
              <a:r>
                <a:rPr lang="en-US" sz="1500" b="1" kern="1200" dirty="0" smtClean="0">
                  <a:solidFill>
                    <a:schemeClr val="bg2">
                      <a:lumMod val="50000"/>
                    </a:schemeClr>
                  </a:solidFill>
                </a:rPr>
                <a:t> Plant</a:t>
              </a:r>
              <a:endParaRPr lang="en-US" sz="1500" b="1" kern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48468" y="3645024"/>
            <a:ext cx="2107508" cy="1800199"/>
            <a:chOff x="2512580" y="-34420"/>
            <a:chExt cx="2107508" cy="1253118"/>
          </a:xfrm>
          <a:solidFill>
            <a:schemeClr val="bg1"/>
          </a:solidFill>
        </p:grpSpPr>
        <p:sp>
          <p:nvSpPr>
            <p:cNvPr id="20" name="Left Arrow 19"/>
            <p:cNvSpPr/>
            <p:nvPr/>
          </p:nvSpPr>
          <p:spPr>
            <a:xfrm>
              <a:off x="2512580" y="-34420"/>
              <a:ext cx="2107508" cy="1253118"/>
            </a:xfrm>
            <a:prstGeom prst="leftArrow">
              <a:avLst>
                <a:gd name="adj1" fmla="val 70000"/>
                <a:gd name="adj2" fmla="val 50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Left Arrow 4"/>
            <p:cNvSpPr/>
            <p:nvPr/>
          </p:nvSpPr>
          <p:spPr>
            <a:xfrm>
              <a:off x="3035912" y="-3351"/>
              <a:ext cx="1377912" cy="1069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0" lvl="1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900" b="1" dirty="0" smtClean="0">
                  <a:solidFill>
                    <a:srgbClr val="3C8078"/>
                  </a:solidFill>
                </a:rPr>
                <a:t>Finished </a:t>
              </a:r>
            </a:p>
            <a:p>
              <a:pPr marL="0" lvl="1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900" b="1" dirty="0" smtClean="0">
                  <a:solidFill>
                    <a:srgbClr val="3C8078"/>
                  </a:solidFill>
                </a:rPr>
                <a:t>Goods</a:t>
              </a:r>
              <a:endParaRPr lang="en-US" sz="1900" b="1" kern="1200" dirty="0">
                <a:solidFill>
                  <a:srgbClr val="3C8078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0053" y="4019168"/>
            <a:ext cx="1208415" cy="1169430"/>
            <a:chOff x="1419859" y="592139"/>
            <a:chExt cx="1155683" cy="1235231"/>
          </a:xfrm>
          <a:solidFill>
            <a:srgbClr val="3C8078"/>
          </a:solidFill>
        </p:grpSpPr>
        <p:sp>
          <p:nvSpPr>
            <p:cNvPr id="23" name="Cube 22"/>
            <p:cNvSpPr/>
            <p:nvPr/>
          </p:nvSpPr>
          <p:spPr>
            <a:xfrm>
              <a:off x="1419859" y="592139"/>
              <a:ext cx="1155683" cy="1235231"/>
            </a:xfrm>
            <a:prstGeom prst="cub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ube 6"/>
            <p:cNvSpPr/>
            <p:nvPr/>
          </p:nvSpPr>
          <p:spPr>
            <a:xfrm>
              <a:off x="1419859" y="881060"/>
              <a:ext cx="866762" cy="9463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Local</a:t>
              </a:r>
              <a:endParaRPr lang="en-US" sz="1500" b="1" kern="12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&amp; </a:t>
              </a:r>
              <a:r>
                <a:rPr lang="en-US" sz="1500" b="1" kern="1200" dirty="0" smtClean="0">
                  <a:solidFill>
                    <a:schemeClr val="bg2">
                      <a:lumMod val="50000"/>
                    </a:schemeClr>
                  </a:solidFill>
                </a:rPr>
                <a:t>Export</a:t>
              </a:r>
              <a:endParaRPr lang="en-US" sz="1500" b="1" kern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76056" y="3645024"/>
            <a:ext cx="2107508" cy="1757174"/>
            <a:chOff x="2226545" y="-34420"/>
            <a:chExt cx="2107508" cy="1253118"/>
          </a:xfrm>
          <a:solidFill>
            <a:schemeClr val="bg1"/>
          </a:solidFill>
        </p:grpSpPr>
        <p:sp>
          <p:nvSpPr>
            <p:cNvPr id="35" name="Left Arrow 34"/>
            <p:cNvSpPr/>
            <p:nvPr/>
          </p:nvSpPr>
          <p:spPr>
            <a:xfrm>
              <a:off x="2226545" y="-34420"/>
              <a:ext cx="2107508" cy="1253118"/>
            </a:xfrm>
            <a:prstGeom prst="leftArrow">
              <a:avLst>
                <a:gd name="adj1" fmla="val 70000"/>
                <a:gd name="adj2" fmla="val 50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Left Arrow 4"/>
            <p:cNvSpPr/>
            <p:nvPr/>
          </p:nvSpPr>
          <p:spPr>
            <a:xfrm>
              <a:off x="2822775" y="-3351"/>
              <a:ext cx="1377912" cy="1069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0"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900" b="1" dirty="0">
                  <a:solidFill>
                    <a:srgbClr val="3C8078"/>
                  </a:solidFill>
                </a:rPr>
                <a:t>Finished </a:t>
              </a:r>
            </a:p>
            <a:p>
              <a:pPr marL="0"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900" b="1" dirty="0">
                  <a:solidFill>
                    <a:srgbClr val="3C8078"/>
                  </a:solidFill>
                </a:rPr>
                <a:t>Goods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32240" y="3956223"/>
            <a:ext cx="1302271" cy="1149361"/>
            <a:chOff x="7382143" y="742831"/>
            <a:chExt cx="1302271" cy="1149361"/>
          </a:xfrm>
          <a:solidFill>
            <a:srgbClr val="3C8078"/>
          </a:solidFill>
        </p:grpSpPr>
        <p:sp>
          <p:nvSpPr>
            <p:cNvPr id="29" name="Cube 28"/>
            <p:cNvSpPr/>
            <p:nvPr/>
          </p:nvSpPr>
          <p:spPr>
            <a:xfrm>
              <a:off x="7382143" y="742831"/>
              <a:ext cx="1302271" cy="1149361"/>
            </a:xfrm>
            <a:prstGeom prst="cub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ube 10"/>
            <p:cNvSpPr/>
            <p:nvPr/>
          </p:nvSpPr>
          <p:spPr>
            <a:xfrm>
              <a:off x="7382143" y="1030171"/>
              <a:ext cx="1014931" cy="8620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Ballarat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bg2">
                      <a:lumMod val="50000"/>
                    </a:schemeClr>
                  </a:solidFill>
                </a:rPr>
                <a:t>Production Plant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53917" y="4019167"/>
            <a:ext cx="1261090" cy="1100790"/>
            <a:chOff x="4334053" y="628487"/>
            <a:chExt cx="1261090" cy="1100790"/>
          </a:xfrm>
          <a:solidFill>
            <a:srgbClr val="3C8078"/>
          </a:solidFill>
        </p:grpSpPr>
        <p:sp>
          <p:nvSpPr>
            <p:cNvPr id="32" name="Cube 31"/>
            <p:cNvSpPr/>
            <p:nvPr/>
          </p:nvSpPr>
          <p:spPr>
            <a:xfrm>
              <a:off x="4334053" y="628487"/>
              <a:ext cx="1261090" cy="1086905"/>
            </a:xfrm>
            <a:prstGeom prst="cub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ube 12"/>
            <p:cNvSpPr/>
            <p:nvPr/>
          </p:nvSpPr>
          <p:spPr>
            <a:xfrm>
              <a:off x="4334053" y="914098"/>
              <a:ext cx="989364" cy="8151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2">
                      <a:lumMod val="50000"/>
                    </a:schemeClr>
                  </a:solidFill>
                </a:rPr>
                <a:t>Truganina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DC</a:t>
              </a:r>
              <a:endParaRPr lang="en-US" sz="1500" b="1" kern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-36512" y="6597352"/>
            <a:ext cx="849694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>
                <a:solidFill>
                  <a:schemeClr val="tx1"/>
                </a:solidFill>
              </a:rPr>
              <a:t>Source: </a:t>
            </a:r>
            <a:r>
              <a:rPr lang="en-GB" sz="1050" dirty="0">
                <a:solidFill>
                  <a:schemeClr val="tx1"/>
                </a:solidFill>
              </a:rPr>
              <a:t>Briefing given by Toll Customised Solutions / RMIT Visit to Mars DC - 23 May 2014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22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2981" y="1742721"/>
            <a:ext cx="8661507" cy="2843263"/>
            <a:chOff x="146375" y="2465273"/>
            <a:chExt cx="7015044" cy="1844179"/>
          </a:xfrm>
        </p:grpSpPr>
        <p:sp>
          <p:nvSpPr>
            <p:cNvPr id="14" name="Freeform 13"/>
            <p:cNvSpPr/>
            <p:nvPr/>
          </p:nvSpPr>
          <p:spPr>
            <a:xfrm>
              <a:off x="146375" y="3063785"/>
              <a:ext cx="1048551" cy="826801"/>
            </a:xfrm>
            <a:custGeom>
              <a:avLst/>
              <a:gdLst>
                <a:gd name="connsiteX0" fmla="*/ 0 w 1048551"/>
                <a:gd name="connsiteY0" fmla="*/ 82680 h 826801"/>
                <a:gd name="connsiteX1" fmla="*/ 82680 w 1048551"/>
                <a:gd name="connsiteY1" fmla="*/ 0 h 826801"/>
                <a:gd name="connsiteX2" fmla="*/ 965871 w 1048551"/>
                <a:gd name="connsiteY2" fmla="*/ 0 h 826801"/>
                <a:gd name="connsiteX3" fmla="*/ 1048551 w 1048551"/>
                <a:gd name="connsiteY3" fmla="*/ 82680 h 826801"/>
                <a:gd name="connsiteX4" fmla="*/ 1048551 w 1048551"/>
                <a:gd name="connsiteY4" fmla="*/ 744121 h 826801"/>
                <a:gd name="connsiteX5" fmla="*/ 965871 w 1048551"/>
                <a:gd name="connsiteY5" fmla="*/ 826801 h 826801"/>
                <a:gd name="connsiteX6" fmla="*/ 82680 w 1048551"/>
                <a:gd name="connsiteY6" fmla="*/ 826801 h 826801"/>
                <a:gd name="connsiteX7" fmla="*/ 0 w 1048551"/>
                <a:gd name="connsiteY7" fmla="*/ 744121 h 826801"/>
                <a:gd name="connsiteX8" fmla="*/ 0 w 1048551"/>
                <a:gd name="connsiteY8" fmla="*/ 82680 h 82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8551" h="826801">
                  <a:moveTo>
                    <a:pt x="0" y="82680"/>
                  </a:moveTo>
                  <a:cubicBezTo>
                    <a:pt x="0" y="37017"/>
                    <a:pt x="37017" y="0"/>
                    <a:pt x="82680" y="0"/>
                  </a:cubicBezTo>
                  <a:lnTo>
                    <a:pt x="965871" y="0"/>
                  </a:lnTo>
                  <a:cubicBezTo>
                    <a:pt x="1011534" y="0"/>
                    <a:pt x="1048551" y="37017"/>
                    <a:pt x="1048551" y="82680"/>
                  </a:cubicBezTo>
                  <a:lnTo>
                    <a:pt x="1048551" y="744121"/>
                  </a:lnTo>
                  <a:cubicBezTo>
                    <a:pt x="1048551" y="789784"/>
                    <a:pt x="1011534" y="826801"/>
                    <a:pt x="965871" y="826801"/>
                  </a:cubicBezTo>
                  <a:lnTo>
                    <a:pt x="82680" y="826801"/>
                  </a:lnTo>
                  <a:cubicBezTo>
                    <a:pt x="37017" y="826801"/>
                    <a:pt x="0" y="789784"/>
                    <a:pt x="0" y="744121"/>
                  </a:cubicBezTo>
                  <a:lnTo>
                    <a:pt x="0" y="826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92" tIns="43792" rIns="43792" bIns="22096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b="1" kern="1200" dirty="0" smtClean="0"/>
                <a:t>Overseas</a:t>
              </a:r>
              <a:endParaRPr lang="en-US" sz="1400" b="1" kern="1200" dirty="0"/>
            </a:p>
          </p:txBody>
        </p:sp>
        <p:sp>
          <p:nvSpPr>
            <p:cNvPr id="15" name="Shape 14"/>
            <p:cNvSpPr/>
            <p:nvPr/>
          </p:nvSpPr>
          <p:spPr>
            <a:xfrm rot="20780275">
              <a:off x="539378" y="2950715"/>
              <a:ext cx="1488123" cy="1341220"/>
            </a:xfrm>
            <a:prstGeom prst="leftCircularArrow">
              <a:avLst>
                <a:gd name="adj1" fmla="val 3495"/>
                <a:gd name="adj2" fmla="val 433644"/>
                <a:gd name="adj3" fmla="val 2802076"/>
                <a:gd name="adj4" fmla="val 9617411"/>
                <a:gd name="adj5" fmla="val 4078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249835" y="3473862"/>
              <a:ext cx="1060263" cy="421631"/>
            </a:xfrm>
            <a:custGeom>
              <a:avLst/>
              <a:gdLst>
                <a:gd name="connsiteX0" fmla="*/ 0 w 1060263"/>
                <a:gd name="connsiteY0" fmla="*/ 42163 h 421631"/>
                <a:gd name="connsiteX1" fmla="*/ 42163 w 1060263"/>
                <a:gd name="connsiteY1" fmla="*/ 0 h 421631"/>
                <a:gd name="connsiteX2" fmla="*/ 1018100 w 1060263"/>
                <a:gd name="connsiteY2" fmla="*/ 0 h 421631"/>
                <a:gd name="connsiteX3" fmla="*/ 1060263 w 1060263"/>
                <a:gd name="connsiteY3" fmla="*/ 42163 h 421631"/>
                <a:gd name="connsiteX4" fmla="*/ 1060263 w 1060263"/>
                <a:gd name="connsiteY4" fmla="*/ 379468 h 421631"/>
                <a:gd name="connsiteX5" fmla="*/ 1018100 w 1060263"/>
                <a:gd name="connsiteY5" fmla="*/ 421631 h 421631"/>
                <a:gd name="connsiteX6" fmla="*/ 42163 w 1060263"/>
                <a:gd name="connsiteY6" fmla="*/ 421631 h 421631"/>
                <a:gd name="connsiteX7" fmla="*/ 0 w 1060263"/>
                <a:gd name="connsiteY7" fmla="*/ 379468 h 421631"/>
                <a:gd name="connsiteX8" fmla="*/ 0 w 1060263"/>
                <a:gd name="connsiteY8" fmla="*/ 42163 h 4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263" h="421631">
                  <a:moveTo>
                    <a:pt x="0" y="42163"/>
                  </a:moveTo>
                  <a:cubicBezTo>
                    <a:pt x="0" y="18877"/>
                    <a:pt x="18877" y="0"/>
                    <a:pt x="42163" y="0"/>
                  </a:cubicBezTo>
                  <a:lnTo>
                    <a:pt x="1018100" y="0"/>
                  </a:lnTo>
                  <a:cubicBezTo>
                    <a:pt x="1041386" y="0"/>
                    <a:pt x="1060263" y="18877"/>
                    <a:pt x="1060263" y="42163"/>
                  </a:cubicBezTo>
                  <a:lnTo>
                    <a:pt x="1060263" y="379468"/>
                  </a:lnTo>
                  <a:cubicBezTo>
                    <a:pt x="1060263" y="402754"/>
                    <a:pt x="1041386" y="421631"/>
                    <a:pt x="1018100" y="421631"/>
                  </a:cubicBezTo>
                  <a:lnTo>
                    <a:pt x="42163" y="421631"/>
                  </a:lnTo>
                  <a:cubicBezTo>
                    <a:pt x="18877" y="421631"/>
                    <a:pt x="0" y="402754"/>
                    <a:pt x="0" y="379468"/>
                  </a:cubicBezTo>
                  <a:lnTo>
                    <a:pt x="0" y="4216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304" tIns="26319" rIns="33304" bIns="2631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Raw materials</a:t>
              </a:r>
              <a:endParaRPr lang="en-US" sz="1400" b="1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494143" y="3040247"/>
              <a:ext cx="1156416" cy="834701"/>
            </a:xfrm>
            <a:custGeom>
              <a:avLst/>
              <a:gdLst>
                <a:gd name="connsiteX0" fmla="*/ 0 w 1156416"/>
                <a:gd name="connsiteY0" fmla="*/ 83470 h 834701"/>
                <a:gd name="connsiteX1" fmla="*/ 83470 w 1156416"/>
                <a:gd name="connsiteY1" fmla="*/ 0 h 834701"/>
                <a:gd name="connsiteX2" fmla="*/ 1072946 w 1156416"/>
                <a:gd name="connsiteY2" fmla="*/ 0 h 834701"/>
                <a:gd name="connsiteX3" fmla="*/ 1156416 w 1156416"/>
                <a:gd name="connsiteY3" fmla="*/ 83470 h 834701"/>
                <a:gd name="connsiteX4" fmla="*/ 1156416 w 1156416"/>
                <a:gd name="connsiteY4" fmla="*/ 751231 h 834701"/>
                <a:gd name="connsiteX5" fmla="*/ 1072946 w 1156416"/>
                <a:gd name="connsiteY5" fmla="*/ 834701 h 834701"/>
                <a:gd name="connsiteX6" fmla="*/ 83470 w 1156416"/>
                <a:gd name="connsiteY6" fmla="*/ 834701 h 834701"/>
                <a:gd name="connsiteX7" fmla="*/ 0 w 1156416"/>
                <a:gd name="connsiteY7" fmla="*/ 751231 h 834701"/>
                <a:gd name="connsiteX8" fmla="*/ 0 w 1156416"/>
                <a:gd name="connsiteY8" fmla="*/ 83470 h 83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6416" h="834701">
                  <a:moveTo>
                    <a:pt x="0" y="83470"/>
                  </a:moveTo>
                  <a:cubicBezTo>
                    <a:pt x="0" y="37371"/>
                    <a:pt x="37371" y="0"/>
                    <a:pt x="83470" y="0"/>
                  </a:cubicBezTo>
                  <a:lnTo>
                    <a:pt x="1072946" y="0"/>
                  </a:lnTo>
                  <a:cubicBezTo>
                    <a:pt x="1119045" y="0"/>
                    <a:pt x="1156416" y="37371"/>
                    <a:pt x="1156416" y="83470"/>
                  </a:cubicBezTo>
                  <a:lnTo>
                    <a:pt x="1156416" y="751231"/>
                  </a:lnTo>
                  <a:cubicBezTo>
                    <a:pt x="1156416" y="797330"/>
                    <a:pt x="1119045" y="834701"/>
                    <a:pt x="1072946" y="834701"/>
                  </a:cubicBezTo>
                  <a:lnTo>
                    <a:pt x="83470" y="834701"/>
                  </a:lnTo>
                  <a:cubicBezTo>
                    <a:pt x="37371" y="834701"/>
                    <a:pt x="0" y="797330"/>
                    <a:pt x="0" y="751231"/>
                  </a:cubicBezTo>
                  <a:lnTo>
                    <a:pt x="0" y="8347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974" tIns="222839" rIns="43974" bIns="4397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300" kern="1200" dirty="0"/>
            </a:p>
            <a:p>
              <a:pPr marL="0"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300" kern="1200" dirty="0" smtClean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b="1" dirty="0" smtClean="0"/>
                <a:t>Forklift</a:t>
              </a:r>
              <a:endParaRPr lang="en-US" sz="1400" b="1" kern="1200" dirty="0"/>
            </a:p>
          </p:txBody>
        </p:sp>
        <p:sp>
          <p:nvSpPr>
            <p:cNvPr id="18" name="Circular Arrow 17"/>
            <p:cNvSpPr/>
            <p:nvPr/>
          </p:nvSpPr>
          <p:spPr>
            <a:xfrm rot="731337">
              <a:off x="2060714" y="2608965"/>
              <a:ext cx="1461901" cy="1461901"/>
            </a:xfrm>
            <a:prstGeom prst="circularArrow">
              <a:avLst>
                <a:gd name="adj1" fmla="val 3207"/>
                <a:gd name="adj2" fmla="val 395129"/>
                <a:gd name="adj3" fmla="val 18832577"/>
                <a:gd name="adj4" fmla="val 11978727"/>
                <a:gd name="adj5" fmla="val 374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1784809" y="2975233"/>
              <a:ext cx="1060263" cy="421631"/>
            </a:xfrm>
            <a:custGeom>
              <a:avLst/>
              <a:gdLst>
                <a:gd name="connsiteX0" fmla="*/ 0 w 1060263"/>
                <a:gd name="connsiteY0" fmla="*/ 42163 h 421631"/>
                <a:gd name="connsiteX1" fmla="*/ 42163 w 1060263"/>
                <a:gd name="connsiteY1" fmla="*/ 0 h 421631"/>
                <a:gd name="connsiteX2" fmla="*/ 1018100 w 1060263"/>
                <a:gd name="connsiteY2" fmla="*/ 0 h 421631"/>
                <a:gd name="connsiteX3" fmla="*/ 1060263 w 1060263"/>
                <a:gd name="connsiteY3" fmla="*/ 42163 h 421631"/>
                <a:gd name="connsiteX4" fmla="*/ 1060263 w 1060263"/>
                <a:gd name="connsiteY4" fmla="*/ 379468 h 421631"/>
                <a:gd name="connsiteX5" fmla="*/ 1018100 w 1060263"/>
                <a:gd name="connsiteY5" fmla="*/ 421631 h 421631"/>
                <a:gd name="connsiteX6" fmla="*/ 42163 w 1060263"/>
                <a:gd name="connsiteY6" fmla="*/ 421631 h 421631"/>
                <a:gd name="connsiteX7" fmla="*/ 0 w 1060263"/>
                <a:gd name="connsiteY7" fmla="*/ 379468 h 421631"/>
                <a:gd name="connsiteX8" fmla="*/ 0 w 1060263"/>
                <a:gd name="connsiteY8" fmla="*/ 42163 h 4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263" h="421631">
                  <a:moveTo>
                    <a:pt x="0" y="42163"/>
                  </a:moveTo>
                  <a:cubicBezTo>
                    <a:pt x="0" y="18877"/>
                    <a:pt x="18877" y="0"/>
                    <a:pt x="42163" y="0"/>
                  </a:cubicBezTo>
                  <a:lnTo>
                    <a:pt x="1018100" y="0"/>
                  </a:lnTo>
                  <a:cubicBezTo>
                    <a:pt x="1041386" y="0"/>
                    <a:pt x="1060263" y="18877"/>
                    <a:pt x="1060263" y="42163"/>
                  </a:cubicBezTo>
                  <a:lnTo>
                    <a:pt x="1060263" y="379468"/>
                  </a:lnTo>
                  <a:cubicBezTo>
                    <a:pt x="1060263" y="402754"/>
                    <a:pt x="1041386" y="421631"/>
                    <a:pt x="1018100" y="421631"/>
                  </a:cubicBezTo>
                  <a:lnTo>
                    <a:pt x="42163" y="421631"/>
                  </a:lnTo>
                  <a:cubicBezTo>
                    <a:pt x="18877" y="421631"/>
                    <a:pt x="0" y="402754"/>
                    <a:pt x="0" y="379468"/>
                  </a:cubicBezTo>
                  <a:lnTo>
                    <a:pt x="0" y="4216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304" tIns="26319" rIns="33304" bIns="2631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Pallets &amp; Wrapped</a:t>
              </a:r>
              <a:endParaRPr lang="en-US" sz="1400" b="1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67848" y="3088533"/>
              <a:ext cx="1192796" cy="796884"/>
            </a:xfrm>
            <a:custGeom>
              <a:avLst/>
              <a:gdLst>
                <a:gd name="connsiteX0" fmla="*/ 0 w 1192796"/>
                <a:gd name="connsiteY0" fmla="*/ 79688 h 796884"/>
                <a:gd name="connsiteX1" fmla="*/ 79688 w 1192796"/>
                <a:gd name="connsiteY1" fmla="*/ 0 h 796884"/>
                <a:gd name="connsiteX2" fmla="*/ 1113108 w 1192796"/>
                <a:gd name="connsiteY2" fmla="*/ 0 h 796884"/>
                <a:gd name="connsiteX3" fmla="*/ 1192796 w 1192796"/>
                <a:gd name="connsiteY3" fmla="*/ 79688 h 796884"/>
                <a:gd name="connsiteX4" fmla="*/ 1192796 w 1192796"/>
                <a:gd name="connsiteY4" fmla="*/ 717196 h 796884"/>
                <a:gd name="connsiteX5" fmla="*/ 1113108 w 1192796"/>
                <a:gd name="connsiteY5" fmla="*/ 796884 h 796884"/>
                <a:gd name="connsiteX6" fmla="*/ 79688 w 1192796"/>
                <a:gd name="connsiteY6" fmla="*/ 796884 h 796884"/>
                <a:gd name="connsiteX7" fmla="*/ 0 w 1192796"/>
                <a:gd name="connsiteY7" fmla="*/ 717196 h 796884"/>
                <a:gd name="connsiteX8" fmla="*/ 0 w 1192796"/>
                <a:gd name="connsiteY8" fmla="*/ 79688 h 79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2796" h="796884">
                  <a:moveTo>
                    <a:pt x="0" y="79688"/>
                  </a:moveTo>
                  <a:cubicBezTo>
                    <a:pt x="0" y="35678"/>
                    <a:pt x="35678" y="0"/>
                    <a:pt x="79688" y="0"/>
                  </a:cubicBezTo>
                  <a:lnTo>
                    <a:pt x="1113108" y="0"/>
                  </a:lnTo>
                  <a:cubicBezTo>
                    <a:pt x="1157118" y="0"/>
                    <a:pt x="1192796" y="35678"/>
                    <a:pt x="1192796" y="79688"/>
                  </a:cubicBezTo>
                  <a:lnTo>
                    <a:pt x="1192796" y="717196"/>
                  </a:lnTo>
                  <a:cubicBezTo>
                    <a:pt x="1192796" y="761206"/>
                    <a:pt x="1157118" y="796884"/>
                    <a:pt x="1113108" y="796884"/>
                  </a:cubicBezTo>
                  <a:lnTo>
                    <a:pt x="79688" y="796884"/>
                  </a:lnTo>
                  <a:cubicBezTo>
                    <a:pt x="35678" y="796884"/>
                    <a:pt x="0" y="761206"/>
                    <a:pt x="0" y="717196"/>
                  </a:cubicBezTo>
                  <a:lnTo>
                    <a:pt x="0" y="79688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92" tIns="43792" rIns="43792" bIns="220963" numCol="1" spcCol="1270" anchor="t" anchorCtr="0">
              <a:noAutofit/>
            </a:bodyPr>
            <a:lstStyle/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b="1" dirty="0"/>
                <a:t>Label </a:t>
              </a:r>
              <a:r>
                <a:rPr lang="en-US" sz="1400" b="1" dirty="0" smtClean="0"/>
                <a:t>printer &amp; WMS (Tolas)</a:t>
              </a:r>
              <a:endParaRPr lang="en-US" sz="1400" b="1" dirty="0"/>
            </a:p>
          </p:txBody>
        </p:sp>
        <p:sp>
          <p:nvSpPr>
            <p:cNvPr id="21" name="Shape 20"/>
            <p:cNvSpPr/>
            <p:nvPr/>
          </p:nvSpPr>
          <p:spPr>
            <a:xfrm rot="20378931">
              <a:off x="3613335" y="3034402"/>
              <a:ext cx="1275050" cy="1275050"/>
            </a:xfrm>
            <a:prstGeom prst="leftCircularArrow">
              <a:avLst>
                <a:gd name="adj1" fmla="val 3677"/>
                <a:gd name="adj2" fmla="val 458131"/>
                <a:gd name="adj3" fmla="val 2937662"/>
                <a:gd name="adj4" fmla="val 9728509"/>
                <a:gd name="adj5" fmla="val 429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3105241" y="3473861"/>
              <a:ext cx="1060263" cy="416725"/>
            </a:xfrm>
            <a:custGeom>
              <a:avLst/>
              <a:gdLst>
                <a:gd name="connsiteX0" fmla="*/ 0 w 1060263"/>
                <a:gd name="connsiteY0" fmla="*/ 42163 h 421631"/>
                <a:gd name="connsiteX1" fmla="*/ 42163 w 1060263"/>
                <a:gd name="connsiteY1" fmla="*/ 0 h 421631"/>
                <a:gd name="connsiteX2" fmla="*/ 1018100 w 1060263"/>
                <a:gd name="connsiteY2" fmla="*/ 0 h 421631"/>
                <a:gd name="connsiteX3" fmla="*/ 1060263 w 1060263"/>
                <a:gd name="connsiteY3" fmla="*/ 42163 h 421631"/>
                <a:gd name="connsiteX4" fmla="*/ 1060263 w 1060263"/>
                <a:gd name="connsiteY4" fmla="*/ 379468 h 421631"/>
                <a:gd name="connsiteX5" fmla="*/ 1018100 w 1060263"/>
                <a:gd name="connsiteY5" fmla="*/ 421631 h 421631"/>
                <a:gd name="connsiteX6" fmla="*/ 42163 w 1060263"/>
                <a:gd name="connsiteY6" fmla="*/ 421631 h 421631"/>
                <a:gd name="connsiteX7" fmla="*/ 0 w 1060263"/>
                <a:gd name="connsiteY7" fmla="*/ 379468 h 421631"/>
                <a:gd name="connsiteX8" fmla="*/ 0 w 1060263"/>
                <a:gd name="connsiteY8" fmla="*/ 42163 h 4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263" h="421631">
                  <a:moveTo>
                    <a:pt x="0" y="42163"/>
                  </a:moveTo>
                  <a:cubicBezTo>
                    <a:pt x="0" y="18877"/>
                    <a:pt x="18877" y="0"/>
                    <a:pt x="42163" y="0"/>
                  </a:cubicBezTo>
                  <a:lnTo>
                    <a:pt x="1018100" y="0"/>
                  </a:lnTo>
                  <a:cubicBezTo>
                    <a:pt x="1041386" y="0"/>
                    <a:pt x="1060263" y="18877"/>
                    <a:pt x="1060263" y="42163"/>
                  </a:cubicBezTo>
                  <a:lnTo>
                    <a:pt x="1060263" y="379468"/>
                  </a:lnTo>
                  <a:cubicBezTo>
                    <a:pt x="1060263" y="402754"/>
                    <a:pt x="1041386" y="421631"/>
                    <a:pt x="1018100" y="421631"/>
                  </a:cubicBezTo>
                  <a:lnTo>
                    <a:pt x="42163" y="421631"/>
                  </a:lnTo>
                  <a:cubicBezTo>
                    <a:pt x="18877" y="421631"/>
                    <a:pt x="0" y="402754"/>
                    <a:pt x="0" y="379468"/>
                  </a:cubicBezTo>
                  <a:lnTo>
                    <a:pt x="0" y="4216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304" tIns="26319" rIns="33304" bIns="2631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SSCC label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296505" y="3088533"/>
              <a:ext cx="1192796" cy="786415"/>
            </a:xfrm>
            <a:custGeom>
              <a:avLst/>
              <a:gdLst>
                <a:gd name="connsiteX0" fmla="*/ 0 w 1192796"/>
                <a:gd name="connsiteY0" fmla="*/ 69393 h 693928"/>
                <a:gd name="connsiteX1" fmla="*/ 69393 w 1192796"/>
                <a:gd name="connsiteY1" fmla="*/ 0 h 693928"/>
                <a:gd name="connsiteX2" fmla="*/ 1123403 w 1192796"/>
                <a:gd name="connsiteY2" fmla="*/ 0 h 693928"/>
                <a:gd name="connsiteX3" fmla="*/ 1192796 w 1192796"/>
                <a:gd name="connsiteY3" fmla="*/ 69393 h 693928"/>
                <a:gd name="connsiteX4" fmla="*/ 1192796 w 1192796"/>
                <a:gd name="connsiteY4" fmla="*/ 624535 h 693928"/>
                <a:gd name="connsiteX5" fmla="*/ 1123403 w 1192796"/>
                <a:gd name="connsiteY5" fmla="*/ 693928 h 693928"/>
                <a:gd name="connsiteX6" fmla="*/ 69393 w 1192796"/>
                <a:gd name="connsiteY6" fmla="*/ 693928 h 693928"/>
                <a:gd name="connsiteX7" fmla="*/ 0 w 1192796"/>
                <a:gd name="connsiteY7" fmla="*/ 624535 h 693928"/>
                <a:gd name="connsiteX8" fmla="*/ 0 w 1192796"/>
                <a:gd name="connsiteY8" fmla="*/ 69393 h 69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2796" h="693928">
                  <a:moveTo>
                    <a:pt x="0" y="69393"/>
                  </a:moveTo>
                  <a:cubicBezTo>
                    <a:pt x="0" y="31068"/>
                    <a:pt x="31068" y="0"/>
                    <a:pt x="69393" y="0"/>
                  </a:cubicBezTo>
                  <a:lnTo>
                    <a:pt x="1123403" y="0"/>
                  </a:lnTo>
                  <a:cubicBezTo>
                    <a:pt x="1161728" y="0"/>
                    <a:pt x="1192796" y="31068"/>
                    <a:pt x="1192796" y="69393"/>
                  </a:cubicBezTo>
                  <a:lnTo>
                    <a:pt x="1192796" y="624535"/>
                  </a:lnTo>
                  <a:cubicBezTo>
                    <a:pt x="1192796" y="662860"/>
                    <a:pt x="1161728" y="693928"/>
                    <a:pt x="1123403" y="693928"/>
                  </a:cubicBezTo>
                  <a:lnTo>
                    <a:pt x="69393" y="693928"/>
                  </a:lnTo>
                  <a:cubicBezTo>
                    <a:pt x="31068" y="693928"/>
                    <a:pt x="0" y="662860"/>
                    <a:pt x="0" y="624535"/>
                  </a:cubicBezTo>
                  <a:lnTo>
                    <a:pt x="0" y="69393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92" tIns="43792" rIns="43792" bIns="220963" numCol="1" spcCol="1270" anchor="t" anchorCtr="0">
              <a:noAutofit/>
            </a:bodyPr>
            <a:lstStyle/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b="1" dirty="0"/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b="1" dirty="0"/>
                <a:t>Raw Warehouse</a:t>
              </a:r>
            </a:p>
          </p:txBody>
        </p:sp>
        <p:sp>
          <p:nvSpPr>
            <p:cNvPr id="24" name="Block Arc 23"/>
            <p:cNvSpPr/>
            <p:nvPr/>
          </p:nvSpPr>
          <p:spPr>
            <a:xfrm>
              <a:off x="4809113" y="2465273"/>
              <a:ext cx="2070692" cy="1386792"/>
            </a:xfrm>
            <a:prstGeom prst="blockArc">
              <a:avLst>
                <a:gd name="adj1" fmla="val 10751364"/>
                <a:gd name="adj2" fmla="val 814735"/>
                <a:gd name="adj3" fmla="val 242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4652315" y="2819869"/>
              <a:ext cx="1060263" cy="421631"/>
            </a:xfrm>
            <a:custGeom>
              <a:avLst/>
              <a:gdLst>
                <a:gd name="connsiteX0" fmla="*/ 0 w 1060263"/>
                <a:gd name="connsiteY0" fmla="*/ 42163 h 421631"/>
                <a:gd name="connsiteX1" fmla="*/ 42163 w 1060263"/>
                <a:gd name="connsiteY1" fmla="*/ 0 h 421631"/>
                <a:gd name="connsiteX2" fmla="*/ 1018100 w 1060263"/>
                <a:gd name="connsiteY2" fmla="*/ 0 h 421631"/>
                <a:gd name="connsiteX3" fmla="*/ 1060263 w 1060263"/>
                <a:gd name="connsiteY3" fmla="*/ 42163 h 421631"/>
                <a:gd name="connsiteX4" fmla="*/ 1060263 w 1060263"/>
                <a:gd name="connsiteY4" fmla="*/ 379468 h 421631"/>
                <a:gd name="connsiteX5" fmla="*/ 1018100 w 1060263"/>
                <a:gd name="connsiteY5" fmla="*/ 421631 h 421631"/>
                <a:gd name="connsiteX6" fmla="*/ 42163 w 1060263"/>
                <a:gd name="connsiteY6" fmla="*/ 421631 h 421631"/>
                <a:gd name="connsiteX7" fmla="*/ 0 w 1060263"/>
                <a:gd name="connsiteY7" fmla="*/ 379468 h 421631"/>
                <a:gd name="connsiteX8" fmla="*/ 0 w 1060263"/>
                <a:gd name="connsiteY8" fmla="*/ 42163 h 4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263" h="421631">
                  <a:moveTo>
                    <a:pt x="0" y="42163"/>
                  </a:moveTo>
                  <a:cubicBezTo>
                    <a:pt x="0" y="18877"/>
                    <a:pt x="18877" y="0"/>
                    <a:pt x="42163" y="0"/>
                  </a:cubicBezTo>
                  <a:lnTo>
                    <a:pt x="1018100" y="0"/>
                  </a:lnTo>
                  <a:cubicBezTo>
                    <a:pt x="1041386" y="0"/>
                    <a:pt x="1060263" y="18877"/>
                    <a:pt x="1060263" y="42163"/>
                  </a:cubicBezTo>
                  <a:lnTo>
                    <a:pt x="1060263" y="379468"/>
                  </a:lnTo>
                  <a:cubicBezTo>
                    <a:pt x="1060263" y="402754"/>
                    <a:pt x="1041386" y="421631"/>
                    <a:pt x="1018100" y="421631"/>
                  </a:cubicBezTo>
                  <a:lnTo>
                    <a:pt x="42163" y="421631"/>
                  </a:lnTo>
                  <a:cubicBezTo>
                    <a:pt x="18877" y="421631"/>
                    <a:pt x="0" y="402754"/>
                    <a:pt x="0" y="379468"/>
                  </a:cubicBezTo>
                  <a:lnTo>
                    <a:pt x="0" y="4216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304" tIns="26319" rIns="33304" bIns="2631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Truganina DC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21970" y="3088533"/>
              <a:ext cx="1192796" cy="786415"/>
            </a:xfrm>
            <a:custGeom>
              <a:avLst/>
              <a:gdLst>
                <a:gd name="connsiteX0" fmla="*/ 0 w 1192796"/>
                <a:gd name="connsiteY0" fmla="*/ 72184 h 721839"/>
                <a:gd name="connsiteX1" fmla="*/ 72184 w 1192796"/>
                <a:gd name="connsiteY1" fmla="*/ 0 h 721839"/>
                <a:gd name="connsiteX2" fmla="*/ 1120612 w 1192796"/>
                <a:gd name="connsiteY2" fmla="*/ 0 h 721839"/>
                <a:gd name="connsiteX3" fmla="*/ 1192796 w 1192796"/>
                <a:gd name="connsiteY3" fmla="*/ 72184 h 721839"/>
                <a:gd name="connsiteX4" fmla="*/ 1192796 w 1192796"/>
                <a:gd name="connsiteY4" fmla="*/ 649655 h 721839"/>
                <a:gd name="connsiteX5" fmla="*/ 1120612 w 1192796"/>
                <a:gd name="connsiteY5" fmla="*/ 721839 h 721839"/>
                <a:gd name="connsiteX6" fmla="*/ 72184 w 1192796"/>
                <a:gd name="connsiteY6" fmla="*/ 721839 h 721839"/>
                <a:gd name="connsiteX7" fmla="*/ 0 w 1192796"/>
                <a:gd name="connsiteY7" fmla="*/ 649655 h 721839"/>
                <a:gd name="connsiteX8" fmla="*/ 0 w 1192796"/>
                <a:gd name="connsiteY8" fmla="*/ 72184 h 72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2796" h="721839">
                  <a:moveTo>
                    <a:pt x="0" y="72184"/>
                  </a:moveTo>
                  <a:cubicBezTo>
                    <a:pt x="0" y="32318"/>
                    <a:pt x="32318" y="0"/>
                    <a:pt x="72184" y="0"/>
                  </a:cubicBezTo>
                  <a:lnTo>
                    <a:pt x="1120612" y="0"/>
                  </a:lnTo>
                  <a:cubicBezTo>
                    <a:pt x="1160478" y="0"/>
                    <a:pt x="1192796" y="32318"/>
                    <a:pt x="1192796" y="72184"/>
                  </a:cubicBezTo>
                  <a:lnTo>
                    <a:pt x="1192796" y="649655"/>
                  </a:lnTo>
                  <a:cubicBezTo>
                    <a:pt x="1192796" y="689521"/>
                    <a:pt x="1160478" y="721839"/>
                    <a:pt x="1120612" y="721839"/>
                  </a:cubicBezTo>
                  <a:lnTo>
                    <a:pt x="72184" y="721839"/>
                  </a:lnTo>
                  <a:cubicBezTo>
                    <a:pt x="32318" y="721839"/>
                    <a:pt x="0" y="689521"/>
                    <a:pt x="0" y="649655"/>
                  </a:cubicBezTo>
                  <a:lnTo>
                    <a:pt x="0" y="7218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92" tIns="43792" rIns="43792" bIns="220963" numCol="1" spcCol="1270" anchor="t" anchorCtr="0">
              <a:noAutofit/>
            </a:bodyPr>
            <a:lstStyle/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b="1" dirty="0"/>
                <a:t>Manufacturing Plant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101156" y="3496746"/>
              <a:ext cx="1060263" cy="378202"/>
            </a:xfrm>
            <a:custGeom>
              <a:avLst/>
              <a:gdLst>
                <a:gd name="connsiteX0" fmla="*/ 0 w 1060263"/>
                <a:gd name="connsiteY0" fmla="*/ 42163 h 421631"/>
                <a:gd name="connsiteX1" fmla="*/ 42163 w 1060263"/>
                <a:gd name="connsiteY1" fmla="*/ 0 h 421631"/>
                <a:gd name="connsiteX2" fmla="*/ 1018100 w 1060263"/>
                <a:gd name="connsiteY2" fmla="*/ 0 h 421631"/>
                <a:gd name="connsiteX3" fmla="*/ 1060263 w 1060263"/>
                <a:gd name="connsiteY3" fmla="*/ 42163 h 421631"/>
                <a:gd name="connsiteX4" fmla="*/ 1060263 w 1060263"/>
                <a:gd name="connsiteY4" fmla="*/ 379468 h 421631"/>
                <a:gd name="connsiteX5" fmla="*/ 1018100 w 1060263"/>
                <a:gd name="connsiteY5" fmla="*/ 421631 h 421631"/>
                <a:gd name="connsiteX6" fmla="*/ 42163 w 1060263"/>
                <a:gd name="connsiteY6" fmla="*/ 421631 h 421631"/>
                <a:gd name="connsiteX7" fmla="*/ 0 w 1060263"/>
                <a:gd name="connsiteY7" fmla="*/ 379468 h 421631"/>
                <a:gd name="connsiteX8" fmla="*/ 0 w 1060263"/>
                <a:gd name="connsiteY8" fmla="*/ 42163 h 42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263" h="421631">
                  <a:moveTo>
                    <a:pt x="0" y="42163"/>
                  </a:moveTo>
                  <a:cubicBezTo>
                    <a:pt x="0" y="18877"/>
                    <a:pt x="18877" y="0"/>
                    <a:pt x="42163" y="0"/>
                  </a:cubicBezTo>
                  <a:lnTo>
                    <a:pt x="1018100" y="0"/>
                  </a:lnTo>
                  <a:cubicBezTo>
                    <a:pt x="1041386" y="0"/>
                    <a:pt x="1060263" y="18877"/>
                    <a:pt x="1060263" y="42163"/>
                  </a:cubicBezTo>
                  <a:lnTo>
                    <a:pt x="1060263" y="379468"/>
                  </a:lnTo>
                  <a:cubicBezTo>
                    <a:pt x="1060263" y="402754"/>
                    <a:pt x="1041386" y="421631"/>
                    <a:pt x="1018100" y="421631"/>
                  </a:cubicBezTo>
                  <a:lnTo>
                    <a:pt x="42163" y="421631"/>
                  </a:lnTo>
                  <a:cubicBezTo>
                    <a:pt x="18877" y="421631"/>
                    <a:pt x="0" y="402754"/>
                    <a:pt x="0" y="379468"/>
                  </a:cubicBezTo>
                  <a:lnTo>
                    <a:pt x="0" y="4216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304" tIns="26319" rIns="33304" bIns="26319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Ballarat</a:t>
              </a:r>
            </a:p>
          </p:txBody>
        </p:sp>
      </p:grpSp>
      <p:sp>
        <p:nvSpPr>
          <p:cNvPr id="11" name="Circular Arrow 10"/>
          <p:cNvSpPr/>
          <p:nvPr/>
        </p:nvSpPr>
        <p:spPr>
          <a:xfrm rot="731337">
            <a:off x="3612397" y="2469397"/>
            <a:ext cx="1919205" cy="1919205"/>
          </a:xfrm>
          <a:prstGeom prst="circularArrow">
            <a:avLst>
              <a:gd name="adj1" fmla="val 2348"/>
              <a:gd name="adj2" fmla="val 283598"/>
              <a:gd name="adj3" fmla="val 18905289"/>
              <a:gd name="adj4" fmla="val 11939908"/>
              <a:gd name="adj5" fmla="val 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1" name="Picture 30" descr="lacto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5" y="4411146"/>
            <a:ext cx="917457" cy="1213567"/>
          </a:xfrm>
          <a:prstGeom prst="rect">
            <a:avLst/>
          </a:prstGeom>
        </p:spPr>
      </p:pic>
      <p:pic>
        <p:nvPicPr>
          <p:cNvPr id="32" name="Picture 31" descr="Air-velocity-indirectly-impacts-cocoa-browning-during-roasting-Study_strict_xxl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2" y="1794575"/>
            <a:ext cx="932606" cy="631701"/>
          </a:xfrm>
          <a:prstGeom prst="rect">
            <a:avLst/>
          </a:prstGeom>
        </p:spPr>
      </p:pic>
      <p:pic>
        <p:nvPicPr>
          <p:cNvPr id="33" name="Picture 32" descr="forkli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35" y="4474508"/>
            <a:ext cx="1630510" cy="1150205"/>
          </a:xfrm>
          <a:prstGeom prst="rect">
            <a:avLst/>
          </a:prstGeom>
        </p:spPr>
      </p:pic>
      <p:pic>
        <p:nvPicPr>
          <p:cNvPr id="35" name="Picture 34" descr="image1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93" y="1217992"/>
            <a:ext cx="1589800" cy="814909"/>
          </a:xfrm>
          <a:prstGeom prst="rect">
            <a:avLst/>
          </a:prstGeom>
        </p:spPr>
      </p:pic>
      <p:pic>
        <p:nvPicPr>
          <p:cNvPr id="38" name="Picture 37" descr="db933e00-cab6-11e3-99cc-12313d275d6d-large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4" y="4704702"/>
            <a:ext cx="3640399" cy="2047725"/>
          </a:xfrm>
          <a:prstGeom prst="rect">
            <a:avLst/>
          </a:prstGeom>
        </p:spPr>
      </p:pic>
      <p:pic>
        <p:nvPicPr>
          <p:cNvPr id="41" name="Picture 40" descr="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42" y="117228"/>
            <a:ext cx="2510940" cy="151772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-36512" y="6597352"/>
            <a:ext cx="849694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>
                <a:solidFill>
                  <a:schemeClr val="tx1"/>
                </a:solidFill>
              </a:rPr>
              <a:t>Source: </a:t>
            </a:r>
            <a:r>
              <a:rPr lang="en-GB" sz="1050" dirty="0">
                <a:solidFill>
                  <a:schemeClr val="tx1"/>
                </a:solidFill>
              </a:rPr>
              <a:t>Briefing given by Toll Customised Solutions / RMIT Visit to Mars DC - 23 May 2014</a:t>
            </a:r>
          </a:p>
        </p:txBody>
      </p:sp>
    </p:spTree>
    <p:extLst>
      <p:ext uri="{BB962C8B-B14F-4D97-AF65-F5344CB8AC3E}">
        <p14:creationId xmlns:p14="http://schemas.microsoft.com/office/powerpoint/2010/main" val="380604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9656680"/>
              </p:ext>
            </p:extLst>
          </p:nvPr>
        </p:nvGraphicFramePr>
        <p:xfrm>
          <a:off x="-914400" y="289416"/>
          <a:ext cx="6096000" cy="554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9216557"/>
              </p:ext>
            </p:extLst>
          </p:nvPr>
        </p:nvGraphicFramePr>
        <p:xfrm>
          <a:off x="3262648" y="463633"/>
          <a:ext cx="6096000" cy="534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 descr="Re-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12" y="2949263"/>
            <a:ext cx="1720468" cy="7792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6512" y="6597352"/>
            <a:ext cx="849694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>
                <a:solidFill>
                  <a:schemeClr val="tx1"/>
                </a:solidFill>
              </a:rPr>
              <a:t>Source: </a:t>
            </a:r>
            <a:r>
              <a:rPr lang="en-GB" sz="1050" dirty="0">
                <a:solidFill>
                  <a:schemeClr val="tx1"/>
                </a:solidFill>
              </a:rPr>
              <a:t>Briefing given by Toll Customised Solutions / RMIT Visit to Mars DC - 23 May 2014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354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7544" y="1052736"/>
            <a:ext cx="8456760" cy="5544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55576" y="3140968"/>
            <a:ext cx="5472608" cy="1512168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SATELLITE STORAGE SYSTEM</a:t>
            </a:r>
          </a:p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19 degrees,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40 pallets deep)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990" y="5157192"/>
            <a:ext cx="1504754" cy="576064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PICK DESK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5805264"/>
            <a:ext cx="5760640" cy="576064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RAWS ROOM / WAREHOUSE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60232" y="5805264"/>
            <a:ext cx="1368152" cy="576064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BATTERY ROOM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4706225"/>
            <a:ext cx="1224136" cy="666991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bg2">
                    <a:lumMod val="50000"/>
                  </a:schemeClr>
                </a:solidFill>
              </a:rPr>
              <a:t>QUARANTINE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4288" y="3284984"/>
            <a:ext cx="1152128" cy="432048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46646"/>
            <a:ext cx="8075240" cy="850106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TRUGANINA DC SKETCH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544" y="1052736"/>
            <a:ext cx="3600400" cy="477767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OTHER CLIENTS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36512" y="6597352"/>
            <a:ext cx="849694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>
                <a:solidFill>
                  <a:schemeClr val="tx1"/>
                </a:solidFill>
              </a:rPr>
              <a:t>Source: </a:t>
            </a:r>
            <a:r>
              <a:rPr lang="en-GB" sz="1050" dirty="0">
                <a:solidFill>
                  <a:schemeClr val="tx1"/>
                </a:solidFill>
              </a:rPr>
              <a:t>Briefing given by Toll Customised Solutions / RMIT Visit to Mars DC - 23 May 2014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8108776" y="4005064"/>
            <a:ext cx="567680" cy="1728192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1050" dirty="0" smtClean="0">
                <a:solidFill>
                  <a:schemeClr val="bg2">
                    <a:lumMod val="50000"/>
                  </a:schemeClr>
                </a:solidFill>
              </a:rPr>
              <a:t>UNLOADING </a:t>
            </a:r>
            <a:endParaRPr lang="en-GB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2014349"/>
            <a:ext cx="5472608" cy="936104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SELECTIVE RACKING</a:t>
            </a:r>
          </a:p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27 Aisles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164288" y="2348880"/>
            <a:ext cx="1152128" cy="432048"/>
          </a:xfrm>
          <a:prstGeom prst="rect">
            <a:avLst/>
          </a:prstGeom>
          <a:solidFill>
            <a:srgbClr val="3C807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IMPORT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9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SATELLITE STORAGE SYSTEM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http://www.youtube.com/watch?v=md3eJ8HOgs8&amp;list=PL381D2CB5436E3042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47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8078"/>
            </a:gs>
            <a:gs pos="5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3C8078"/>
                </a:solidFill>
              </a:rPr>
              <a:t/>
            </a:r>
            <a:br>
              <a:rPr lang="en-GB" b="1" dirty="0" smtClean="0">
                <a:solidFill>
                  <a:srgbClr val="3C8078"/>
                </a:solidFill>
              </a:rPr>
            </a:br>
            <a:r>
              <a:rPr lang="en-GB" sz="4000" b="1" dirty="0" smtClean="0">
                <a:solidFill>
                  <a:schemeClr val="bg2">
                    <a:lumMod val="50000"/>
                  </a:schemeClr>
                </a:solidFill>
              </a:rPr>
              <a:t>TRUGANINA </a:t>
            </a:r>
            <a:r>
              <a:rPr lang="en-GB" sz="4000" b="1" dirty="0">
                <a:solidFill>
                  <a:schemeClr val="bg2">
                    <a:lumMod val="50000"/>
                  </a:schemeClr>
                </a:solidFill>
              </a:rPr>
              <a:t>DC </a:t>
            </a:r>
            <a:r>
              <a:rPr lang="en-GB" sz="4000" b="1" dirty="0" smtClean="0">
                <a:solidFill>
                  <a:schemeClr val="bg2">
                    <a:lumMod val="50000"/>
                  </a:schemeClr>
                </a:solidFill>
              </a:rPr>
              <a:t>KPI</a:t>
            </a:r>
            <a:r>
              <a:rPr lang="en-GB" sz="2400" b="1" dirty="0" smtClean="0">
                <a:solidFill>
                  <a:schemeClr val="bg2">
                    <a:lumMod val="50000"/>
                  </a:schemeClr>
                </a:solidFill>
              </a:rPr>
              <a:t>s</a:t>
            </a:r>
            <a:endParaRPr lang="en-GB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69351"/>
              </p:ext>
            </p:extLst>
          </p:nvPr>
        </p:nvGraphicFramePr>
        <p:xfrm>
          <a:off x="971601" y="1124745"/>
          <a:ext cx="7318846" cy="450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805"/>
                <a:gridCol w="1143570"/>
                <a:gridCol w="991093"/>
                <a:gridCol w="1131493"/>
                <a:gridCol w="1231885"/>
              </a:tblGrid>
              <a:tr h="35731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KPIs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Wednesday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Thursday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7981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PLANNED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ACTUAL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PLANNED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ACTUAL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Pallets</a:t>
                      </a:r>
                      <a:r>
                        <a:rPr lang="en-GB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Received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590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587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Pallets Putaways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400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594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400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566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Pallet Transfers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54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95665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Import 20’</a:t>
                      </a:r>
                      <a:r>
                        <a:rPr lang="en-GB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container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Import 40’ container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RWS Plts. Despatched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212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FG Plts. Despatched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128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128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414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414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FG Cont. Plts. Despatched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155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155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153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153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Export 20’ container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Export 40’ container</a:t>
                      </a:r>
                      <a:endParaRPr lang="en-GB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baseline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C8078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-36512" y="6597352"/>
            <a:ext cx="8496944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>
                <a:solidFill>
                  <a:schemeClr val="tx1"/>
                </a:solidFill>
              </a:rPr>
              <a:t>Source: </a:t>
            </a:r>
            <a:r>
              <a:rPr lang="en-GB" sz="1050" dirty="0">
                <a:solidFill>
                  <a:schemeClr val="tx1"/>
                </a:solidFill>
              </a:rPr>
              <a:t>Briefing given by Toll Customised Solutions / RMIT Visit to Mars DC - 23 May 2014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54" y="188640"/>
            <a:ext cx="1677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3553" y="5949280"/>
            <a:ext cx="73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2">
                    <a:lumMod val="50000"/>
                  </a:schemeClr>
                </a:solidFill>
              </a:rPr>
              <a:t>Pick Accuracy – 99.96% (not 100%)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68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0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2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3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5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6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7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8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9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535</Words>
  <Application>Microsoft Office PowerPoint</Application>
  <PresentationFormat>On-screen Show (4:3)</PresentationFormat>
  <Paragraphs>180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OMGT2145 Professional Logistics Practice   Toll CUSTOMISED Solutions – Mars DISTRIBUTION CENTRE  Group A6</vt:lpstr>
      <vt:lpstr>INTRODUCTION</vt:lpstr>
      <vt:lpstr>PowerPoint Presentation</vt:lpstr>
      <vt:lpstr>FLOW OF PRODUCTS</vt:lpstr>
      <vt:lpstr>PowerPoint Presentation</vt:lpstr>
      <vt:lpstr>PowerPoint Presentation</vt:lpstr>
      <vt:lpstr>TRUGANINA DC SKETCH</vt:lpstr>
      <vt:lpstr>SATELLITE STORAGE SYSTEM</vt:lpstr>
      <vt:lpstr> TRUGANINA DC KPIs</vt:lpstr>
      <vt:lpstr>ADDITIONAL POINTS OF INTEREST</vt:lpstr>
      <vt:lpstr>CULTURE at TOLL</vt:lpstr>
      <vt:lpstr>LEAN PRINCIPLES &amp; TOOLS AT TOLL</vt:lpstr>
      <vt:lpstr>QuIZ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59</cp:revision>
  <dcterms:created xsi:type="dcterms:W3CDTF">2014-05-26T07:03:44Z</dcterms:created>
  <dcterms:modified xsi:type="dcterms:W3CDTF">2014-05-29T13:24:02Z</dcterms:modified>
</cp:coreProperties>
</file>