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mp4" ContentType="video/unknow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1" r:id="rId1"/>
  </p:sldMasterIdLst>
  <p:notesMasterIdLst>
    <p:notesMasterId r:id="rId26"/>
  </p:notesMasterIdLst>
  <p:handoutMasterIdLst>
    <p:handoutMasterId r:id="rId27"/>
  </p:handoutMasterIdLst>
  <p:sldIdLst>
    <p:sldId id="256" r:id="rId2"/>
    <p:sldId id="257" r:id="rId3"/>
    <p:sldId id="258" r:id="rId4"/>
    <p:sldId id="259" r:id="rId5"/>
    <p:sldId id="262" r:id="rId6"/>
    <p:sldId id="297" r:id="rId7"/>
    <p:sldId id="284" r:id="rId8"/>
    <p:sldId id="260" r:id="rId9"/>
    <p:sldId id="272" r:id="rId10"/>
    <p:sldId id="273" r:id="rId11"/>
    <p:sldId id="281" r:id="rId12"/>
    <p:sldId id="282" r:id="rId13"/>
    <p:sldId id="289" r:id="rId14"/>
    <p:sldId id="294" r:id="rId15"/>
    <p:sldId id="295" r:id="rId16"/>
    <p:sldId id="301" r:id="rId17"/>
    <p:sldId id="296" r:id="rId18"/>
    <p:sldId id="290" r:id="rId19"/>
    <p:sldId id="304" r:id="rId20"/>
    <p:sldId id="299" r:id="rId21"/>
    <p:sldId id="265" r:id="rId22"/>
    <p:sldId id="267" r:id="rId23"/>
    <p:sldId id="302" r:id="rId24"/>
    <p:sldId id="30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86">
          <p15:clr>
            <a:srgbClr val="A4A3A4"/>
          </p15:clr>
        </p15:guide>
        <p15:guide id="2" pos="383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wner" initials="" lastIdx="0" clrIdx="0"/>
  <p:cmAuthor id="1" name="Henning Olesen" initials="HO"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93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19" autoAdjust="0"/>
    <p:restoredTop sz="93716" autoAdjust="0"/>
  </p:normalViewPr>
  <p:slideViewPr>
    <p:cSldViewPr>
      <p:cViewPr>
        <p:scale>
          <a:sx n="76" d="100"/>
          <a:sy n="76" d="100"/>
        </p:scale>
        <p:origin x="-498" y="-72"/>
      </p:cViewPr>
      <p:guideLst>
        <p:guide orient="horz" pos="2186"/>
        <p:guide pos="383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2C744EB-038C-4ACE-9EF4-9DE9752C8445}" type="datetimeFigureOut">
              <a:rPr lang="en-US" smtClean="0"/>
              <a:t>3/22/2022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4622249-4089-4C86-A996-138B2A2FD830}"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418AC3-CDDD-4204-9941-8E906092728C}" type="datetimeFigureOut">
              <a:rPr lang="en-US" smtClean="0"/>
              <a:t>3/22/2022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F87C89-4F4C-4EC4-BD93-424FE5A97156}" type="slidenum">
              <a:rPr lang="en-US" smtClean="0"/>
              <a:t>‹#›</a:t>
            </a:fld>
            <a:endParaRPr lang="en-US"/>
          </a:p>
        </p:txBody>
      </p:sp>
    </p:spTree>
    <p:extLst>
      <p:ext uri="{BB962C8B-B14F-4D97-AF65-F5344CB8AC3E}">
        <p14:creationId xmlns:p14="http://schemas.microsoft.com/office/powerpoint/2010/main" val="10248639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0F87C89-4F4C-4EC4-BD93-424FE5A97156}" type="slidenum">
              <a:rPr lang="en-US" smtClean="0"/>
              <a:t>1</a:t>
            </a:fld>
            <a:endParaRPr lang="en-US"/>
          </a:p>
        </p:txBody>
      </p:sp>
      <p:sp>
        <p:nvSpPr>
          <p:cNvPr id="5" name="Header Placeholder 4"/>
          <p:cNvSpPr>
            <a:spLocks noGrp="1"/>
          </p:cNvSpPr>
          <p:nvPr>
            <p:ph type="hdr" sz="quarter" idx="11"/>
          </p:nvPr>
        </p:nvSpPr>
        <p:spPr/>
        <p:txBody>
          <a:bodyPr/>
          <a:lstStyle/>
          <a:p>
            <a:endParaRPr lang="en-US"/>
          </a:p>
        </p:txBody>
      </p:sp>
    </p:spTree>
    <p:extLst>
      <p:ext uri="{BB962C8B-B14F-4D97-AF65-F5344CB8AC3E}">
        <p14:creationId xmlns:p14="http://schemas.microsoft.com/office/powerpoint/2010/main" val="4155285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40F87C89-4F4C-4EC4-BD93-424FE5A97156}" type="slidenum">
              <a:rPr lang="en-US" smtClean="0"/>
              <a:t>21</a:t>
            </a:fld>
            <a:endParaRPr lang="en-US"/>
          </a:p>
        </p:txBody>
      </p:sp>
    </p:spTree>
    <p:extLst>
      <p:ext uri="{BB962C8B-B14F-4D97-AF65-F5344CB8AC3E}">
        <p14:creationId xmlns:p14="http://schemas.microsoft.com/office/powerpoint/2010/main" val="2889560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40F87C89-4F4C-4EC4-BD93-424FE5A97156}" type="slidenum">
              <a:rPr lang="en-US" smtClean="0"/>
              <a:t>22</a:t>
            </a:fld>
            <a:endParaRPr lang="en-US"/>
          </a:p>
        </p:txBody>
      </p:sp>
    </p:spTree>
    <p:extLst>
      <p:ext uri="{BB962C8B-B14F-4D97-AF65-F5344CB8AC3E}">
        <p14:creationId xmlns:p14="http://schemas.microsoft.com/office/powerpoint/2010/main" val="489634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5D1858-6A49-4E1F-A082-D63440217043}" type="datetime1">
              <a:rPr lang="en-IN" smtClean="0"/>
              <a:t>22-03-2022</a:t>
            </a:fld>
            <a:endParaRPr lang="en-US"/>
          </a:p>
        </p:txBody>
      </p:sp>
      <p:sp>
        <p:nvSpPr>
          <p:cNvPr id="5" name="Footer Placeholder 4"/>
          <p:cNvSpPr>
            <a:spLocks noGrp="1"/>
          </p:cNvSpPr>
          <p:nvPr>
            <p:ph type="ftr" sz="quarter" idx="11"/>
          </p:nvPr>
        </p:nvSpPr>
        <p:spPr/>
        <p:txBody>
          <a:bodyPr/>
          <a:lstStyle/>
          <a:p>
            <a:r>
              <a:rPr lang="en-US" smtClean="0"/>
              <a:t>BE Project SCOE 2021-22</a:t>
            </a:r>
            <a:endParaRPr lang="en-US"/>
          </a:p>
        </p:txBody>
      </p:sp>
      <p:sp>
        <p:nvSpPr>
          <p:cNvPr id="6" name="Slide Number Placeholder 5"/>
          <p:cNvSpPr>
            <a:spLocks noGrp="1"/>
          </p:cNvSpPr>
          <p:nvPr>
            <p:ph type="sldNum" sz="quarter" idx="12"/>
          </p:nvPr>
        </p:nvSpPr>
        <p:spPr/>
        <p:txBody>
          <a:bodyPr/>
          <a:lstStyle/>
          <a:p>
            <a:fld id="{6ABFD712-9A51-4586-91F9-28577CD1986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4332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251C2A-A6B6-403B-8B5F-27CCEB4BC5DA}" type="datetime1">
              <a:rPr lang="en-IN" smtClean="0"/>
              <a:t>22-03-2022</a:t>
            </a:fld>
            <a:endParaRPr lang="en-US"/>
          </a:p>
        </p:txBody>
      </p:sp>
      <p:sp>
        <p:nvSpPr>
          <p:cNvPr id="5" name="Footer Placeholder 4"/>
          <p:cNvSpPr>
            <a:spLocks noGrp="1"/>
          </p:cNvSpPr>
          <p:nvPr>
            <p:ph type="ftr" sz="quarter" idx="11"/>
          </p:nvPr>
        </p:nvSpPr>
        <p:spPr/>
        <p:txBody>
          <a:bodyPr/>
          <a:lstStyle/>
          <a:p>
            <a:r>
              <a:rPr lang="en-US" smtClean="0"/>
              <a:t>BE Project SCOE 2021-22</a:t>
            </a:r>
            <a:endParaRPr lang="en-US"/>
          </a:p>
        </p:txBody>
      </p:sp>
      <p:sp>
        <p:nvSpPr>
          <p:cNvPr id="6" name="Slide Number Placeholder 5"/>
          <p:cNvSpPr>
            <a:spLocks noGrp="1"/>
          </p:cNvSpPr>
          <p:nvPr>
            <p:ph type="sldNum" sz="quarter" idx="12"/>
          </p:nvPr>
        </p:nvSpPr>
        <p:spPr/>
        <p:txBody>
          <a:bodyPr/>
          <a:lstStyle/>
          <a:p>
            <a:fld id="{6ABFD712-9A51-4586-91F9-28577CD1986E}" type="slidenum">
              <a:rPr lang="en-US" smtClean="0"/>
              <a:t>‹#›</a:t>
            </a:fld>
            <a:endParaRPr lang="en-US"/>
          </a:p>
        </p:txBody>
      </p:sp>
    </p:spTree>
    <p:extLst>
      <p:ext uri="{BB962C8B-B14F-4D97-AF65-F5344CB8AC3E}">
        <p14:creationId xmlns:p14="http://schemas.microsoft.com/office/powerpoint/2010/main" val="2489980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B71245-89F8-42E1-BF7B-8DE94D557C79}" type="datetime1">
              <a:rPr lang="en-IN" smtClean="0"/>
              <a:t>22-03-2022</a:t>
            </a:fld>
            <a:endParaRPr lang="en-US"/>
          </a:p>
        </p:txBody>
      </p:sp>
      <p:sp>
        <p:nvSpPr>
          <p:cNvPr id="5" name="Footer Placeholder 4"/>
          <p:cNvSpPr>
            <a:spLocks noGrp="1"/>
          </p:cNvSpPr>
          <p:nvPr>
            <p:ph type="ftr" sz="quarter" idx="11"/>
          </p:nvPr>
        </p:nvSpPr>
        <p:spPr/>
        <p:txBody>
          <a:bodyPr/>
          <a:lstStyle/>
          <a:p>
            <a:r>
              <a:rPr lang="en-US" smtClean="0"/>
              <a:t>BE Project SCOE 2021-22</a:t>
            </a:r>
            <a:endParaRPr lang="en-US"/>
          </a:p>
        </p:txBody>
      </p:sp>
      <p:sp>
        <p:nvSpPr>
          <p:cNvPr id="6" name="Slide Number Placeholder 5"/>
          <p:cNvSpPr>
            <a:spLocks noGrp="1"/>
          </p:cNvSpPr>
          <p:nvPr>
            <p:ph type="sldNum" sz="quarter" idx="12"/>
          </p:nvPr>
        </p:nvSpPr>
        <p:spPr/>
        <p:txBody>
          <a:bodyPr/>
          <a:lstStyle/>
          <a:p>
            <a:fld id="{6ABFD712-9A51-4586-91F9-28577CD1986E}" type="slidenum">
              <a:rPr lang="en-US" smtClean="0"/>
              <a:t>‹#›</a:t>
            </a:fld>
            <a:endParaRPr lang="en-US"/>
          </a:p>
        </p:txBody>
      </p:sp>
    </p:spTree>
    <p:extLst>
      <p:ext uri="{BB962C8B-B14F-4D97-AF65-F5344CB8AC3E}">
        <p14:creationId xmlns:p14="http://schemas.microsoft.com/office/powerpoint/2010/main" val="896829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516F77-92F5-4061-95C6-0468C8C10554}" type="datetime1">
              <a:rPr lang="en-IN" smtClean="0"/>
              <a:t>22-03-2022</a:t>
            </a:fld>
            <a:endParaRPr lang="en-US"/>
          </a:p>
        </p:txBody>
      </p:sp>
      <p:sp>
        <p:nvSpPr>
          <p:cNvPr id="5" name="Footer Placeholder 4"/>
          <p:cNvSpPr>
            <a:spLocks noGrp="1"/>
          </p:cNvSpPr>
          <p:nvPr>
            <p:ph type="ftr" sz="quarter" idx="11"/>
          </p:nvPr>
        </p:nvSpPr>
        <p:spPr/>
        <p:txBody>
          <a:bodyPr/>
          <a:lstStyle/>
          <a:p>
            <a:r>
              <a:rPr lang="en-US" smtClean="0"/>
              <a:t>BE Project SCOE 2021-22</a:t>
            </a:r>
            <a:endParaRPr lang="en-US"/>
          </a:p>
        </p:txBody>
      </p:sp>
      <p:sp>
        <p:nvSpPr>
          <p:cNvPr id="6" name="Slide Number Placeholder 5"/>
          <p:cNvSpPr>
            <a:spLocks noGrp="1"/>
          </p:cNvSpPr>
          <p:nvPr>
            <p:ph type="sldNum" sz="quarter" idx="12"/>
          </p:nvPr>
        </p:nvSpPr>
        <p:spPr/>
        <p:txBody>
          <a:bodyPr/>
          <a:lstStyle/>
          <a:p>
            <a:fld id="{6ABFD712-9A51-4586-91F9-28577CD1986E}" type="slidenum">
              <a:rPr lang="en-US" smtClean="0"/>
              <a:t>‹#›</a:t>
            </a:fld>
            <a:endParaRPr lang="en-US"/>
          </a:p>
        </p:txBody>
      </p:sp>
    </p:spTree>
    <p:extLst>
      <p:ext uri="{BB962C8B-B14F-4D97-AF65-F5344CB8AC3E}">
        <p14:creationId xmlns:p14="http://schemas.microsoft.com/office/powerpoint/2010/main" val="3015992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EFBDE3-77BF-43F0-806C-E70A7792DAEA}" type="datetime1">
              <a:rPr lang="en-IN" smtClean="0"/>
              <a:t>22-03-2022</a:t>
            </a:fld>
            <a:endParaRPr lang="en-US"/>
          </a:p>
        </p:txBody>
      </p:sp>
      <p:sp>
        <p:nvSpPr>
          <p:cNvPr id="5" name="Footer Placeholder 4"/>
          <p:cNvSpPr>
            <a:spLocks noGrp="1"/>
          </p:cNvSpPr>
          <p:nvPr>
            <p:ph type="ftr" sz="quarter" idx="11"/>
          </p:nvPr>
        </p:nvSpPr>
        <p:spPr/>
        <p:txBody>
          <a:bodyPr/>
          <a:lstStyle/>
          <a:p>
            <a:r>
              <a:rPr lang="en-US" smtClean="0"/>
              <a:t>BE Project SCOE 2021-22</a:t>
            </a:r>
            <a:endParaRPr lang="en-US"/>
          </a:p>
        </p:txBody>
      </p:sp>
      <p:sp>
        <p:nvSpPr>
          <p:cNvPr id="6" name="Slide Number Placeholder 5"/>
          <p:cNvSpPr>
            <a:spLocks noGrp="1"/>
          </p:cNvSpPr>
          <p:nvPr>
            <p:ph type="sldNum" sz="quarter" idx="12"/>
          </p:nvPr>
        </p:nvSpPr>
        <p:spPr/>
        <p:txBody>
          <a:bodyPr/>
          <a:lstStyle/>
          <a:p>
            <a:fld id="{6ABFD712-9A51-4586-91F9-28577CD1986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4097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C87ECE3-6E43-472C-8E6A-3EEFF2D32923}" type="datetime1">
              <a:rPr lang="en-IN" smtClean="0"/>
              <a:t>22-03-2022</a:t>
            </a:fld>
            <a:endParaRPr lang="en-US"/>
          </a:p>
        </p:txBody>
      </p:sp>
      <p:sp>
        <p:nvSpPr>
          <p:cNvPr id="6" name="Footer Placeholder 5"/>
          <p:cNvSpPr>
            <a:spLocks noGrp="1"/>
          </p:cNvSpPr>
          <p:nvPr>
            <p:ph type="ftr" sz="quarter" idx="11"/>
          </p:nvPr>
        </p:nvSpPr>
        <p:spPr/>
        <p:txBody>
          <a:bodyPr/>
          <a:lstStyle/>
          <a:p>
            <a:r>
              <a:rPr lang="en-US" smtClean="0"/>
              <a:t>BE Project SCOE 2021-22</a:t>
            </a:r>
            <a:endParaRPr lang="en-US"/>
          </a:p>
        </p:txBody>
      </p:sp>
      <p:sp>
        <p:nvSpPr>
          <p:cNvPr id="7" name="Slide Number Placeholder 6"/>
          <p:cNvSpPr>
            <a:spLocks noGrp="1"/>
          </p:cNvSpPr>
          <p:nvPr>
            <p:ph type="sldNum" sz="quarter" idx="12"/>
          </p:nvPr>
        </p:nvSpPr>
        <p:spPr/>
        <p:txBody>
          <a:bodyPr/>
          <a:lstStyle/>
          <a:p>
            <a:fld id="{6ABFD712-9A51-4586-91F9-28577CD1986E}" type="slidenum">
              <a:rPr lang="en-US" smtClean="0"/>
              <a:t>‹#›</a:t>
            </a:fld>
            <a:endParaRPr lang="en-US"/>
          </a:p>
        </p:txBody>
      </p:sp>
    </p:spTree>
    <p:extLst>
      <p:ext uri="{BB962C8B-B14F-4D97-AF65-F5344CB8AC3E}">
        <p14:creationId xmlns:p14="http://schemas.microsoft.com/office/powerpoint/2010/main" val="2103315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5ACDF59-9B62-40E9-BA6F-A0E27B196627}" type="datetime1">
              <a:rPr lang="en-IN" smtClean="0"/>
              <a:t>22-03-2022</a:t>
            </a:fld>
            <a:endParaRPr lang="en-US"/>
          </a:p>
        </p:txBody>
      </p:sp>
      <p:sp>
        <p:nvSpPr>
          <p:cNvPr id="8" name="Footer Placeholder 7"/>
          <p:cNvSpPr>
            <a:spLocks noGrp="1"/>
          </p:cNvSpPr>
          <p:nvPr>
            <p:ph type="ftr" sz="quarter" idx="11"/>
          </p:nvPr>
        </p:nvSpPr>
        <p:spPr/>
        <p:txBody>
          <a:bodyPr/>
          <a:lstStyle/>
          <a:p>
            <a:r>
              <a:rPr lang="en-US" smtClean="0"/>
              <a:t>BE Project SCOE 2021-22</a:t>
            </a:r>
            <a:endParaRPr lang="en-US"/>
          </a:p>
        </p:txBody>
      </p:sp>
      <p:sp>
        <p:nvSpPr>
          <p:cNvPr id="9" name="Slide Number Placeholder 8"/>
          <p:cNvSpPr>
            <a:spLocks noGrp="1"/>
          </p:cNvSpPr>
          <p:nvPr>
            <p:ph type="sldNum" sz="quarter" idx="12"/>
          </p:nvPr>
        </p:nvSpPr>
        <p:spPr/>
        <p:txBody>
          <a:bodyPr/>
          <a:lstStyle/>
          <a:p>
            <a:fld id="{6ABFD712-9A51-4586-91F9-28577CD1986E}" type="slidenum">
              <a:rPr lang="en-US" smtClean="0"/>
              <a:t>‹#›</a:t>
            </a:fld>
            <a:endParaRPr lang="en-US"/>
          </a:p>
        </p:txBody>
      </p:sp>
    </p:spTree>
    <p:extLst>
      <p:ext uri="{BB962C8B-B14F-4D97-AF65-F5344CB8AC3E}">
        <p14:creationId xmlns:p14="http://schemas.microsoft.com/office/powerpoint/2010/main" val="3775974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F082800-6633-4A76-8551-66F3832AFDED}" type="datetime1">
              <a:rPr lang="en-IN" smtClean="0"/>
              <a:t>22-03-2022</a:t>
            </a:fld>
            <a:endParaRPr lang="en-US"/>
          </a:p>
        </p:txBody>
      </p:sp>
      <p:sp>
        <p:nvSpPr>
          <p:cNvPr id="4" name="Footer Placeholder 3"/>
          <p:cNvSpPr>
            <a:spLocks noGrp="1"/>
          </p:cNvSpPr>
          <p:nvPr>
            <p:ph type="ftr" sz="quarter" idx="11"/>
          </p:nvPr>
        </p:nvSpPr>
        <p:spPr/>
        <p:txBody>
          <a:bodyPr/>
          <a:lstStyle/>
          <a:p>
            <a:r>
              <a:rPr lang="en-US" smtClean="0"/>
              <a:t>BE Project SCOE 2021-22</a:t>
            </a:r>
            <a:endParaRPr lang="en-US"/>
          </a:p>
        </p:txBody>
      </p:sp>
      <p:sp>
        <p:nvSpPr>
          <p:cNvPr id="5" name="Slide Number Placeholder 4"/>
          <p:cNvSpPr>
            <a:spLocks noGrp="1"/>
          </p:cNvSpPr>
          <p:nvPr>
            <p:ph type="sldNum" sz="quarter" idx="12"/>
          </p:nvPr>
        </p:nvSpPr>
        <p:spPr/>
        <p:txBody>
          <a:bodyPr/>
          <a:lstStyle/>
          <a:p>
            <a:fld id="{6ABFD712-9A51-4586-91F9-28577CD1986E}" type="slidenum">
              <a:rPr lang="en-US" smtClean="0"/>
              <a:t>‹#›</a:t>
            </a:fld>
            <a:endParaRPr lang="en-US"/>
          </a:p>
        </p:txBody>
      </p:sp>
    </p:spTree>
    <p:extLst>
      <p:ext uri="{BB962C8B-B14F-4D97-AF65-F5344CB8AC3E}">
        <p14:creationId xmlns:p14="http://schemas.microsoft.com/office/powerpoint/2010/main" val="88039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AE98164-1503-42CC-89EB-1B479F16379C}" type="datetime1">
              <a:rPr lang="en-IN" smtClean="0"/>
              <a:t>22-03-2022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BE Project SCOE 2021-22</a:t>
            </a:r>
            <a:endParaRPr lang="en-US"/>
          </a:p>
        </p:txBody>
      </p:sp>
      <p:sp>
        <p:nvSpPr>
          <p:cNvPr id="9" name="Slide Number Placeholder 8"/>
          <p:cNvSpPr>
            <a:spLocks noGrp="1"/>
          </p:cNvSpPr>
          <p:nvPr>
            <p:ph type="sldNum" sz="quarter" idx="12"/>
          </p:nvPr>
        </p:nvSpPr>
        <p:spPr/>
        <p:txBody>
          <a:bodyPr/>
          <a:lstStyle/>
          <a:p>
            <a:fld id="{6ABFD712-9A51-4586-91F9-28577CD1986E}" type="slidenum">
              <a:rPr lang="en-US" smtClean="0"/>
              <a:t>‹#›</a:t>
            </a:fld>
            <a:endParaRPr lang="en-US"/>
          </a:p>
        </p:txBody>
      </p:sp>
    </p:spTree>
    <p:extLst>
      <p:ext uri="{BB962C8B-B14F-4D97-AF65-F5344CB8AC3E}">
        <p14:creationId xmlns:p14="http://schemas.microsoft.com/office/powerpoint/2010/main" val="555491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84236D8-BD4F-4114-A60C-7544ABF73555}" type="datetime1">
              <a:rPr lang="en-IN" smtClean="0"/>
              <a:t>22-03-2022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BE Project SCOE 2021-22</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ABFD712-9A51-4586-91F9-28577CD1986E}" type="slidenum">
              <a:rPr lang="en-US" smtClean="0"/>
              <a:t>‹#›</a:t>
            </a:fld>
            <a:endParaRPr lang="en-US"/>
          </a:p>
        </p:txBody>
      </p:sp>
    </p:spTree>
    <p:extLst>
      <p:ext uri="{BB962C8B-B14F-4D97-AF65-F5344CB8AC3E}">
        <p14:creationId xmlns:p14="http://schemas.microsoft.com/office/powerpoint/2010/main" val="326759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392C2C-3646-4EF4-B418-9DDF07258E52}" type="datetime1">
              <a:rPr lang="en-IN" smtClean="0"/>
              <a:t>22-03-2022</a:t>
            </a:fld>
            <a:endParaRPr lang="en-US"/>
          </a:p>
        </p:txBody>
      </p:sp>
      <p:sp>
        <p:nvSpPr>
          <p:cNvPr id="6" name="Footer Placeholder 5"/>
          <p:cNvSpPr>
            <a:spLocks noGrp="1"/>
          </p:cNvSpPr>
          <p:nvPr>
            <p:ph type="ftr" sz="quarter" idx="11"/>
          </p:nvPr>
        </p:nvSpPr>
        <p:spPr/>
        <p:txBody>
          <a:bodyPr/>
          <a:lstStyle/>
          <a:p>
            <a:r>
              <a:rPr lang="en-US" smtClean="0"/>
              <a:t>BE Project SCOE 2021-22</a:t>
            </a:r>
            <a:endParaRPr lang="en-US"/>
          </a:p>
        </p:txBody>
      </p:sp>
      <p:sp>
        <p:nvSpPr>
          <p:cNvPr id="7" name="Slide Number Placeholder 6"/>
          <p:cNvSpPr>
            <a:spLocks noGrp="1"/>
          </p:cNvSpPr>
          <p:nvPr>
            <p:ph type="sldNum" sz="quarter" idx="12"/>
          </p:nvPr>
        </p:nvSpPr>
        <p:spPr/>
        <p:txBody>
          <a:bodyPr/>
          <a:lstStyle/>
          <a:p>
            <a:fld id="{6ABFD712-9A51-4586-91F9-28577CD1986E}" type="slidenum">
              <a:rPr lang="en-US" smtClean="0"/>
              <a:t>‹#›</a:t>
            </a:fld>
            <a:endParaRPr lang="en-US"/>
          </a:p>
        </p:txBody>
      </p:sp>
    </p:spTree>
    <p:extLst>
      <p:ext uri="{BB962C8B-B14F-4D97-AF65-F5344CB8AC3E}">
        <p14:creationId xmlns:p14="http://schemas.microsoft.com/office/powerpoint/2010/main" val="140182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5FAE48D-E735-4EB2-B69B-EA38CB8C4419}" type="datetime1">
              <a:rPr lang="en-IN" smtClean="0"/>
              <a:t>22-03-2022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BE Project SCOE 2021-22</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ABFD712-9A51-4586-91F9-28577CD1986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23290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110" y="901836"/>
            <a:ext cx="10058400" cy="1450757"/>
          </a:xfrm>
        </p:spPr>
        <p:txBody>
          <a:bodyPr anchor="t">
            <a:normAutofit/>
          </a:bodyPr>
          <a:lstStyle/>
          <a:p>
            <a:r>
              <a:rPr lang="en-IN" sz="5400" b="1" dirty="0">
                <a:solidFill>
                  <a:schemeClr val="tx1"/>
                </a:solidFill>
              </a:rPr>
              <a:t>Human Activity Identification</a:t>
            </a:r>
            <a:endParaRPr lang="en-US" sz="5400" b="1"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F2CB140-196E-41AE-ADDC-234C6140B96D}" type="datetime1">
              <a:rPr lang="en-IN" smtClean="0"/>
              <a:t>22-03-2022</a:t>
            </a:fld>
            <a:endParaRPr lang="en-US"/>
          </a:p>
        </p:txBody>
      </p:sp>
      <p:sp>
        <p:nvSpPr>
          <p:cNvPr id="5" name="Footer Placeholder 4"/>
          <p:cNvSpPr>
            <a:spLocks noGrp="1"/>
          </p:cNvSpPr>
          <p:nvPr>
            <p:ph type="ftr" sz="quarter" idx="11"/>
          </p:nvPr>
        </p:nvSpPr>
        <p:spPr/>
        <p:txBody>
          <a:bodyPr/>
          <a:lstStyle/>
          <a:p>
            <a:r>
              <a:rPr lang="en-US" dirty="0" smtClean="0"/>
              <a:t>BE Project SCOE 2021-22</a:t>
            </a:r>
            <a:endParaRPr lang="en-US" dirty="0"/>
          </a:p>
        </p:txBody>
      </p:sp>
      <p:sp>
        <p:nvSpPr>
          <p:cNvPr id="6" name="Slide Number Placeholder 5"/>
          <p:cNvSpPr>
            <a:spLocks noGrp="1"/>
          </p:cNvSpPr>
          <p:nvPr>
            <p:ph type="sldNum" sz="quarter" idx="12"/>
          </p:nvPr>
        </p:nvSpPr>
        <p:spPr/>
        <p:txBody>
          <a:bodyPr/>
          <a:lstStyle/>
          <a:p>
            <a:fld id="{6ABFD712-9A51-4586-91F9-28577CD1986E}" type="slidenum">
              <a:rPr lang="en-US" smtClean="0"/>
              <a:t>1</a:t>
            </a:fld>
            <a:endParaRPr lang="en-US"/>
          </a:p>
        </p:txBody>
      </p:sp>
      <p:sp>
        <p:nvSpPr>
          <p:cNvPr id="3" name="Subtitle 2"/>
          <p:cNvSpPr>
            <a:spLocks noGrp="1"/>
          </p:cNvSpPr>
          <p:nvPr>
            <p:ph type="subTitle" idx="4294967295"/>
          </p:nvPr>
        </p:nvSpPr>
        <p:spPr>
          <a:xfrm>
            <a:off x="1136110" y="2537309"/>
            <a:ext cx="6840538" cy="3600450"/>
          </a:xfrm>
        </p:spPr>
        <p:txBody>
          <a:bodyPr>
            <a:noAutofit/>
          </a:bodyPr>
          <a:lstStyle/>
          <a:p>
            <a:pPr algn="l"/>
            <a:r>
              <a:rPr lang="en-US" sz="2600" b="1" u="sng" dirty="0">
                <a:solidFill>
                  <a:schemeClr val="tx1"/>
                </a:solidFill>
                <a:cs typeface="Times New Roman" panose="02020603050405020304" pitchFamily="18" charset="0"/>
              </a:rPr>
              <a:t>Presented </a:t>
            </a:r>
            <a:r>
              <a:rPr lang="en-US" sz="2600" b="1" u="sng" dirty="0" smtClean="0">
                <a:solidFill>
                  <a:schemeClr val="tx1"/>
                </a:solidFill>
                <a:cs typeface="Times New Roman" panose="02020603050405020304" pitchFamily="18" charset="0"/>
              </a:rPr>
              <a:t>by:</a:t>
            </a:r>
            <a:endParaRPr lang="en-US" sz="2600" b="1" u="sng" dirty="0">
              <a:solidFill>
                <a:schemeClr val="tx1"/>
              </a:solidFill>
              <a:cs typeface="Times New Roman" panose="02020603050405020304" pitchFamily="18" charset="0"/>
            </a:endParaRPr>
          </a:p>
          <a:p>
            <a:pPr algn="l"/>
            <a:r>
              <a:rPr lang="en-US" sz="2400" b="1" dirty="0">
                <a:solidFill>
                  <a:schemeClr val="tx1"/>
                </a:solidFill>
                <a:cs typeface="Times New Roman" panose="02020603050405020304" pitchFamily="18" charset="0"/>
              </a:rPr>
              <a:t>Student Name   </a:t>
            </a:r>
            <a:r>
              <a:rPr lang="en-US" sz="2400" b="1" dirty="0" smtClean="0">
                <a:solidFill>
                  <a:schemeClr val="tx1"/>
                </a:solidFill>
                <a:cs typeface="Times New Roman" panose="02020603050405020304" pitchFamily="18" charset="0"/>
              </a:rPr>
              <a:t>           </a:t>
            </a:r>
            <a:r>
              <a:rPr lang="en-US" sz="2400" b="1" dirty="0">
                <a:solidFill>
                  <a:schemeClr val="tx1"/>
                </a:solidFill>
                <a:cs typeface="Times New Roman" panose="02020603050405020304" pitchFamily="18" charset="0"/>
              </a:rPr>
              <a:t>Roll </a:t>
            </a:r>
            <a:r>
              <a:rPr lang="en-US" sz="2400" b="1" dirty="0" smtClean="0">
                <a:solidFill>
                  <a:schemeClr val="tx1"/>
                </a:solidFill>
                <a:cs typeface="Times New Roman" panose="02020603050405020304" pitchFamily="18" charset="0"/>
              </a:rPr>
              <a:t>No</a:t>
            </a:r>
            <a:endParaRPr lang="en-US" sz="2400" dirty="0">
              <a:solidFill>
                <a:schemeClr val="tx1"/>
              </a:solidFill>
              <a:cs typeface="Times New Roman" panose="02020603050405020304" pitchFamily="18" charset="0"/>
            </a:endParaRPr>
          </a:p>
          <a:p>
            <a:pPr algn="l"/>
            <a:r>
              <a:rPr lang="en-US" sz="2400" dirty="0" err="1" smtClean="0">
                <a:solidFill>
                  <a:schemeClr val="tx1"/>
                </a:solidFill>
                <a:cs typeface="Times New Roman" panose="02020603050405020304" pitchFamily="18" charset="0"/>
              </a:rPr>
              <a:t>Neha</a:t>
            </a:r>
            <a:r>
              <a:rPr lang="en-US" sz="2400" dirty="0" smtClean="0">
                <a:solidFill>
                  <a:schemeClr val="tx1"/>
                </a:solidFill>
                <a:cs typeface="Times New Roman" panose="02020603050405020304" pitchFamily="18" charset="0"/>
              </a:rPr>
              <a:t> </a:t>
            </a:r>
            <a:r>
              <a:rPr lang="en-US" sz="2400" dirty="0" smtClean="0">
                <a:solidFill>
                  <a:schemeClr val="tx1"/>
                </a:solidFill>
                <a:cs typeface="Times New Roman" panose="02020603050405020304" pitchFamily="18" charset="0"/>
              </a:rPr>
              <a:t>Marne</a:t>
            </a:r>
            <a:r>
              <a:rPr lang="en-US" sz="2400" dirty="0">
                <a:solidFill>
                  <a:schemeClr val="tx1"/>
                </a:solidFill>
                <a:cs typeface="Times New Roman" panose="02020603050405020304" pitchFamily="18" charset="0"/>
              </a:rPr>
              <a:t>	</a:t>
            </a:r>
            <a:r>
              <a:rPr lang="en-US" sz="2400" dirty="0" smtClean="0">
                <a:solidFill>
                  <a:schemeClr val="tx1"/>
                </a:solidFill>
                <a:cs typeface="Times New Roman" panose="02020603050405020304" pitchFamily="18" charset="0"/>
              </a:rPr>
              <a:t>	  </a:t>
            </a:r>
            <a:r>
              <a:rPr lang="en-US" sz="2400" dirty="0" smtClean="0">
                <a:solidFill>
                  <a:schemeClr val="tx1"/>
                </a:solidFill>
                <a:cs typeface="Times New Roman" panose="02020603050405020304" pitchFamily="18" charset="0"/>
              </a:rPr>
              <a:t>72001247D</a:t>
            </a:r>
            <a:endParaRPr lang="en-US" sz="2400" dirty="0" smtClean="0">
              <a:solidFill>
                <a:schemeClr val="tx1"/>
              </a:solidFill>
              <a:cs typeface="Times New Roman" panose="02020603050405020304" pitchFamily="18" charset="0"/>
            </a:endParaRPr>
          </a:p>
          <a:p>
            <a:pPr algn="l"/>
            <a:r>
              <a:rPr lang="en-US" sz="2400" dirty="0" err="1" smtClean="0">
                <a:solidFill>
                  <a:schemeClr val="tx1"/>
                </a:solidFill>
                <a:cs typeface="Times New Roman" panose="02020603050405020304" pitchFamily="18" charset="0"/>
              </a:rPr>
              <a:t>Isshita</a:t>
            </a:r>
            <a:r>
              <a:rPr lang="en-US" sz="2400" dirty="0" smtClean="0">
                <a:solidFill>
                  <a:schemeClr val="tx1"/>
                </a:solidFill>
                <a:cs typeface="Times New Roman" panose="02020603050405020304" pitchFamily="18" charset="0"/>
              </a:rPr>
              <a:t> </a:t>
            </a:r>
            <a:r>
              <a:rPr lang="en-US" sz="2400" dirty="0" err="1" smtClean="0">
                <a:solidFill>
                  <a:schemeClr val="tx1"/>
                </a:solidFill>
                <a:cs typeface="Times New Roman" panose="02020603050405020304" pitchFamily="18" charset="0"/>
              </a:rPr>
              <a:t>Paliwal</a:t>
            </a:r>
            <a:r>
              <a:rPr lang="en-US" sz="2400" dirty="0" smtClean="0">
                <a:solidFill>
                  <a:schemeClr val="tx1"/>
                </a:solidFill>
                <a:cs typeface="Times New Roman" panose="02020603050405020304" pitchFamily="18" charset="0"/>
              </a:rPr>
              <a:t>	  </a:t>
            </a:r>
            <a:r>
              <a:rPr lang="en-US" sz="2400" dirty="0">
                <a:solidFill>
                  <a:schemeClr val="tx1"/>
                </a:solidFill>
                <a:cs typeface="Times New Roman" panose="02020603050405020304" pitchFamily="18" charset="0"/>
              </a:rPr>
              <a:t>	</a:t>
            </a:r>
            <a:r>
              <a:rPr lang="en-US" sz="2400" dirty="0" smtClean="0">
                <a:solidFill>
                  <a:schemeClr val="tx1"/>
                </a:solidFill>
                <a:cs typeface="Times New Roman" panose="02020603050405020304" pitchFamily="18" charset="0"/>
              </a:rPr>
              <a:t>  </a:t>
            </a:r>
            <a:r>
              <a:rPr lang="en-US" sz="2400" dirty="0" smtClean="0">
                <a:solidFill>
                  <a:schemeClr val="tx1"/>
                </a:solidFill>
                <a:cs typeface="Times New Roman" panose="02020603050405020304" pitchFamily="18" charset="0"/>
              </a:rPr>
              <a:t>72001240G</a:t>
            </a:r>
            <a:endParaRPr lang="en-US" sz="2400" dirty="0" smtClean="0">
              <a:solidFill>
                <a:schemeClr val="tx1"/>
              </a:solidFill>
              <a:cs typeface="Times New Roman" panose="02020603050405020304" pitchFamily="18" charset="0"/>
            </a:endParaRPr>
          </a:p>
          <a:p>
            <a:pPr algn="l"/>
            <a:r>
              <a:rPr lang="en-US" sz="2400" dirty="0" err="1" smtClean="0">
                <a:solidFill>
                  <a:schemeClr val="tx1"/>
                </a:solidFill>
                <a:cs typeface="Times New Roman" panose="02020603050405020304" pitchFamily="18" charset="0"/>
              </a:rPr>
              <a:t>Akansha</a:t>
            </a:r>
            <a:r>
              <a:rPr lang="en-US" sz="2400" dirty="0" smtClean="0">
                <a:solidFill>
                  <a:schemeClr val="tx1"/>
                </a:solidFill>
                <a:cs typeface="Times New Roman" panose="02020603050405020304" pitchFamily="18" charset="0"/>
              </a:rPr>
              <a:t> </a:t>
            </a:r>
            <a:r>
              <a:rPr lang="en-US" sz="2400" dirty="0" err="1" smtClean="0">
                <a:solidFill>
                  <a:schemeClr val="tx1"/>
                </a:solidFill>
                <a:cs typeface="Times New Roman" panose="02020603050405020304" pitchFamily="18" charset="0"/>
              </a:rPr>
              <a:t>Jagtap</a:t>
            </a:r>
            <a:r>
              <a:rPr lang="en-US" sz="2400" dirty="0">
                <a:solidFill>
                  <a:schemeClr val="tx1"/>
                </a:solidFill>
                <a:cs typeface="Times New Roman" panose="02020603050405020304" pitchFamily="18" charset="0"/>
              </a:rPr>
              <a:t>	</a:t>
            </a:r>
            <a:r>
              <a:rPr lang="en-US" sz="2400" dirty="0" smtClean="0">
                <a:solidFill>
                  <a:schemeClr val="tx1"/>
                </a:solidFill>
                <a:cs typeface="Times New Roman" panose="02020603050405020304" pitchFamily="18" charset="0"/>
              </a:rPr>
              <a:t>  </a:t>
            </a:r>
            <a:r>
              <a:rPr lang="en-US" sz="2400" dirty="0" smtClean="0">
                <a:solidFill>
                  <a:schemeClr val="tx1"/>
                </a:solidFill>
                <a:cs typeface="Times New Roman" panose="02020603050405020304" pitchFamily="18" charset="0"/>
              </a:rPr>
              <a:t>72001241E</a:t>
            </a:r>
            <a:endParaRPr lang="en-US" sz="2400" dirty="0" smtClean="0">
              <a:solidFill>
                <a:schemeClr val="tx1"/>
              </a:solidFill>
              <a:cs typeface="Times New Roman" panose="02020603050405020304" pitchFamily="18" charset="0"/>
            </a:endParaRPr>
          </a:p>
          <a:p>
            <a:pPr algn="l"/>
            <a:r>
              <a:rPr lang="en-US" dirty="0">
                <a:solidFill>
                  <a:schemeClr val="tx1"/>
                </a:solidFill>
                <a:cs typeface="Times New Roman" panose="02020603050405020304" pitchFamily="18" charset="0"/>
              </a:rPr>
              <a:t>	</a:t>
            </a:r>
          </a:p>
        </p:txBody>
      </p:sp>
      <p:sp>
        <p:nvSpPr>
          <p:cNvPr id="16" name="TextBox 15"/>
          <p:cNvSpPr txBox="1"/>
          <p:nvPr/>
        </p:nvSpPr>
        <p:spPr>
          <a:xfrm>
            <a:off x="8112224" y="2605695"/>
            <a:ext cx="2667000" cy="1384995"/>
          </a:xfrm>
          <a:prstGeom prst="rect">
            <a:avLst/>
          </a:prstGeom>
          <a:noFill/>
        </p:spPr>
        <p:txBody>
          <a:bodyPr wrap="square" rtlCol="0">
            <a:spAutoFit/>
          </a:bodyPr>
          <a:lstStyle/>
          <a:p>
            <a:r>
              <a:rPr lang="en-US" sz="2600" b="1" u="sng" dirty="0">
                <a:cs typeface="Times New Roman" panose="02020603050405020304" pitchFamily="18" charset="0"/>
              </a:rPr>
              <a:t>Guided  </a:t>
            </a:r>
            <a:r>
              <a:rPr lang="en-US" sz="2600" b="1" u="sng" dirty="0" smtClean="0">
                <a:cs typeface="Times New Roman" panose="02020603050405020304" pitchFamily="18" charset="0"/>
              </a:rPr>
              <a:t>By:</a:t>
            </a:r>
          </a:p>
          <a:p>
            <a:endParaRPr lang="en-US" sz="1000" b="1" u="sng" dirty="0">
              <a:cs typeface="Times New Roman" panose="02020603050405020304" pitchFamily="18" charset="0"/>
            </a:endParaRPr>
          </a:p>
          <a:p>
            <a:r>
              <a:rPr lang="en-US" sz="2400" dirty="0" smtClean="0">
                <a:cs typeface="Times New Roman" panose="02020603050405020304" pitchFamily="18" charset="0"/>
              </a:rPr>
              <a:t>Mr. M.P. </a:t>
            </a:r>
            <a:r>
              <a:rPr lang="en-US" sz="2400" dirty="0" err="1" smtClean="0">
                <a:cs typeface="Times New Roman" panose="02020603050405020304" pitchFamily="18" charset="0"/>
              </a:rPr>
              <a:t>Wankhede</a:t>
            </a:r>
            <a:endParaRPr lang="en-US" sz="2400" dirty="0">
              <a:cs typeface="Times New Roman" panose="02020603050405020304" pitchFamily="18" charset="0"/>
            </a:endParaRPr>
          </a:p>
          <a:p>
            <a:endParaRPr lang="en-IN" sz="2400" dirty="0">
              <a:cs typeface="Times New Roman" panose="02020603050405020304" pitchFamily="18" charset="0"/>
            </a:endParaRPr>
          </a:p>
        </p:txBody>
      </p:sp>
      <p:sp>
        <p:nvSpPr>
          <p:cNvPr id="7" name="Rectangle 2"/>
          <p:cNvSpPr>
            <a:spLocks noChangeArrowheads="1"/>
          </p:cNvSpPr>
          <p:nvPr/>
        </p:nvSpPr>
        <p:spPr bwMode="auto">
          <a:xfrm>
            <a:off x="8481521" y="367652"/>
            <a:ext cx="14042613" cy="3969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1817025352"/>
              </p:ext>
            </p:extLst>
          </p:nvPr>
        </p:nvGraphicFramePr>
        <p:xfrm>
          <a:off x="10073437" y="147125"/>
          <a:ext cx="1810181" cy="1509421"/>
        </p:xfrm>
        <a:graphic>
          <a:graphicData uri="http://schemas.openxmlformats.org/presentationml/2006/ole">
            <mc:AlternateContent xmlns:mc="http://schemas.openxmlformats.org/markup-compatibility/2006">
              <mc:Choice xmlns:v="urn:schemas-microsoft-com:vml" Requires="v">
                <p:oleObj spid="_x0000_s1071" r:id="rId4" imgW="1371429" imgH="914286" progId="MSPhotoEd.3">
                  <p:embed/>
                </p:oleObj>
              </mc:Choice>
              <mc:Fallback>
                <p:oleObj r:id="rId4" imgW="1371429" imgH="914286" progId="MSPhotoEd.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73437" y="147125"/>
                        <a:ext cx="1810181" cy="1509421"/>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F0BB0D5-E262-4173-9E75-279E9FC4EE24}" type="datetime1">
              <a:rPr lang="en-IN" smtClean="0"/>
              <a:t>22-03-2022</a:t>
            </a:fld>
            <a:endParaRPr lang="en-US"/>
          </a:p>
        </p:txBody>
      </p:sp>
      <p:sp>
        <p:nvSpPr>
          <p:cNvPr id="4" name="Footer Placeholder 3"/>
          <p:cNvSpPr>
            <a:spLocks noGrp="1"/>
          </p:cNvSpPr>
          <p:nvPr>
            <p:ph type="ftr" sz="quarter" idx="11"/>
          </p:nvPr>
        </p:nvSpPr>
        <p:spPr/>
        <p:txBody>
          <a:bodyPr/>
          <a:lstStyle/>
          <a:p>
            <a:r>
              <a:rPr lang="en-US" smtClean="0"/>
              <a:t>BE Project SCOE 2021-22</a:t>
            </a:r>
            <a:endParaRPr lang="en-US"/>
          </a:p>
        </p:txBody>
      </p:sp>
      <p:sp>
        <p:nvSpPr>
          <p:cNvPr id="5" name="Slide Number Placeholder 4"/>
          <p:cNvSpPr>
            <a:spLocks noGrp="1"/>
          </p:cNvSpPr>
          <p:nvPr>
            <p:ph type="sldNum" sz="quarter" idx="12"/>
          </p:nvPr>
        </p:nvSpPr>
        <p:spPr/>
        <p:txBody>
          <a:bodyPr/>
          <a:lstStyle/>
          <a:p>
            <a:fld id="{6ABFD712-9A51-4586-91F9-28577CD1986E}" type="slidenum">
              <a:rPr lang="en-US" smtClean="0"/>
              <a:t>10</a:t>
            </a:fld>
            <a:endParaRPr lang="en-US"/>
          </a:p>
        </p:txBody>
      </p:sp>
      <p:graphicFrame>
        <p:nvGraphicFramePr>
          <p:cNvPr id="9" name="Content Placeholder 8"/>
          <p:cNvGraphicFramePr>
            <a:graphicFrameLocks noGrp="1"/>
          </p:cNvGraphicFramePr>
          <p:nvPr>
            <p:ph idx="4294967295"/>
            <p:extLst>
              <p:ext uri="{D42A27DB-BD31-4B8C-83A1-F6EECF244321}">
                <p14:modId xmlns:p14="http://schemas.microsoft.com/office/powerpoint/2010/main" val="1853531960"/>
              </p:ext>
            </p:extLst>
          </p:nvPr>
        </p:nvGraphicFramePr>
        <p:xfrm>
          <a:off x="263352" y="116758"/>
          <a:ext cx="11665297" cy="5455920"/>
        </p:xfrm>
        <a:graphic>
          <a:graphicData uri="http://schemas.openxmlformats.org/drawingml/2006/table">
            <a:tbl>
              <a:tblPr firstRow="1" bandRow="1">
                <a:tableStyleId>{5940675A-B579-460E-94D1-54222C63F5DA}</a:tableStyleId>
              </a:tblPr>
              <a:tblGrid>
                <a:gridCol w="798230">
                  <a:extLst>
                    <a:ext uri="{9D8B030D-6E8A-4147-A177-3AD203B41FA5}">
                      <a16:colId xmlns="" xmlns:a16="http://schemas.microsoft.com/office/drawing/2014/main" val="20000"/>
                    </a:ext>
                  </a:extLst>
                </a:gridCol>
                <a:gridCol w="2415973">
                  <a:extLst>
                    <a:ext uri="{9D8B030D-6E8A-4147-A177-3AD203B41FA5}">
                      <a16:colId xmlns="" xmlns:a16="http://schemas.microsoft.com/office/drawing/2014/main" val="20001"/>
                    </a:ext>
                  </a:extLst>
                </a:gridCol>
                <a:gridCol w="1713327">
                  <a:extLst>
                    <a:ext uri="{9D8B030D-6E8A-4147-A177-3AD203B41FA5}">
                      <a16:colId xmlns="" xmlns:a16="http://schemas.microsoft.com/office/drawing/2014/main" val="20002"/>
                    </a:ext>
                  </a:extLst>
                </a:gridCol>
                <a:gridCol w="6737767">
                  <a:extLst>
                    <a:ext uri="{9D8B030D-6E8A-4147-A177-3AD203B41FA5}">
                      <a16:colId xmlns="" xmlns:a16="http://schemas.microsoft.com/office/drawing/2014/main" val="20003"/>
                    </a:ext>
                  </a:extLst>
                </a:gridCol>
              </a:tblGrid>
              <a:tr h="370840">
                <a:tc>
                  <a:txBody>
                    <a:bodyPr/>
                    <a:lstStyle/>
                    <a:p>
                      <a:r>
                        <a:rPr lang="en-US" sz="2000" dirty="0">
                          <a:latin typeface="+mn-lt"/>
                          <a:cs typeface="Times New Roman" panose="02020603050405020304" pitchFamily="18" charset="0"/>
                        </a:rPr>
                        <a:t>Sr.no</a:t>
                      </a:r>
                    </a:p>
                  </a:txBody>
                  <a:tcPr/>
                </a:tc>
                <a:tc>
                  <a:txBody>
                    <a:bodyPr/>
                    <a:lstStyle/>
                    <a:p>
                      <a:r>
                        <a:rPr lang="en-US" sz="2000" dirty="0">
                          <a:latin typeface="+mn-lt"/>
                          <a:cs typeface="Times New Roman" panose="02020603050405020304" pitchFamily="18" charset="0"/>
                        </a:rPr>
                        <a:t>Title </a:t>
                      </a:r>
                    </a:p>
                  </a:txBody>
                  <a:tcPr/>
                </a:tc>
                <a:tc>
                  <a:txBody>
                    <a:bodyPr/>
                    <a:lstStyle/>
                    <a:p>
                      <a:r>
                        <a:rPr lang="en-US" sz="2000" dirty="0">
                          <a:latin typeface="+mn-lt"/>
                          <a:cs typeface="Times New Roman" panose="02020603050405020304" pitchFamily="18" charset="0"/>
                        </a:rPr>
                        <a:t>Author </a:t>
                      </a:r>
                    </a:p>
                  </a:txBody>
                  <a:tcPr/>
                </a:tc>
                <a:tc>
                  <a:txBody>
                    <a:bodyPr/>
                    <a:lstStyle/>
                    <a:p>
                      <a:r>
                        <a:rPr lang="en-US" sz="2000" dirty="0">
                          <a:latin typeface="+mn-lt"/>
                          <a:cs typeface="Times New Roman" panose="02020603050405020304" pitchFamily="18" charset="0"/>
                        </a:rPr>
                        <a:t>Abstract </a:t>
                      </a:r>
                    </a:p>
                  </a:txBody>
                  <a:tcPr/>
                </a:tc>
                <a:extLst>
                  <a:ext uri="{0D108BD9-81ED-4DB2-BD59-A6C34878D82A}">
                    <a16:rowId xmlns="" xmlns:a16="http://schemas.microsoft.com/office/drawing/2014/main" val="10000"/>
                  </a:ext>
                </a:extLst>
              </a:tr>
              <a:tr h="370840">
                <a:tc>
                  <a:txBody>
                    <a:bodyPr/>
                    <a:lstStyle/>
                    <a:p>
                      <a:r>
                        <a:rPr lang="en-US" sz="2000" dirty="0">
                          <a:latin typeface="+mn-lt"/>
                        </a:rPr>
                        <a:t>5</a:t>
                      </a:r>
                    </a:p>
                  </a:txBody>
                  <a:tcPr/>
                </a:tc>
                <a:tc>
                  <a:txBody>
                    <a:bodyPr/>
                    <a:lstStyle/>
                    <a:p>
                      <a:r>
                        <a:rPr lang="en-GB" sz="2000" b="0" i="0" kern="1200" dirty="0" smtClean="0">
                          <a:solidFill>
                            <a:schemeClr val="tx1"/>
                          </a:solidFill>
                          <a:effectLst/>
                          <a:latin typeface="+mn-lt"/>
                          <a:ea typeface="+mn-ea"/>
                          <a:cs typeface="Times New Roman" panose="02020603050405020304" pitchFamily="18" charset="0"/>
                        </a:rPr>
                        <a:t>Efficient Frequency Domain Feature Extraction Model using EPS and LDA for Human Activity Recognition</a:t>
                      </a:r>
                      <a:endParaRPr lang="en-US" sz="2000" b="0" i="0" kern="1200" dirty="0">
                        <a:solidFill>
                          <a:schemeClr val="tx1"/>
                        </a:solidFill>
                        <a:effectLst/>
                        <a:latin typeface="+mn-lt"/>
                        <a:ea typeface="+mn-ea"/>
                        <a:cs typeface="Times New Roman" panose="02020603050405020304" pitchFamily="18" charset="0"/>
                      </a:endParaRPr>
                    </a:p>
                  </a:txBody>
                  <a:tcPr/>
                </a:tc>
                <a:tc>
                  <a:txBody>
                    <a:bodyPr/>
                    <a:lstStyle/>
                    <a:p>
                      <a:r>
                        <a:rPr lang="en-US" sz="2000" b="0" i="0" u="none" strike="noStrike" kern="1200" dirty="0" smtClean="0">
                          <a:solidFill>
                            <a:schemeClr val="tx1"/>
                          </a:solidFill>
                          <a:effectLst/>
                          <a:latin typeface="+mn-lt"/>
                          <a:ea typeface="+mn-ea"/>
                          <a:cs typeface="Times New Roman" panose="02020603050405020304" pitchFamily="18" charset="0"/>
                        </a:rPr>
                        <a:t> </a:t>
                      </a:r>
                      <a:r>
                        <a:rPr lang="en-US" sz="2000" b="0" i="0" u="none" strike="noStrike" kern="1200" dirty="0" err="1" smtClean="0">
                          <a:solidFill>
                            <a:schemeClr val="tx1"/>
                          </a:solidFill>
                          <a:effectLst/>
                          <a:latin typeface="+mn-lt"/>
                          <a:ea typeface="+mn-ea"/>
                          <a:cs typeface="Times New Roman" panose="02020603050405020304" pitchFamily="18" charset="0"/>
                        </a:rPr>
                        <a:t>Rasel</a:t>
                      </a:r>
                      <a:r>
                        <a:rPr lang="en-US" sz="2000" b="0" i="0" u="none" strike="noStrike" kern="1200" dirty="0" smtClean="0">
                          <a:solidFill>
                            <a:schemeClr val="tx1"/>
                          </a:solidFill>
                          <a:effectLst/>
                          <a:latin typeface="+mn-lt"/>
                          <a:ea typeface="+mn-ea"/>
                          <a:cs typeface="Times New Roman" panose="02020603050405020304" pitchFamily="18" charset="0"/>
                        </a:rPr>
                        <a:t> Ahmed </a:t>
                      </a:r>
                      <a:r>
                        <a:rPr lang="en-US" sz="2000" b="0" i="0" u="none" strike="noStrike" kern="1200" dirty="0" err="1" smtClean="0">
                          <a:solidFill>
                            <a:schemeClr val="tx1"/>
                          </a:solidFill>
                          <a:effectLst/>
                          <a:latin typeface="+mn-lt"/>
                          <a:ea typeface="+mn-ea"/>
                          <a:cs typeface="Times New Roman" panose="02020603050405020304" pitchFamily="18" charset="0"/>
                        </a:rPr>
                        <a:t>Bhuiyan</a:t>
                      </a:r>
                      <a:r>
                        <a:rPr lang="en-US" sz="2000" b="0" i="0" u="none" strike="noStrike" kern="1200" dirty="0" smtClean="0">
                          <a:solidFill>
                            <a:schemeClr val="tx1"/>
                          </a:solidFill>
                          <a:effectLst/>
                          <a:latin typeface="+mn-lt"/>
                          <a:ea typeface="+mn-ea"/>
                          <a:cs typeface="Times New Roman" panose="02020603050405020304" pitchFamily="18" charset="0"/>
                        </a:rPr>
                        <a:t>, </a:t>
                      </a:r>
                      <a:r>
                        <a:rPr lang="en-US" sz="2000" b="0" i="0" u="none" strike="noStrike" kern="1200" dirty="0" err="1" smtClean="0">
                          <a:solidFill>
                            <a:schemeClr val="tx1"/>
                          </a:solidFill>
                          <a:effectLst/>
                          <a:latin typeface="+mn-lt"/>
                          <a:ea typeface="+mn-ea"/>
                          <a:cs typeface="Times New Roman" panose="02020603050405020304" pitchFamily="18" charset="0"/>
                        </a:rPr>
                        <a:t>Nadeem</a:t>
                      </a:r>
                      <a:r>
                        <a:rPr lang="en-US" sz="2000" b="0" i="0" u="none" strike="noStrike" kern="1200" dirty="0" smtClean="0">
                          <a:solidFill>
                            <a:schemeClr val="tx1"/>
                          </a:solidFill>
                          <a:effectLst/>
                          <a:latin typeface="+mn-lt"/>
                          <a:ea typeface="+mn-ea"/>
                          <a:cs typeface="Times New Roman" panose="02020603050405020304" pitchFamily="18" charset="0"/>
                        </a:rPr>
                        <a:t> Ahmed</a:t>
                      </a:r>
                    </a:p>
                    <a:p>
                      <a:r>
                        <a:rPr lang="en-US" sz="2000" b="0" i="0" u="none" strike="noStrike" kern="1200" dirty="0" smtClean="0">
                          <a:solidFill>
                            <a:schemeClr val="tx1"/>
                          </a:solidFill>
                          <a:effectLst/>
                          <a:latin typeface="+mn-lt"/>
                          <a:ea typeface="+mn-ea"/>
                          <a:cs typeface="Times New Roman" panose="02020603050405020304" pitchFamily="18" charset="0"/>
                        </a:rPr>
                        <a:t>(2020)</a:t>
                      </a:r>
                      <a:endParaRPr lang="en-US" sz="2000" b="0" dirty="0">
                        <a:solidFill>
                          <a:schemeClr val="tx1"/>
                        </a:solidFill>
                        <a:latin typeface="+mn-lt"/>
                        <a:cs typeface="Times New Roman" panose="02020603050405020304" pitchFamily="18" charset="0"/>
                      </a:endParaRPr>
                    </a:p>
                  </a:txBody>
                  <a:tcPr/>
                </a:tc>
                <a:tc>
                  <a:txBody>
                    <a:bodyPr/>
                    <a:lstStyle/>
                    <a:p>
                      <a:pPr algn="just"/>
                      <a:r>
                        <a:rPr lang="en-US" sz="2000" b="0" i="0" kern="1200" dirty="0" smtClean="0">
                          <a:solidFill>
                            <a:schemeClr val="tx1"/>
                          </a:solidFill>
                          <a:effectLst/>
                          <a:latin typeface="+mn-lt"/>
                          <a:ea typeface="+mn-ea"/>
                          <a:cs typeface="+mn-cs"/>
                        </a:rPr>
                        <a:t>Enveloped Power Spectrum (EPS) is used for extracting impulse components of the signal, and the Linear Discriminant Analysis (LDA) is used as a dimensionality reduction procedure to extract the discriminant features for human daily activity recognition. After completing EPS feature extraction techniques, LDA is performed on those extracted spectra for extracting features using the dimension reduction technique. Finally, the discriminant vocabulary vector is trained by the Multiclass Support Vector Machine (MCSVM) to classify human activities</a:t>
                      </a:r>
                      <a:endParaRPr lang="en-US" sz="2400" b="0" dirty="0">
                        <a:solidFill>
                          <a:schemeClr val="tx1"/>
                        </a:solidFill>
                        <a:latin typeface="+mn-lt"/>
                        <a:cs typeface="Times New Roman" panose="02020603050405020304" pitchFamily="18" charset="0"/>
                      </a:endParaRPr>
                    </a:p>
                  </a:txBody>
                  <a:tcPr/>
                </a:tc>
                <a:extLst>
                  <a:ext uri="{0D108BD9-81ED-4DB2-BD59-A6C34878D82A}">
                    <a16:rowId xmlns="" xmlns:a16="http://schemas.microsoft.com/office/drawing/2014/main" val="10002"/>
                  </a:ext>
                </a:extLst>
              </a:tr>
              <a:tr h="370840">
                <a:tc>
                  <a:txBody>
                    <a:bodyPr/>
                    <a:lstStyle/>
                    <a:p>
                      <a:r>
                        <a:rPr lang="en-US" sz="2000" dirty="0" smtClean="0">
                          <a:latin typeface="+mn-lt"/>
                        </a:rPr>
                        <a:t>6</a:t>
                      </a:r>
                      <a:endParaRPr lang="en-US" sz="2000" dirty="0">
                        <a:latin typeface="+mn-lt"/>
                      </a:endParaRPr>
                    </a:p>
                  </a:txBody>
                  <a:tcPr/>
                </a:tc>
                <a:tc>
                  <a:txBody>
                    <a:bodyPr/>
                    <a:lstStyle/>
                    <a:p>
                      <a:r>
                        <a:rPr lang="en-US" sz="2000" b="0" i="0" u="none" strike="noStrike" kern="1200" baseline="0" dirty="0" smtClean="0">
                          <a:solidFill>
                            <a:schemeClr val="tx1"/>
                          </a:solidFill>
                          <a:latin typeface="+mn-lt"/>
                          <a:ea typeface="+mn-ea"/>
                          <a:cs typeface="+mn-cs"/>
                        </a:rPr>
                        <a:t>Human Activity Recognition Using Pose Estimation and Machine</a:t>
                      </a:r>
                    </a:p>
                    <a:p>
                      <a:r>
                        <a:rPr lang="en-US" sz="2000" b="0" i="0" u="none" strike="noStrike" kern="1200" baseline="0" dirty="0" smtClean="0">
                          <a:solidFill>
                            <a:schemeClr val="tx1"/>
                          </a:solidFill>
                          <a:latin typeface="+mn-lt"/>
                          <a:ea typeface="+mn-ea"/>
                          <a:cs typeface="+mn-cs"/>
                        </a:rPr>
                        <a:t>Learning Algorithm</a:t>
                      </a:r>
                      <a:endParaRPr lang="en-US" sz="2400" b="0" dirty="0">
                        <a:latin typeface="+mn-lt"/>
                      </a:endParaRPr>
                    </a:p>
                  </a:txBody>
                  <a:tcPr/>
                </a:tc>
                <a:tc>
                  <a:txBody>
                    <a:bodyPr/>
                    <a:lstStyle/>
                    <a:p>
                      <a:r>
                        <a:rPr lang="en-US" sz="2000" b="0" i="0" u="none" strike="noStrike" kern="1200" baseline="0" dirty="0" err="1" smtClean="0">
                          <a:solidFill>
                            <a:schemeClr val="tx1"/>
                          </a:solidFill>
                          <a:latin typeface="+mn-lt"/>
                          <a:ea typeface="+mn-ea"/>
                          <a:cs typeface="+mn-cs"/>
                        </a:rPr>
                        <a:t>Abhay</a:t>
                      </a:r>
                      <a:r>
                        <a:rPr lang="en-US" sz="2000" b="0" i="0" u="none" strike="noStrike" kern="1200" baseline="0" dirty="0" smtClean="0">
                          <a:solidFill>
                            <a:schemeClr val="tx1"/>
                          </a:solidFill>
                          <a:latin typeface="+mn-lt"/>
                          <a:ea typeface="+mn-ea"/>
                          <a:cs typeface="+mn-cs"/>
                        </a:rPr>
                        <a:t> Gupta</a:t>
                      </a:r>
                      <a:r>
                        <a:rPr lang="en-US" sz="2000" b="0" i="1" u="none" strike="noStrike" kern="1200" baseline="0" dirty="0" smtClean="0">
                          <a:solidFill>
                            <a:schemeClr val="tx1"/>
                          </a:solidFill>
                          <a:latin typeface="+mn-lt"/>
                          <a:ea typeface="+mn-ea"/>
                          <a:cs typeface="+mn-cs"/>
                        </a:rPr>
                        <a:t>, </a:t>
                      </a:r>
                      <a:r>
                        <a:rPr lang="en-US" sz="2000" b="0" i="0" u="none" strike="noStrike" kern="1200" baseline="0" dirty="0" err="1" smtClean="0">
                          <a:solidFill>
                            <a:schemeClr val="tx1"/>
                          </a:solidFill>
                          <a:latin typeface="+mn-lt"/>
                          <a:ea typeface="+mn-ea"/>
                          <a:cs typeface="+mn-cs"/>
                        </a:rPr>
                        <a:t>Kuldeep</a:t>
                      </a:r>
                      <a:r>
                        <a:rPr lang="en-US" sz="2000" b="0" i="0" u="none" strike="noStrike" kern="1200" baseline="0" dirty="0" smtClean="0">
                          <a:solidFill>
                            <a:schemeClr val="tx1"/>
                          </a:solidFill>
                          <a:latin typeface="+mn-lt"/>
                          <a:ea typeface="+mn-ea"/>
                          <a:cs typeface="+mn-cs"/>
                        </a:rPr>
                        <a:t> Gupta, </a:t>
                      </a:r>
                      <a:r>
                        <a:rPr lang="en-US" sz="2000" b="0" i="0" u="none" strike="noStrike" kern="1200" baseline="0" dirty="0" err="1" smtClean="0">
                          <a:solidFill>
                            <a:schemeClr val="tx1"/>
                          </a:solidFill>
                          <a:latin typeface="+mn-lt"/>
                          <a:ea typeface="+mn-ea"/>
                          <a:cs typeface="+mn-cs"/>
                        </a:rPr>
                        <a:t>Kshama</a:t>
                      </a:r>
                      <a:r>
                        <a:rPr lang="en-US" sz="2000" b="0" i="0" u="none" strike="noStrike" kern="1200" baseline="0" dirty="0" smtClean="0">
                          <a:solidFill>
                            <a:schemeClr val="tx1"/>
                          </a:solidFill>
                          <a:latin typeface="+mn-lt"/>
                          <a:ea typeface="+mn-ea"/>
                          <a:cs typeface="+mn-cs"/>
                        </a:rPr>
                        <a:t> Gupta and </a:t>
                      </a:r>
                      <a:r>
                        <a:rPr lang="en-US" sz="2000" b="0" i="0" u="none" strike="noStrike" kern="1200" baseline="0" dirty="0" err="1" smtClean="0">
                          <a:solidFill>
                            <a:schemeClr val="tx1"/>
                          </a:solidFill>
                          <a:latin typeface="+mn-lt"/>
                          <a:ea typeface="+mn-ea"/>
                          <a:cs typeface="+mn-cs"/>
                        </a:rPr>
                        <a:t>Kapil</a:t>
                      </a:r>
                      <a:r>
                        <a:rPr lang="en-US" sz="2000" b="0" i="0" u="none" strike="noStrike" kern="1200" baseline="0" dirty="0" smtClean="0">
                          <a:solidFill>
                            <a:schemeClr val="tx1"/>
                          </a:solidFill>
                          <a:latin typeface="+mn-lt"/>
                          <a:ea typeface="+mn-ea"/>
                          <a:cs typeface="+mn-cs"/>
                        </a:rPr>
                        <a:t> Gupta(2021)</a:t>
                      </a:r>
                      <a:endParaRPr lang="en-US" sz="2400" dirty="0">
                        <a:latin typeface="+mn-lt"/>
                      </a:endParaRPr>
                    </a:p>
                  </a:txBody>
                  <a:tcPr/>
                </a:tc>
                <a:tc>
                  <a:txBody>
                    <a:bodyPr/>
                    <a:lstStyle/>
                    <a:p>
                      <a:pPr algn="just"/>
                      <a:r>
                        <a:rPr lang="en-US" sz="2000" b="0" i="0" u="none" strike="noStrike" kern="1200" baseline="0" dirty="0" smtClean="0">
                          <a:solidFill>
                            <a:schemeClr val="tx1"/>
                          </a:solidFill>
                          <a:latin typeface="+mn-lt"/>
                          <a:ea typeface="+mn-ea"/>
                          <a:cs typeface="+mn-cs"/>
                        </a:rPr>
                        <a:t>A single person poses estimation and activity classification using pose. Pose Estimation consists of the recognition of 18 body key points and joints locations. We have used the </a:t>
                      </a:r>
                      <a:r>
                        <a:rPr lang="en-US" sz="2000" b="0" i="0" u="none" strike="noStrike" kern="1200" baseline="0" dirty="0" err="1" smtClean="0">
                          <a:solidFill>
                            <a:schemeClr val="tx1"/>
                          </a:solidFill>
                          <a:latin typeface="+mn-lt"/>
                          <a:ea typeface="+mn-ea"/>
                          <a:cs typeface="+mn-cs"/>
                        </a:rPr>
                        <a:t>OpenPose</a:t>
                      </a:r>
                      <a:r>
                        <a:rPr lang="en-US" sz="2000" b="0" i="0" u="none" strike="noStrike" kern="1200" baseline="0" dirty="0" smtClean="0">
                          <a:solidFill>
                            <a:schemeClr val="tx1"/>
                          </a:solidFill>
                          <a:latin typeface="+mn-lt"/>
                          <a:ea typeface="+mn-ea"/>
                          <a:cs typeface="+mn-cs"/>
                        </a:rPr>
                        <a:t> library for pose estimation work. And the activity classification task is performed by using multiple logistic regression.</a:t>
                      </a:r>
                      <a:endParaRPr lang="en-US" sz="2400" dirty="0">
                        <a:latin typeface="+mn-lt"/>
                      </a:endParaRPr>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011A6E9-34FE-429D-A727-8274C96AB36C}" type="datetime1">
              <a:rPr lang="en-IN" smtClean="0"/>
              <a:pPr/>
              <a:t>22-03-2022</a:t>
            </a:fld>
            <a:endParaRPr lang="en-US"/>
          </a:p>
        </p:txBody>
      </p:sp>
      <p:sp>
        <p:nvSpPr>
          <p:cNvPr id="4" name="Footer Placeholder 3"/>
          <p:cNvSpPr>
            <a:spLocks noGrp="1"/>
          </p:cNvSpPr>
          <p:nvPr>
            <p:ph type="ftr" sz="quarter" idx="11"/>
          </p:nvPr>
        </p:nvSpPr>
        <p:spPr/>
        <p:txBody>
          <a:bodyPr/>
          <a:lstStyle/>
          <a:p>
            <a:r>
              <a:rPr lang="en-US" smtClean="0"/>
              <a:t>BE Project SCOE 2021-22</a:t>
            </a:r>
            <a:endParaRPr lang="en-US"/>
          </a:p>
        </p:txBody>
      </p:sp>
      <p:sp>
        <p:nvSpPr>
          <p:cNvPr id="6" name="Slide Number Placeholder 5"/>
          <p:cNvSpPr>
            <a:spLocks noGrp="1"/>
          </p:cNvSpPr>
          <p:nvPr>
            <p:ph type="sldNum" sz="quarter" idx="12"/>
          </p:nvPr>
        </p:nvSpPr>
        <p:spPr/>
        <p:txBody>
          <a:bodyPr/>
          <a:lstStyle/>
          <a:p>
            <a:fld id="{6ABFD712-9A51-4586-91F9-28577CD1986E}" type="slidenum">
              <a:rPr lang="en-US" smtClean="0"/>
              <a:pPr/>
              <a:t>11</a:t>
            </a:fld>
            <a:endParaRPr lang="en-US"/>
          </a:p>
        </p:txBody>
      </p:sp>
      <p:sp>
        <p:nvSpPr>
          <p:cNvPr id="2" name="Title 1"/>
          <p:cNvSpPr>
            <a:spLocks noGrp="1"/>
          </p:cNvSpPr>
          <p:nvPr>
            <p:ph type="title" idx="4294967295"/>
          </p:nvPr>
        </p:nvSpPr>
        <p:spPr>
          <a:xfrm>
            <a:off x="263352" y="180738"/>
            <a:ext cx="9986392" cy="729307"/>
          </a:xfrm>
        </p:spPr>
        <p:txBody>
          <a:bodyPr/>
          <a:lstStyle/>
          <a:p>
            <a:r>
              <a:rPr lang="en-US" b="1" dirty="0" smtClean="0"/>
              <a:t>System Architecture</a:t>
            </a:r>
            <a:endParaRPr lang="en-US" b="1"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3415" y="764704"/>
            <a:ext cx="7620270" cy="545061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C29802D-8C1F-4648-9739-807C8BA47CB5}" type="datetime1">
              <a:rPr lang="en-IN" smtClean="0"/>
              <a:pPr/>
              <a:t>22-03-2022</a:t>
            </a:fld>
            <a:endParaRPr lang="en-US"/>
          </a:p>
        </p:txBody>
      </p:sp>
      <p:sp>
        <p:nvSpPr>
          <p:cNvPr id="4" name="Footer Placeholder 3"/>
          <p:cNvSpPr>
            <a:spLocks noGrp="1"/>
          </p:cNvSpPr>
          <p:nvPr>
            <p:ph type="ftr" sz="quarter" idx="11"/>
          </p:nvPr>
        </p:nvSpPr>
        <p:spPr/>
        <p:txBody>
          <a:bodyPr/>
          <a:lstStyle/>
          <a:p>
            <a:r>
              <a:rPr lang="en-US" smtClean="0"/>
              <a:t>BE Project SCOE 2021-22</a:t>
            </a:r>
            <a:endParaRPr lang="en-US"/>
          </a:p>
        </p:txBody>
      </p:sp>
      <p:sp>
        <p:nvSpPr>
          <p:cNvPr id="5" name="Slide Number Placeholder 4"/>
          <p:cNvSpPr>
            <a:spLocks noGrp="1"/>
          </p:cNvSpPr>
          <p:nvPr>
            <p:ph type="sldNum" sz="quarter" idx="12"/>
          </p:nvPr>
        </p:nvSpPr>
        <p:spPr/>
        <p:txBody>
          <a:bodyPr/>
          <a:lstStyle/>
          <a:p>
            <a:fld id="{6ABFD712-9A51-4586-91F9-28577CD1986E}" type="slidenum">
              <a:rPr lang="en-US" smtClean="0"/>
              <a:pPr/>
              <a:t>12</a:t>
            </a:fld>
            <a:endParaRPr lang="en-US"/>
          </a:p>
        </p:txBody>
      </p:sp>
      <p:sp>
        <p:nvSpPr>
          <p:cNvPr id="2" name="Title 1"/>
          <p:cNvSpPr>
            <a:spLocks noGrp="1"/>
          </p:cNvSpPr>
          <p:nvPr>
            <p:ph type="title" idx="4294967295"/>
          </p:nvPr>
        </p:nvSpPr>
        <p:spPr>
          <a:xfrm>
            <a:off x="-168696" y="102022"/>
            <a:ext cx="5233864" cy="832541"/>
          </a:xfrm>
        </p:spPr>
        <p:txBody>
          <a:bodyPr>
            <a:normAutofit/>
          </a:bodyPr>
          <a:lstStyle/>
          <a:p>
            <a:pPr algn="ctr"/>
            <a:r>
              <a:rPr lang="en-US" b="1" dirty="0">
                <a:solidFill>
                  <a:schemeClr val="tx1"/>
                </a:solidFill>
                <a:cs typeface="Times New Roman" panose="02020603050405020304" pitchFamily="18" charset="0"/>
              </a:rPr>
              <a:t>Data Flow </a:t>
            </a:r>
            <a:r>
              <a:rPr lang="en-US" b="1" dirty="0" smtClean="0">
                <a:solidFill>
                  <a:schemeClr val="tx1"/>
                </a:solidFill>
                <a:cs typeface="Times New Roman" panose="02020603050405020304" pitchFamily="18" charset="0"/>
              </a:rPr>
              <a:t>Diagram</a:t>
            </a:r>
            <a:endParaRPr lang="en-US" b="1" dirty="0">
              <a:solidFill>
                <a:schemeClr val="tx1"/>
              </a:solidFill>
              <a:cs typeface="Times New Roman" panose="02020603050405020304" pitchFamily="18" charset="0"/>
            </a:endParaRPr>
          </a:p>
        </p:txBody>
      </p:sp>
      <p:sp>
        <p:nvSpPr>
          <p:cNvPr id="8" name="object 3"/>
          <p:cNvSpPr txBox="1"/>
          <p:nvPr/>
        </p:nvSpPr>
        <p:spPr>
          <a:xfrm>
            <a:off x="1329444" y="2022890"/>
            <a:ext cx="1567033" cy="444352"/>
          </a:xfrm>
          <a:prstGeom prst="rect">
            <a:avLst/>
          </a:prstGeom>
        </p:spPr>
        <p:txBody>
          <a:bodyPr vert="horz" wrap="square" lIns="0" tIns="13335" rIns="0" bIns="0" rtlCol="0">
            <a:spAutoFit/>
          </a:bodyPr>
          <a:lstStyle/>
          <a:p>
            <a:pPr marL="12700">
              <a:lnSpc>
                <a:spcPct val="100000"/>
              </a:lnSpc>
              <a:spcBef>
                <a:spcPts val="105"/>
              </a:spcBef>
            </a:pPr>
            <a:r>
              <a:rPr sz="2800" b="1" spc="-5" dirty="0">
                <a:cs typeface="Times New Roman" panose="02020603050405020304"/>
              </a:rPr>
              <a:t>Level </a:t>
            </a:r>
            <a:r>
              <a:rPr sz="2800" b="1" dirty="0">
                <a:cs typeface="Times New Roman" panose="02020603050405020304"/>
              </a:rPr>
              <a:t>0</a:t>
            </a:r>
            <a:r>
              <a:rPr sz="2800" b="1" spc="-20" dirty="0">
                <a:cs typeface="Times New Roman" panose="02020603050405020304"/>
              </a:rPr>
              <a:t> </a:t>
            </a:r>
            <a:r>
              <a:rPr sz="2800" b="1" dirty="0">
                <a:cs typeface="Gothic Uralic"/>
              </a:rPr>
              <a:t>:</a:t>
            </a:r>
            <a:endParaRPr sz="2800" dirty="0">
              <a:cs typeface="Gothic Uralic"/>
            </a:endParaRPr>
          </a:p>
        </p:txBody>
      </p:sp>
      <p:sp>
        <p:nvSpPr>
          <p:cNvPr id="9" name="object 2"/>
          <p:cNvSpPr txBox="1">
            <a:spLocks noGrp="1"/>
          </p:cNvSpPr>
          <p:nvPr/>
        </p:nvSpPr>
        <p:spPr>
          <a:xfrm>
            <a:off x="1315095" y="4272917"/>
            <a:ext cx="1429067" cy="444352"/>
          </a:xfrm>
          <a:prstGeom prst="rect">
            <a:avLst/>
          </a:prstGeom>
        </p:spPr>
        <p:txBody>
          <a:bodyPr vert="horz" wrap="square" lIns="0" tIns="13335" rIns="0" bIns="0" rtlCol="0">
            <a:spAutoFit/>
          </a:bodyPr>
          <a:lstStyle>
            <a:lvl1pPr>
              <a:defRPr sz="3600" b="1" i="0">
                <a:solidFill>
                  <a:schemeClr val="tx1"/>
                </a:solidFill>
                <a:latin typeface="Times New Roman" panose="02020603050405020304"/>
                <a:ea typeface="+mj-ea"/>
                <a:cs typeface="Times New Roman" panose="02020603050405020304"/>
              </a:defRPr>
            </a:lvl1pPr>
          </a:lstStyle>
          <a:p>
            <a:pPr marL="12700">
              <a:lnSpc>
                <a:spcPct val="100000"/>
              </a:lnSpc>
              <a:spcBef>
                <a:spcPts val="105"/>
              </a:spcBef>
            </a:pPr>
            <a:r>
              <a:rPr sz="2800" dirty="0" smtClean="0">
                <a:latin typeface="+mn-lt"/>
              </a:rPr>
              <a:t>Level </a:t>
            </a:r>
            <a:r>
              <a:rPr sz="2800" dirty="0">
                <a:latin typeface="+mn-lt"/>
              </a:rPr>
              <a:t>1</a:t>
            </a:r>
            <a:r>
              <a:rPr sz="2800" spc="-95" dirty="0">
                <a:latin typeface="+mn-lt"/>
              </a:rPr>
              <a:t> </a:t>
            </a:r>
            <a:r>
              <a:rPr sz="2800" dirty="0">
                <a:latin typeface="+mn-lt"/>
              </a:rPr>
              <a:t>:</a:t>
            </a:r>
          </a:p>
        </p:txBody>
      </p:sp>
      <p:pic>
        <p:nvPicPr>
          <p:cNvPr id="2050" name="Picture 2" descr="C:\Users\Sagar\Downloads\Human Activity\diagrams\diagrams\df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2262" y="3447133"/>
            <a:ext cx="6924208" cy="2400392"/>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Sagar\Downloads\Human Activity\diagrams\diagrams\dfd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1322" y="1560820"/>
            <a:ext cx="7301035" cy="1226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189987B-7FB6-4A59-A6D7-A44B74ECF614}" type="datetime1">
              <a:rPr lang="en-IN" smtClean="0"/>
              <a:t>22-03-2022</a:t>
            </a:fld>
            <a:endParaRPr lang="en-US"/>
          </a:p>
        </p:txBody>
      </p:sp>
      <p:sp>
        <p:nvSpPr>
          <p:cNvPr id="4" name="Footer Placeholder 3"/>
          <p:cNvSpPr>
            <a:spLocks noGrp="1"/>
          </p:cNvSpPr>
          <p:nvPr>
            <p:ph type="ftr" sz="quarter" idx="11"/>
          </p:nvPr>
        </p:nvSpPr>
        <p:spPr/>
        <p:txBody>
          <a:bodyPr/>
          <a:lstStyle/>
          <a:p>
            <a:r>
              <a:rPr lang="en-US" smtClean="0"/>
              <a:t>BE Project SCOE 2021-22</a:t>
            </a:r>
            <a:endParaRPr lang="en-US"/>
          </a:p>
        </p:txBody>
      </p:sp>
      <p:sp>
        <p:nvSpPr>
          <p:cNvPr id="5" name="Slide Number Placeholder 4"/>
          <p:cNvSpPr>
            <a:spLocks noGrp="1"/>
          </p:cNvSpPr>
          <p:nvPr>
            <p:ph type="sldNum" sz="quarter" idx="12"/>
          </p:nvPr>
        </p:nvSpPr>
        <p:spPr/>
        <p:txBody>
          <a:bodyPr/>
          <a:lstStyle/>
          <a:p>
            <a:fld id="{6ABFD712-9A51-4586-91F9-28577CD1986E}" type="slidenum">
              <a:rPr lang="en-US" smtClean="0"/>
              <a:t>13</a:t>
            </a:fld>
            <a:endParaRPr lang="en-US"/>
          </a:p>
        </p:txBody>
      </p:sp>
      <p:sp>
        <p:nvSpPr>
          <p:cNvPr id="2" name="Title 1"/>
          <p:cNvSpPr>
            <a:spLocks noGrp="1"/>
          </p:cNvSpPr>
          <p:nvPr>
            <p:ph type="title" idx="4294967295"/>
          </p:nvPr>
        </p:nvSpPr>
        <p:spPr>
          <a:xfrm>
            <a:off x="113507" y="173061"/>
            <a:ext cx="4439816" cy="828005"/>
          </a:xfrm>
        </p:spPr>
        <p:txBody>
          <a:bodyPr>
            <a:normAutofit fontScale="90000"/>
          </a:bodyPr>
          <a:lstStyle/>
          <a:p>
            <a:pPr algn="ctr"/>
            <a:r>
              <a:rPr lang="en-US" b="1" dirty="0" smtClean="0">
                <a:solidFill>
                  <a:schemeClr val="tx1"/>
                </a:solidFill>
                <a:cs typeface="Times New Roman" panose="02020603050405020304" pitchFamily="18" charset="0"/>
              </a:rPr>
              <a:t>Data Flow Diagram</a:t>
            </a:r>
            <a:endParaRPr lang="en-US" b="1" dirty="0">
              <a:solidFill>
                <a:schemeClr val="tx1"/>
              </a:solidFill>
              <a:cs typeface="Times New Roman" panose="02020603050405020304" pitchFamily="18" charset="0"/>
            </a:endParaRPr>
          </a:p>
        </p:txBody>
      </p:sp>
      <p:sp>
        <p:nvSpPr>
          <p:cNvPr id="10" name="object 2"/>
          <p:cNvSpPr txBox="1">
            <a:spLocks noGrp="1"/>
          </p:cNvSpPr>
          <p:nvPr/>
        </p:nvSpPr>
        <p:spPr>
          <a:xfrm>
            <a:off x="1097280" y="2672522"/>
            <a:ext cx="2289448" cy="444352"/>
          </a:xfrm>
          <a:prstGeom prst="rect">
            <a:avLst/>
          </a:prstGeom>
        </p:spPr>
        <p:txBody>
          <a:bodyPr vert="horz" wrap="square" lIns="0" tIns="13335" rIns="0" bIns="0" rtlCol="0">
            <a:spAutoFit/>
          </a:bodyPr>
          <a:lstStyle>
            <a:lvl1pPr>
              <a:defRPr sz="3600" b="1" i="0">
                <a:solidFill>
                  <a:schemeClr val="tx1"/>
                </a:solidFill>
                <a:latin typeface="Times New Roman" panose="02020603050405020304"/>
                <a:ea typeface="+mj-ea"/>
                <a:cs typeface="Times New Roman" panose="02020603050405020304"/>
              </a:defRPr>
            </a:lvl1pPr>
          </a:lstStyle>
          <a:p>
            <a:pPr marL="12700">
              <a:lnSpc>
                <a:spcPct val="100000"/>
              </a:lnSpc>
              <a:spcBef>
                <a:spcPts val="105"/>
              </a:spcBef>
            </a:pPr>
            <a:r>
              <a:rPr sz="2800" spc="-5" dirty="0">
                <a:latin typeface="+mn-lt"/>
              </a:rPr>
              <a:t>Level </a:t>
            </a:r>
            <a:r>
              <a:rPr sz="2800" dirty="0">
                <a:latin typeface="+mn-lt"/>
              </a:rPr>
              <a:t>2</a:t>
            </a:r>
            <a:r>
              <a:rPr sz="2800" spc="-70" dirty="0">
                <a:latin typeface="+mn-lt"/>
              </a:rPr>
              <a:t> </a:t>
            </a:r>
            <a:r>
              <a:rPr sz="2800" dirty="0">
                <a:latin typeface="+mn-lt"/>
              </a:rPr>
              <a:t>:</a:t>
            </a:r>
          </a:p>
        </p:txBody>
      </p:sp>
      <p:pic>
        <p:nvPicPr>
          <p:cNvPr id="3074" name="Picture 2" descr="C:\Users\Sagar\Downloads\Human Activity\diagrams\diagrams\dfd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5280" y="1725952"/>
            <a:ext cx="6998915" cy="27818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E2EF536-91D3-4431-8343-224C6089A5C1}" type="datetime1">
              <a:rPr lang="en-IN" smtClean="0"/>
              <a:t>22-03-2022</a:t>
            </a:fld>
            <a:endParaRPr lang="en-US"/>
          </a:p>
        </p:txBody>
      </p:sp>
      <p:sp>
        <p:nvSpPr>
          <p:cNvPr id="5" name="Footer Placeholder 4"/>
          <p:cNvSpPr>
            <a:spLocks noGrp="1"/>
          </p:cNvSpPr>
          <p:nvPr>
            <p:ph type="ftr" sz="quarter" idx="11"/>
          </p:nvPr>
        </p:nvSpPr>
        <p:spPr/>
        <p:txBody>
          <a:bodyPr/>
          <a:lstStyle/>
          <a:p>
            <a:r>
              <a:rPr lang="en-US" smtClean="0"/>
              <a:t>BE Project SCOE 2021-22</a:t>
            </a:r>
            <a:endParaRPr lang="en-US"/>
          </a:p>
        </p:txBody>
      </p:sp>
      <p:sp>
        <p:nvSpPr>
          <p:cNvPr id="6" name="Slide Number Placeholder 5"/>
          <p:cNvSpPr>
            <a:spLocks noGrp="1"/>
          </p:cNvSpPr>
          <p:nvPr>
            <p:ph type="sldNum" sz="quarter" idx="12"/>
          </p:nvPr>
        </p:nvSpPr>
        <p:spPr/>
        <p:txBody>
          <a:bodyPr/>
          <a:lstStyle/>
          <a:p>
            <a:fld id="{6ABFD712-9A51-4586-91F9-28577CD1986E}" type="slidenum">
              <a:rPr lang="en-US" smtClean="0"/>
              <a:t>14</a:t>
            </a:fld>
            <a:endParaRPr lang="en-US"/>
          </a:p>
        </p:txBody>
      </p:sp>
      <p:sp>
        <p:nvSpPr>
          <p:cNvPr id="2" name="Title 1"/>
          <p:cNvSpPr>
            <a:spLocks noGrp="1"/>
          </p:cNvSpPr>
          <p:nvPr>
            <p:ph type="title" idx="4294967295"/>
          </p:nvPr>
        </p:nvSpPr>
        <p:spPr>
          <a:xfrm>
            <a:off x="0" y="270201"/>
            <a:ext cx="3926889" cy="767172"/>
          </a:xfrm>
        </p:spPr>
        <p:txBody>
          <a:bodyPr>
            <a:normAutofit/>
          </a:bodyPr>
          <a:lstStyle/>
          <a:p>
            <a:r>
              <a:rPr lang="en-GB" b="1" dirty="0" smtClean="0">
                <a:solidFill>
                  <a:schemeClr val="tx1"/>
                </a:solidFill>
                <a:cs typeface="Times New Roman" panose="02020603050405020304" pitchFamily="18" charset="0"/>
              </a:rPr>
              <a:t>  UML Diagram</a:t>
            </a:r>
            <a:endParaRPr lang="en-IN" b="1" dirty="0">
              <a:solidFill>
                <a:schemeClr val="tx1"/>
              </a:solidFill>
              <a:cs typeface="Times New Roman" panose="02020603050405020304" pitchFamily="18" charset="0"/>
            </a:endParaRPr>
          </a:p>
        </p:txBody>
      </p:sp>
      <p:sp>
        <p:nvSpPr>
          <p:cNvPr id="3" name="Content Placeholder 2"/>
          <p:cNvSpPr>
            <a:spLocks noGrp="1"/>
          </p:cNvSpPr>
          <p:nvPr>
            <p:ph idx="4294967295"/>
          </p:nvPr>
        </p:nvSpPr>
        <p:spPr>
          <a:xfrm>
            <a:off x="407368" y="1268760"/>
            <a:ext cx="2520279" cy="864095"/>
          </a:xfrm>
        </p:spPr>
        <p:txBody>
          <a:bodyPr>
            <a:noAutofit/>
          </a:bodyPr>
          <a:lstStyle/>
          <a:p>
            <a:r>
              <a:rPr lang="en-GB" sz="2400" b="1" dirty="0" smtClean="0">
                <a:cs typeface="Times New Roman" panose="02020603050405020304" pitchFamily="18" charset="0"/>
              </a:rPr>
              <a:t>Class diagram :</a:t>
            </a:r>
          </a:p>
          <a:p>
            <a:pPr marL="0" indent="0">
              <a:buNone/>
            </a:pPr>
            <a:r>
              <a:rPr lang="en-GB" sz="2400" b="1" dirty="0">
                <a:latin typeface="Times New Roman" panose="02020603050405020304" pitchFamily="18" charset="0"/>
                <a:cs typeface="Times New Roman" panose="02020603050405020304" pitchFamily="18" charset="0"/>
              </a:rPr>
              <a:t> </a:t>
            </a:r>
            <a:r>
              <a:rPr lang="en-GB" sz="2400" b="1" dirty="0" smtClean="0">
                <a:latin typeface="Times New Roman" panose="02020603050405020304" pitchFamily="18" charset="0"/>
                <a:cs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2138" y="1657350"/>
            <a:ext cx="8467725"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93225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BBBCDEA-2390-4443-BA72-61846ED88B4A}" type="datetime1">
              <a:rPr lang="en-IN" smtClean="0"/>
              <a:t>22-03-2022</a:t>
            </a:fld>
            <a:endParaRPr lang="en-US"/>
          </a:p>
        </p:txBody>
      </p:sp>
      <p:sp>
        <p:nvSpPr>
          <p:cNvPr id="4" name="Footer Placeholder 3"/>
          <p:cNvSpPr>
            <a:spLocks noGrp="1"/>
          </p:cNvSpPr>
          <p:nvPr>
            <p:ph type="ftr" sz="quarter" idx="11"/>
          </p:nvPr>
        </p:nvSpPr>
        <p:spPr/>
        <p:txBody>
          <a:bodyPr/>
          <a:lstStyle/>
          <a:p>
            <a:r>
              <a:rPr lang="en-US" smtClean="0"/>
              <a:t>BE Project SCOE 2021-22</a:t>
            </a:r>
            <a:endParaRPr lang="en-US"/>
          </a:p>
        </p:txBody>
      </p:sp>
      <p:sp>
        <p:nvSpPr>
          <p:cNvPr id="5" name="Slide Number Placeholder 4"/>
          <p:cNvSpPr>
            <a:spLocks noGrp="1"/>
          </p:cNvSpPr>
          <p:nvPr>
            <p:ph type="sldNum" sz="quarter" idx="12"/>
          </p:nvPr>
        </p:nvSpPr>
        <p:spPr/>
        <p:txBody>
          <a:bodyPr/>
          <a:lstStyle/>
          <a:p>
            <a:fld id="{6ABFD712-9A51-4586-91F9-28577CD1986E}" type="slidenum">
              <a:rPr lang="en-US" smtClean="0"/>
              <a:t>15</a:t>
            </a:fld>
            <a:endParaRPr lang="en-US"/>
          </a:p>
        </p:txBody>
      </p:sp>
      <p:sp>
        <p:nvSpPr>
          <p:cNvPr id="2" name="Title 1"/>
          <p:cNvSpPr>
            <a:spLocks noGrp="1"/>
          </p:cNvSpPr>
          <p:nvPr>
            <p:ph type="title" idx="4294967295"/>
          </p:nvPr>
        </p:nvSpPr>
        <p:spPr>
          <a:xfrm>
            <a:off x="191344" y="332656"/>
            <a:ext cx="8597900" cy="697260"/>
          </a:xfrm>
        </p:spPr>
        <p:txBody>
          <a:bodyPr>
            <a:normAutofit fontScale="90000"/>
          </a:bodyPr>
          <a:lstStyle/>
          <a:p>
            <a:r>
              <a:rPr lang="en-GB" b="1" dirty="0" err="1" smtClean="0">
                <a:solidFill>
                  <a:schemeClr val="tx1"/>
                </a:solidFill>
                <a:cs typeface="Times New Roman" panose="02020603050405020304" pitchFamily="18" charset="0"/>
              </a:rPr>
              <a:t>Usecase</a:t>
            </a:r>
            <a:r>
              <a:rPr lang="en-GB" b="1" dirty="0" smtClean="0">
                <a:solidFill>
                  <a:schemeClr val="tx1"/>
                </a:solidFill>
                <a:cs typeface="Times New Roman" panose="02020603050405020304" pitchFamily="18" charset="0"/>
              </a:rPr>
              <a:t> Diagram: </a:t>
            </a:r>
            <a:endParaRPr lang="en-IN" b="1" dirty="0">
              <a:solidFill>
                <a:schemeClr val="tx1"/>
              </a:solidFill>
              <a:cs typeface="Times New Roman" panose="02020603050405020304" pitchFamily="18" charset="0"/>
            </a:endParaRPr>
          </a:p>
        </p:txBody>
      </p:sp>
      <p:pic>
        <p:nvPicPr>
          <p:cNvPr id="5122" name="Picture 2" descr="C:\Users\Sagar\Downloads\Human Activity\diagrams\diagrams\useca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6156" y="908719"/>
            <a:ext cx="4464059" cy="5137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52950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E98164-1503-42CC-89EB-1B479F16379C}" type="datetime1">
              <a:rPr lang="en-IN" smtClean="0"/>
              <a:t>22-03-2022</a:t>
            </a:fld>
            <a:endParaRPr lang="en-US"/>
          </a:p>
        </p:txBody>
      </p:sp>
      <p:sp>
        <p:nvSpPr>
          <p:cNvPr id="3" name="Footer Placeholder 2"/>
          <p:cNvSpPr>
            <a:spLocks noGrp="1"/>
          </p:cNvSpPr>
          <p:nvPr>
            <p:ph type="ftr" sz="quarter" idx="11"/>
          </p:nvPr>
        </p:nvSpPr>
        <p:spPr/>
        <p:txBody>
          <a:bodyPr/>
          <a:lstStyle/>
          <a:p>
            <a:r>
              <a:rPr lang="en-US" smtClean="0"/>
              <a:t>BE Project SCOE 2021-22</a:t>
            </a:r>
            <a:endParaRPr lang="en-US"/>
          </a:p>
        </p:txBody>
      </p:sp>
      <p:sp>
        <p:nvSpPr>
          <p:cNvPr id="4" name="Slide Number Placeholder 3"/>
          <p:cNvSpPr>
            <a:spLocks noGrp="1"/>
          </p:cNvSpPr>
          <p:nvPr>
            <p:ph type="sldNum" sz="quarter" idx="12"/>
          </p:nvPr>
        </p:nvSpPr>
        <p:spPr/>
        <p:txBody>
          <a:bodyPr/>
          <a:lstStyle/>
          <a:p>
            <a:fld id="{6ABFD712-9A51-4586-91F9-28577CD1986E}" type="slidenum">
              <a:rPr lang="en-US" smtClean="0"/>
              <a:t>16</a:t>
            </a:fld>
            <a:endParaRPr lang="en-US"/>
          </a:p>
        </p:txBody>
      </p:sp>
      <p:sp>
        <p:nvSpPr>
          <p:cNvPr id="6" name="Title 1"/>
          <p:cNvSpPr txBox="1">
            <a:spLocks/>
          </p:cNvSpPr>
          <p:nvPr/>
        </p:nvSpPr>
        <p:spPr>
          <a:xfrm>
            <a:off x="216024" y="260648"/>
            <a:ext cx="4799856" cy="76926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b="1" dirty="0" smtClean="0">
                <a:solidFill>
                  <a:schemeClr val="tx1"/>
                </a:solidFill>
                <a:cs typeface="Times New Roman" panose="02020603050405020304" pitchFamily="18" charset="0"/>
              </a:rPr>
              <a:t>Activity Diagram: </a:t>
            </a:r>
            <a:endParaRPr lang="en-IN" b="1" dirty="0">
              <a:solidFill>
                <a:schemeClr val="tx1"/>
              </a:solidFill>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7848" y="626080"/>
            <a:ext cx="3048425" cy="5268060"/>
          </a:xfrm>
          <a:prstGeom prst="rect">
            <a:avLst/>
          </a:prstGeom>
        </p:spPr>
      </p:pic>
    </p:spTree>
    <p:extLst>
      <p:ext uri="{BB962C8B-B14F-4D97-AF65-F5344CB8AC3E}">
        <p14:creationId xmlns:p14="http://schemas.microsoft.com/office/powerpoint/2010/main" val="23329784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9DE621-65B6-4202-985D-0571926F9C90}" type="datetime1">
              <a:rPr lang="en-IN" smtClean="0"/>
              <a:t>22-03-2022</a:t>
            </a:fld>
            <a:endParaRPr lang="en-US"/>
          </a:p>
        </p:txBody>
      </p:sp>
      <p:sp>
        <p:nvSpPr>
          <p:cNvPr id="4" name="Footer Placeholder 3"/>
          <p:cNvSpPr>
            <a:spLocks noGrp="1"/>
          </p:cNvSpPr>
          <p:nvPr>
            <p:ph type="ftr" sz="quarter" idx="11"/>
          </p:nvPr>
        </p:nvSpPr>
        <p:spPr/>
        <p:txBody>
          <a:bodyPr/>
          <a:lstStyle/>
          <a:p>
            <a:r>
              <a:rPr lang="en-US" smtClean="0"/>
              <a:t>BE Project SCOE 2021-22</a:t>
            </a:r>
            <a:endParaRPr lang="en-US"/>
          </a:p>
        </p:txBody>
      </p:sp>
      <p:sp>
        <p:nvSpPr>
          <p:cNvPr id="5" name="Slide Number Placeholder 4"/>
          <p:cNvSpPr>
            <a:spLocks noGrp="1"/>
          </p:cNvSpPr>
          <p:nvPr>
            <p:ph type="sldNum" sz="quarter" idx="12"/>
          </p:nvPr>
        </p:nvSpPr>
        <p:spPr/>
        <p:txBody>
          <a:bodyPr/>
          <a:lstStyle/>
          <a:p>
            <a:fld id="{6ABFD712-9A51-4586-91F9-28577CD1986E}" type="slidenum">
              <a:rPr lang="en-US" smtClean="0"/>
              <a:t>17</a:t>
            </a:fld>
            <a:endParaRPr lang="en-US"/>
          </a:p>
        </p:txBody>
      </p:sp>
      <p:sp>
        <p:nvSpPr>
          <p:cNvPr id="2" name="Title 1"/>
          <p:cNvSpPr>
            <a:spLocks noGrp="1"/>
          </p:cNvSpPr>
          <p:nvPr>
            <p:ph type="title" idx="4294967295"/>
          </p:nvPr>
        </p:nvSpPr>
        <p:spPr>
          <a:xfrm>
            <a:off x="191344" y="116632"/>
            <a:ext cx="4943872" cy="877912"/>
          </a:xfrm>
        </p:spPr>
        <p:txBody>
          <a:bodyPr>
            <a:normAutofit/>
          </a:bodyPr>
          <a:lstStyle/>
          <a:p>
            <a:r>
              <a:rPr lang="en-GB" b="1" dirty="0" smtClean="0">
                <a:solidFill>
                  <a:schemeClr val="tx1"/>
                </a:solidFill>
                <a:cs typeface="Times New Roman" panose="02020603050405020304" pitchFamily="18" charset="0"/>
              </a:rPr>
              <a:t>Sequence Diagram: </a:t>
            </a:r>
            <a:endParaRPr lang="en-IN" b="1" dirty="0">
              <a:solidFill>
                <a:schemeClr val="tx1"/>
              </a:solidFill>
              <a:cs typeface="Times New Roman" panose="02020603050405020304" pitchFamily="18" charset="0"/>
            </a:endParaRPr>
          </a:p>
        </p:txBody>
      </p:sp>
      <p:pic>
        <p:nvPicPr>
          <p:cNvPr id="6146" name="Picture 2" descr="C:\Users\Sagar\Downloads\Human Activity\diagrams\diagrams\se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4477" y="458430"/>
            <a:ext cx="4675981" cy="570777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032104" y="2780928"/>
            <a:ext cx="1008112" cy="21602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p:cNvSpPr txBox="1"/>
          <p:nvPr/>
        </p:nvSpPr>
        <p:spPr>
          <a:xfrm>
            <a:off x="7011662" y="2763686"/>
            <a:ext cx="1440160" cy="230832"/>
          </a:xfrm>
          <a:prstGeom prst="rect">
            <a:avLst/>
          </a:prstGeom>
          <a:noFill/>
        </p:spPr>
        <p:txBody>
          <a:bodyPr wrap="square" rtlCol="0">
            <a:spAutoFit/>
          </a:bodyPr>
          <a:lstStyle/>
          <a:p>
            <a:r>
              <a:rPr lang="en-US" sz="900" dirty="0" smtClean="0"/>
              <a:t>Feature Extraction</a:t>
            </a:r>
            <a:endParaRPr lang="en-US" sz="900" dirty="0"/>
          </a:p>
        </p:txBody>
      </p:sp>
      <p:sp>
        <p:nvSpPr>
          <p:cNvPr id="9" name="TextBox 8"/>
          <p:cNvSpPr txBox="1"/>
          <p:nvPr/>
        </p:nvSpPr>
        <p:spPr>
          <a:xfrm>
            <a:off x="6807978" y="3340432"/>
            <a:ext cx="1847528" cy="230832"/>
          </a:xfrm>
          <a:prstGeom prst="rect">
            <a:avLst/>
          </a:prstGeom>
          <a:solidFill>
            <a:schemeClr val="bg1"/>
          </a:solidFill>
        </p:spPr>
        <p:txBody>
          <a:bodyPr wrap="square" rtlCol="0">
            <a:spAutoFit/>
          </a:bodyPr>
          <a:lstStyle/>
          <a:p>
            <a:r>
              <a:rPr lang="en-US" sz="900" dirty="0" smtClean="0"/>
              <a:t>Successful Feature Extraction</a:t>
            </a:r>
            <a:endParaRPr lang="en-US" sz="900" dirty="0"/>
          </a:p>
        </p:txBody>
      </p:sp>
    </p:spTree>
    <p:extLst>
      <p:ext uri="{BB962C8B-B14F-4D97-AF65-F5344CB8AC3E}">
        <p14:creationId xmlns:p14="http://schemas.microsoft.com/office/powerpoint/2010/main" val="7307125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1F78AD-F917-4B1B-B4FB-8455611E8E4F}"/>
              </a:ext>
            </a:extLst>
          </p:cNvPr>
          <p:cNvSpPr>
            <a:spLocks noGrp="1"/>
          </p:cNvSpPr>
          <p:nvPr>
            <p:ph type="title" idx="4294967295"/>
          </p:nvPr>
        </p:nvSpPr>
        <p:spPr>
          <a:xfrm>
            <a:off x="55479" y="452028"/>
            <a:ext cx="8597900" cy="746125"/>
          </a:xfrm>
        </p:spPr>
        <p:txBody>
          <a:bodyPr/>
          <a:lstStyle/>
          <a:p>
            <a:r>
              <a:rPr lang="en-IN" sz="4000" b="1" dirty="0">
                <a:solidFill>
                  <a:schemeClr val="tx1"/>
                </a:solidFill>
                <a:cs typeface="Times New Roman" panose="02020603050405020304" pitchFamily="18" charset="0"/>
              </a:rPr>
              <a:t> </a:t>
            </a:r>
            <a:r>
              <a:rPr lang="en-IN" b="1" dirty="0">
                <a:solidFill>
                  <a:schemeClr val="tx1"/>
                </a:solidFill>
                <a:cs typeface="Times New Roman" panose="02020603050405020304" pitchFamily="18" charset="0"/>
              </a:rPr>
              <a:t>Proposed Algorithm</a:t>
            </a:r>
            <a:endParaRPr lang="en-IN" sz="3200" b="1" dirty="0">
              <a:solidFill>
                <a:schemeClr val="tx1"/>
              </a:solidFill>
              <a:cs typeface="Times New Roman" panose="02020603050405020304" pitchFamily="18" charset="0"/>
            </a:endParaRPr>
          </a:p>
        </p:txBody>
      </p:sp>
      <p:sp>
        <p:nvSpPr>
          <p:cNvPr id="3" name="Content Placeholder 2">
            <a:extLst>
              <a:ext uri="{FF2B5EF4-FFF2-40B4-BE49-F238E27FC236}">
                <a16:creationId xmlns="" xmlns:a16="http://schemas.microsoft.com/office/drawing/2014/main" id="{18A72CD1-246A-4D0A-BD19-C1E293CB71BC}"/>
              </a:ext>
            </a:extLst>
          </p:cNvPr>
          <p:cNvSpPr>
            <a:spLocks noGrp="1"/>
          </p:cNvSpPr>
          <p:nvPr>
            <p:ph sz="half" idx="4294967295"/>
          </p:nvPr>
        </p:nvSpPr>
        <p:spPr>
          <a:xfrm>
            <a:off x="335360" y="1373187"/>
            <a:ext cx="6624736" cy="4360069"/>
          </a:xfrm>
        </p:spPr>
        <p:txBody>
          <a:bodyPr>
            <a:normAutofit lnSpcReduction="10000"/>
          </a:bodyPr>
          <a:lstStyle/>
          <a:p>
            <a:pPr marL="0" indent="0">
              <a:buNone/>
            </a:pPr>
            <a:r>
              <a:rPr lang="en-IN" sz="2400" b="1" u="sng" dirty="0" smtClean="0">
                <a:solidFill>
                  <a:schemeClr val="tx1"/>
                </a:solidFill>
                <a:cs typeface="Times New Roman" panose="02020603050405020304" pitchFamily="18" charset="0"/>
              </a:rPr>
              <a:t>Pose Estimation</a:t>
            </a:r>
            <a:r>
              <a:rPr lang="en-IN" sz="2200" b="1" u="sng" dirty="0" smtClean="0">
                <a:solidFill>
                  <a:schemeClr val="tx1"/>
                </a:solidFill>
                <a:cs typeface="Times New Roman" panose="02020603050405020304" pitchFamily="18" charset="0"/>
              </a:rPr>
              <a:t>:</a:t>
            </a:r>
          </a:p>
          <a:p>
            <a:pPr marL="363538" indent="-188913" algn="just">
              <a:buFont typeface="Arial" panose="020B0604020202020204" pitchFamily="34" charset="0"/>
              <a:buChar char="•"/>
            </a:pPr>
            <a:r>
              <a:rPr lang="en-US" dirty="0">
                <a:solidFill>
                  <a:schemeClr val="tx1"/>
                </a:solidFill>
                <a:cs typeface="Times New Roman" panose="02020603050405020304" pitchFamily="18" charset="0"/>
              </a:rPr>
              <a:t>Pose estimation is a computer vision task that infers the pose of a person or object in an </a:t>
            </a:r>
            <a:r>
              <a:rPr lang="en-US" dirty="0" smtClean="0">
                <a:solidFill>
                  <a:schemeClr val="tx1"/>
                </a:solidFill>
                <a:cs typeface="Times New Roman" panose="02020603050405020304" pitchFamily="18" charset="0"/>
              </a:rPr>
              <a:t>image </a:t>
            </a:r>
            <a:r>
              <a:rPr lang="en-US" dirty="0">
                <a:solidFill>
                  <a:schemeClr val="tx1"/>
                </a:solidFill>
                <a:cs typeface="Times New Roman" panose="02020603050405020304" pitchFamily="18" charset="0"/>
              </a:rPr>
              <a:t>or video. </a:t>
            </a:r>
            <a:endParaRPr lang="en-US" dirty="0" smtClean="0">
              <a:solidFill>
                <a:schemeClr val="tx1"/>
              </a:solidFill>
              <a:cs typeface="Times New Roman" panose="02020603050405020304" pitchFamily="18" charset="0"/>
            </a:endParaRPr>
          </a:p>
          <a:p>
            <a:pPr marL="363538" indent="-188913" algn="just">
              <a:buFont typeface="Arial" panose="020B0604020202020204" pitchFamily="34" charset="0"/>
              <a:buChar char="•"/>
            </a:pPr>
            <a:r>
              <a:rPr lang="en-US" dirty="0">
                <a:solidFill>
                  <a:schemeClr val="tx1"/>
                </a:solidFill>
                <a:cs typeface="Times New Roman" panose="02020603050405020304" pitchFamily="18" charset="0"/>
              </a:rPr>
              <a:t>P</a:t>
            </a:r>
            <a:r>
              <a:rPr lang="en-US" dirty="0" smtClean="0">
                <a:solidFill>
                  <a:schemeClr val="tx1"/>
                </a:solidFill>
                <a:cs typeface="Times New Roman" panose="02020603050405020304" pitchFamily="18" charset="0"/>
              </a:rPr>
              <a:t>ose </a:t>
            </a:r>
            <a:r>
              <a:rPr lang="en-US" dirty="0">
                <a:solidFill>
                  <a:schemeClr val="tx1"/>
                </a:solidFill>
                <a:cs typeface="Times New Roman" panose="02020603050405020304" pitchFamily="18" charset="0"/>
              </a:rPr>
              <a:t>estimation </a:t>
            </a:r>
            <a:r>
              <a:rPr lang="en-US" dirty="0" smtClean="0">
                <a:solidFill>
                  <a:schemeClr val="tx1"/>
                </a:solidFill>
                <a:cs typeface="Times New Roman" panose="02020603050405020304" pitchFamily="18" charset="0"/>
              </a:rPr>
              <a:t>is </a:t>
            </a:r>
            <a:r>
              <a:rPr lang="en-US" dirty="0">
                <a:solidFill>
                  <a:schemeClr val="tx1"/>
                </a:solidFill>
                <a:cs typeface="Times New Roman" panose="02020603050405020304" pitchFamily="18" charset="0"/>
              </a:rPr>
              <a:t>the problem of determining the position and orientation of a camera relative to a given person or object.</a:t>
            </a:r>
          </a:p>
          <a:p>
            <a:pPr marL="363538" indent="-188913" algn="just">
              <a:buFont typeface="Arial" panose="020B0604020202020204" pitchFamily="34" charset="0"/>
              <a:buChar char="•"/>
            </a:pPr>
            <a:r>
              <a:rPr lang="en-US" dirty="0">
                <a:solidFill>
                  <a:schemeClr val="tx1"/>
                </a:solidFill>
                <a:cs typeface="Times New Roman" panose="02020603050405020304" pitchFamily="18" charset="0"/>
              </a:rPr>
              <a:t>This is typically done by identifying, locating, and tracking a number of </a:t>
            </a:r>
            <a:r>
              <a:rPr lang="en-US" dirty="0" err="1">
                <a:solidFill>
                  <a:schemeClr val="tx1"/>
                </a:solidFill>
                <a:cs typeface="Times New Roman" panose="02020603050405020304" pitchFamily="18" charset="0"/>
              </a:rPr>
              <a:t>keypoints</a:t>
            </a:r>
            <a:r>
              <a:rPr lang="en-US" dirty="0">
                <a:solidFill>
                  <a:schemeClr val="tx1"/>
                </a:solidFill>
                <a:cs typeface="Times New Roman" panose="02020603050405020304" pitchFamily="18" charset="0"/>
              </a:rPr>
              <a:t> on a given object or person. For objects, this could be corners or other significant features. And for humans, these </a:t>
            </a:r>
            <a:r>
              <a:rPr lang="en-US" dirty="0" err="1">
                <a:solidFill>
                  <a:schemeClr val="tx1"/>
                </a:solidFill>
                <a:cs typeface="Times New Roman" panose="02020603050405020304" pitchFamily="18" charset="0"/>
              </a:rPr>
              <a:t>keypoints</a:t>
            </a:r>
            <a:r>
              <a:rPr lang="en-US" dirty="0">
                <a:solidFill>
                  <a:schemeClr val="tx1"/>
                </a:solidFill>
                <a:cs typeface="Times New Roman" panose="02020603050405020304" pitchFamily="18" charset="0"/>
              </a:rPr>
              <a:t> represent major joints like an elbow or knee.</a:t>
            </a:r>
          </a:p>
          <a:p>
            <a:pPr marL="363538" indent="-188913" algn="just">
              <a:buFont typeface="Arial" panose="020B0604020202020204" pitchFamily="34" charset="0"/>
              <a:buChar char="•"/>
            </a:pPr>
            <a:r>
              <a:rPr lang="en-US" dirty="0">
                <a:solidFill>
                  <a:schemeClr val="tx1"/>
                </a:solidFill>
                <a:cs typeface="Times New Roman" panose="02020603050405020304" pitchFamily="18" charset="0"/>
              </a:rPr>
              <a:t>The goal of our machine learning models are to track these </a:t>
            </a:r>
            <a:r>
              <a:rPr lang="en-US" dirty="0" err="1">
                <a:solidFill>
                  <a:schemeClr val="tx1"/>
                </a:solidFill>
                <a:cs typeface="Times New Roman" panose="02020603050405020304" pitchFamily="18" charset="0"/>
              </a:rPr>
              <a:t>keypoints</a:t>
            </a:r>
            <a:r>
              <a:rPr lang="en-US" dirty="0">
                <a:solidFill>
                  <a:schemeClr val="tx1"/>
                </a:solidFill>
                <a:cs typeface="Times New Roman" panose="02020603050405020304" pitchFamily="18" charset="0"/>
              </a:rPr>
              <a:t> in images and videos.</a:t>
            </a:r>
          </a:p>
          <a:p>
            <a:endParaRPr lang="en-IN" sz="1600" dirty="0">
              <a:solidFill>
                <a:schemeClr val="tx1"/>
              </a:solidFill>
              <a:cs typeface="Times New Roman" panose="02020603050405020304" pitchFamily="18" charset="0"/>
            </a:endParaRPr>
          </a:p>
        </p:txBody>
      </p:sp>
      <p:pic>
        <p:nvPicPr>
          <p:cNvPr id="8" name="Content Placeholder 7"/>
          <p:cNvPicPr>
            <a:picLocks noGrp="1" noChangeAspect="1"/>
          </p:cNvPicPr>
          <p:nvPr>
            <p:ph sz="half" idx="4294967295"/>
          </p:nvPr>
        </p:nvPicPr>
        <p:blipFill>
          <a:blip r:embed="rId4">
            <a:extLst>
              <a:ext uri="{28A0092B-C50C-407E-A947-70E740481C1C}">
                <a14:useLocalDpi xmlns:a14="http://schemas.microsoft.com/office/drawing/2010/main" val="0"/>
              </a:ext>
            </a:extLst>
          </a:blip>
          <a:stretch>
            <a:fillRect/>
          </a:stretch>
        </p:blipFill>
        <p:spPr>
          <a:xfrm>
            <a:off x="7104112" y="149761"/>
            <a:ext cx="4321175" cy="2994025"/>
          </a:xfrm>
          <a:prstGeom prst="rect">
            <a:avLst/>
          </a:prstGeom>
        </p:spPr>
      </p:pic>
      <p:pic>
        <p:nvPicPr>
          <p:cNvPr id="4" name="posegif">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7752184" y="3296426"/>
            <a:ext cx="3272520" cy="3010718"/>
          </a:xfrm>
          <a:prstGeom prst="rect">
            <a:avLst/>
          </a:prstGeom>
        </p:spPr>
      </p:pic>
      <p:sp>
        <p:nvSpPr>
          <p:cNvPr id="5" name="Date Placeholder 4"/>
          <p:cNvSpPr>
            <a:spLocks noGrp="1"/>
          </p:cNvSpPr>
          <p:nvPr>
            <p:ph type="dt" sz="half" idx="10"/>
          </p:nvPr>
        </p:nvSpPr>
        <p:spPr/>
        <p:txBody>
          <a:bodyPr/>
          <a:lstStyle/>
          <a:p>
            <a:fld id="{970DEA7F-2CF1-4896-8D03-1DD5DED25706}" type="datetime1">
              <a:rPr lang="en-IN" smtClean="0">
                <a:latin typeface="+mj-lt"/>
              </a:rPr>
              <a:t>22-03-2022</a:t>
            </a:fld>
            <a:endParaRPr lang="en-US">
              <a:latin typeface="+mj-lt"/>
            </a:endParaRPr>
          </a:p>
        </p:txBody>
      </p:sp>
      <p:sp>
        <p:nvSpPr>
          <p:cNvPr id="6" name="Footer Placeholder 5"/>
          <p:cNvSpPr>
            <a:spLocks noGrp="1"/>
          </p:cNvSpPr>
          <p:nvPr>
            <p:ph type="ftr" sz="quarter" idx="11"/>
          </p:nvPr>
        </p:nvSpPr>
        <p:spPr/>
        <p:txBody>
          <a:bodyPr/>
          <a:lstStyle/>
          <a:p>
            <a:r>
              <a:rPr lang="en-US" smtClean="0">
                <a:latin typeface="+mj-lt"/>
              </a:rPr>
              <a:t>BE Project SCOE 2021-22</a:t>
            </a:r>
            <a:endParaRPr lang="en-US">
              <a:latin typeface="+mj-lt"/>
            </a:endParaRPr>
          </a:p>
        </p:txBody>
      </p:sp>
      <p:sp>
        <p:nvSpPr>
          <p:cNvPr id="7" name="Slide Number Placeholder 6"/>
          <p:cNvSpPr>
            <a:spLocks noGrp="1"/>
          </p:cNvSpPr>
          <p:nvPr>
            <p:ph type="sldNum" sz="quarter" idx="12"/>
          </p:nvPr>
        </p:nvSpPr>
        <p:spPr/>
        <p:txBody>
          <a:bodyPr/>
          <a:lstStyle/>
          <a:p>
            <a:fld id="{6ABFD712-9A51-4586-91F9-28577CD1986E}" type="slidenum">
              <a:rPr lang="en-US" smtClean="0">
                <a:latin typeface="+mj-lt"/>
              </a:rPr>
              <a:t>18</a:t>
            </a:fld>
            <a:endParaRPr lang="en-US">
              <a:latin typeface="+mj-lt"/>
            </a:endParaRPr>
          </a:p>
        </p:txBody>
      </p:sp>
    </p:spTree>
    <p:extLst>
      <p:ext uri="{BB962C8B-B14F-4D97-AF65-F5344CB8AC3E}">
        <p14:creationId xmlns:p14="http://schemas.microsoft.com/office/powerpoint/2010/main" val="333301676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E98164-1503-42CC-89EB-1B479F16379C}" type="datetime1">
              <a:rPr lang="en-IN" smtClean="0"/>
              <a:t>22-03-2022</a:t>
            </a:fld>
            <a:endParaRPr lang="en-US"/>
          </a:p>
        </p:txBody>
      </p:sp>
      <p:sp>
        <p:nvSpPr>
          <p:cNvPr id="3" name="Footer Placeholder 2"/>
          <p:cNvSpPr>
            <a:spLocks noGrp="1"/>
          </p:cNvSpPr>
          <p:nvPr>
            <p:ph type="ftr" sz="quarter" idx="11"/>
          </p:nvPr>
        </p:nvSpPr>
        <p:spPr/>
        <p:txBody>
          <a:bodyPr/>
          <a:lstStyle/>
          <a:p>
            <a:r>
              <a:rPr lang="en-US" smtClean="0"/>
              <a:t>BE Project SCOE 2021-22</a:t>
            </a:r>
            <a:endParaRPr lang="en-US"/>
          </a:p>
        </p:txBody>
      </p:sp>
      <p:sp>
        <p:nvSpPr>
          <p:cNvPr id="4" name="Slide Number Placeholder 3"/>
          <p:cNvSpPr>
            <a:spLocks noGrp="1"/>
          </p:cNvSpPr>
          <p:nvPr>
            <p:ph type="sldNum" sz="quarter" idx="12"/>
          </p:nvPr>
        </p:nvSpPr>
        <p:spPr/>
        <p:txBody>
          <a:bodyPr/>
          <a:lstStyle/>
          <a:p>
            <a:fld id="{6ABFD712-9A51-4586-91F9-28577CD1986E}" type="slidenum">
              <a:rPr lang="en-US" smtClean="0"/>
              <a:t>19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5640" y="404664"/>
            <a:ext cx="5952660" cy="5472608"/>
          </a:xfrm>
          <a:prstGeom prst="rect">
            <a:avLst/>
          </a:prstGeom>
        </p:spPr>
      </p:pic>
    </p:spTree>
    <p:extLst>
      <p:ext uri="{BB962C8B-B14F-4D97-AF65-F5344CB8AC3E}">
        <p14:creationId xmlns:p14="http://schemas.microsoft.com/office/powerpoint/2010/main" val="2123022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1"/>
                </a:solidFill>
                <a:cs typeface="Times New Roman" panose="02020603050405020304" pitchFamily="18" charset="0"/>
              </a:rPr>
              <a:t>Outline</a:t>
            </a:r>
          </a:p>
        </p:txBody>
      </p:sp>
      <p:sp>
        <p:nvSpPr>
          <p:cNvPr id="3" name="Content Placeholder 2"/>
          <p:cNvSpPr>
            <a:spLocks noGrp="1"/>
          </p:cNvSpPr>
          <p:nvPr>
            <p:ph idx="1"/>
          </p:nvPr>
        </p:nvSpPr>
        <p:spPr/>
        <p:txBody>
          <a:bodyPr>
            <a:noAutofit/>
          </a:bodyPr>
          <a:lstStyle/>
          <a:p>
            <a:pPr lvl="1">
              <a:buFont typeface="Arial" panose="020B0604020202020204" pitchFamily="34" charset="0"/>
              <a:buChar char="•"/>
            </a:pPr>
            <a:r>
              <a:rPr lang="en-US" sz="2000" dirty="0">
                <a:solidFill>
                  <a:schemeClr val="tx1"/>
                </a:solidFill>
                <a:cs typeface="Times New Roman" panose="02020603050405020304" pitchFamily="18" charset="0"/>
              </a:rPr>
              <a:t>Introduction </a:t>
            </a:r>
          </a:p>
          <a:p>
            <a:pPr lvl="1">
              <a:buFont typeface="Arial" panose="020B0604020202020204" pitchFamily="34" charset="0"/>
              <a:buChar char="•"/>
            </a:pPr>
            <a:r>
              <a:rPr lang="en-US" sz="2000" dirty="0">
                <a:solidFill>
                  <a:schemeClr val="tx1"/>
                </a:solidFill>
                <a:cs typeface="Times New Roman" panose="02020603050405020304" pitchFamily="18" charset="0"/>
              </a:rPr>
              <a:t>Motivation</a:t>
            </a:r>
          </a:p>
          <a:p>
            <a:pPr lvl="1">
              <a:buFont typeface="Arial" panose="020B0604020202020204" pitchFamily="34" charset="0"/>
              <a:buChar char="•"/>
            </a:pPr>
            <a:r>
              <a:rPr lang="en-US" sz="2000" dirty="0">
                <a:solidFill>
                  <a:schemeClr val="tx1"/>
                </a:solidFill>
                <a:cs typeface="Times New Roman" panose="02020603050405020304" pitchFamily="18" charset="0"/>
              </a:rPr>
              <a:t>P</a:t>
            </a:r>
            <a:r>
              <a:rPr lang="en-US" sz="2000" dirty="0" smtClean="0">
                <a:solidFill>
                  <a:schemeClr val="tx1"/>
                </a:solidFill>
                <a:cs typeface="Times New Roman" panose="02020603050405020304" pitchFamily="18" charset="0"/>
              </a:rPr>
              <a:t>roblem </a:t>
            </a:r>
            <a:r>
              <a:rPr lang="en-US" sz="2000" dirty="0">
                <a:solidFill>
                  <a:schemeClr val="tx1"/>
                </a:solidFill>
                <a:cs typeface="Times New Roman" panose="02020603050405020304" pitchFamily="18" charset="0"/>
              </a:rPr>
              <a:t>statement </a:t>
            </a:r>
            <a:endParaRPr lang="en-US" sz="2000" dirty="0" smtClean="0">
              <a:solidFill>
                <a:schemeClr val="tx1"/>
              </a:solidFill>
              <a:cs typeface="Times New Roman" panose="02020603050405020304" pitchFamily="18" charset="0"/>
            </a:endParaRPr>
          </a:p>
          <a:p>
            <a:pPr lvl="1">
              <a:buFont typeface="Arial" panose="020B0604020202020204" pitchFamily="34" charset="0"/>
              <a:buChar char="•"/>
            </a:pPr>
            <a:r>
              <a:rPr lang="en-US" sz="2000" dirty="0">
                <a:solidFill>
                  <a:schemeClr val="tx1"/>
                </a:solidFill>
                <a:cs typeface="Times New Roman" panose="02020603050405020304" pitchFamily="18" charset="0"/>
              </a:rPr>
              <a:t>Objectives </a:t>
            </a:r>
            <a:endParaRPr lang="en-US" sz="2000" dirty="0" smtClean="0">
              <a:solidFill>
                <a:schemeClr val="tx1"/>
              </a:solidFill>
              <a:cs typeface="Times New Roman" panose="02020603050405020304" pitchFamily="18" charset="0"/>
            </a:endParaRPr>
          </a:p>
          <a:p>
            <a:pPr lvl="1">
              <a:buFont typeface="Arial" panose="020B0604020202020204" pitchFamily="34" charset="0"/>
              <a:buChar char="•"/>
            </a:pPr>
            <a:r>
              <a:rPr lang="en-US" sz="2000" dirty="0" smtClean="0">
                <a:solidFill>
                  <a:schemeClr val="tx1"/>
                </a:solidFill>
                <a:cs typeface="Times New Roman" panose="02020603050405020304" pitchFamily="18" charset="0"/>
              </a:rPr>
              <a:t>Software </a:t>
            </a:r>
            <a:r>
              <a:rPr lang="en-US" sz="2000" dirty="0">
                <a:solidFill>
                  <a:schemeClr val="tx1"/>
                </a:solidFill>
                <a:cs typeface="Times New Roman" panose="02020603050405020304" pitchFamily="18" charset="0"/>
              </a:rPr>
              <a:t>and hardware requirement</a:t>
            </a:r>
            <a:endParaRPr lang="en-US" sz="2000" dirty="0" smtClean="0">
              <a:solidFill>
                <a:schemeClr val="tx1"/>
              </a:solidFill>
              <a:cs typeface="Times New Roman" panose="02020603050405020304" pitchFamily="18" charset="0"/>
            </a:endParaRPr>
          </a:p>
          <a:p>
            <a:pPr lvl="1">
              <a:buFont typeface="Arial" panose="020B0604020202020204" pitchFamily="34" charset="0"/>
              <a:buChar char="•"/>
            </a:pPr>
            <a:r>
              <a:rPr lang="en-US" sz="2000" dirty="0" smtClean="0">
                <a:solidFill>
                  <a:schemeClr val="tx1"/>
                </a:solidFill>
                <a:cs typeface="Times New Roman" panose="02020603050405020304" pitchFamily="18" charset="0"/>
              </a:rPr>
              <a:t>Literature </a:t>
            </a:r>
            <a:r>
              <a:rPr lang="en-US" sz="2000" dirty="0">
                <a:solidFill>
                  <a:schemeClr val="tx1"/>
                </a:solidFill>
                <a:cs typeface="Times New Roman" panose="02020603050405020304" pitchFamily="18" charset="0"/>
              </a:rPr>
              <a:t>Survey </a:t>
            </a:r>
            <a:endParaRPr lang="en-US" sz="2000" dirty="0" smtClean="0">
              <a:solidFill>
                <a:schemeClr val="tx1"/>
              </a:solidFill>
              <a:cs typeface="Times New Roman" panose="02020603050405020304" pitchFamily="18" charset="0"/>
            </a:endParaRPr>
          </a:p>
          <a:p>
            <a:pPr lvl="1">
              <a:buFont typeface="Arial" panose="020B0604020202020204" pitchFamily="34" charset="0"/>
              <a:buChar char="•"/>
            </a:pPr>
            <a:r>
              <a:rPr lang="en-US" sz="2000" dirty="0" smtClean="0">
                <a:solidFill>
                  <a:schemeClr val="tx1"/>
                </a:solidFill>
                <a:cs typeface="Times New Roman" panose="02020603050405020304" pitchFamily="18" charset="0"/>
              </a:rPr>
              <a:t>System </a:t>
            </a:r>
            <a:r>
              <a:rPr lang="en-US" sz="2000" dirty="0">
                <a:solidFill>
                  <a:schemeClr val="tx1"/>
                </a:solidFill>
                <a:cs typeface="Times New Roman" panose="02020603050405020304" pitchFamily="18" charset="0"/>
              </a:rPr>
              <a:t>Architecture</a:t>
            </a:r>
          </a:p>
          <a:p>
            <a:pPr lvl="1">
              <a:buFont typeface="Arial" panose="020B0604020202020204" pitchFamily="34" charset="0"/>
              <a:buChar char="•"/>
            </a:pPr>
            <a:r>
              <a:rPr lang="en-US" sz="2000" dirty="0">
                <a:solidFill>
                  <a:schemeClr val="tx1"/>
                </a:solidFill>
                <a:cs typeface="Times New Roman" panose="02020603050405020304" pitchFamily="18" charset="0"/>
              </a:rPr>
              <a:t>Data flow diagram </a:t>
            </a:r>
          </a:p>
          <a:p>
            <a:pPr lvl="1">
              <a:buFont typeface="Arial" panose="020B0604020202020204" pitchFamily="34" charset="0"/>
              <a:buChar char="•"/>
            </a:pPr>
            <a:r>
              <a:rPr lang="en-US" sz="2000" dirty="0" smtClean="0">
                <a:solidFill>
                  <a:schemeClr val="tx1"/>
                </a:solidFill>
                <a:cs typeface="Times New Roman" panose="02020603050405020304" pitchFamily="18" charset="0"/>
              </a:rPr>
              <a:t>UML diagram</a:t>
            </a:r>
          </a:p>
          <a:p>
            <a:pPr lvl="1">
              <a:buFont typeface="Arial" panose="020B0604020202020204" pitchFamily="34" charset="0"/>
              <a:buChar char="•"/>
            </a:pPr>
            <a:r>
              <a:rPr lang="en-US" sz="2000" dirty="0" smtClean="0">
                <a:solidFill>
                  <a:schemeClr val="tx1"/>
                </a:solidFill>
                <a:cs typeface="Times New Roman" panose="02020603050405020304" pitchFamily="18" charset="0"/>
              </a:rPr>
              <a:t>Proposed Algorithm</a:t>
            </a:r>
            <a:endParaRPr lang="en-US" sz="2000" dirty="0">
              <a:solidFill>
                <a:schemeClr val="tx1"/>
              </a:solidFill>
              <a:cs typeface="Times New Roman" panose="02020603050405020304" pitchFamily="18" charset="0"/>
            </a:endParaRPr>
          </a:p>
          <a:p>
            <a:pPr lvl="1">
              <a:buFont typeface="Arial" panose="020B0604020202020204" pitchFamily="34" charset="0"/>
              <a:buChar char="•"/>
            </a:pPr>
            <a:r>
              <a:rPr lang="en-US" sz="2000" dirty="0">
                <a:solidFill>
                  <a:schemeClr val="tx1"/>
                </a:solidFill>
                <a:cs typeface="Times New Roman" panose="02020603050405020304" pitchFamily="18" charset="0"/>
              </a:rPr>
              <a:t>Conclusion</a:t>
            </a:r>
          </a:p>
          <a:p>
            <a:pPr lvl="1">
              <a:buFont typeface="Arial" panose="020B0604020202020204" pitchFamily="34" charset="0"/>
              <a:buChar char="•"/>
            </a:pPr>
            <a:r>
              <a:rPr lang="en-US" sz="2000" dirty="0">
                <a:solidFill>
                  <a:schemeClr val="tx1"/>
                </a:solidFill>
                <a:cs typeface="Times New Roman" panose="02020603050405020304" pitchFamily="18" charset="0"/>
              </a:rPr>
              <a:t>References</a:t>
            </a:r>
          </a:p>
          <a:p>
            <a:pPr>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D838100-44A9-49CB-9955-94DEBCA02094}" type="datetime1">
              <a:rPr lang="en-IN" smtClean="0"/>
              <a:t>22-03-2022</a:t>
            </a:fld>
            <a:endParaRPr lang="en-US"/>
          </a:p>
        </p:txBody>
      </p:sp>
      <p:sp>
        <p:nvSpPr>
          <p:cNvPr id="5" name="Footer Placeholder 4"/>
          <p:cNvSpPr>
            <a:spLocks noGrp="1"/>
          </p:cNvSpPr>
          <p:nvPr>
            <p:ph type="ftr" sz="quarter" idx="11"/>
          </p:nvPr>
        </p:nvSpPr>
        <p:spPr/>
        <p:txBody>
          <a:bodyPr/>
          <a:lstStyle/>
          <a:p>
            <a:r>
              <a:rPr lang="en-US" smtClean="0"/>
              <a:t>BE Project SCOE 2021-22</a:t>
            </a:r>
            <a:endParaRPr lang="en-US"/>
          </a:p>
        </p:txBody>
      </p:sp>
      <p:sp>
        <p:nvSpPr>
          <p:cNvPr id="6" name="Slide Number Placeholder 5"/>
          <p:cNvSpPr>
            <a:spLocks noGrp="1"/>
          </p:cNvSpPr>
          <p:nvPr>
            <p:ph type="sldNum" sz="quarter" idx="12"/>
          </p:nvPr>
        </p:nvSpPr>
        <p:spPr/>
        <p:txBody>
          <a:bodyPr/>
          <a:lstStyle/>
          <a:p>
            <a:fld id="{6ABFD712-9A51-4586-91F9-28577CD1986E}" type="slidenum">
              <a:rPr lang="en-US" smtClean="0"/>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4C51ED-2EFD-4712-94EC-D17A4310276A}" type="datetime1">
              <a:rPr lang="en-IN" smtClean="0"/>
              <a:pPr/>
              <a:t>22-03-2022</a:t>
            </a:fld>
            <a:endParaRPr lang="en-US" dirty="0"/>
          </a:p>
        </p:txBody>
      </p:sp>
      <p:sp>
        <p:nvSpPr>
          <p:cNvPr id="3" name="Footer Placeholder 2"/>
          <p:cNvSpPr>
            <a:spLocks noGrp="1"/>
          </p:cNvSpPr>
          <p:nvPr>
            <p:ph type="ftr" sz="quarter" idx="11"/>
          </p:nvPr>
        </p:nvSpPr>
        <p:spPr/>
        <p:txBody>
          <a:bodyPr/>
          <a:lstStyle/>
          <a:p>
            <a:r>
              <a:rPr lang="en-US" smtClean="0"/>
              <a:t>BE Project SCOE 2021-22</a:t>
            </a:r>
            <a:endParaRPr lang="en-US"/>
          </a:p>
        </p:txBody>
      </p:sp>
      <p:sp>
        <p:nvSpPr>
          <p:cNvPr id="4" name="Slide Number Placeholder 3"/>
          <p:cNvSpPr>
            <a:spLocks noGrp="1"/>
          </p:cNvSpPr>
          <p:nvPr>
            <p:ph type="sldNum" sz="quarter" idx="12"/>
          </p:nvPr>
        </p:nvSpPr>
        <p:spPr/>
        <p:txBody>
          <a:bodyPr/>
          <a:lstStyle/>
          <a:p>
            <a:fld id="{6ABFD712-9A51-4586-91F9-28577CD1986E}" type="slidenum">
              <a:rPr lang="en-US" smtClean="0"/>
              <a:pPr/>
              <a:t>20</a:t>
            </a:fld>
            <a:endParaRPr lang="en-US"/>
          </a:p>
        </p:txBody>
      </p:sp>
      <p:sp>
        <p:nvSpPr>
          <p:cNvPr id="5" name="Title 1"/>
          <p:cNvSpPr txBox="1">
            <a:spLocks/>
          </p:cNvSpPr>
          <p:nvPr/>
        </p:nvSpPr>
        <p:spPr>
          <a:xfrm>
            <a:off x="407368" y="188640"/>
            <a:ext cx="8596668" cy="1320800"/>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000" b="1" dirty="0" smtClean="0">
                <a:solidFill>
                  <a:schemeClr val="tx1"/>
                </a:solidFill>
                <a:latin typeface="Segoe UI Light" panose="020B0502040204020203" pitchFamily="34" charset="0"/>
                <a:cs typeface="Segoe UI Light" panose="020B0502040204020203" pitchFamily="34" charset="0"/>
              </a:rPr>
              <a:t>Timeline chart: </a:t>
            </a:r>
            <a:endParaRPr lang="en-IN" sz="4000" b="1" dirty="0">
              <a:solidFill>
                <a:schemeClr val="tx1"/>
              </a:solidFill>
              <a:latin typeface="Segoe UI Light" panose="020B0502040204020203" pitchFamily="34" charset="0"/>
              <a:cs typeface="Segoe UI Light" panose="020B0502040204020203" pitchFamily="34" charset="0"/>
            </a:endParaRPr>
          </a:p>
        </p:txBody>
      </p:sp>
      <p:graphicFrame>
        <p:nvGraphicFramePr>
          <p:cNvPr id="13" name="Google Shape;200;p24"/>
          <p:cNvGraphicFramePr/>
          <p:nvPr>
            <p:extLst>
              <p:ext uri="{D42A27DB-BD31-4B8C-83A1-F6EECF244321}">
                <p14:modId xmlns:p14="http://schemas.microsoft.com/office/powerpoint/2010/main" val="1105288896"/>
              </p:ext>
            </p:extLst>
          </p:nvPr>
        </p:nvGraphicFramePr>
        <p:xfrm>
          <a:off x="479376" y="980728"/>
          <a:ext cx="5400601" cy="4968554"/>
        </p:xfrm>
        <a:graphic>
          <a:graphicData uri="http://schemas.openxmlformats.org/drawingml/2006/table">
            <a:tbl>
              <a:tblPr>
                <a:noFill/>
              </a:tblPr>
              <a:tblGrid>
                <a:gridCol w="2066860">
                  <a:extLst>
                    <a:ext uri="{9D8B030D-6E8A-4147-A177-3AD203B41FA5}">
                      <a16:colId xmlns="" xmlns:a16="http://schemas.microsoft.com/office/drawing/2014/main" val="20000"/>
                    </a:ext>
                  </a:extLst>
                </a:gridCol>
                <a:gridCol w="652955">
                  <a:extLst>
                    <a:ext uri="{9D8B030D-6E8A-4147-A177-3AD203B41FA5}">
                      <a16:colId xmlns="" xmlns:a16="http://schemas.microsoft.com/office/drawing/2014/main" val="20002"/>
                    </a:ext>
                  </a:extLst>
                </a:gridCol>
                <a:gridCol w="652955">
                  <a:extLst>
                    <a:ext uri="{9D8B030D-6E8A-4147-A177-3AD203B41FA5}">
                      <a16:colId xmlns="" xmlns:a16="http://schemas.microsoft.com/office/drawing/2014/main" val="20003"/>
                    </a:ext>
                  </a:extLst>
                </a:gridCol>
                <a:gridCol w="721921">
                  <a:extLst>
                    <a:ext uri="{9D8B030D-6E8A-4147-A177-3AD203B41FA5}">
                      <a16:colId xmlns="" xmlns:a16="http://schemas.microsoft.com/office/drawing/2014/main" val="20004"/>
                    </a:ext>
                  </a:extLst>
                </a:gridCol>
                <a:gridCol w="652955">
                  <a:extLst>
                    <a:ext uri="{9D8B030D-6E8A-4147-A177-3AD203B41FA5}">
                      <a16:colId xmlns="" xmlns:a16="http://schemas.microsoft.com/office/drawing/2014/main" val="20005"/>
                    </a:ext>
                  </a:extLst>
                </a:gridCol>
                <a:gridCol w="652955">
                  <a:extLst>
                    <a:ext uri="{9D8B030D-6E8A-4147-A177-3AD203B41FA5}">
                      <a16:colId xmlns="" xmlns:a16="http://schemas.microsoft.com/office/drawing/2014/main" val="20006"/>
                    </a:ext>
                  </a:extLst>
                </a:gridCol>
              </a:tblGrid>
              <a:tr h="433783">
                <a:tc>
                  <a:txBody>
                    <a:bodyPr/>
                    <a:lstStyle/>
                    <a:p>
                      <a:pPr marL="0" marR="0" lvl="0" indent="0" algn="l" rtl="0">
                        <a:spcBef>
                          <a:spcPts val="0"/>
                        </a:spcBef>
                        <a:spcAft>
                          <a:spcPts val="0"/>
                        </a:spcAft>
                        <a:buClr>
                          <a:schemeClr val="dk1"/>
                        </a:buClr>
                        <a:buSzPts val="1500"/>
                        <a:buFont typeface="Calibri"/>
                        <a:buNone/>
                      </a:pPr>
                      <a:r>
                        <a:rPr lang="en-US" sz="1600" u="none" strike="noStrike" cap="none" dirty="0"/>
                        <a:t>             Activities</a:t>
                      </a:r>
                      <a:endParaRPr sz="1600" u="none" strike="noStrike" cap="none" dirty="0"/>
                    </a:p>
                  </a:txBody>
                  <a:tcPr marL="75550" marR="75550" marT="37775" marB="3777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500"/>
                        <a:buFont typeface="Calibri"/>
                        <a:buNone/>
                      </a:pPr>
                      <a:r>
                        <a:rPr lang="en-US" sz="1600" u="none" strike="noStrike" cap="none" dirty="0"/>
                        <a:t>  Aug</a:t>
                      </a:r>
                      <a:endParaRPr sz="1600" u="none" strike="noStrike" cap="none" dirty="0"/>
                    </a:p>
                  </a:txBody>
                  <a:tcPr marL="75550" marR="75550" marT="37775" marB="37775">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500"/>
                        <a:buFont typeface="Calibri"/>
                        <a:buNone/>
                      </a:pPr>
                      <a:r>
                        <a:rPr lang="en-US" sz="1600" u="none" strike="noStrike" cap="none"/>
                        <a:t>  Sep</a:t>
                      </a:r>
                      <a:endParaRPr sz="1600" u="none" strike="noStrike" cap="none"/>
                    </a:p>
                  </a:txBody>
                  <a:tcPr marL="75550" marR="75550" marT="37775" marB="3777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500"/>
                        <a:buFont typeface="Calibri"/>
                        <a:buNone/>
                      </a:pPr>
                      <a:r>
                        <a:rPr lang="en-US" sz="1600" u="none" strike="noStrike" cap="none"/>
                        <a:t>  Oct</a:t>
                      </a:r>
                      <a:endParaRPr sz="1600" u="none" strike="noStrike" cap="none"/>
                    </a:p>
                  </a:txBody>
                  <a:tcPr marL="75550" marR="75550" marT="37775" marB="3777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500"/>
                        <a:buFont typeface="Calibri"/>
                        <a:buNone/>
                      </a:pPr>
                      <a:r>
                        <a:rPr lang="en-US" sz="1600" u="none" strike="noStrike" cap="none"/>
                        <a:t>  Nov</a:t>
                      </a:r>
                      <a:endParaRPr sz="1600" u="none" strike="noStrike" cap="none"/>
                    </a:p>
                  </a:txBody>
                  <a:tcPr marL="75550" marR="75550" marT="37775" marB="3777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500"/>
                        <a:buFont typeface="Calibri"/>
                        <a:buNone/>
                      </a:pPr>
                      <a:r>
                        <a:rPr lang="en-US" sz="1600" u="none" strike="noStrike" cap="none"/>
                        <a:t>  Dec</a:t>
                      </a:r>
                      <a:endParaRPr sz="1600" u="none" strike="noStrike" cap="none"/>
                    </a:p>
                  </a:txBody>
                  <a:tcPr marL="75550" marR="75550" marT="37775" marB="3777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 xmlns:a16="http://schemas.microsoft.com/office/drawing/2014/main" val="10000"/>
                  </a:ext>
                </a:extLst>
              </a:tr>
              <a:tr h="729507">
                <a:tc>
                  <a:txBody>
                    <a:bodyPr/>
                    <a:lstStyle/>
                    <a:p>
                      <a:pPr marL="0" marR="0" lvl="0" indent="0" algn="l" rtl="0">
                        <a:lnSpc>
                          <a:spcPct val="100000"/>
                        </a:lnSpc>
                        <a:spcBef>
                          <a:spcPts val="0"/>
                        </a:spcBef>
                        <a:spcAft>
                          <a:spcPts val="0"/>
                        </a:spcAft>
                        <a:buClr>
                          <a:schemeClr val="dk1"/>
                        </a:buClr>
                        <a:buSzPts val="1800"/>
                        <a:buFont typeface="Times New Roman"/>
                        <a:buNone/>
                      </a:pPr>
                      <a:r>
                        <a:rPr lang="en-US" sz="1600" u="none" strike="noStrike" cap="none" dirty="0"/>
                        <a:t>Submission of project </a:t>
                      </a:r>
                      <a:r>
                        <a:rPr lang="en-US" sz="1600" u="none" strike="noStrike" cap="none" dirty="0" smtClean="0"/>
                        <a:t>ideas.</a:t>
                      </a:r>
                      <a:endParaRPr sz="1600" u="none" strike="noStrike" cap="none" dirty="0"/>
                    </a:p>
                  </a:txBody>
                  <a:tcPr marL="75550" marR="75550" marT="37775" marB="3777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500"/>
                        <a:buFont typeface="Calibri"/>
                        <a:buNone/>
                      </a:pPr>
                      <a:endParaRPr sz="1600" u="none" strike="noStrike" cap="none" dirty="0"/>
                    </a:p>
                  </a:txBody>
                  <a:tcPr marL="75550" marR="75550" marT="37775" marB="37775">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rgbClr val="8393A5"/>
                    </a:solidFill>
                  </a:tcPr>
                </a:tc>
                <a:tc>
                  <a:txBody>
                    <a:bodyPr/>
                    <a:lstStyle/>
                    <a:p>
                      <a:pPr marL="0" marR="0" lvl="0" indent="0" algn="l" rtl="0">
                        <a:spcBef>
                          <a:spcPts val="0"/>
                        </a:spcBef>
                        <a:spcAft>
                          <a:spcPts val="0"/>
                        </a:spcAft>
                        <a:buClr>
                          <a:schemeClr val="dk1"/>
                        </a:buClr>
                        <a:buSzPts val="1500"/>
                        <a:buFont typeface="Calibri"/>
                        <a:buNone/>
                      </a:pPr>
                      <a:endParaRPr sz="1600" u="none" strike="noStrike" cap="none"/>
                    </a:p>
                  </a:txBody>
                  <a:tcPr marL="75550" marR="75550" marT="37775" marB="3777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500"/>
                        <a:buFont typeface="Calibri"/>
                        <a:buNone/>
                      </a:pPr>
                      <a:endParaRPr sz="1600" u="none" strike="noStrike" cap="none"/>
                    </a:p>
                  </a:txBody>
                  <a:tcPr marL="75550" marR="75550" marT="37775" marB="3777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500"/>
                        <a:buFont typeface="Calibri"/>
                        <a:buNone/>
                      </a:pPr>
                      <a:endParaRPr sz="1600" u="none" strike="noStrike" cap="none"/>
                    </a:p>
                  </a:txBody>
                  <a:tcPr marL="75550" marR="75550" marT="37775" marB="3777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500"/>
                        <a:buFont typeface="Calibri"/>
                        <a:buNone/>
                      </a:pPr>
                      <a:endParaRPr sz="1600" u="none" strike="noStrike" cap="none"/>
                    </a:p>
                  </a:txBody>
                  <a:tcPr marL="75550" marR="75550" marT="37775" marB="3777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 xmlns:a16="http://schemas.microsoft.com/office/drawing/2014/main" val="10001"/>
                  </a:ext>
                </a:extLst>
              </a:tr>
              <a:tr h="729507">
                <a:tc>
                  <a:txBody>
                    <a:bodyPr/>
                    <a:lstStyle/>
                    <a:p>
                      <a:pPr marL="0" marR="0" lvl="0" indent="0" algn="l" rtl="0">
                        <a:lnSpc>
                          <a:spcPct val="100000"/>
                        </a:lnSpc>
                        <a:spcBef>
                          <a:spcPts val="0"/>
                        </a:spcBef>
                        <a:spcAft>
                          <a:spcPts val="0"/>
                        </a:spcAft>
                        <a:buClr>
                          <a:schemeClr val="dk1"/>
                        </a:buClr>
                        <a:buSzPts val="1800"/>
                        <a:buFont typeface="Times New Roman"/>
                        <a:buNone/>
                      </a:pPr>
                      <a:r>
                        <a:rPr lang="en-US" sz="1600" u="none" strike="noStrike" cap="none" dirty="0"/>
                        <a:t>Project </a:t>
                      </a:r>
                      <a:r>
                        <a:rPr lang="en-US" sz="1600" u="none" strike="noStrike" cap="none" dirty="0" smtClean="0"/>
                        <a:t>Topic Discussion.</a:t>
                      </a:r>
                      <a:endParaRPr sz="1600" u="none" strike="noStrike" cap="none" dirty="0"/>
                    </a:p>
                  </a:txBody>
                  <a:tcPr marL="75550" marR="75550" marT="37775" marB="3777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500"/>
                        <a:buFont typeface="Calibri"/>
                        <a:buNone/>
                      </a:pPr>
                      <a:endParaRPr sz="1600" u="none" strike="noStrike" cap="none" dirty="0"/>
                    </a:p>
                  </a:txBody>
                  <a:tcPr marL="75550" marR="75550" marT="37775" marB="37775">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rgbClr val="8393A5"/>
                    </a:solidFill>
                  </a:tcPr>
                </a:tc>
                <a:tc>
                  <a:txBody>
                    <a:bodyPr/>
                    <a:lstStyle/>
                    <a:p>
                      <a:pPr marL="0" marR="0" lvl="0" indent="0" algn="l" rtl="0">
                        <a:spcBef>
                          <a:spcPts val="0"/>
                        </a:spcBef>
                        <a:spcAft>
                          <a:spcPts val="0"/>
                        </a:spcAft>
                        <a:buClr>
                          <a:schemeClr val="dk1"/>
                        </a:buClr>
                        <a:buSzPts val="1500"/>
                        <a:buFont typeface="Calibri"/>
                        <a:buNone/>
                      </a:pPr>
                      <a:endParaRPr sz="1600" u="none" strike="noStrike" cap="none"/>
                    </a:p>
                  </a:txBody>
                  <a:tcPr marL="75550" marR="75550" marT="37775" marB="3777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8393A5"/>
                    </a:solidFill>
                  </a:tcPr>
                </a:tc>
                <a:tc>
                  <a:txBody>
                    <a:bodyPr/>
                    <a:lstStyle/>
                    <a:p>
                      <a:pPr marL="0" marR="0" lvl="0" indent="0" algn="l" rtl="0">
                        <a:spcBef>
                          <a:spcPts val="0"/>
                        </a:spcBef>
                        <a:spcAft>
                          <a:spcPts val="0"/>
                        </a:spcAft>
                        <a:buClr>
                          <a:schemeClr val="dk1"/>
                        </a:buClr>
                        <a:buSzPts val="1500"/>
                        <a:buFont typeface="Calibri"/>
                        <a:buNone/>
                      </a:pPr>
                      <a:endParaRPr sz="1600" u="none" strike="noStrike" cap="none"/>
                    </a:p>
                  </a:txBody>
                  <a:tcPr marL="75550" marR="75550" marT="37775" marB="3777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500"/>
                        <a:buFont typeface="Calibri"/>
                        <a:buNone/>
                      </a:pPr>
                      <a:endParaRPr sz="1600" u="none" strike="noStrike" cap="none"/>
                    </a:p>
                  </a:txBody>
                  <a:tcPr marL="75550" marR="75550" marT="37775" marB="3777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500"/>
                        <a:buFont typeface="Calibri"/>
                        <a:buNone/>
                      </a:pPr>
                      <a:endParaRPr sz="1600" u="none" strike="noStrike" cap="none" dirty="0"/>
                    </a:p>
                  </a:txBody>
                  <a:tcPr marL="75550" marR="75550" marT="37775" marB="3777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 xmlns:a16="http://schemas.microsoft.com/office/drawing/2014/main" val="10002"/>
                  </a:ext>
                </a:extLst>
              </a:tr>
              <a:tr h="729507">
                <a:tc>
                  <a:txBody>
                    <a:bodyPr/>
                    <a:lstStyle/>
                    <a:p>
                      <a:pPr marL="0" marR="0" lvl="0" indent="0" algn="l" rtl="0">
                        <a:lnSpc>
                          <a:spcPct val="100000"/>
                        </a:lnSpc>
                        <a:spcBef>
                          <a:spcPts val="0"/>
                        </a:spcBef>
                        <a:spcAft>
                          <a:spcPts val="0"/>
                        </a:spcAft>
                        <a:buClr>
                          <a:schemeClr val="dk1"/>
                        </a:buClr>
                        <a:buSzPts val="1800"/>
                        <a:buFont typeface="Times New Roman"/>
                        <a:buNone/>
                      </a:pPr>
                      <a:r>
                        <a:rPr lang="en-US" sz="1600" u="none" strike="noStrike" cap="none" dirty="0"/>
                        <a:t>Approval of project idea.</a:t>
                      </a:r>
                      <a:endParaRPr sz="1600" u="none" strike="noStrike" cap="none" dirty="0"/>
                    </a:p>
                  </a:txBody>
                  <a:tcPr marL="75550" marR="75550" marT="37775" marB="3777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500"/>
                        <a:buFont typeface="Calibri"/>
                        <a:buNone/>
                      </a:pPr>
                      <a:endParaRPr sz="1600" u="none" strike="noStrike" cap="none"/>
                    </a:p>
                  </a:txBody>
                  <a:tcPr marL="75550" marR="75550" marT="37775" marB="37775">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500"/>
                        <a:buFont typeface="Calibri"/>
                        <a:buNone/>
                      </a:pPr>
                      <a:endParaRPr sz="1600" u="none" strike="noStrike" cap="none" dirty="0"/>
                    </a:p>
                  </a:txBody>
                  <a:tcPr marL="75550" marR="75550" marT="37775" marB="3777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Clr>
                          <a:schemeClr val="dk1"/>
                        </a:buClr>
                        <a:buSzPts val="1500"/>
                        <a:buFont typeface="Calibri"/>
                        <a:buNone/>
                      </a:pPr>
                      <a:endParaRPr sz="1600" u="none" strike="noStrike" cap="none" dirty="0"/>
                    </a:p>
                  </a:txBody>
                  <a:tcPr marL="75550" marR="75550" marT="37775" marB="3777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8393A5"/>
                    </a:solidFill>
                  </a:tcPr>
                </a:tc>
                <a:tc>
                  <a:txBody>
                    <a:bodyPr/>
                    <a:lstStyle/>
                    <a:p>
                      <a:pPr marL="0" marR="0" lvl="0" indent="0" algn="l" rtl="0">
                        <a:spcBef>
                          <a:spcPts val="0"/>
                        </a:spcBef>
                        <a:spcAft>
                          <a:spcPts val="0"/>
                        </a:spcAft>
                        <a:buClr>
                          <a:schemeClr val="dk1"/>
                        </a:buClr>
                        <a:buSzPts val="1500"/>
                        <a:buFont typeface="Calibri"/>
                        <a:buNone/>
                      </a:pPr>
                      <a:endParaRPr sz="1600" u="none" strike="noStrike" cap="none" dirty="0"/>
                    </a:p>
                  </a:txBody>
                  <a:tcPr marL="75550" marR="75550" marT="37775" marB="3777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8393A5"/>
                    </a:solidFill>
                  </a:tcPr>
                </a:tc>
                <a:tc>
                  <a:txBody>
                    <a:bodyPr/>
                    <a:lstStyle/>
                    <a:p>
                      <a:pPr marL="0" marR="0" lvl="0" indent="0" algn="l" rtl="0">
                        <a:spcBef>
                          <a:spcPts val="0"/>
                        </a:spcBef>
                        <a:spcAft>
                          <a:spcPts val="0"/>
                        </a:spcAft>
                        <a:buClr>
                          <a:schemeClr val="dk1"/>
                        </a:buClr>
                        <a:buSzPts val="1500"/>
                        <a:buFont typeface="Calibri"/>
                        <a:buNone/>
                      </a:pPr>
                      <a:endParaRPr sz="1600" u="none" strike="noStrike" cap="none"/>
                    </a:p>
                  </a:txBody>
                  <a:tcPr marL="75550" marR="75550" marT="37775" marB="3777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 xmlns:a16="http://schemas.microsoft.com/office/drawing/2014/main" val="10003"/>
                  </a:ext>
                </a:extLst>
              </a:tr>
              <a:tr h="1616743">
                <a:tc>
                  <a:txBody>
                    <a:bodyPr/>
                    <a:lstStyle/>
                    <a:p>
                      <a:pPr marL="0" marR="0" lvl="0" indent="0" algn="l" rtl="0">
                        <a:lnSpc>
                          <a:spcPct val="100000"/>
                        </a:lnSpc>
                        <a:spcBef>
                          <a:spcPts val="0"/>
                        </a:spcBef>
                        <a:spcAft>
                          <a:spcPts val="0"/>
                        </a:spcAft>
                        <a:buClr>
                          <a:schemeClr val="dk1"/>
                        </a:buClr>
                        <a:buSzPts val="1800"/>
                        <a:buFont typeface="Times New Roman"/>
                        <a:buNone/>
                      </a:pPr>
                      <a:r>
                        <a:rPr lang="en-US" sz="1600" u="none" strike="noStrike" cap="none" dirty="0"/>
                        <a:t>First presentation about progress of project work(Review1 and Review2)</a:t>
                      </a:r>
                      <a:endParaRPr sz="1600" u="none" strike="noStrike" cap="none" dirty="0"/>
                    </a:p>
                  </a:txBody>
                  <a:tcPr marL="75550" marR="75550" marT="37775" marB="3777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500"/>
                        <a:buFont typeface="Calibri"/>
                        <a:buNone/>
                      </a:pPr>
                      <a:endParaRPr sz="1600" u="none" strike="noStrike" cap="none"/>
                    </a:p>
                  </a:txBody>
                  <a:tcPr marL="75550" marR="75550" marT="37775" marB="37775">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500"/>
                        <a:buFont typeface="Calibri"/>
                        <a:buNone/>
                      </a:pPr>
                      <a:endParaRPr sz="1600" u="none" strike="noStrike" cap="none"/>
                    </a:p>
                  </a:txBody>
                  <a:tcPr marL="75550" marR="75550" marT="37775" marB="3777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500"/>
                        <a:buFont typeface="Calibri"/>
                        <a:buNone/>
                      </a:pPr>
                      <a:endParaRPr sz="1600" u="none" strike="noStrike" cap="none"/>
                    </a:p>
                  </a:txBody>
                  <a:tcPr marL="75550" marR="75550" marT="37775" marB="3777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500"/>
                        <a:buFont typeface="Calibri"/>
                        <a:buNone/>
                      </a:pPr>
                      <a:endParaRPr sz="1600" u="none" strike="noStrike" cap="none" dirty="0"/>
                    </a:p>
                  </a:txBody>
                  <a:tcPr marL="75550" marR="75550" marT="37775" marB="3777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Clr>
                          <a:schemeClr val="dk1"/>
                        </a:buClr>
                        <a:buSzPts val="1500"/>
                        <a:buFont typeface="Calibri"/>
                        <a:buNone/>
                      </a:pPr>
                      <a:endParaRPr sz="1600" u="none" strike="noStrike" cap="none" dirty="0"/>
                    </a:p>
                  </a:txBody>
                  <a:tcPr marL="75550" marR="75550" marT="37775" marB="3777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8393A5"/>
                    </a:solidFill>
                  </a:tcPr>
                </a:tc>
                <a:extLst>
                  <a:ext uri="{0D108BD9-81ED-4DB2-BD59-A6C34878D82A}">
                    <a16:rowId xmlns="" xmlns:a16="http://schemas.microsoft.com/office/drawing/2014/main" val="10004"/>
                  </a:ext>
                </a:extLst>
              </a:tr>
              <a:tr h="729507">
                <a:tc>
                  <a:txBody>
                    <a:bodyPr/>
                    <a:lstStyle/>
                    <a:p>
                      <a:pPr marL="0" marR="0" lvl="0" indent="0" algn="l" rtl="0">
                        <a:spcBef>
                          <a:spcPts val="0"/>
                        </a:spcBef>
                        <a:spcAft>
                          <a:spcPts val="0"/>
                        </a:spcAft>
                        <a:buClr>
                          <a:schemeClr val="dk1"/>
                        </a:buClr>
                        <a:buSzPts val="1500"/>
                        <a:buFont typeface="Calibri"/>
                        <a:buNone/>
                      </a:pPr>
                      <a:r>
                        <a:rPr lang="en-US" sz="1600" u="none" strike="noStrike" cap="none" dirty="0"/>
                        <a:t>Submission of Stage1 report.</a:t>
                      </a:r>
                      <a:endParaRPr sz="1600" u="none" strike="noStrike" cap="none" dirty="0"/>
                    </a:p>
                  </a:txBody>
                  <a:tcPr marL="75550" marR="75550" marT="37775" marB="37775">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500"/>
                        <a:buFont typeface="Calibri"/>
                        <a:buNone/>
                      </a:pPr>
                      <a:endParaRPr sz="1600" u="none" strike="noStrike" cap="none"/>
                    </a:p>
                  </a:txBody>
                  <a:tcPr marL="75550" marR="75550" marT="37775" marB="37775">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500"/>
                        <a:buFont typeface="Calibri"/>
                        <a:buNone/>
                      </a:pPr>
                      <a:endParaRPr sz="1600" u="none" strike="noStrike" cap="none"/>
                    </a:p>
                  </a:txBody>
                  <a:tcPr marL="75550" marR="75550" marT="37775" marB="37775">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500"/>
                        <a:buFont typeface="Calibri"/>
                        <a:buNone/>
                      </a:pPr>
                      <a:endParaRPr sz="1600" u="none" strike="noStrike" cap="none"/>
                    </a:p>
                  </a:txBody>
                  <a:tcPr marL="75550" marR="75550" marT="37775" marB="37775">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500"/>
                        <a:buFont typeface="Calibri"/>
                        <a:buNone/>
                      </a:pPr>
                      <a:endParaRPr sz="1600" u="none" strike="noStrike" cap="none"/>
                    </a:p>
                  </a:txBody>
                  <a:tcPr marL="75550" marR="75550" marT="37775" marB="37775">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500"/>
                        <a:buFont typeface="Calibri"/>
                        <a:buNone/>
                      </a:pPr>
                      <a:endParaRPr sz="1600" u="none" strike="noStrike" cap="none" dirty="0"/>
                    </a:p>
                  </a:txBody>
                  <a:tcPr marL="75550" marR="75550" marT="37775" marB="37775">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8393A5"/>
                    </a:solidFill>
                  </a:tcPr>
                </a:tc>
                <a:extLst>
                  <a:ext uri="{0D108BD9-81ED-4DB2-BD59-A6C34878D82A}">
                    <a16:rowId xmlns="" xmlns:a16="http://schemas.microsoft.com/office/drawing/2014/main" val="10006"/>
                  </a:ext>
                </a:extLst>
              </a:tr>
            </a:tbl>
          </a:graphicData>
        </a:graphic>
      </p:graphicFrame>
      <p:graphicFrame>
        <p:nvGraphicFramePr>
          <p:cNvPr id="10" name="Google Shape;213;p25"/>
          <p:cNvGraphicFramePr/>
          <p:nvPr>
            <p:extLst>
              <p:ext uri="{D42A27DB-BD31-4B8C-83A1-F6EECF244321}">
                <p14:modId xmlns:p14="http://schemas.microsoft.com/office/powerpoint/2010/main" val="4281205206"/>
              </p:ext>
            </p:extLst>
          </p:nvPr>
        </p:nvGraphicFramePr>
        <p:xfrm>
          <a:off x="6096000" y="980728"/>
          <a:ext cx="5536025" cy="5093698"/>
        </p:xfrm>
        <a:graphic>
          <a:graphicData uri="http://schemas.openxmlformats.org/drawingml/2006/table">
            <a:tbl>
              <a:tblPr>
                <a:noFill/>
              </a:tblPr>
              <a:tblGrid>
                <a:gridCol w="2131300">
                  <a:extLst>
                    <a:ext uri="{9D8B030D-6E8A-4147-A177-3AD203B41FA5}">
                      <a16:colId xmlns="" xmlns:a16="http://schemas.microsoft.com/office/drawing/2014/main" val="20000"/>
                    </a:ext>
                  </a:extLst>
                </a:gridCol>
                <a:gridCol w="828725">
                  <a:extLst>
                    <a:ext uri="{9D8B030D-6E8A-4147-A177-3AD203B41FA5}">
                      <a16:colId xmlns="" xmlns:a16="http://schemas.microsoft.com/office/drawing/2014/main" val="20001"/>
                    </a:ext>
                  </a:extLst>
                </a:gridCol>
                <a:gridCol w="851175">
                  <a:extLst>
                    <a:ext uri="{9D8B030D-6E8A-4147-A177-3AD203B41FA5}">
                      <a16:colId xmlns="" xmlns:a16="http://schemas.microsoft.com/office/drawing/2014/main" val="20002"/>
                    </a:ext>
                  </a:extLst>
                </a:gridCol>
                <a:gridCol w="907325">
                  <a:extLst>
                    <a:ext uri="{9D8B030D-6E8A-4147-A177-3AD203B41FA5}">
                      <a16:colId xmlns="" xmlns:a16="http://schemas.microsoft.com/office/drawing/2014/main" val="20003"/>
                    </a:ext>
                  </a:extLst>
                </a:gridCol>
                <a:gridCol w="817500">
                  <a:extLst>
                    <a:ext uri="{9D8B030D-6E8A-4147-A177-3AD203B41FA5}">
                      <a16:colId xmlns="" xmlns:a16="http://schemas.microsoft.com/office/drawing/2014/main" val="20004"/>
                    </a:ext>
                  </a:extLst>
                </a:gridCol>
              </a:tblGrid>
              <a:tr h="432048">
                <a:tc>
                  <a:txBody>
                    <a:bodyPr/>
                    <a:lstStyle/>
                    <a:p>
                      <a:pPr marL="0" marR="0" lvl="0" indent="0" algn="l" rtl="0">
                        <a:spcBef>
                          <a:spcPts val="0"/>
                        </a:spcBef>
                        <a:spcAft>
                          <a:spcPts val="0"/>
                        </a:spcAft>
                        <a:buClr>
                          <a:schemeClr val="dk1"/>
                        </a:buClr>
                        <a:buSzPts val="1600"/>
                        <a:buFont typeface="Calibri"/>
                        <a:buNone/>
                      </a:pPr>
                      <a:r>
                        <a:rPr lang="en-US" sz="1600" u="none" strike="noStrike" cap="none" dirty="0"/>
                        <a:t>             Activities</a:t>
                      </a:r>
                      <a:endParaRPr sz="1600" u="none" strike="noStrike" cap="none" dirty="0"/>
                    </a:p>
                  </a:txBody>
                  <a:tcPr marL="80850" marR="80850" marT="40425" marB="40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600"/>
                        <a:buFont typeface="Calibri"/>
                        <a:buNone/>
                      </a:pPr>
                      <a:r>
                        <a:rPr lang="en-US" sz="1600" u="none" strike="noStrike" cap="none"/>
                        <a:t>    Jan</a:t>
                      </a:r>
                      <a:endParaRPr sz="1600" u="none" strike="noStrike" cap="none"/>
                    </a:p>
                  </a:txBody>
                  <a:tcPr marL="80850" marR="80850" marT="40425" marB="40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600"/>
                        <a:buFont typeface="Calibri"/>
                        <a:buNone/>
                      </a:pPr>
                      <a:r>
                        <a:rPr lang="en-US" sz="1600" u="none" strike="noStrike" cap="none"/>
                        <a:t>    Feb</a:t>
                      </a:r>
                      <a:endParaRPr sz="1600" u="none" strike="noStrike" cap="none"/>
                    </a:p>
                  </a:txBody>
                  <a:tcPr marL="80850" marR="80850" marT="40425" marB="40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600"/>
                        <a:buFont typeface="Calibri"/>
                        <a:buNone/>
                      </a:pPr>
                      <a:r>
                        <a:rPr lang="en-US" sz="1600" u="none" strike="noStrike" cap="none"/>
                        <a:t>     Mar</a:t>
                      </a:r>
                      <a:endParaRPr sz="1600" u="none" strike="noStrike" cap="none"/>
                    </a:p>
                  </a:txBody>
                  <a:tcPr marL="80850" marR="80850" marT="40425" marB="40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600"/>
                        <a:buFont typeface="Calibri"/>
                        <a:buNone/>
                      </a:pPr>
                      <a:r>
                        <a:rPr lang="en-US" sz="1600" u="none" strike="noStrike" cap="none"/>
                        <a:t>    Apr</a:t>
                      </a:r>
                      <a:endParaRPr sz="1600" u="none" strike="noStrike" cap="none"/>
                    </a:p>
                  </a:txBody>
                  <a:tcPr marL="80850" marR="80850" marT="40425" marB="40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 xmlns:a16="http://schemas.microsoft.com/office/drawing/2014/main" val="10000"/>
                  </a:ext>
                </a:extLst>
              </a:tr>
              <a:tr h="539406">
                <a:tc>
                  <a:txBody>
                    <a:bodyPr/>
                    <a:lstStyle/>
                    <a:p>
                      <a:pPr marL="0" marR="0" lvl="0" indent="0" algn="l" rtl="0">
                        <a:spcBef>
                          <a:spcPts val="0"/>
                        </a:spcBef>
                        <a:spcAft>
                          <a:spcPts val="0"/>
                        </a:spcAft>
                        <a:buClr>
                          <a:schemeClr val="dk1"/>
                        </a:buClr>
                        <a:buSzPts val="1600"/>
                        <a:buFont typeface="Calibri"/>
                        <a:buNone/>
                      </a:pPr>
                      <a:r>
                        <a:rPr lang="en-US" sz="1600" u="none" strike="noStrike" cap="none" dirty="0"/>
                        <a:t>Submission of stage1 report.</a:t>
                      </a:r>
                      <a:endParaRPr sz="1600" u="none" strike="noStrike" cap="none" dirty="0"/>
                    </a:p>
                  </a:txBody>
                  <a:tcPr marL="80850" marR="80850" marT="40425" marB="40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600"/>
                        <a:buFont typeface="Calibri"/>
                        <a:buNone/>
                      </a:pPr>
                      <a:endParaRPr sz="1600" u="none" strike="noStrike" cap="none"/>
                    </a:p>
                  </a:txBody>
                  <a:tcPr marL="80850" marR="80850" marT="40425" marB="40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8393A5"/>
                    </a:solidFill>
                  </a:tcPr>
                </a:tc>
                <a:tc>
                  <a:txBody>
                    <a:bodyPr/>
                    <a:lstStyle/>
                    <a:p>
                      <a:pPr marL="0" marR="0" lvl="0" indent="0" algn="l" rtl="0">
                        <a:spcBef>
                          <a:spcPts val="0"/>
                        </a:spcBef>
                        <a:spcAft>
                          <a:spcPts val="0"/>
                        </a:spcAft>
                        <a:buClr>
                          <a:schemeClr val="dk1"/>
                        </a:buClr>
                        <a:buSzPts val="1600"/>
                        <a:buFont typeface="Calibri"/>
                        <a:buNone/>
                      </a:pPr>
                      <a:endParaRPr sz="1600" u="none" strike="noStrike" cap="none"/>
                    </a:p>
                  </a:txBody>
                  <a:tcPr marL="80850" marR="80850" marT="40425" marB="40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600"/>
                        <a:buFont typeface="Calibri"/>
                        <a:buNone/>
                      </a:pPr>
                      <a:endParaRPr sz="1600" u="none" strike="noStrike" cap="none"/>
                    </a:p>
                  </a:txBody>
                  <a:tcPr marL="80850" marR="80850" marT="40425" marB="40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600"/>
                        <a:buFont typeface="Calibri"/>
                        <a:buNone/>
                      </a:pPr>
                      <a:endParaRPr sz="1600" u="none" strike="noStrike" cap="none"/>
                    </a:p>
                  </a:txBody>
                  <a:tcPr marL="80850" marR="80850" marT="40425" marB="40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 xmlns:a16="http://schemas.microsoft.com/office/drawing/2014/main" val="10001"/>
                  </a:ext>
                </a:extLst>
              </a:tr>
              <a:tr h="546940">
                <a:tc>
                  <a:txBody>
                    <a:bodyPr/>
                    <a:lstStyle/>
                    <a:p>
                      <a:pPr marL="0" marR="0" lvl="0" indent="0" algn="l" rtl="0">
                        <a:spcBef>
                          <a:spcPts val="0"/>
                        </a:spcBef>
                        <a:spcAft>
                          <a:spcPts val="0"/>
                        </a:spcAft>
                        <a:buClr>
                          <a:schemeClr val="dk1"/>
                        </a:buClr>
                        <a:buSzPts val="1600"/>
                        <a:buFont typeface="Calibri"/>
                        <a:buNone/>
                      </a:pPr>
                      <a:r>
                        <a:rPr lang="en-US" sz="1600" u="none" strike="noStrike" cap="none"/>
                        <a:t>Start of implementation.</a:t>
                      </a:r>
                      <a:endParaRPr sz="1600" u="none" strike="noStrike" cap="none"/>
                    </a:p>
                  </a:txBody>
                  <a:tcPr marL="80850" marR="80850" marT="40425" marB="40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600"/>
                        <a:buFont typeface="Calibri"/>
                        <a:buNone/>
                      </a:pPr>
                      <a:endParaRPr sz="1600" u="none" strike="noStrike" cap="none"/>
                    </a:p>
                  </a:txBody>
                  <a:tcPr marL="80850" marR="80850" marT="40425" marB="40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8393A5"/>
                    </a:solidFill>
                  </a:tcPr>
                </a:tc>
                <a:tc>
                  <a:txBody>
                    <a:bodyPr/>
                    <a:lstStyle/>
                    <a:p>
                      <a:pPr marL="0" marR="0" lvl="0" indent="0" algn="l" rtl="0">
                        <a:spcBef>
                          <a:spcPts val="0"/>
                        </a:spcBef>
                        <a:spcAft>
                          <a:spcPts val="0"/>
                        </a:spcAft>
                        <a:buClr>
                          <a:schemeClr val="dk1"/>
                        </a:buClr>
                        <a:buSzPts val="1600"/>
                        <a:buFont typeface="Calibri"/>
                        <a:buNone/>
                      </a:pPr>
                      <a:endParaRPr sz="1600" u="none" strike="noStrike" cap="none"/>
                    </a:p>
                  </a:txBody>
                  <a:tcPr marL="80850" marR="80850" marT="40425" marB="40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8393A5"/>
                    </a:solidFill>
                  </a:tcPr>
                </a:tc>
                <a:tc>
                  <a:txBody>
                    <a:bodyPr/>
                    <a:lstStyle/>
                    <a:p>
                      <a:pPr marL="0" marR="0" lvl="0" indent="0" algn="l" rtl="0">
                        <a:spcBef>
                          <a:spcPts val="0"/>
                        </a:spcBef>
                        <a:spcAft>
                          <a:spcPts val="0"/>
                        </a:spcAft>
                        <a:buClr>
                          <a:schemeClr val="dk1"/>
                        </a:buClr>
                        <a:buSzPts val="1600"/>
                        <a:buFont typeface="Calibri"/>
                        <a:buNone/>
                      </a:pPr>
                      <a:endParaRPr sz="1600" u="none" strike="noStrike" cap="none"/>
                    </a:p>
                  </a:txBody>
                  <a:tcPr marL="80850" marR="80850" marT="40425" marB="40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8393A5"/>
                    </a:solidFill>
                  </a:tcPr>
                </a:tc>
                <a:tc>
                  <a:txBody>
                    <a:bodyPr/>
                    <a:lstStyle/>
                    <a:p>
                      <a:pPr marL="0" marR="0" lvl="0" indent="0" algn="l" rtl="0">
                        <a:spcBef>
                          <a:spcPts val="0"/>
                        </a:spcBef>
                        <a:spcAft>
                          <a:spcPts val="0"/>
                        </a:spcAft>
                        <a:buClr>
                          <a:schemeClr val="dk1"/>
                        </a:buClr>
                        <a:buSzPts val="1600"/>
                        <a:buFont typeface="Calibri"/>
                        <a:buNone/>
                      </a:pPr>
                      <a:endParaRPr sz="1600" u="none" strike="noStrike" cap="none"/>
                    </a:p>
                  </a:txBody>
                  <a:tcPr marL="80850" marR="80850" marT="40425" marB="40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8393A5"/>
                    </a:solidFill>
                  </a:tcPr>
                </a:tc>
                <a:extLst>
                  <a:ext uri="{0D108BD9-81ED-4DB2-BD59-A6C34878D82A}">
                    <a16:rowId xmlns="" xmlns:a16="http://schemas.microsoft.com/office/drawing/2014/main" val="10002"/>
                  </a:ext>
                </a:extLst>
              </a:tr>
              <a:tr h="1202546">
                <a:tc>
                  <a:txBody>
                    <a:bodyPr/>
                    <a:lstStyle/>
                    <a:p>
                      <a:pPr marL="0" marR="0" lvl="0" indent="0" algn="l" rtl="0">
                        <a:spcBef>
                          <a:spcPts val="0"/>
                        </a:spcBef>
                        <a:spcAft>
                          <a:spcPts val="0"/>
                        </a:spcAft>
                        <a:buClr>
                          <a:schemeClr val="dk1"/>
                        </a:buClr>
                        <a:buSzPts val="1600"/>
                        <a:buFont typeface="Calibri"/>
                        <a:buNone/>
                      </a:pPr>
                      <a:r>
                        <a:rPr lang="en-US" sz="1600" u="none" strike="noStrike" cap="none" dirty="0"/>
                        <a:t>Presentation about progress of project work.(Review 5&amp; Review 6)</a:t>
                      </a:r>
                      <a:endParaRPr sz="1600" u="none" strike="noStrike" cap="none" dirty="0"/>
                    </a:p>
                  </a:txBody>
                  <a:tcPr marL="80850" marR="80850" marT="40425" marB="40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600"/>
                        <a:buFont typeface="Calibri"/>
                        <a:buNone/>
                      </a:pPr>
                      <a:endParaRPr sz="1600" u="none" strike="noStrike" cap="none"/>
                    </a:p>
                  </a:txBody>
                  <a:tcPr marL="80850" marR="80850" marT="40425" marB="40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600"/>
                        <a:buFont typeface="Calibri"/>
                        <a:buNone/>
                      </a:pPr>
                      <a:endParaRPr sz="1600" u="none" strike="noStrike" cap="none" dirty="0"/>
                    </a:p>
                  </a:txBody>
                  <a:tcPr marL="80850" marR="80850" marT="40425" marB="40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8393A5"/>
                    </a:solidFill>
                  </a:tcPr>
                </a:tc>
                <a:tc>
                  <a:txBody>
                    <a:bodyPr/>
                    <a:lstStyle/>
                    <a:p>
                      <a:pPr marL="0" marR="0" lvl="0" indent="0" algn="l" rtl="0">
                        <a:spcBef>
                          <a:spcPts val="0"/>
                        </a:spcBef>
                        <a:spcAft>
                          <a:spcPts val="0"/>
                        </a:spcAft>
                        <a:buClr>
                          <a:schemeClr val="dk1"/>
                        </a:buClr>
                        <a:buSzPts val="1600"/>
                        <a:buFont typeface="Calibri"/>
                        <a:buNone/>
                      </a:pPr>
                      <a:endParaRPr sz="1600" u="none" strike="noStrike" cap="none"/>
                    </a:p>
                  </a:txBody>
                  <a:tcPr marL="80850" marR="80850" marT="40425" marB="40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600"/>
                        <a:buFont typeface="Calibri"/>
                        <a:buNone/>
                      </a:pPr>
                      <a:endParaRPr sz="1600" u="none" strike="noStrike" cap="none"/>
                    </a:p>
                  </a:txBody>
                  <a:tcPr marL="80850" marR="80850" marT="40425" marB="40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 xmlns:a16="http://schemas.microsoft.com/office/drawing/2014/main" val="10003"/>
                  </a:ext>
                </a:extLst>
              </a:tr>
              <a:tr h="1080120">
                <a:tc>
                  <a:txBody>
                    <a:bodyPr/>
                    <a:lstStyle/>
                    <a:p>
                      <a:pPr marL="0" marR="0" lvl="0" indent="0" algn="l" rtl="0">
                        <a:spcBef>
                          <a:spcPts val="0"/>
                        </a:spcBef>
                        <a:spcAft>
                          <a:spcPts val="0"/>
                        </a:spcAft>
                        <a:buClr>
                          <a:schemeClr val="dk1"/>
                        </a:buClr>
                        <a:buSzPts val="1600"/>
                        <a:buFont typeface="Calibri"/>
                        <a:buNone/>
                      </a:pPr>
                      <a:r>
                        <a:rPr lang="en-US" sz="1600" u="none" strike="noStrike" cap="none"/>
                        <a:t>Presentation about progress of project work.(Review 7&amp; Review 8)</a:t>
                      </a:r>
                      <a:endParaRPr sz="1600" u="none" strike="noStrike" cap="none"/>
                    </a:p>
                  </a:txBody>
                  <a:tcPr marL="80850" marR="80850" marT="40425" marB="40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600"/>
                        <a:buFont typeface="Calibri"/>
                        <a:buNone/>
                      </a:pPr>
                      <a:endParaRPr sz="1600" u="none" strike="noStrike" cap="none"/>
                    </a:p>
                  </a:txBody>
                  <a:tcPr marL="80850" marR="80850" marT="40425" marB="40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600"/>
                        <a:buFont typeface="Calibri"/>
                        <a:buNone/>
                      </a:pPr>
                      <a:endParaRPr sz="1600" u="none" strike="noStrike" cap="none"/>
                    </a:p>
                  </a:txBody>
                  <a:tcPr marL="80850" marR="80850" marT="40425" marB="40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600"/>
                        <a:buFont typeface="Calibri"/>
                        <a:buNone/>
                      </a:pPr>
                      <a:endParaRPr sz="1600" u="none" strike="noStrike" cap="none"/>
                    </a:p>
                  </a:txBody>
                  <a:tcPr marL="80850" marR="80850" marT="40425" marB="40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8393A5"/>
                    </a:solidFill>
                  </a:tcPr>
                </a:tc>
                <a:tc>
                  <a:txBody>
                    <a:bodyPr/>
                    <a:lstStyle/>
                    <a:p>
                      <a:pPr marL="0" marR="0" lvl="0" indent="0" algn="l" rtl="0">
                        <a:spcBef>
                          <a:spcPts val="0"/>
                        </a:spcBef>
                        <a:spcAft>
                          <a:spcPts val="0"/>
                        </a:spcAft>
                        <a:buClr>
                          <a:schemeClr val="dk1"/>
                        </a:buClr>
                        <a:buSzPts val="1600"/>
                        <a:buFont typeface="Calibri"/>
                        <a:buNone/>
                      </a:pPr>
                      <a:endParaRPr sz="1600" u="none" strike="noStrike" cap="none"/>
                    </a:p>
                  </a:txBody>
                  <a:tcPr marL="80850" marR="80850" marT="40425" marB="40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 xmlns:a16="http://schemas.microsoft.com/office/drawing/2014/main" val="10004"/>
                  </a:ext>
                </a:extLst>
              </a:tr>
              <a:tr h="628427">
                <a:tc>
                  <a:txBody>
                    <a:bodyPr/>
                    <a:lstStyle/>
                    <a:p>
                      <a:pPr marL="0" marR="0" lvl="0" indent="0" algn="l" rtl="0">
                        <a:spcBef>
                          <a:spcPts val="0"/>
                        </a:spcBef>
                        <a:spcAft>
                          <a:spcPts val="0"/>
                        </a:spcAft>
                        <a:buClr>
                          <a:schemeClr val="dk1"/>
                        </a:buClr>
                        <a:buSzPts val="1600"/>
                        <a:buFont typeface="Calibri"/>
                        <a:buNone/>
                      </a:pPr>
                      <a:r>
                        <a:rPr lang="en-US" sz="1600" u="none" strike="noStrike" cap="none"/>
                        <a:t>Submission of report for checking.</a:t>
                      </a:r>
                      <a:endParaRPr sz="1600" u="none" strike="noStrike" cap="none"/>
                    </a:p>
                  </a:txBody>
                  <a:tcPr marL="80850" marR="80850" marT="40425" marB="40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600"/>
                        <a:buFont typeface="Calibri"/>
                        <a:buNone/>
                      </a:pPr>
                      <a:endParaRPr sz="1600" u="none" strike="noStrike" cap="none" dirty="0"/>
                    </a:p>
                  </a:txBody>
                  <a:tcPr marL="80850" marR="80850" marT="40425" marB="40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600"/>
                        <a:buFont typeface="Calibri"/>
                        <a:buNone/>
                      </a:pPr>
                      <a:endParaRPr sz="1600" u="none" strike="noStrike" cap="none"/>
                    </a:p>
                  </a:txBody>
                  <a:tcPr marL="80850" marR="80850" marT="40425" marB="40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600"/>
                        <a:buFont typeface="Calibri"/>
                        <a:buNone/>
                      </a:pPr>
                      <a:endParaRPr sz="1600" u="none" strike="noStrike" cap="none"/>
                    </a:p>
                  </a:txBody>
                  <a:tcPr marL="80850" marR="80850" marT="40425" marB="40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600"/>
                        <a:buFont typeface="Calibri"/>
                        <a:buNone/>
                      </a:pPr>
                      <a:endParaRPr sz="1600" u="none" strike="noStrike" cap="none"/>
                    </a:p>
                  </a:txBody>
                  <a:tcPr marL="80850" marR="80850" marT="40425" marB="40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8393A5"/>
                    </a:solidFill>
                  </a:tcPr>
                </a:tc>
                <a:extLst>
                  <a:ext uri="{0D108BD9-81ED-4DB2-BD59-A6C34878D82A}">
                    <a16:rowId xmlns="" xmlns:a16="http://schemas.microsoft.com/office/drawing/2014/main" val="10005"/>
                  </a:ext>
                </a:extLst>
              </a:tr>
              <a:tr h="613497">
                <a:tc>
                  <a:txBody>
                    <a:bodyPr/>
                    <a:lstStyle/>
                    <a:p>
                      <a:pPr marL="0" marR="0" lvl="0" indent="0" algn="l" rtl="0">
                        <a:spcBef>
                          <a:spcPts val="0"/>
                        </a:spcBef>
                        <a:spcAft>
                          <a:spcPts val="0"/>
                        </a:spcAft>
                        <a:buClr>
                          <a:schemeClr val="dk1"/>
                        </a:buClr>
                        <a:buSzPts val="1600"/>
                        <a:buFont typeface="Calibri"/>
                        <a:buNone/>
                      </a:pPr>
                      <a:r>
                        <a:rPr lang="en-US" sz="1600" u="none" strike="noStrike" cap="none"/>
                        <a:t>Final submission of report and project.</a:t>
                      </a:r>
                      <a:endParaRPr sz="1600" u="none" strike="noStrike" cap="none"/>
                    </a:p>
                  </a:txBody>
                  <a:tcPr marL="80850" marR="80850" marT="40425" marB="40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600"/>
                        <a:buFont typeface="Calibri"/>
                        <a:buNone/>
                      </a:pPr>
                      <a:endParaRPr sz="1600" u="none" strike="noStrike" cap="none"/>
                    </a:p>
                  </a:txBody>
                  <a:tcPr marL="80850" marR="80850" marT="40425" marB="40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600"/>
                        <a:buFont typeface="Calibri"/>
                        <a:buNone/>
                      </a:pPr>
                      <a:endParaRPr sz="1600" u="none" strike="noStrike" cap="none"/>
                    </a:p>
                  </a:txBody>
                  <a:tcPr marL="80850" marR="80850" marT="40425" marB="40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600"/>
                        <a:buFont typeface="Calibri"/>
                        <a:buNone/>
                      </a:pPr>
                      <a:endParaRPr sz="1600" u="none" strike="noStrike" cap="none"/>
                    </a:p>
                  </a:txBody>
                  <a:tcPr marL="80850" marR="80850" marT="40425" marB="40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600"/>
                        <a:buFont typeface="Calibri"/>
                        <a:buNone/>
                      </a:pPr>
                      <a:endParaRPr sz="1600" u="none" strike="noStrike" cap="none" dirty="0"/>
                    </a:p>
                  </a:txBody>
                  <a:tcPr marL="80850" marR="80850" marT="40425" marB="40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8393A5"/>
                    </a:solidFill>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38438832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r>
              <a:rPr lang="en-US" sz="4800" dirty="0" smtClean="0">
                <a:latin typeface="+mj-lt"/>
              </a:rPr>
              <a:t>Conclusion</a:t>
            </a:r>
            <a:endParaRPr lang="en-US" sz="3200" dirty="0">
              <a:latin typeface="+mj-lt"/>
            </a:endParaRPr>
          </a:p>
        </p:txBody>
      </p:sp>
      <p:sp>
        <p:nvSpPr>
          <p:cNvPr id="3" name="Content Placeholder 2"/>
          <p:cNvSpPr>
            <a:spLocks noGrp="1"/>
          </p:cNvSpPr>
          <p:nvPr>
            <p:ph idx="1"/>
          </p:nvPr>
        </p:nvSpPr>
        <p:spPr/>
        <p:txBody>
          <a:bodyPr/>
          <a:lstStyle/>
          <a:p>
            <a:pPr marL="363538" indent="-269875">
              <a:buFont typeface="Arial" panose="020B0604020202020204" pitchFamily="34" charset="0"/>
              <a:buChar char="•"/>
            </a:pPr>
            <a:r>
              <a:rPr lang="en-GB" dirty="0" smtClean="0"/>
              <a:t>We have proposed a Human Activity Identification system based on pose estimation and </a:t>
            </a:r>
            <a:r>
              <a:rPr lang="en-GB" dirty="0" smtClean="0"/>
              <a:t>classification algorithm.</a:t>
            </a:r>
            <a:endParaRPr lang="en-GB" dirty="0" smtClean="0"/>
          </a:p>
          <a:p>
            <a:pPr marL="363538" indent="-269875">
              <a:buFont typeface="Arial" panose="020B0604020202020204" pitchFamily="34" charset="0"/>
              <a:buChar char="•"/>
            </a:pPr>
            <a:r>
              <a:rPr lang="en-GB" dirty="0" smtClean="0"/>
              <a:t>This system will combine the results of the 3D pose estimation model with the </a:t>
            </a:r>
            <a:r>
              <a:rPr lang="en-GB" dirty="0" smtClean="0"/>
              <a:t>classification algorithm for </a:t>
            </a:r>
            <a:r>
              <a:rPr lang="en-GB" dirty="0" smtClean="0"/>
              <a:t>better and more accurate detailed result generation.</a:t>
            </a:r>
            <a:endParaRPr lang="en-US" dirty="0"/>
          </a:p>
        </p:txBody>
      </p:sp>
      <p:sp>
        <p:nvSpPr>
          <p:cNvPr id="4" name="Date Placeholder 3"/>
          <p:cNvSpPr>
            <a:spLocks noGrp="1"/>
          </p:cNvSpPr>
          <p:nvPr>
            <p:ph type="dt" sz="half" idx="10"/>
          </p:nvPr>
        </p:nvSpPr>
        <p:spPr/>
        <p:txBody>
          <a:bodyPr/>
          <a:lstStyle/>
          <a:p>
            <a:fld id="{4539551B-8263-40AE-9C70-D22FAACCC3AA}" type="datetime1">
              <a:rPr lang="en-IN" smtClean="0"/>
              <a:pPr/>
              <a:t>22-03-2022</a:t>
            </a:fld>
            <a:endParaRPr lang="en-US"/>
          </a:p>
        </p:txBody>
      </p:sp>
      <p:sp>
        <p:nvSpPr>
          <p:cNvPr id="5" name="Footer Placeholder 4"/>
          <p:cNvSpPr>
            <a:spLocks noGrp="1"/>
          </p:cNvSpPr>
          <p:nvPr>
            <p:ph type="ftr" sz="quarter" idx="11"/>
          </p:nvPr>
        </p:nvSpPr>
        <p:spPr/>
        <p:txBody>
          <a:bodyPr/>
          <a:lstStyle/>
          <a:p>
            <a:r>
              <a:rPr lang="en-US" smtClean="0"/>
              <a:t>BE Project SCOE 2021-22</a:t>
            </a:r>
            <a:endParaRPr lang="en-US"/>
          </a:p>
        </p:txBody>
      </p:sp>
      <p:sp>
        <p:nvSpPr>
          <p:cNvPr id="6" name="Slide Number Placeholder 5"/>
          <p:cNvSpPr>
            <a:spLocks noGrp="1"/>
          </p:cNvSpPr>
          <p:nvPr>
            <p:ph type="sldNum" sz="quarter" idx="12"/>
          </p:nvPr>
        </p:nvSpPr>
        <p:spPr/>
        <p:txBody>
          <a:bodyPr/>
          <a:lstStyle/>
          <a:p>
            <a:fld id="{6ABFD712-9A51-4586-91F9-28577CD1986E}"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1097280" y="1845733"/>
            <a:ext cx="10687352" cy="4614051"/>
          </a:xfrm>
        </p:spPr>
        <p:txBody>
          <a:bodyPr>
            <a:normAutofit/>
          </a:bodyPr>
          <a:lstStyle/>
          <a:p>
            <a:pPr marL="363538" indent="-269875">
              <a:buFont typeface="Arial" panose="020B0604020202020204" pitchFamily="34" charset="0"/>
              <a:buChar char="•"/>
            </a:pPr>
            <a:r>
              <a:rPr lang="en-US" dirty="0"/>
              <a:t>Aggarwal, J. K., &amp; </a:t>
            </a:r>
            <a:r>
              <a:rPr lang="en-US" dirty="0" err="1"/>
              <a:t>Cai</a:t>
            </a:r>
            <a:r>
              <a:rPr lang="en-US" dirty="0"/>
              <a:t>, Q. (1999). Human motion analysis: A review. </a:t>
            </a:r>
            <a:r>
              <a:rPr lang="en-US" i="1" dirty="0"/>
              <a:t>Computer vision and image understanding</a:t>
            </a:r>
            <a:r>
              <a:rPr lang="en-US" dirty="0"/>
              <a:t>, </a:t>
            </a:r>
            <a:r>
              <a:rPr lang="en-US" i="1" dirty="0"/>
              <a:t>73</a:t>
            </a:r>
            <a:r>
              <a:rPr lang="en-US" dirty="0"/>
              <a:t>(3), 428-440.</a:t>
            </a:r>
            <a:endParaRPr lang="en-US" dirty="0" smtClean="0"/>
          </a:p>
          <a:p>
            <a:pPr marL="363538" indent="-269875">
              <a:buFont typeface="Arial" panose="020B0604020202020204" pitchFamily="34" charset="0"/>
              <a:buChar char="•"/>
            </a:pPr>
            <a:r>
              <a:rPr lang="en-US" dirty="0" err="1" smtClean="0"/>
              <a:t>Kamel</a:t>
            </a:r>
            <a:r>
              <a:rPr lang="en-US" dirty="0"/>
              <a:t>, A., Sheng, B., Yang, P., Li, P., </a:t>
            </a:r>
            <a:r>
              <a:rPr lang="en-US" dirty="0" err="1"/>
              <a:t>Shen</a:t>
            </a:r>
            <a:r>
              <a:rPr lang="en-US" dirty="0"/>
              <a:t>, R., &amp; Feng, D. D. (2018). Deep convolutional neural networks for human action recognition using depth maps and postures. </a:t>
            </a:r>
            <a:r>
              <a:rPr lang="en-US" i="1" dirty="0"/>
              <a:t>IEEE Transactions on Systems, Man, and Cybernetics: Systems</a:t>
            </a:r>
            <a:r>
              <a:rPr lang="en-US" dirty="0"/>
              <a:t>, </a:t>
            </a:r>
            <a:r>
              <a:rPr lang="en-US" i="1" dirty="0"/>
              <a:t>49</a:t>
            </a:r>
            <a:r>
              <a:rPr lang="en-US" dirty="0"/>
              <a:t>(9), </a:t>
            </a:r>
            <a:r>
              <a:rPr lang="en-US" dirty="0" smtClean="0"/>
              <a:t>1806-1819. </a:t>
            </a:r>
          </a:p>
          <a:p>
            <a:pPr marL="363538" indent="-269875">
              <a:buFont typeface="Arial" panose="020B0604020202020204" pitchFamily="34" charset="0"/>
              <a:buChar char="•"/>
            </a:pPr>
            <a:r>
              <a:rPr lang="en-US" dirty="0" smtClean="0"/>
              <a:t>Hossain</a:t>
            </a:r>
            <a:r>
              <a:rPr lang="en-US" dirty="0"/>
              <a:t>, M. R. I., &amp; Little, J. J. (2018). Exploiting temporal information for 3d human pose estimation. In </a:t>
            </a:r>
            <a:r>
              <a:rPr lang="en-US" i="1" dirty="0"/>
              <a:t>Proceedings of the European Conference on Computer Vision (ECCV)</a:t>
            </a:r>
            <a:r>
              <a:rPr lang="en-US" dirty="0"/>
              <a:t> (pp. 68-84</a:t>
            </a:r>
            <a:r>
              <a:rPr lang="en-US" dirty="0" smtClean="0"/>
              <a:t>).</a:t>
            </a:r>
          </a:p>
          <a:p>
            <a:pPr marL="363538" indent="-269875">
              <a:buFont typeface="Arial" panose="020B0604020202020204" pitchFamily="34" charset="0"/>
              <a:buChar char="•"/>
            </a:pPr>
            <a:r>
              <a:rPr lang="en-US" dirty="0"/>
              <a:t>H. P. S. A. </a:t>
            </a:r>
            <a:r>
              <a:rPr lang="en-US" dirty="0" err="1"/>
              <a:t>Lateef</a:t>
            </a:r>
            <a:r>
              <a:rPr lang="en-US" dirty="0"/>
              <a:t> and U. </a:t>
            </a:r>
            <a:r>
              <a:rPr lang="en-US" dirty="0" err="1"/>
              <a:t>Eranna</a:t>
            </a:r>
            <a:r>
              <a:rPr lang="en-US" dirty="0"/>
              <a:t>, "Modelling Approach to Select Potential Joints for Enhanced Action Identification of Human," 2018 International Conference on Electrical, Electronics, Communication, Computer, and Optimization Techniques (ICEECCOT), 2018, pp. 1506-1509, </a:t>
            </a:r>
            <a:r>
              <a:rPr lang="en-US" dirty="0" err="1"/>
              <a:t>doi</a:t>
            </a:r>
            <a:r>
              <a:rPr lang="en-US" dirty="0"/>
              <a:t>: 10.1109/ICEECCOT43722.2018.9001313.</a:t>
            </a:r>
          </a:p>
          <a:p>
            <a:pPr marL="363538" indent="-269875">
              <a:buFont typeface="Arial" panose="020B0604020202020204" pitchFamily="34" charset="0"/>
              <a:buChar char="•"/>
            </a:pPr>
            <a:endParaRPr lang="en-US" dirty="0" smtClean="0"/>
          </a:p>
        </p:txBody>
      </p:sp>
      <p:sp>
        <p:nvSpPr>
          <p:cNvPr id="4" name="Date Placeholder 3"/>
          <p:cNvSpPr>
            <a:spLocks noGrp="1"/>
          </p:cNvSpPr>
          <p:nvPr>
            <p:ph type="dt" sz="half" idx="10"/>
          </p:nvPr>
        </p:nvSpPr>
        <p:spPr/>
        <p:txBody>
          <a:bodyPr/>
          <a:lstStyle/>
          <a:p>
            <a:fld id="{8E8FA8D2-2293-4B9E-8842-799E0E79CFD8}" type="datetime1">
              <a:rPr lang="en-IN" smtClean="0"/>
              <a:pPr/>
              <a:t>22-03-2022</a:t>
            </a:fld>
            <a:endParaRPr lang="en-US"/>
          </a:p>
        </p:txBody>
      </p:sp>
      <p:sp>
        <p:nvSpPr>
          <p:cNvPr id="5" name="Footer Placeholder 4"/>
          <p:cNvSpPr>
            <a:spLocks noGrp="1"/>
          </p:cNvSpPr>
          <p:nvPr>
            <p:ph type="ftr" sz="quarter" idx="11"/>
          </p:nvPr>
        </p:nvSpPr>
        <p:spPr/>
        <p:txBody>
          <a:bodyPr/>
          <a:lstStyle/>
          <a:p>
            <a:r>
              <a:rPr lang="en-US" smtClean="0"/>
              <a:t>BE Project SCOE 2021-22</a:t>
            </a:r>
            <a:endParaRPr lang="en-US"/>
          </a:p>
        </p:txBody>
      </p:sp>
      <p:sp>
        <p:nvSpPr>
          <p:cNvPr id="6" name="Slide Number Placeholder 5"/>
          <p:cNvSpPr>
            <a:spLocks noGrp="1"/>
          </p:cNvSpPr>
          <p:nvPr>
            <p:ph type="sldNum" sz="quarter" idx="12"/>
          </p:nvPr>
        </p:nvSpPr>
        <p:spPr/>
        <p:txBody>
          <a:bodyPr/>
          <a:lstStyle/>
          <a:p>
            <a:fld id="{6ABFD712-9A51-4586-91F9-28577CD1986E}"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7516F77-92F5-4061-95C6-0468C8C10554}" type="datetime1">
              <a:rPr lang="en-IN" smtClean="0"/>
              <a:t>22-03-2022</a:t>
            </a:fld>
            <a:endParaRPr lang="en-US"/>
          </a:p>
        </p:txBody>
      </p:sp>
      <p:sp>
        <p:nvSpPr>
          <p:cNvPr id="5" name="Footer Placeholder 4"/>
          <p:cNvSpPr>
            <a:spLocks noGrp="1"/>
          </p:cNvSpPr>
          <p:nvPr>
            <p:ph type="ftr" sz="quarter" idx="11"/>
          </p:nvPr>
        </p:nvSpPr>
        <p:spPr/>
        <p:txBody>
          <a:bodyPr/>
          <a:lstStyle/>
          <a:p>
            <a:r>
              <a:rPr lang="en-US" smtClean="0"/>
              <a:t>BE Project SCOE 2021-22</a:t>
            </a:r>
            <a:endParaRPr lang="en-US"/>
          </a:p>
        </p:txBody>
      </p:sp>
      <p:sp>
        <p:nvSpPr>
          <p:cNvPr id="6" name="Slide Number Placeholder 5"/>
          <p:cNvSpPr>
            <a:spLocks noGrp="1"/>
          </p:cNvSpPr>
          <p:nvPr>
            <p:ph type="sldNum" sz="quarter" idx="12"/>
          </p:nvPr>
        </p:nvSpPr>
        <p:spPr/>
        <p:txBody>
          <a:bodyPr/>
          <a:lstStyle/>
          <a:p>
            <a:fld id="{6ABFD712-9A51-4586-91F9-28577CD1986E}" type="slidenum">
              <a:rPr lang="en-US" smtClean="0"/>
              <a:t>23</a:t>
            </a:fld>
            <a:endParaRPr lang="en-US"/>
          </a:p>
        </p:txBody>
      </p:sp>
      <p:sp>
        <p:nvSpPr>
          <p:cNvPr id="7" name="Content Placeholder 2"/>
          <p:cNvSpPr txBox="1">
            <a:spLocks/>
          </p:cNvSpPr>
          <p:nvPr/>
        </p:nvSpPr>
        <p:spPr>
          <a:xfrm>
            <a:off x="479376" y="1196752"/>
            <a:ext cx="10676304" cy="467234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63538" indent="-269875">
              <a:buFont typeface="Arial" panose="020B0604020202020204" pitchFamily="34" charset="0"/>
              <a:buChar char="•"/>
            </a:pPr>
            <a:r>
              <a:rPr lang="en-US" dirty="0" smtClean="0"/>
              <a:t>R</a:t>
            </a:r>
            <a:r>
              <a:rPr lang="en-US" dirty="0"/>
              <a:t>. A., </a:t>
            </a:r>
            <a:r>
              <a:rPr lang="en-US" dirty="0" err="1"/>
              <a:t>Amiruzzaman</a:t>
            </a:r>
            <a:r>
              <a:rPr lang="en-US" dirty="0"/>
              <a:t>, M., Ahmed, N., &amp; Islam, M. R. (2020, August). Efficient Frequency Domain Feature Extraction Model using EPS and LDA for Human Activity Recognition. In </a:t>
            </a:r>
            <a:r>
              <a:rPr lang="en-US" i="1" dirty="0"/>
              <a:t>202020 3rd IEEE International Conference on Knowledge Innovation and Invention (ICKII)</a:t>
            </a:r>
            <a:r>
              <a:rPr lang="en-US" dirty="0"/>
              <a:t> (pp. 344-347). IEEE</a:t>
            </a:r>
            <a:r>
              <a:rPr lang="en-US" dirty="0" smtClean="0"/>
              <a:t>.</a:t>
            </a:r>
          </a:p>
          <a:p>
            <a:pPr marL="363538" indent="-269875">
              <a:buFont typeface="Arial" panose="020B0604020202020204" pitchFamily="34" charset="0"/>
              <a:buChar char="•"/>
            </a:pPr>
            <a:r>
              <a:rPr lang="en-US" dirty="0" smtClean="0"/>
              <a:t>Gupta</a:t>
            </a:r>
            <a:r>
              <a:rPr lang="en-US" dirty="0"/>
              <a:t>, </a:t>
            </a:r>
            <a:r>
              <a:rPr lang="en-US" dirty="0" err="1"/>
              <a:t>Abhay</a:t>
            </a:r>
            <a:r>
              <a:rPr lang="en-US" dirty="0"/>
              <a:t>, </a:t>
            </a:r>
            <a:r>
              <a:rPr lang="en-US" dirty="0" err="1"/>
              <a:t>Kuldeep</a:t>
            </a:r>
            <a:r>
              <a:rPr lang="en-US" dirty="0"/>
              <a:t> Gupta, </a:t>
            </a:r>
            <a:r>
              <a:rPr lang="en-US" dirty="0" err="1"/>
              <a:t>Kshama</a:t>
            </a:r>
            <a:r>
              <a:rPr lang="en-US" dirty="0"/>
              <a:t> Gupta, and </a:t>
            </a:r>
            <a:r>
              <a:rPr lang="en-US" dirty="0" err="1"/>
              <a:t>Kapil</a:t>
            </a:r>
            <a:r>
              <a:rPr lang="en-US" dirty="0"/>
              <a:t> Gupta. "Human Activity Recognition Using Pose Estimation and Machine Learning Algorithm."</a:t>
            </a:r>
            <a:endParaRPr lang="en-US" dirty="0" smtClean="0"/>
          </a:p>
          <a:p>
            <a:pPr marL="363538" indent="-269875">
              <a:buFont typeface="Arial" panose="020B0604020202020204" pitchFamily="34" charset="0"/>
              <a:buChar char="•"/>
            </a:pPr>
            <a:endParaRPr lang="en-US" dirty="0" smtClean="0"/>
          </a:p>
          <a:p>
            <a:pPr marL="363538" indent="-269875">
              <a:buFont typeface="Arial" panose="020B0604020202020204" pitchFamily="34" charset="0"/>
              <a:buChar char="•"/>
            </a:pPr>
            <a:endParaRPr lang="en-US" dirty="0"/>
          </a:p>
        </p:txBody>
      </p:sp>
    </p:spTree>
    <p:extLst>
      <p:ext uri="{BB962C8B-B14F-4D97-AF65-F5344CB8AC3E}">
        <p14:creationId xmlns:p14="http://schemas.microsoft.com/office/powerpoint/2010/main" val="21381901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E98164-1503-42CC-89EB-1B479F16379C}" type="datetime1">
              <a:rPr lang="en-IN" smtClean="0"/>
              <a:t>22-03-2022</a:t>
            </a:fld>
            <a:endParaRPr lang="en-US"/>
          </a:p>
        </p:txBody>
      </p:sp>
      <p:sp>
        <p:nvSpPr>
          <p:cNvPr id="3" name="Footer Placeholder 2"/>
          <p:cNvSpPr>
            <a:spLocks noGrp="1"/>
          </p:cNvSpPr>
          <p:nvPr>
            <p:ph type="ftr" sz="quarter" idx="11"/>
          </p:nvPr>
        </p:nvSpPr>
        <p:spPr/>
        <p:txBody>
          <a:bodyPr/>
          <a:lstStyle/>
          <a:p>
            <a:r>
              <a:rPr lang="en-US" smtClean="0"/>
              <a:t>BE Project SCOE 2021-22</a:t>
            </a:r>
            <a:endParaRPr lang="en-US"/>
          </a:p>
        </p:txBody>
      </p:sp>
      <p:sp>
        <p:nvSpPr>
          <p:cNvPr id="4" name="Slide Number Placeholder 3"/>
          <p:cNvSpPr>
            <a:spLocks noGrp="1"/>
          </p:cNvSpPr>
          <p:nvPr>
            <p:ph type="sldNum" sz="quarter" idx="12"/>
          </p:nvPr>
        </p:nvSpPr>
        <p:spPr/>
        <p:txBody>
          <a:bodyPr/>
          <a:lstStyle/>
          <a:p>
            <a:fld id="{6ABFD712-9A51-4586-91F9-28577CD1986E}" type="slidenum">
              <a:rPr lang="en-US" smtClean="0"/>
              <a:t>24</a:t>
            </a:fld>
            <a:endParaRPr lang="en-US"/>
          </a:p>
        </p:txBody>
      </p:sp>
      <p:sp>
        <p:nvSpPr>
          <p:cNvPr id="5" name="Rectangle 4"/>
          <p:cNvSpPr/>
          <p:nvPr/>
        </p:nvSpPr>
        <p:spPr>
          <a:xfrm>
            <a:off x="3359696" y="2348880"/>
            <a:ext cx="4752528" cy="1107996"/>
          </a:xfrm>
          <a:prstGeom prst="rect">
            <a:avLst/>
          </a:prstGeom>
          <a:noFill/>
        </p:spPr>
        <p:txBody>
          <a:bodyPr wrap="square" lIns="91440" tIns="45720" rIns="91440" bIns="45720">
            <a:spAutoFit/>
          </a:bodyPr>
          <a:lstStyle/>
          <a:p>
            <a:pPr algn="ctr"/>
            <a:r>
              <a:rPr lang="en-US" sz="6600" b="0" cap="none" spc="0" dirty="0" smtClean="0">
                <a:ln w="0"/>
                <a:solidFill>
                  <a:schemeClr val="tx1"/>
                </a:solidFill>
                <a:effectLst>
                  <a:outerShdw blurRad="38100" dist="19050" dir="2700000" algn="tl" rotWithShape="0">
                    <a:schemeClr val="dk1">
                      <a:alpha val="40000"/>
                    </a:schemeClr>
                  </a:outerShdw>
                </a:effectLst>
              </a:rPr>
              <a:t>Thank You!</a:t>
            </a:r>
            <a:endParaRPr lang="en-US" sz="6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256994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60648"/>
            <a:ext cx="10058400" cy="1450757"/>
          </a:xfrm>
        </p:spPr>
        <p:txBody>
          <a:bodyPr/>
          <a:lstStyle/>
          <a:p>
            <a:pPr algn="ctr"/>
            <a:r>
              <a:rPr lang="en-US" b="1" dirty="0" smtClean="0"/>
              <a:t>Introduction</a:t>
            </a:r>
            <a:endParaRPr lang="en-US" b="1" dirty="0"/>
          </a:p>
        </p:txBody>
      </p:sp>
      <p:sp>
        <p:nvSpPr>
          <p:cNvPr id="3" name="Content Placeholder 2"/>
          <p:cNvSpPr>
            <a:spLocks noGrp="1"/>
          </p:cNvSpPr>
          <p:nvPr>
            <p:ph idx="1"/>
          </p:nvPr>
        </p:nvSpPr>
        <p:spPr/>
        <p:txBody>
          <a:bodyPr>
            <a:normAutofit/>
          </a:bodyPr>
          <a:lstStyle/>
          <a:p>
            <a:pPr marL="363538" indent="-188913">
              <a:buFont typeface="Arial" panose="020B0604020202020204" pitchFamily="34" charset="0"/>
              <a:buChar char="•"/>
            </a:pPr>
            <a:r>
              <a:rPr lang="en-GB" dirty="0" smtClean="0"/>
              <a:t>Human activity recognition plays a significant role in human-to-human interaction and interpersonal relations. The human ability to recognize another person's activities is one of the main subjects of study of the scientific areas of computer vision and machine learning.</a:t>
            </a:r>
          </a:p>
          <a:p>
            <a:pPr marL="363538" indent="-188913">
              <a:buFont typeface="Arial" panose="020B0604020202020204" pitchFamily="34" charset="0"/>
              <a:buChar char="•"/>
            </a:pPr>
            <a:r>
              <a:rPr lang="en-GB" dirty="0" smtClean="0"/>
              <a:t> This technology has the potential to be used in automated activity profiling systems which produce a continuous record of activity patterns over extended periods of time.</a:t>
            </a:r>
          </a:p>
          <a:p>
            <a:pPr marL="363538" indent="-188913">
              <a:buFont typeface="Arial" panose="020B0604020202020204" pitchFamily="34" charset="0"/>
              <a:buChar char="•"/>
            </a:pPr>
            <a:r>
              <a:rPr lang="en-GB" dirty="0" smtClean="0"/>
              <a:t> Such activity profiling systems are dependent on classification algorithms which can effectively interpret and identify different activities.</a:t>
            </a:r>
            <a:endParaRPr lang="en-GB" dirty="0"/>
          </a:p>
        </p:txBody>
      </p:sp>
      <p:sp>
        <p:nvSpPr>
          <p:cNvPr id="5" name="Date Placeholder 4"/>
          <p:cNvSpPr>
            <a:spLocks noGrp="1"/>
          </p:cNvSpPr>
          <p:nvPr>
            <p:ph type="dt" sz="half" idx="10"/>
          </p:nvPr>
        </p:nvSpPr>
        <p:spPr/>
        <p:txBody>
          <a:bodyPr/>
          <a:lstStyle/>
          <a:p>
            <a:fld id="{99EEB493-85BA-49AB-884F-D40CA029E682}" type="datetime1">
              <a:rPr lang="en-IN" smtClean="0"/>
              <a:pPr/>
              <a:t>22-03-2022</a:t>
            </a:fld>
            <a:endParaRPr lang="en-US"/>
          </a:p>
        </p:txBody>
      </p:sp>
      <p:sp>
        <p:nvSpPr>
          <p:cNvPr id="6" name="Footer Placeholder 5"/>
          <p:cNvSpPr>
            <a:spLocks noGrp="1"/>
          </p:cNvSpPr>
          <p:nvPr>
            <p:ph type="ftr" sz="quarter" idx="11"/>
          </p:nvPr>
        </p:nvSpPr>
        <p:spPr/>
        <p:txBody>
          <a:bodyPr/>
          <a:lstStyle/>
          <a:p>
            <a:r>
              <a:rPr lang="en-US" smtClean="0"/>
              <a:t>BE Project SCOE 2021-22</a:t>
            </a:r>
            <a:endParaRPr lang="en-US"/>
          </a:p>
        </p:txBody>
      </p:sp>
      <p:sp>
        <p:nvSpPr>
          <p:cNvPr id="7" name="Slide Number Placeholder 6"/>
          <p:cNvSpPr>
            <a:spLocks noGrp="1"/>
          </p:cNvSpPr>
          <p:nvPr>
            <p:ph type="sldNum" sz="quarter" idx="12"/>
          </p:nvPr>
        </p:nvSpPr>
        <p:spPr/>
        <p:txBody>
          <a:bodyPr/>
          <a:lstStyle/>
          <a:p>
            <a:fld id="{6ABFD712-9A51-4586-91F9-28577CD1986E}" type="slidenum">
              <a:rPr lang="en-US" smtClean="0"/>
              <a:pPr/>
              <a:t>3</a:t>
            </a:fld>
            <a:endParaRPr lang="en-US"/>
          </a:p>
        </p:txBody>
      </p:sp>
      <p:sp>
        <p:nvSpPr>
          <p:cNvPr id="4" name="Content Placeholder 3"/>
          <p:cNvSpPr>
            <a:spLocks noGrp="1"/>
          </p:cNvSpPr>
          <p:nvPr>
            <p:ph sz="half" idx="4294967295"/>
          </p:nvPr>
        </p:nvSpPr>
        <p:spPr>
          <a:xfrm>
            <a:off x="7254875" y="1846263"/>
            <a:ext cx="4937125" cy="4022725"/>
          </a:xfrm>
        </p:spPr>
        <p:txBody>
          <a:bodyPr>
            <a:normAutofit/>
          </a:bodyPr>
          <a:lstStyle/>
          <a:p>
            <a:r>
              <a:rPr lang="en-IN" smtClean="0"/>
              <a:t>  </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387" y="529664"/>
            <a:ext cx="10058400" cy="1450757"/>
          </a:xfrm>
        </p:spPr>
        <p:txBody>
          <a:bodyPr/>
          <a:lstStyle/>
          <a:p>
            <a:pPr lvl="1" algn="ctr"/>
            <a:r>
              <a:rPr lang="en-US" sz="4800" b="1" dirty="0" smtClean="0">
                <a:latin typeface="+mj-lt"/>
              </a:rPr>
              <a:t>Motivation</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marL="268288" indent="-174625">
              <a:buFont typeface="Arial" panose="020B0604020202020204" pitchFamily="34" charset="0"/>
              <a:buChar char="•"/>
            </a:pPr>
            <a:r>
              <a:rPr lang="en-GB" dirty="0" smtClean="0"/>
              <a:t>Human activity recognition basis for many applications such as video surveillance, health care, and human-computer interaction. </a:t>
            </a:r>
          </a:p>
          <a:p>
            <a:pPr marL="268288" indent="-174625">
              <a:buFont typeface="Arial" panose="020B0604020202020204" pitchFamily="34" charset="0"/>
              <a:buChar char="•"/>
            </a:pPr>
            <a:r>
              <a:rPr lang="en-GB" dirty="0" smtClean="0"/>
              <a:t>To Analyse the activity of a person from the information collected by different devices. Discover which are the variables that determine which activity is doing a person.</a:t>
            </a:r>
          </a:p>
          <a:p>
            <a:pPr marL="268288" indent="-174625">
              <a:buFont typeface="Arial" panose="020B0604020202020204" pitchFamily="34" charset="0"/>
              <a:buChar char="•"/>
            </a:pPr>
            <a:r>
              <a:rPr lang="en-GB" dirty="0" smtClean="0"/>
              <a:t>To Calculate a predictive model that can recognize a person's activity.</a:t>
            </a:r>
          </a:p>
          <a:p>
            <a:pPr marL="268288" indent="-174625">
              <a:buFont typeface="Arial" panose="020B0604020202020204" pitchFamily="34" charset="0"/>
              <a:buChar char="•"/>
            </a:pPr>
            <a:endParaRPr lang="en-US" dirty="0"/>
          </a:p>
        </p:txBody>
      </p:sp>
      <p:sp>
        <p:nvSpPr>
          <p:cNvPr id="4" name="Date Placeholder 3"/>
          <p:cNvSpPr>
            <a:spLocks noGrp="1"/>
          </p:cNvSpPr>
          <p:nvPr>
            <p:ph type="dt" sz="half" idx="10"/>
          </p:nvPr>
        </p:nvSpPr>
        <p:spPr/>
        <p:txBody>
          <a:bodyPr/>
          <a:lstStyle/>
          <a:p>
            <a:fld id="{6B210416-D85F-48AC-B58C-750591C56C3D}" type="datetime1">
              <a:rPr lang="en-IN" smtClean="0"/>
              <a:pPr/>
              <a:t>22-03-2022</a:t>
            </a:fld>
            <a:endParaRPr lang="en-US"/>
          </a:p>
        </p:txBody>
      </p:sp>
      <p:sp>
        <p:nvSpPr>
          <p:cNvPr id="5" name="Footer Placeholder 4"/>
          <p:cNvSpPr>
            <a:spLocks noGrp="1"/>
          </p:cNvSpPr>
          <p:nvPr>
            <p:ph type="ftr" sz="quarter" idx="11"/>
          </p:nvPr>
        </p:nvSpPr>
        <p:spPr/>
        <p:txBody>
          <a:bodyPr/>
          <a:lstStyle/>
          <a:p>
            <a:r>
              <a:rPr lang="en-US" smtClean="0"/>
              <a:t>BE Project SCOE 2021-22</a:t>
            </a:r>
            <a:endParaRPr lang="en-US"/>
          </a:p>
        </p:txBody>
      </p:sp>
      <p:sp>
        <p:nvSpPr>
          <p:cNvPr id="6" name="Slide Number Placeholder 5"/>
          <p:cNvSpPr>
            <a:spLocks noGrp="1"/>
          </p:cNvSpPr>
          <p:nvPr>
            <p:ph type="sldNum" sz="quarter" idx="12"/>
          </p:nvPr>
        </p:nvSpPr>
        <p:spPr/>
        <p:txBody>
          <a:bodyPr/>
          <a:lstStyle/>
          <a:p>
            <a:fld id="{6ABFD712-9A51-4586-91F9-28577CD1986E}"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statement</a:t>
            </a:r>
            <a:endParaRPr lang="en-US" b="1" dirty="0"/>
          </a:p>
        </p:txBody>
      </p:sp>
      <p:sp>
        <p:nvSpPr>
          <p:cNvPr id="3" name="Content Placeholder 2"/>
          <p:cNvSpPr>
            <a:spLocks noGrp="1"/>
          </p:cNvSpPr>
          <p:nvPr>
            <p:ph idx="1"/>
          </p:nvPr>
        </p:nvSpPr>
        <p:spPr>
          <a:xfrm>
            <a:off x="1097280" y="1845734"/>
            <a:ext cx="5214744" cy="4023360"/>
          </a:xfrm>
        </p:spPr>
        <p:txBody>
          <a:bodyPr/>
          <a:lstStyle/>
          <a:p>
            <a:pPr marL="363538" indent="-188913">
              <a:buFont typeface="Arial" panose="020B0604020202020204" pitchFamily="34" charset="0"/>
              <a:buChar char="•"/>
            </a:pPr>
            <a:r>
              <a:rPr lang="en-GB" dirty="0" smtClean="0"/>
              <a:t>Human Activity Recognition is the problem of predicting what a person is doing based on a trace of their movement </a:t>
            </a:r>
          </a:p>
          <a:p>
            <a:pPr marL="363538" indent="-188913">
              <a:buFont typeface="Arial" panose="020B0604020202020204" pitchFamily="34" charset="0"/>
              <a:buChar char="•"/>
            </a:pPr>
            <a:r>
              <a:rPr lang="en-GB" dirty="0" smtClean="0"/>
              <a:t>Human activity recognition  is a field of study that deals with identifying, interpreting, and analysing the actions specific to the movement of human beings.</a:t>
            </a:r>
            <a:endParaRPr lang="en-US" dirty="0"/>
          </a:p>
        </p:txBody>
      </p:sp>
      <p:sp>
        <p:nvSpPr>
          <p:cNvPr id="5" name="Date Placeholder 4"/>
          <p:cNvSpPr>
            <a:spLocks noGrp="1"/>
          </p:cNvSpPr>
          <p:nvPr>
            <p:ph type="dt" sz="half" idx="10"/>
          </p:nvPr>
        </p:nvSpPr>
        <p:spPr/>
        <p:txBody>
          <a:bodyPr/>
          <a:lstStyle/>
          <a:p>
            <a:fld id="{66FAEC57-5F82-4E89-AF45-810135EFE5C5}" type="datetime1">
              <a:rPr lang="en-IN" smtClean="0"/>
              <a:pPr/>
              <a:t>22-03-2022</a:t>
            </a:fld>
            <a:endParaRPr lang="en-US"/>
          </a:p>
        </p:txBody>
      </p:sp>
      <p:sp>
        <p:nvSpPr>
          <p:cNvPr id="6" name="Footer Placeholder 5"/>
          <p:cNvSpPr>
            <a:spLocks noGrp="1"/>
          </p:cNvSpPr>
          <p:nvPr>
            <p:ph type="ftr" sz="quarter" idx="11"/>
          </p:nvPr>
        </p:nvSpPr>
        <p:spPr/>
        <p:txBody>
          <a:bodyPr/>
          <a:lstStyle/>
          <a:p>
            <a:r>
              <a:rPr lang="en-US" smtClean="0"/>
              <a:t>BE Project SCOE 2021-22</a:t>
            </a:r>
            <a:endParaRPr lang="en-US"/>
          </a:p>
        </p:txBody>
      </p:sp>
      <p:sp>
        <p:nvSpPr>
          <p:cNvPr id="7" name="Slide Number Placeholder 6"/>
          <p:cNvSpPr>
            <a:spLocks noGrp="1"/>
          </p:cNvSpPr>
          <p:nvPr>
            <p:ph type="sldNum" sz="quarter" idx="12"/>
          </p:nvPr>
        </p:nvSpPr>
        <p:spPr/>
        <p:txBody>
          <a:bodyPr/>
          <a:lstStyle/>
          <a:p>
            <a:fld id="{6ABFD712-9A51-4586-91F9-28577CD1986E}" type="slidenum">
              <a:rPr lang="en-US" smtClean="0"/>
              <a:pPr/>
              <a:t>5</a:t>
            </a:fld>
            <a:endParaRPr lang="en-US"/>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60096" y="908720"/>
            <a:ext cx="4616209" cy="4437157"/>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Objectives:</a:t>
            </a:r>
            <a:endParaRPr lang="en-IN" b="1" dirty="0"/>
          </a:p>
        </p:txBody>
      </p:sp>
      <p:sp>
        <p:nvSpPr>
          <p:cNvPr id="3" name="Content Placeholder 2"/>
          <p:cNvSpPr>
            <a:spLocks noGrp="1"/>
          </p:cNvSpPr>
          <p:nvPr>
            <p:ph idx="1"/>
          </p:nvPr>
        </p:nvSpPr>
        <p:spPr/>
        <p:txBody>
          <a:bodyPr/>
          <a:lstStyle/>
          <a:p>
            <a:pPr marL="363538" lvl="0" indent="-188913">
              <a:buFont typeface="Arial" panose="020B0604020202020204" pitchFamily="34" charset="0"/>
              <a:buChar char="•"/>
            </a:pPr>
            <a:r>
              <a:rPr lang="en-US" dirty="0" smtClean="0"/>
              <a:t>To identify a method </a:t>
            </a:r>
            <a:r>
              <a:rPr lang="en-IN" dirty="0" smtClean="0"/>
              <a:t>achieving more accurate human activity recognition by using suitable tools.</a:t>
            </a:r>
            <a:endParaRPr lang="en-US" dirty="0" smtClean="0"/>
          </a:p>
          <a:p>
            <a:pPr marL="363538" lvl="0" indent="-188913">
              <a:buFont typeface="Arial" panose="020B0604020202020204" pitchFamily="34" charset="0"/>
              <a:buChar char="•"/>
            </a:pPr>
            <a:r>
              <a:rPr lang="en-US" dirty="0" smtClean="0"/>
              <a:t>To propose a mechanism of an automated analysis or interpretation of ongoing events and their context from video data.</a:t>
            </a:r>
          </a:p>
          <a:p>
            <a:pPr marL="363538" lvl="0" indent="-188913">
              <a:buFont typeface="Arial" panose="020B0604020202020204" pitchFamily="34" charset="0"/>
              <a:buChar char="•"/>
            </a:pPr>
            <a:r>
              <a:rPr lang="en-US" dirty="0" smtClean="0"/>
              <a:t>To explore better approach for action recognition based on using the suitable types of data to balance the use of features by strengthen the weak part in each type by the strong part in the other.</a:t>
            </a:r>
          </a:p>
          <a:p>
            <a:pPr marL="363538" lvl="0" indent="-188913">
              <a:buFont typeface="Arial" panose="020B0604020202020204" pitchFamily="34" charset="0"/>
              <a:buChar char="•"/>
            </a:pPr>
            <a:r>
              <a:rPr lang="en-US" dirty="0" smtClean="0"/>
              <a:t>To recommend effective methods for the most cost-effective human activity recognition.</a:t>
            </a:r>
          </a:p>
          <a:p>
            <a:pPr marL="363538" indent="-188913">
              <a:buFont typeface="Arial" panose="020B0604020202020204" pitchFamily="34" charset="0"/>
              <a:buChar char="•"/>
            </a:pPr>
            <a:endParaRPr lang="en-IN" dirty="0"/>
          </a:p>
        </p:txBody>
      </p:sp>
      <p:sp>
        <p:nvSpPr>
          <p:cNvPr id="4" name="Date Placeholder 3"/>
          <p:cNvSpPr>
            <a:spLocks noGrp="1"/>
          </p:cNvSpPr>
          <p:nvPr>
            <p:ph type="dt" sz="half" idx="10"/>
          </p:nvPr>
        </p:nvSpPr>
        <p:spPr/>
        <p:txBody>
          <a:bodyPr/>
          <a:lstStyle/>
          <a:p>
            <a:fld id="{C235B3E7-252A-4093-822E-C8579ACD6E0E}" type="datetime1">
              <a:rPr lang="en-IN" smtClean="0"/>
              <a:pPr/>
              <a:t>22-03-2022</a:t>
            </a:fld>
            <a:endParaRPr lang="en-US"/>
          </a:p>
        </p:txBody>
      </p:sp>
      <p:sp>
        <p:nvSpPr>
          <p:cNvPr id="5" name="Footer Placeholder 4"/>
          <p:cNvSpPr>
            <a:spLocks noGrp="1"/>
          </p:cNvSpPr>
          <p:nvPr>
            <p:ph type="ftr" sz="quarter" idx="11"/>
          </p:nvPr>
        </p:nvSpPr>
        <p:spPr/>
        <p:txBody>
          <a:bodyPr/>
          <a:lstStyle/>
          <a:p>
            <a:r>
              <a:rPr lang="en-US" smtClean="0"/>
              <a:t>BE Project SCOE 2021-22</a:t>
            </a:r>
            <a:endParaRPr lang="en-US"/>
          </a:p>
        </p:txBody>
      </p:sp>
      <p:sp>
        <p:nvSpPr>
          <p:cNvPr id="6" name="Slide Number Placeholder 5"/>
          <p:cNvSpPr>
            <a:spLocks noGrp="1"/>
          </p:cNvSpPr>
          <p:nvPr>
            <p:ph type="sldNum" sz="quarter" idx="12"/>
          </p:nvPr>
        </p:nvSpPr>
        <p:spPr/>
        <p:txBody>
          <a:bodyPr/>
          <a:lstStyle/>
          <a:p>
            <a:fld id="{6ABFD712-9A51-4586-91F9-28577CD1986E}" type="slidenum">
              <a:rPr lang="en-US" smtClean="0"/>
              <a:pPr/>
              <a:t>6</a:t>
            </a:fld>
            <a:endParaRPr lang="en-US"/>
          </a:p>
        </p:txBody>
      </p:sp>
    </p:spTree>
    <p:extLst>
      <p:ext uri="{BB962C8B-B14F-4D97-AF65-F5344CB8AC3E}">
        <p14:creationId xmlns:p14="http://schemas.microsoft.com/office/powerpoint/2010/main" val="27201190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ym typeface="+mn-ea"/>
              </a:rPr>
              <a:t> Software and hardware requirement</a:t>
            </a:r>
            <a:endParaRPr lang="en-US" b="1" dirty="0"/>
          </a:p>
        </p:txBody>
      </p:sp>
      <p:sp>
        <p:nvSpPr>
          <p:cNvPr id="3" name="Date Placeholder 2"/>
          <p:cNvSpPr>
            <a:spLocks noGrp="1"/>
          </p:cNvSpPr>
          <p:nvPr>
            <p:ph type="dt" sz="half" idx="10"/>
          </p:nvPr>
        </p:nvSpPr>
        <p:spPr/>
        <p:txBody>
          <a:bodyPr/>
          <a:lstStyle/>
          <a:p>
            <a:fld id="{01209DAC-32CE-492C-8967-1A7319DDC735}" type="datetime1">
              <a:rPr lang="en-IN" smtClean="0"/>
              <a:pPr/>
              <a:t>22-03-2022</a:t>
            </a:fld>
            <a:endParaRPr lang="en-US"/>
          </a:p>
        </p:txBody>
      </p:sp>
      <p:sp>
        <p:nvSpPr>
          <p:cNvPr id="4" name="Footer Placeholder 3"/>
          <p:cNvSpPr>
            <a:spLocks noGrp="1"/>
          </p:cNvSpPr>
          <p:nvPr>
            <p:ph type="ftr" sz="quarter" idx="11"/>
          </p:nvPr>
        </p:nvSpPr>
        <p:spPr/>
        <p:txBody>
          <a:bodyPr/>
          <a:lstStyle/>
          <a:p>
            <a:r>
              <a:rPr lang="en-US" smtClean="0"/>
              <a:t>BE Project SCOE 2021-22</a:t>
            </a:r>
            <a:endParaRPr lang="en-US"/>
          </a:p>
        </p:txBody>
      </p:sp>
      <p:sp>
        <p:nvSpPr>
          <p:cNvPr id="5" name="Slide Number Placeholder 4"/>
          <p:cNvSpPr>
            <a:spLocks noGrp="1"/>
          </p:cNvSpPr>
          <p:nvPr>
            <p:ph type="sldNum" sz="quarter" idx="12"/>
          </p:nvPr>
        </p:nvSpPr>
        <p:spPr/>
        <p:txBody>
          <a:bodyPr/>
          <a:lstStyle/>
          <a:p>
            <a:fld id="{6ABFD712-9A51-4586-91F9-28577CD1986E}" type="slidenum">
              <a:rPr lang="en-US" smtClean="0"/>
              <a:pPr/>
              <a:t>7</a:t>
            </a:fld>
            <a:endParaRPr lang="en-US"/>
          </a:p>
        </p:txBody>
      </p:sp>
      <p:sp>
        <p:nvSpPr>
          <p:cNvPr id="7" name="object 3"/>
          <p:cNvSpPr txBox="1"/>
          <p:nvPr/>
        </p:nvSpPr>
        <p:spPr>
          <a:xfrm>
            <a:off x="1271464" y="2060848"/>
            <a:ext cx="4212590" cy="2568011"/>
          </a:xfrm>
          <a:prstGeom prst="rect">
            <a:avLst/>
          </a:prstGeom>
        </p:spPr>
        <p:txBody>
          <a:bodyPr vert="horz" wrap="square" lIns="0" tIns="13335" rIns="0" bIns="0" rtlCol="0">
            <a:spAutoFit/>
          </a:bodyPr>
          <a:lstStyle/>
          <a:p>
            <a:pPr marL="12700">
              <a:lnSpc>
                <a:spcPct val="100000"/>
              </a:lnSpc>
              <a:spcBef>
                <a:spcPts val="105"/>
              </a:spcBef>
            </a:pPr>
            <a:r>
              <a:rPr sz="2400" b="1" spc="-5" dirty="0">
                <a:cs typeface="Times New Roman" panose="02020603050405020304"/>
              </a:rPr>
              <a:t>Software</a:t>
            </a:r>
            <a:r>
              <a:rPr sz="2400" b="1" spc="-40" dirty="0">
                <a:cs typeface="Times New Roman" panose="02020603050405020304"/>
              </a:rPr>
              <a:t> </a:t>
            </a:r>
            <a:r>
              <a:rPr sz="2400" b="1" spc="-5" dirty="0">
                <a:cs typeface="Times New Roman" panose="02020603050405020304"/>
              </a:rPr>
              <a:t>Requirement:</a:t>
            </a:r>
            <a:endParaRPr sz="2400" dirty="0">
              <a:cs typeface="Times New Roman" panose="02020603050405020304"/>
            </a:endParaRPr>
          </a:p>
          <a:p>
            <a:pPr>
              <a:lnSpc>
                <a:spcPct val="100000"/>
              </a:lnSpc>
              <a:spcBef>
                <a:spcPts val="45"/>
              </a:spcBef>
            </a:pPr>
            <a:endParaRPr sz="2200" dirty="0">
              <a:cs typeface="Times New Roman" panose="02020603050405020304"/>
            </a:endParaRPr>
          </a:p>
          <a:p>
            <a:pPr marL="317500" indent="-304800">
              <a:lnSpc>
                <a:spcPct val="100000"/>
              </a:lnSpc>
              <a:buAutoNum type="arabicPeriod"/>
              <a:tabLst>
                <a:tab pos="317500" algn="l"/>
              </a:tabLst>
            </a:pPr>
            <a:r>
              <a:rPr sz="2000" dirty="0">
                <a:cs typeface="Times New Roman" panose="02020603050405020304"/>
              </a:rPr>
              <a:t>Operating </a:t>
            </a:r>
            <a:r>
              <a:rPr sz="2000" spc="-5" dirty="0">
                <a:cs typeface="Times New Roman" panose="02020603050405020304"/>
              </a:rPr>
              <a:t>System: </a:t>
            </a:r>
            <a:r>
              <a:rPr sz="2000" spc="-20" dirty="0">
                <a:cs typeface="Times New Roman" panose="02020603050405020304"/>
              </a:rPr>
              <a:t>Windows</a:t>
            </a:r>
            <a:r>
              <a:rPr sz="2000" spc="-100" dirty="0">
                <a:cs typeface="Times New Roman" panose="02020603050405020304"/>
              </a:rPr>
              <a:t> </a:t>
            </a:r>
            <a:r>
              <a:rPr sz="2000" dirty="0">
                <a:cs typeface="Times New Roman" panose="02020603050405020304"/>
              </a:rPr>
              <a:t>10</a:t>
            </a:r>
          </a:p>
          <a:p>
            <a:pPr marL="317500" indent="-304800">
              <a:lnSpc>
                <a:spcPct val="100000"/>
              </a:lnSpc>
              <a:spcBef>
                <a:spcPts val="1570"/>
              </a:spcBef>
              <a:buAutoNum type="arabicPeriod"/>
              <a:tabLst>
                <a:tab pos="317500" algn="l"/>
                <a:tab pos="3504565" algn="l"/>
              </a:tabLst>
            </a:pPr>
            <a:r>
              <a:rPr sz="2000" spc="-5" dirty="0">
                <a:cs typeface="Times New Roman" panose="02020603050405020304"/>
              </a:rPr>
              <a:t>Programming</a:t>
            </a:r>
            <a:r>
              <a:rPr sz="2000" spc="15" dirty="0">
                <a:cs typeface="Times New Roman" panose="02020603050405020304"/>
              </a:rPr>
              <a:t> </a:t>
            </a:r>
            <a:r>
              <a:rPr sz="2000" dirty="0" err="1">
                <a:cs typeface="Times New Roman" panose="02020603050405020304"/>
              </a:rPr>
              <a:t>Language:</a:t>
            </a:r>
            <a:r>
              <a:rPr lang="en-US" sz="2000" dirty="0" err="1">
                <a:cs typeface="Times New Roman" panose="02020603050405020304"/>
              </a:rPr>
              <a:t>Python</a:t>
            </a:r>
            <a:endParaRPr sz="2000" dirty="0">
              <a:cs typeface="Times New Roman" panose="02020603050405020304"/>
            </a:endParaRPr>
          </a:p>
          <a:p>
            <a:pPr marL="317500" indent="-305435">
              <a:lnSpc>
                <a:spcPct val="100000"/>
              </a:lnSpc>
              <a:spcBef>
                <a:spcPts val="1585"/>
              </a:spcBef>
              <a:buAutoNum type="arabicPeriod"/>
              <a:tabLst>
                <a:tab pos="318135" algn="l"/>
              </a:tabLst>
            </a:pPr>
            <a:r>
              <a:rPr sz="2000" spc="-5" dirty="0">
                <a:cs typeface="Times New Roman" panose="02020603050405020304"/>
              </a:rPr>
              <a:t>IDE</a:t>
            </a:r>
            <a:r>
              <a:rPr sz="2000" spc="-5" dirty="0" smtClean="0">
                <a:cs typeface="Times New Roman" panose="02020603050405020304"/>
              </a:rPr>
              <a:t>:</a:t>
            </a:r>
            <a:r>
              <a:rPr lang="en-US" sz="2000" spc="-5" dirty="0">
                <a:cs typeface="Times New Roman" panose="02020603050405020304"/>
              </a:rPr>
              <a:t> </a:t>
            </a:r>
            <a:r>
              <a:rPr lang="en-US" sz="2000" spc="-5" dirty="0" smtClean="0">
                <a:cs typeface="Times New Roman" panose="02020603050405020304"/>
              </a:rPr>
              <a:t>VS Code</a:t>
            </a:r>
            <a:endParaRPr sz="2000" dirty="0">
              <a:cs typeface="Times New Roman" panose="02020603050405020304"/>
            </a:endParaRPr>
          </a:p>
          <a:p>
            <a:pPr marL="317500" indent="-304800">
              <a:lnSpc>
                <a:spcPct val="100000"/>
              </a:lnSpc>
              <a:spcBef>
                <a:spcPts val="1570"/>
              </a:spcBef>
              <a:buAutoNum type="arabicPeriod"/>
              <a:tabLst>
                <a:tab pos="317500" algn="l"/>
              </a:tabLst>
            </a:pPr>
            <a:r>
              <a:rPr sz="2000" spc="-5" dirty="0">
                <a:cs typeface="Times New Roman" panose="02020603050405020304"/>
              </a:rPr>
              <a:t>Framework:</a:t>
            </a:r>
            <a:r>
              <a:rPr sz="2000" spc="5" dirty="0">
                <a:cs typeface="Times New Roman" panose="02020603050405020304"/>
              </a:rPr>
              <a:t> </a:t>
            </a:r>
            <a:r>
              <a:rPr lang="en-US" sz="2000" spc="5" dirty="0" err="1" smtClean="0">
                <a:cs typeface="Times New Roman" panose="02020603050405020304"/>
              </a:rPr>
              <a:t>Django</a:t>
            </a:r>
            <a:endParaRPr sz="2000" dirty="0">
              <a:cs typeface="Times New Roman" panose="02020603050405020304"/>
            </a:endParaRPr>
          </a:p>
        </p:txBody>
      </p:sp>
      <p:sp>
        <p:nvSpPr>
          <p:cNvPr id="8" name="object 4"/>
          <p:cNvSpPr txBox="1"/>
          <p:nvPr/>
        </p:nvSpPr>
        <p:spPr>
          <a:xfrm>
            <a:off x="6672064" y="2060848"/>
            <a:ext cx="3528392" cy="1934504"/>
          </a:xfrm>
          <a:prstGeom prst="rect">
            <a:avLst/>
          </a:prstGeom>
        </p:spPr>
        <p:txBody>
          <a:bodyPr vert="horz" wrap="square" lIns="0" tIns="13335" rIns="0" bIns="0" rtlCol="0">
            <a:spAutoFit/>
          </a:bodyPr>
          <a:lstStyle/>
          <a:p>
            <a:pPr marL="12700">
              <a:lnSpc>
                <a:spcPct val="100000"/>
              </a:lnSpc>
              <a:spcBef>
                <a:spcPts val="105"/>
              </a:spcBef>
            </a:pPr>
            <a:r>
              <a:rPr sz="2400" b="1" spc="-5" dirty="0">
                <a:cs typeface="Times New Roman" panose="02020603050405020304"/>
              </a:rPr>
              <a:t>Hardware</a:t>
            </a:r>
            <a:r>
              <a:rPr sz="2400" b="1" spc="-30" dirty="0">
                <a:cs typeface="Times New Roman" panose="02020603050405020304"/>
              </a:rPr>
              <a:t> </a:t>
            </a:r>
            <a:r>
              <a:rPr sz="2400" b="1" spc="-5" dirty="0">
                <a:cs typeface="Times New Roman" panose="02020603050405020304"/>
              </a:rPr>
              <a:t>Requirement</a:t>
            </a:r>
            <a:r>
              <a:rPr sz="2400" b="1" spc="-5" dirty="0" smtClean="0">
                <a:cs typeface="Times New Roman" panose="02020603050405020304"/>
              </a:rPr>
              <a:t>:</a:t>
            </a:r>
            <a:endParaRPr lang="en-US" sz="2400" b="1" spc="-5" dirty="0" smtClean="0">
              <a:cs typeface="Times New Roman" panose="02020603050405020304"/>
            </a:endParaRPr>
          </a:p>
          <a:p>
            <a:pPr marL="12700">
              <a:lnSpc>
                <a:spcPct val="100000"/>
              </a:lnSpc>
              <a:spcBef>
                <a:spcPts val="105"/>
              </a:spcBef>
            </a:pPr>
            <a:endParaRPr sz="1000" dirty="0">
              <a:cs typeface="Times New Roman" panose="02020603050405020304"/>
            </a:endParaRPr>
          </a:p>
          <a:p>
            <a:pPr marL="317500" indent="-304800">
              <a:lnSpc>
                <a:spcPct val="150000"/>
              </a:lnSpc>
              <a:buAutoNum type="arabicPeriod"/>
              <a:tabLst>
                <a:tab pos="317500" algn="l"/>
              </a:tabLst>
            </a:pPr>
            <a:r>
              <a:rPr sz="2000" dirty="0">
                <a:cs typeface="Times New Roman" panose="02020603050405020304"/>
              </a:rPr>
              <a:t>Processor: Intel Core</a:t>
            </a:r>
            <a:r>
              <a:rPr sz="2000" spc="-125" dirty="0">
                <a:cs typeface="Times New Roman" panose="02020603050405020304"/>
              </a:rPr>
              <a:t> </a:t>
            </a:r>
            <a:r>
              <a:rPr sz="2000" dirty="0" smtClean="0">
                <a:cs typeface="Times New Roman" panose="02020603050405020304"/>
              </a:rPr>
              <a:t>I5</a:t>
            </a:r>
            <a:endParaRPr sz="2000" dirty="0">
              <a:cs typeface="Times New Roman" panose="02020603050405020304"/>
            </a:endParaRPr>
          </a:p>
          <a:p>
            <a:pPr marL="317500" indent="-304800">
              <a:lnSpc>
                <a:spcPct val="150000"/>
              </a:lnSpc>
              <a:spcBef>
                <a:spcPts val="5"/>
              </a:spcBef>
              <a:buAutoNum type="arabicPeriod"/>
              <a:tabLst>
                <a:tab pos="317500" algn="l"/>
              </a:tabLst>
            </a:pPr>
            <a:r>
              <a:rPr sz="2000" spc="-5" dirty="0">
                <a:cs typeface="Times New Roman" panose="02020603050405020304"/>
              </a:rPr>
              <a:t>RAM: </a:t>
            </a:r>
            <a:r>
              <a:rPr sz="2000" dirty="0">
                <a:cs typeface="Times New Roman" panose="02020603050405020304"/>
              </a:rPr>
              <a:t>8 </a:t>
            </a:r>
            <a:r>
              <a:rPr sz="2000" spc="-5" dirty="0">
                <a:cs typeface="Times New Roman" panose="02020603050405020304"/>
              </a:rPr>
              <a:t>GB </a:t>
            </a:r>
            <a:r>
              <a:rPr sz="2000" dirty="0">
                <a:cs typeface="Times New Roman" panose="02020603050405020304"/>
              </a:rPr>
              <a:t>or</a:t>
            </a:r>
            <a:r>
              <a:rPr sz="2000" spc="-15" dirty="0">
                <a:cs typeface="Times New Roman" panose="02020603050405020304"/>
              </a:rPr>
              <a:t> </a:t>
            </a:r>
            <a:r>
              <a:rPr sz="2000" spc="-5" dirty="0" smtClean="0">
                <a:cs typeface="Times New Roman" panose="02020603050405020304"/>
              </a:rPr>
              <a:t>Higher</a:t>
            </a:r>
            <a:endParaRPr sz="2000" dirty="0">
              <a:cs typeface="Times New Roman" panose="02020603050405020304"/>
            </a:endParaRPr>
          </a:p>
          <a:p>
            <a:pPr marL="317500" indent="-304800">
              <a:lnSpc>
                <a:spcPct val="150000"/>
              </a:lnSpc>
              <a:spcBef>
                <a:spcPts val="5"/>
              </a:spcBef>
              <a:buAutoNum type="arabicPeriod"/>
              <a:tabLst>
                <a:tab pos="317500" algn="l"/>
              </a:tabLst>
            </a:pPr>
            <a:r>
              <a:rPr sz="2000" dirty="0">
                <a:cs typeface="Times New Roman" panose="02020603050405020304"/>
              </a:rPr>
              <a:t>HardDisk: </a:t>
            </a:r>
            <a:r>
              <a:rPr lang="en-US" sz="2000" dirty="0">
                <a:cs typeface="Times New Roman" panose="02020603050405020304"/>
              </a:rPr>
              <a:t>500 GB</a:t>
            </a:r>
            <a:endParaRPr sz="2000" dirty="0">
              <a:cs typeface="Times New Roman" panose="02020603050405020304"/>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Literature Survey</a:t>
            </a:r>
            <a:endParaRPr lang="en-US" b="1" dirty="0"/>
          </a:p>
        </p:txBody>
      </p:sp>
      <p:sp>
        <p:nvSpPr>
          <p:cNvPr id="3" name="Date Placeholder 2"/>
          <p:cNvSpPr>
            <a:spLocks noGrp="1"/>
          </p:cNvSpPr>
          <p:nvPr>
            <p:ph type="dt" sz="half" idx="10"/>
          </p:nvPr>
        </p:nvSpPr>
        <p:spPr/>
        <p:txBody>
          <a:bodyPr/>
          <a:lstStyle/>
          <a:p>
            <a:fld id="{1406E909-A2CB-48C0-9D7C-78BD5263B8FA}" type="datetime1">
              <a:rPr lang="en-IN" smtClean="0"/>
              <a:pPr/>
              <a:t>22-03-2022</a:t>
            </a:fld>
            <a:endParaRPr lang="en-US"/>
          </a:p>
        </p:txBody>
      </p:sp>
      <p:sp>
        <p:nvSpPr>
          <p:cNvPr id="4" name="Footer Placeholder 3"/>
          <p:cNvSpPr>
            <a:spLocks noGrp="1"/>
          </p:cNvSpPr>
          <p:nvPr>
            <p:ph type="ftr" sz="quarter" idx="11"/>
          </p:nvPr>
        </p:nvSpPr>
        <p:spPr/>
        <p:txBody>
          <a:bodyPr/>
          <a:lstStyle/>
          <a:p>
            <a:r>
              <a:rPr lang="en-US" smtClean="0"/>
              <a:t>BE Project SCOE 2021-22</a:t>
            </a:r>
            <a:endParaRPr lang="en-US"/>
          </a:p>
        </p:txBody>
      </p:sp>
      <p:sp>
        <p:nvSpPr>
          <p:cNvPr id="5" name="Slide Number Placeholder 4"/>
          <p:cNvSpPr>
            <a:spLocks noGrp="1"/>
          </p:cNvSpPr>
          <p:nvPr>
            <p:ph type="sldNum" sz="quarter" idx="12"/>
          </p:nvPr>
        </p:nvSpPr>
        <p:spPr/>
        <p:txBody>
          <a:bodyPr/>
          <a:lstStyle/>
          <a:p>
            <a:fld id="{6ABFD712-9A51-4586-91F9-28577CD1986E}" type="slidenum">
              <a:rPr lang="en-US" smtClean="0"/>
              <a:pPr/>
              <a:t>8</a:t>
            </a:fld>
            <a:endParaRPr lang="en-US"/>
          </a:p>
        </p:txBody>
      </p:sp>
      <p:graphicFrame>
        <p:nvGraphicFramePr>
          <p:cNvPr id="9" name="Content Placeholder 8"/>
          <p:cNvGraphicFramePr>
            <a:graphicFrameLocks noGrp="1"/>
          </p:cNvGraphicFramePr>
          <p:nvPr>
            <p:ph idx="4294967295"/>
            <p:extLst>
              <p:ext uri="{D42A27DB-BD31-4B8C-83A1-F6EECF244321}">
                <p14:modId xmlns:p14="http://schemas.microsoft.com/office/powerpoint/2010/main" val="2192544557"/>
              </p:ext>
            </p:extLst>
          </p:nvPr>
        </p:nvGraphicFramePr>
        <p:xfrm>
          <a:off x="479376" y="2132856"/>
          <a:ext cx="11161241" cy="3600400"/>
        </p:xfrm>
        <a:graphic>
          <a:graphicData uri="http://schemas.openxmlformats.org/drawingml/2006/table">
            <a:tbl>
              <a:tblPr firstRow="1" bandRow="1">
                <a:tableStyleId>{5940675A-B579-460E-94D1-54222C63F5DA}</a:tableStyleId>
              </a:tblPr>
              <a:tblGrid>
                <a:gridCol w="697578">
                  <a:extLst>
                    <a:ext uri="{9D8B030D-6E8A-4147-A177-3AD203B41FA5}">
                      <a16:colId xmlns="" xmlns:a16="http://schemas.microsoft.com/office/drawing/2014/main" val="20000"/>
                    </a:ext>
                  </a:extLst>
                </a:gridCol>
                <a:gridCol w="2456686">
                  <a:extLst>
                    <a:ext uri="{9D8B030D-6E8A-4147-A177-3AD203B41FA5}">
                      <a16:colId xmlns="" xmlns:a16="http://schemas.microsoft.com/office/drawing/2014/main" val="20001"/>
                    </a:ext>
                  </a:extLst>
                </a:gridCol>
                <a:gridCol w="2102320">
                  <a:extLst>
                    <a:ext uri="{9D8B030D-6E8A-4147-A177-3AD203B41FA5}">
                      <a16:colId xmlns="" xmlns:a16="http://schemas.microsoft.com/office/drawing/2014/main" val="20002"/>
                    </a:ext>
                  </a:extLst>
                </a:gridCol>
                <a:gridCol w="5904657">
                  <a:extLst>
                    <a:ext uri="{9D8B030D-6E8A-4147-A177-3AD203B41FA5}">
                      <a16:colId xmlns="" xmlns:a16="http://schemas.microsoft.com/office/drawing/2014/main" val="20003"/>
                    </a:ext>
                  </a:extLst>
                </a:gridCol>
              </a:tblGrid>
              <a:tr h="436059">
                <a:tc>
                  <a:txBody>
                    <a:bodyPr/>
                    <a:lstStyle/>
                    <a:p>
                      <a:r>
                        <a:rPr lang="en-US" sz="2000" dirty="0">
                          <a:latin typeface="+mn-lt"/>
                          <a:cs typeface="Times New Roman" panose="02020603050405020304" pitchFamily="18" charset="0"/>
                        </a:rPr>
                        <a:t>Sr.no</a:t>
                      </a:r>
                    </a:p>
                  </a:txBody>
                  <a:tcPr/>
                </a:tc>
                <a:tc>
                  <a:txBody>
                    <a:bodyPr/>
                    <a:lstStyle/>
                    <a:p>
                      <a:r>
                        <a:rPr lang="en-US" sz="2000" dirty="0">
                          <a:latin typeface="+mn-lt"/>
                          <a:cs typeface="Times New Roman" panose="02020603050405020304" pitchFamily="18" charset="0"/>
                        </a:rPr>
                        <a:t>Title </a:t>
                      </a:r>
                    </a:p>
                  </a:txBody>
                  <a:tcPr/>
                </a:tc>
                <a:tc>
                  <a:txBody>
                    <a:bodyPr/>
                    <a:lstStyle/>
                    <a:p>
                      <a:r>
                        <a:rPr lang="en-US" sz="2000" dirty="0">
                          <a:latin typeface="+mn-lt"/>
                          <a:cs typeface="Times New Roman" panose="02020603050405020304" pitchFamily="18" charset="0"/>
                        </a:rPr>
                        <a:t>Author </a:t>
                      </a:r>
                    </a:p>
                  </a:txBody>
                  <a:tcPr/>
                </a:tc>
                <a:tc>
                  <a:txBody>
                    <a:bodyPr/>
                    <a:lstStyle/>
                    <a:p>
                      <a:r>
                        <a:rPr lang="en-US" sz="2000" dirty="0">
                          <a:latin typeface="+mn-lt"/>
                          <a:cs typeface="Times New Roman" panose="02020603050405020304" pitchFamily="18" charset="0"/>
                        </a:rPr>
                        <a:t>Abstract </a:t>
                      </a:r>
                    </a:p>
                  </a:txBody>
                  <a:tcPr/>
                </a:tc>
                <a:extLst>
                  <a:ext uri="{0D108BD9-81ED-4DB2-BD59-A6C34878D82A}">
                    <a16:rowId xmlns="" xmlns:a16="http://schemas.microsoft.com/office/drawing/2014/main" val="10000"/>
                  </a:ext>
                </a:extLst>
              </a:tr>
              <a:tr h="1386560">
                <a:tc>
                  <a:txBody>
                    <a:bodyPr/>
                    <a:lstStyle/>
                    <a:p>
                      <a:r>
                        <a:rPr lang="en-US" sz="2000" dirty="0">
                          <a:latin typeface="+mn-lt"/>
                          <a:cs typeface="Times New Roman" panose="02020603050405020304" pitchFamily="18" charset="0"/>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000" dirty="0" smtClean="0"/>
                        <a:t>Human motion analysis: A review. </a:t>
                      </a:r>
                      <a:endParaRPr lang="en-US" sz="2000" dirty="0">
                        <a:latin typeface="+mn-lt"/>
                        <a:cs typeface="Times New Roman" panose="02020603050405020304" pitchFamily="18" charset="0"/>
                      </a:endParaRPr>
                    </a:p>
                  </a:txBody>
                  <a:tcPr/>
                </a:tc>
                <a:tc>
                  <a:txBody>
                    <a:bodyPr/>
                    <a:lstStyle/>
                    <a:p>
                      <a:r>
                        <a:rPr lang="en-US" sz="2000" b="0" i="0" u="none" strike="noStrike" kern="1200" dirty="0" smtClean="0">
                          <a:solidFill>
                            <a:schemeClr val="tx1"/>
                          </a:solidFill>
                          <a:effectLst/>
                          <a:latin typeface="+mn-lt"/>
                          <a:ea typeface="+mn-ea"/>
                          <a:cs typeface="Times New Roman" panose="02020603050405020304" pitchFamily="18" charset="0"/>
                        </a:rPr>
                        <a:t> </a:t>
                      </a:r>
                      <a:r>
                        <a:rPr lang="en-US" sz="1800" b="0" i="0" kern="1200" dirty="0" smtClean="0">
                          <a:solidFill>
                            <a:schemeClr val="tx1"/>
                          </a:solidFill>
                          <a:effectLst/>
                          <a:latin typeface="+mn-lt"/>
                          <a:ea typeface="+mn-ea"/>
                          <a:cs typeface="+mn-cs"/>
                        </a:rPr>
                        <a:t> </a:t>
                      </a:r>
                      <a:r>
                        <a:rPr lang="en-US" sz="2000" b="0" i="0" u="none" strike="noStrike" kern="1200" dirty="0" smtClean="0">
                          <a:solidFill>
                            <a:schemeClr val="tx1"/>
                          </a:solidFill>
                          <a:effectLst/>
                          <a:latin typeface="+mn-lt"/>
                          <a:ea typeface="+mn-ea"/>
                          <a:cs typeface="+mn-cs"/>
                        </a:rPr>
                        <a:t>Aggarwal and </a:t>
                      </a:r>
                      <a:r>
                        <a:rPr lang="en-US" sz="2000" b="0" i="0" u="none" strike="noStrike" kern="1200" dirty="0" err="1" smtClean="0">
                          <a:solidFill>
                            <a:schemeClr val="tx1"/>
                          </a:solidFill>
                          <a:effectLst/>
                          <a:latin typeface="+mn-lt"/>
                          <a:ea typeface="+mn-ea"/>
                          <a:cs typeface="+mn-cs"/>
                        </a:rPr>
                        <a:t>Cai</a:t>
                      </a:r>
                      <a:r>
                        <a:rPr lang="en-US" sz="2000" b="0" i="0" u="none" strike="noStrike" kern="1200" dirty="0" smtClean="0">
                          <a:solidFill>
                            <a:schemeClr val="tx1"/>
                          </a:solidFill>
                          <a:effectLst/>
                          <a:latin typeface="+mn-lt"/>
                          <a:ea typeface="+mn-ea"/>
                          <a:cs typeface="+mn-cs"/>
                        </a:rPr>
                        <a:t> (1999)</a:t>
                      </a:r>
                      <a:endParaRPr lang="en-US" sz="2400" dirty="0">
                        <a:latin typeface="+mn-lt"/>
                        <a:cs typeface="Times New Roman" panose="02020603050405020304" pitchFamily="18" charset="0"/>
                      </a:endParaRPr>
                    </a:p>
                  </a:txBody>
                  <a:tcPr/>
                </a:tc>
                <a:tc>
                  <a:txBody>
                    <a:bodyPr/>
                    <a:lstStyle/>
                    <a:p>
                      <a:pPr algn="just"/>
                      <a:r>
                        <a:rPr lang="en-US" sz="2000" b="0" i="0" kern="1200" dirty="0" smtClean="0">
                          <a:solidFill>
                            <a:schemeClr val="tx1"/>
                          </a:solidFill>
                          <a:effectLst/>
                          <a:latin typeface="+mn-lt"/>
                          <a:ea typeface="+mn-ea"/>
                          <a:cs typeface="+mn-cs"/>
                        </a:rPr>
                        <a:t>Human motion analysis, tracking from single view and </a:t>
                      </a:r>
                      <a:r>
                        <a:rPr lang="en-US" sz="2000" b="0" i="0" kern="1200" dirty="0" err="1" smtClean="0">
                          <a:solidFill>
                            <a:schemeClr val="tx1"/>
                          </a:solidFill>
                          <a:effectLst/>
                          <a:latin typeface="+mn-lt"/>
                          <a:ea typeface="+mn-ea"/>
                          <a:cs typeface="+mn-cs"/>
                        </a:rPr>
                        <a:t>multiview</a:t>
                      </a:r>
                      <a:r>
                        <a:rPr lang="en-US" sz="2000" b="0" i="0" kern="1200" dirty="0" smtClean="0">
                          <a:solidFill>
                            <a:schemeClr val="tx1"/>
                          </a:solidFill>
                          <a:effectLst/>
                          <a:latin typeface="+mn-lt"/>
                          <a:ea typeface="+mn-ea"/>
                          <a:cs typeface="+mn-cs"/>
                        </a:rPr>
                        <a:t> cameras, and recognition of human activities.</a:t>
                      </a:r>
                      <a:endParaRPr lang="en-US" sz="2000" dirty="0">
                        <a:latin typeface="+mn-lt"/>
                        <a:cs typeface="Times New Roman" panose="02020603050405020304" pitchFamily="18" charset="0"/>
                      </a:endParaRPr>
                    </a:p>
                  </a:txBody>
                  <a:tcPr/>
                </a:tc>
                <a:extLst>
                  <a:ext uri="{0D108BD9-81ED-4DB2-BD59-A6C34878D82A}">
                    <a16:rowId xmlns="" xmlns:a16="http://schemas.microsoft.com/office/drawing/2014/main" val="10001"/>
                  </a:ext>
                </a:extLst>
              </a:tr>
              <a:tr h="1777781">
                <a:tc>
                  <a:txBody>
                    <a:bodyPr/>
                    <a:lstStyle/>
                    <a:p>
                      <a:r>
                        <a:rPr lang="en-US" sz="2000" dirty="0" smtClean="0">
                          <a:latin typeface="+mn-lt"/>
                          <a:cs typeface="Times New Roman" panose="02020603050405020304" pitchFamily="18" charset="0"/>
                        </a:rPr>
                        <a:t>2</a:t>
                      </a:r>
                      <a:endParaRPr lang="en-US" sz="2000" dirty="0">
                        <a:latin typeface="+mn-lt"/>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kern="1200" dirty="0" smtClean="0">
                          <a:solidFill>
                            <a:schemeClr val="tx1"/>
                          </a:solidFill>
                          <a:effectLst/>
                          <a:latin typeface="+mn-lt"/>
                          <a:ea typeface="+mn-ea"/>
                          <a:cs typeface="+mn-cs"/>
                        </a:rPr>
                        <a:t>A survey of advances in vision-based human motion capture and analysis</a:t>
                      </a:r>
                      <a:endParaRPr lang="en-US" sz="20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endParaRPr lang="en-US" sz="2000" dirty="0">
                        <a:latin typeface="+mn-lt"/>
                        <a:cs typeface="Times New Roman" panose="02020603050405020304" pitchFamily="18" charset="0"/>
                      </a:endParaRPr>
                    </a:p>
                  </a:txBody>
                  <a:tcPr/>
                </a:tc>
                <a:tc>
                  <a:txBody>
                    <a:bodyPr/>
                    <a:lstStyle/>
                    <a:p>
                      <a:r>
                        <a:rPr lang="en-US" sz="2000" b="0" i="0" kern="1200" dirty="0" smtClean="0">
                          <a:solidFill>
                            <a:schemeClr val="tx1"/>
                          </a:solidFill>
                          <a:effectLst/>
                          <a:latin typeface="+mn-lt"/>
                          <a:ea typeface="+mn-ea"/>
                          <a:cs typeface="+mn-cs"/>
                        </a:rPr>
                        <a:t> </a:t>
                      </a:r>
                      <a:r>
                        <a:rPr lang="en-US" sz="2000" b="0" i="0" u="none" strike="noStrike" kern="1200" dirty="0" smtClean="0">
                          <a:solidFill>
                            <a:schemeClr val="tx1"/>
                          </a:solidFill>
                          <a:effectLst/>
                          <a:latin typeface="+mn-lt"/>
                          <a:ea typeface="+mn-ea"/>
                          <a:cs typeface="+mn-cs"/>
                        </a:rPr>
                        <a:t>Moeslund et al. (2006)</a:t>
                      </a:r>
                      <a:r>
                        <a:rPr lang="en-US" sz="2000" b="0" i="0" kern="1200" dirty="0" smtClean="0">
                          <a:solidFill>
                            <a:schemeClr val="tx1"/>
                          </a:solidFill>
                          <a:effectLst/>
                          <a:latin typeface="+mn-lt"/>
                          <a:ea typeface="+mn-ea"/>
                          <a:cs typeface="+mn-cs"/>
                        </a:rPr>
                        <a:t> </a:t>
                      </a:r>
                      <a:endParaRPr lang="en-US" sz="2000" dirty="0">
                        <a:latin typeface="+mn-lt"/>
                        <a:cs typeface="Times New Roman" panose="02020603050405020304" pitchFamily="18" charset="0"/>
                      </a:endParaRPr>
                    </a:p>
                  </a:txBody>
                  <a:tcPr/>
                </a:tc>
                <a:tc>
                  <a:txBody>
                    <a:bodyPr/>
                    <a:lstStyle/>
                    <a:p>
                      <a:pPr algn="just"/>
                      <a:r>
                        <a:rPr lang="en-US" sz="2000" b="0" i="0" kern="1200" dirty="0" smtClean="0">
                          <a:solidFill>
                            <a:schemeClr val="tx1"/>
                          </a:solidFill>
                          <a:effectLst/>
                          <a:latin typeface="+mn-lt"/>
                          <a:ea typeface="+mn-ea"/>
                          <a:cs typeface="+mn-cs"/>
                        </a:rPr>
                        <a:t>Mainly focused on pose-based action recognition methods and proposed a fourfold taxonomy, including initialization of human motion, tracking, pose estimation, and recognition methods.</a:t>
                      </a:r>
                      <a:endParaRPr lang="en-US" sz="2000" dirty="0">
                        <a:latin typeface="+mn-lt"/>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C185112-DCEC-4EFE-8E0B-15E75F58B840}" type="datetime1">
              <a:rPr lang="en-IN" smtClean="0"/>
              <a:t>22-03-2022</a:t>
            </a:fld>
            <a:endParaRPr lang="en-US"/>
          </a:p>
        </p:txBody>
      </p:sp>
      <p:sp>
        <p:nvSpPr>
          <p:cNvPr id="4" name="Footer Placeholder 3"/>
          <p:cNvSpPr>
            <a:spLocks noGrp="1"/>
          </p:cNvSpPr>
          <p:nvPr>
            <p:ph type="ftr" sz="quarter" idx="11"/>
          </p:nvPr>
        </p:nvSpPr>
        <p:spPr/>
        <p:txBody>
          <a:bodyPr/>
          <a:lstStyle/>
          <a:p>
            <a:r>
              <a:rPr lang="en-US" smtClean="0"/>
              <a:t>BE Project SCOE 2021-22</a:t>
            </a:r>
            <a:endParaRPr lang="en-US"/>
          </a:p>
        </p:txBody>
      </p:sp>
      <p:sp>
        <p:nvSpPr>
          <p:cNvPr id="5" name="Slide Number Placeholder 4"/>
          <p:cNvSpPr>
            <a:spLocks noGrp="1"/>
          </p:cNvSpPr>
          <p:nvPr>
            <p:ph type="sldNum" sz="quarter" idx="12"/>
          </p:nvPr>
        </p:nvSpPr>
        <p:spPr/>
        <p:txBody>
          <a:bodyPr/>
          <a:lstStyle/>
          <a:p>
            <a:fld id="{6ABFD712-9A51-4586-91F9-28577CD1986E}" type="slidenum">
              <a:rPr lang="en-US" smtClean="0"/>
              <a:t>9</a:t>
            </a:fld>
            <a:endParaRPr lang="en-US"/>
          </a:p>
        </p:txBody>
      </p:sp>
      <p:graphicFrame>
        <p:nvGraphicFramePr>
          <p:cNvPr id="9" name="Content Placeholder 8"/>
          <p:cNvGraphicFramePr>
            <a:graphicFrameLocks noGrp="1"/>
          </p:cNvGraphicFramePr>
          <p:nvPr>
            <p:ph idx="4294967295"/>
            <p:extLst>
              <p:ext uri="{D42A27DB-BD31-4B8C-83A1-F6EECF244321}">
                <p14:modId xmlns:p14="http://schemas.microsoft.com/office/powerpoint/2010/main" val="3080740352"/>
              </p:ext>
            </p:extLst>
          </p:nvPr>
        </p:nvGraphicFramePr>
        <p:xfrm>
          <a:off x="263352" y="188640"/>
          <a:ext cx="11521280" cy="5832647"/>
        </p:xfrm>
        <a:graphic>
          <a:graphicData uri="http://schemas.openxmlformats.org/drawingml/2006/table">
            <a:tbl>
              <a:tblPr firstRow="1" bandRow="1">
                <a:tableStyleId>{5940675A-B579-460E-94D1-54222C63F5DA}</a:tableStyleId>
              </a:tblPr>
              <a:tblGrid>
                <a:gridCol w="748135">
                  <a:extLst>
                    <a:ext uri="{9D8B030D-6E8A-4147-A177-3AD203B41FA5}">
                      <a16:colId xmlns="" xmlns:a16="http://schemas.microsoft.com/office/drawing/2014/main" val="20000"/>
                    </a:ext>
                  </a:extLst>
                </a:gridCol>
                <a:gridCol w="2353746">
                  <a:extLst>
                    <a:ext uri="{9D8B030D-6E8A-4147-A177-3AD203B41FA5}">
                      <a16:colId xmlns="" xmlns:a16="http://schemas.microsoft.com/office/drawing/2014/main" val="20001"/>
                    </a:ext>
                  </a:extLst>
                </a:gridCol>
                <a:gridCol w="1994068">
                  <a:extLst>
                    <a:ext uri="{9D8B030D-6E8A-4147-A177-3AD203B41FA5}">
                      <a16:colId xmlns="" xmlns:a16="http://schemas.microsoft.com/office/drawing/2014/main" val="20002"/>
                    </a:ext>
                  </a:extLst>
                </a:gridCol>
                <a:gridCol w="6425331">
                  <a:extLst>
                    <a:ext uri="{9D8B030D-6E8A-4147-A177-3AD203B41FA5}">
                      <a16:colId xmlns="" xmlns:a16="http://schemas.microsoft.com/office/drawing/2014/main" val="20003"/>
                    </a:ext>
                  </a:extLst>
                </a:gridCol>
              </a:tblGrid>
              <a:tr h="545499">
                <a:tc>
                  <a:txBody>
                    <a:bodyPr/>
                    <a:lstStyle/>
                    <a:p>
                      <a:r>
                        <a:rPr lang="en-US" sz="2000" dirty="0">
                          <a:latin typeface="+mn-lt"/>
                          <a:cs typeface="Times New Roman" panose="02020603050405020304" pitchFamily="18" charset="0"/>
                        </a:rPr>
                        <a:t>Sr.no</a:t>
                      </a:r>
                    </a:p>
                  </a:txBody>
                  <a:tcPr/>
                </a:tc>
                <a:tc>
                  <a:txBody>
                    <a:bodyPr/>
                    <a:lstStyle/>
                    <a:p>
                      <a:r>
                        <a:rPr lang="en-US" sz="2000" dirty="0">
                          <a:latin typeface="+mn-lt"/>
                          <a:cs typeface="Times New Roman" panose="02020603050405020304" pitchFamily="18" charset="0"/>
                        </a:rPr>
                        <a:t>Title </a:t>
                      </a:r>
                    </a:p>
                  </a:txBody>
                  <a:tcPr/>
                </a:tc>
                <a:tc>
                  <a:txBody>
                    <a:bodyPr/>
                    <a:lstStyle/>
                    <a:p>
                      <a:r>
                        <a:rPr lang="en-US" sz="2000" dirty="0">
                          <a:latin typeface="+mn-lt"/>
                          <a:cs typeface="Times New Roman" panose="02020603050405020304" pitchFamily="18" charset="0"/>
                        </a:rPr>
                        <a:t>Author </a:t>
                      </a:r>
                    </a:p>
                  </a:txBody>
                  <a:tcPr/>
                </a:tc>
                <a:tc>
                  <a:txBody>
                    <a:bodyPr/>
                    <a:lstStyle/>
                    <a:p>
                      <a:r>
                        <a:rPr lang="en-US" sz="2000" dirty="0">
                          <a:latin typeface="+mn-lt"/>
                          <a:cs typeface="Times New Roman" panose="02020603050405020304" pitchFamily="18" charset="0"/>
                        </a:rPr>
                        <a:t>Abstract </a:t>
                      </a:r>
                    </a:p>
                  </a:txBody>
                  <a:tcPr/>
                </a:tc>
                <a:extLst>
                  <a:ext uri="{0D108BD9-81ED-4DB2-BD59-A6C34878D82A}">
                    <a16:rowId xmlns="" xmlns:a16="http://schemas.microsoft.com/office/drawing/2014/main" val="10000"/>
                  </a:ext>
                </a:extLst>
              </a:tr>
              <a:tr h="2643574">
                <a:tc>
                  <a:txBody>
                    <a:bodyPr/>
                    <a:lstStyle/>
                    <a:p>
                      <a:r>
                        <a:rPr lang="en-US" sz="2000" dirty="0" smtClean="0">
                          <a:latin typeface="+mn-lt"/>
                        </a:rPr>
                        <a:t>3</a:t>
                      </a:r>
                      <a:endParaRPr lang="en-US" sz="2000" dirty="0">
                        <a:latin typeface="+mn-lt"/>
                      </a:endParaRPr>
                    </a:p>
                  </a:txBody>
                  <a:tcPr/>
                </a:tc>
                <a:tc>
                  <a:txBody>
                    <a:bodyPr/>
                    <a:lstStyle/>
                    <a:p>
                      <a:r>
                        <a:rPr lang="en-US" sz="2000" b="0" i="0" kern="1200" dirty="0" smtClean="0">
                          <a:solidFill>
                            <a:schemeClr val="tx1"/>
                          </a:solidFill>
                          <a:effectLst/>
                          <a:latin typeface="+mn-lt"/>
                          <a:ea typeface="+mn-ea"/>
                          <a:cs typeface="Times New Roman" panose="02020603050405020304" pitchFamily="18" charset="0"/>
                        </a:rPr>
                        <a:t>Deep Convolutional Neural Networks for Human Action Recognition Using Depth Maps and Postures</a:t>
                      </a:r>
                      <a:endParaRPr lang="en-US" sz="2000" b="0" i="0" kern="1200" dirty="0">
                        <a:solidFill>
                          <a:schemeClr val="tx1"/>
                        </a:solidFill>
                        <a:effectLst/>
                        <a:latin typeface="+mn-lt"/>
                        <a:ea typeface="+mn-ea"/>
                        <a:cs typeface="Times New Roman" panose="02020603050405020304" pitchFamily="18" charset="0"/>
                      </a:endParaRPr>
                    </a:p>
                  </a:txBody>
                  <a:tcPr/>
                </a:tc>
                <a:tc>
                  <a:txBody>
                    <a:bodyPr/>
                    <a:lstStyle/>
                    <a:p>
                      <a:r>
                        <a:rPr lang="en-US" sz="2000" b="0" dirty="0" err="1" smtClean="0">
                          <a:solidFill>
                            <a:schemeClr val="tx1"/>
                          </a:solidFill>
                          <a:latin typeface="+mn-lt"/>
                          <a:cs typeface="Times New Roman" panose="02020603050405020304" pitchFamily="18" charset="0"/>
                        </a:rPr>
                        <a:t>Aouaidjia</a:t>
                      </a:r>
                      <a:r>
                        <a:rPr lang="en-US" sz="2000" b="0" dirty="0" smtClean="0">
                          <a:solidFill>
                            <a:schemeClr val="tx1"/>
                          </a:solidFill>
                          <a:latin typeface="+mn-lt"/>
                          <a:cs typeface="Times New Roman" panose="02020603050405020304" pitchFamily="18" charset="0"/>
                        </a:rPr>
                        <a:t> </a:t>
                      </a:r>
                      <a:r>
                        <a:rPr lang="en-US" sz="2000" b="0" dirty="0" err="1" smtClean="0">
                          <a:solidFill>
                            <a:schemeClr val="tx1"/>
                          </a:solidFill>
                          <a:latin typeface="+mn-lt"/>
                          <a:cs typeface="Times New Roman" panose="02020603050405020304" pitchFamily="18" charset="0"/>
                        </a:rPr>
                        <a:t>Kamel</a:t>
                      </a:r>
                      <a:r>
                        <a:rPr lang="en-US" sz="2000" b="0" dirty="0" smtClean="0">
                          <a:solidFill>
                            <a:schemeClr val="tx1"/>
                          </a:solidFill>
                          <a:latin typeface="+mn-lt"/>
                          <a:cs typeface="Times New Roman" panose="02020603050405020304" pitchFamily="18" charset="0"/>
                        </a:rPr>
                        <a:t>, Bin Sheng, Po Yang, Ping L, </a:t>
                      </a:r>
                      <a:r>
                        <a:rPr lang="en-US" sz="2000" b="0" dirty="0" err="1" smtClean="0">
                          <a:solidFill>
                            <a:schemeClr val="tx1"/>
                          </a:solidFill>
                          <a:latin typeface="+mn-lt"/>
                          <a:cs typeface="Times New Roman" panose="02020603050405020304" pitchFamily="18" charset="0"/>
                        </a:rPr>
                        <a:t>Ruimin</a:t>
                      </a:r>
                      <a:r>
                        <a:rPr lang="en-US" sz="2000" b="0" dirty="0" smtClean="0">
                          <a:solidFill>
                            <a:schemeClr val="tx1"/>
                          </a:solidFill>
                          <a:latin typeface="+mn-lt"/>
                          <a:cs typeface="Times New Roman" panose="02020603050405020304" pitchFamily="18" charset="0"/>
                        </a:rPr>
                        <a:t> Shen, David Dagan Feng(2018)</a:t>
                      </a:r>
                    </a:p>
                  </a:txBody>
                  <a:tcPr/>
                </a:tc>
                <a:tc>
                  <a:txBody>
                    <a:bodyPr/>
                    <a:lstStyle/>
                    <a:p>
                      <a:pPr algn="just"/>
                      <a:r>
                        <a:rPr lang="en-US" sz="2000" b="0" i="0" kern="1200" dirty="0" smtClean="0">
                          <a:solidFill>
                            <a:schemeClr val="tx1"/>
                          </a:solidFill>
                          <a:effectLst/>
                          <a:latin typeface="+mn-lt"/>
                          <a:ea typeface="+mn-ea"/>
                          <a:cs typeface="Times New Roman" panose="02020603050405020304" pitchFamily="18" charset="0"/>
                        </a:rPr>
                        <a:t>Presented a method (Action-Fusion) for human action recognition from depth maps and posture data using convolutional neural networks (CNNs). </a:t>
                      </a:r>
                      <a:endParaRPr lang="en-US" sz="2000" b="0" dirty="0">
                        <a:solidFill>
                          <a:schemeClr val="tx1"/>
                        </a:solidFill>
                        <a:latin typeface="+mn-lt"/>
                        <a:cs typeface="Times New Roman" panose="02020603050405020304" pitchFamily="18" charset="0"/>
                      </a:endParaRPr>
                    </a:p>
                  </a:txBody>
                  <a:tcPr/>
                </a:tc>
              </a:tr>
              <a:tr h="2643574">
                <a:tc>
                  <a:txBody>
                    <a:bodyPr/>
                    <a:lstStyle/>
                    <a:p>
                      <a:r>
                        <a:rPr lang="en-US" sz="2000" dirty="0" smtClean="0">
                          <a:latin typeface="+mn-lt"/>
                        </a:rPr>
                        <a:t>4</a:t>
                      </a:r>
                      <a:endParaRPr lang="en-US" sz="2000" dirty="0">
                        <a:latin typeface="+mn-lt"/>
                      </a:endParaRPr>
                    </a:p>
                  </a:txBody>
                  <a:tcPr/>
                </a:tc>
                <a:tc>
                  <a:txBody>
                    <a:bodyPr/>
                    <a:lstStyle/>
                    <a:p>
                      <a:r>
                        <a:rPr lang="en-US" sz="2000" b="0" i="0" kern="1200" dirty="0" smtClean="0">
                          <a:solidFill>
                            <a:schemeClr val="tx1"/>
                          </a:solidFill>
                          <a:effectLst/>
                          <a:latin typeface="+mn-lt"/>
                          <a:ea typeface="+mn-ea"/>
                          <a:cs typeface="+mn-cs"/>
                        </a:rPr>
                        <a:t>Exploiting temporal information for 3D human pose estimation</a:t>
                      </a:r>
                      <a:endParaRPr lang="en-US" sz="2400" b="0" i="0" kern="1200" dirty="0">
                        <a:solidFill>
                          <a:schemeClr val="tx1"/>
                        </a:solidFill>
                        <a:effectLst/>
                        <a:latin typeface="+mn-lt"/>
                        <a:ea typeface="+mn-ea"/>
                        <a:cs typeface="Times New Roman" panose="02020603050405020304" pitchFamily="18" charset="0"/>
                      </a:endParaRPr>
                    </a:p>
                  </a:txBody>
                  <a:tcPr/>
                </a:tc>
                <a:tc>
                  <a:txBody>
                    <a:bodyPr/>
                    <a:lstStyle/>
                    <a:p>
                      <a:r>
                        <a:rPr lang="en-US" sz="2000" b="0" i="0" kern="1200" dirty="0" smtClean="0">
                          <a:solidFill>
                            <a:schemeClr val="tx1"/>
                          </a:solidFill>
                          <a:effectLst/>
                          <a:latin typeface="+mn-lt"/>
                          <a:ea typeface="+mn-ea"/>
                          <a:cs typeface="+mn-cs"/>
                        </a:rPr>
                        <a:t>Mir </a:t>
                      </a:r>
                      <a:r>
                        <a:rPr lang="en-US" sz="2000" b="0" i="0" kern="1200" dirty="0" err="1" smtClean="0">
                          <a:solidFill>
                            <a:schemeClr val="tx1"/>
                          </a:solidFill>
                          <a:effectLst/>
                          <a:latin typeface="+mn-lt"/>
                          <a:ea typeface="+mn-ea"/>
                          <a:cs typeface="+mn-cs"/>
                        </a:rPr>
                        <a:t>Rayat</a:t>
                      </a:r>
                      <a:r>
                        <a:rPr lang="en-US" sz="2000" b="0" i="0" kern="1200" dirty="0" smtClean="0">
                          <a:solidFill>
                            <a:schemeClr val="tx1"/>
                          </a:solidFill>
                          <a:effectLst/>
                          <a:latin typeface="+mn-lt"/>
                          <a:ea typeface="+mn-ea"/>
                          <a:cs typeface="+mn-cs"/>
                        </a:rPr>
                        <a:t> </a:t>
                      </a:r>
                      <a:r>
                        <a:rPr lang="en-US" sz="2000" b="0" i="0" kern="1200" dirty="0" err="1" smtClean="0">
                          <a:solidFill>
                            <a:schemeClr val="tx1"/>
                          </a:solidFill>
                          <a:effectLst/>
                          <a:latin typeface="+mn-lt"/>
                          <a:ea typeface="+mn-ea"/>
                          <a:cs typeface="+mn-cs"/>
                        </a:rPr>
                        <a:t>Imtiaz</a:t>
                      </a:r>
                      <a:r>
                        <a:rPr lang="en-US" sz="2000" b="0" i="0" kern="1200" dirty="0" smtClean="0">
                          <a:solidFill>
                            <a:schemeClr val="tx1"/>
                          </a:solidFill>
                          <a:effectLst/>
                          <a:latin typeface="+mn-lt"/>
                          <a:ea typeface="+mn-ea"/>
                          <a:cs typeface="+mn-cs"/>
                        </a:rPr>
                        <a:t> Hossain, James J. Little(2018)</a:t>
                      </a:r>
                      <a:endParaRPr lang="en-US" sz="2400" b="0" i="0" dirty="0" smtClean="0">
                        <a:solidFill>
                          <a:schemeClr val="tx1"/>
                        </a:solidFill>
                        <a:latin typeface="+mn-lt"/>
                        <a:cs typeface="Times New Roman" panose="02020603050405020304" pitchFamily="18" charset="0"/>
                      </a:endParaRPr>
                    </a:p>
                  </a:txBody>
                  <a:tcPr/>
                </a:tc>
                <a:tc>
                  <a:txBody>
                    <a:bodyPr/>
                    <a:lstStyle/>
                    <a:p>
                      <a:pPr algn="just"/>
                      <a:r>
                        <a:rPr lang="en-US" sz="2000" b="0" i="0" kern="1200" dirty="0" smtClean="0">
                          <a:solidFill>
                            <a:schemeClr val="tx1"/>
                          </a:solidFill>
                          <a:effectLst/>
                          <a:latin typeface="+mn-lt"/>
                          <a:ea typeface="+mn-ea"/>
                          <a:cs typeface="+mn-cs"/>
                        </a:rPr>
                        <a:t>Utilize the temporal information across a sequence of 2D joint locations to estimate a sequence of 3D poses. We designed a sequence-to-sequence network composed of layer-normalized LSTM units with shortcut connections connecting the input to the output on the decoder side and imposed temporal smoothness constraint during training.</a:t>
                      </a:r>
                      <a:endParaRPr lang="en-US" sz="2400" b="0" dirty="0">
                        <a:solidFill>
                          <a:schemeClr val="tx1"/>
                        </a:solidFill>
                        <a:latin typeface="+mn-lt"/>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1364</TotalTime>
  <Words>1197</Words>
  <Application>Microsoft Office PowerPoint</Application>
  <PresentationFormat>Custom</PresentationFormat>
  <Paragraphs>220</Paragraphs>
  <Slides>24</Slides>
  <Notes>3</Notes>
  <HiddenSlides>0</HiddenSlides>
  <MMClips>1</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Retrospect</vt:lpstr>
      <vt:lpstr>MSPhotoEd.3</vt:lpstr>
      <vt:lpstr>Human Activity Identification</vt:lpstr>
      <vt:lpstr>Outline</vt:lpstr>
      <vt:lpstr>Introduction</vt:lpstr>
      <vt:lpstr>Motivation </vt:lpstr>
      <vt:lpstr>Problem statement</vt:lpstr>
      <vt:lpstr>Objectives:</vt:lpstr>
      <vt:lpstr> Software and hardware requirement</vt:lpstr>
      <vt:lpstr>Literature Survey</vt:lpstr>
      <vt:lpstr>PowerPoint Presentation</vt:lpstr>
      <vt:lpstr>PowerPoint Presentation</vt:lpstr>
      <vt:lpstr>System Architecture</vt:lpstr>
      <vt:lpstr>Data Flow Diagram</vt:lpstr>
      <vt:lpstr>Data Flow Diagram</vt:lpstr>
      <vt:lpstr>  UML Diagram</vt:lpstr>
      <vt:lpstr>Usecase Diagram: </vt:lpstr>
      <vt:lpstr>PowerPoint Presentation</vt:lpstr>
      <vt:lpstr>Sequence Diagram: </vt:lpstr>
      <vt:lpstr> Proposed Algorithm</vt:lpstr>
      <vt:lpstr>PowerPoint Presentation</vt:lpstr>
      <vt:lpstr>PowerPoint Presentation</vt:lpstr>
      <vt:lpstr>Conclusion</vt:lpstr>
      <vt:lpstr>References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Activity Identification</dc:title>
  <dc:creator>Trupti</dc:creator>
  <cp:lastModifiedBy>ADMIN</cp:lastModifiedBy>
  <cp:revision>59</cp:revision>
  <dcterms:created xsi:type="dcterms:W3CDTF">2021-12-01T10:26:59Z</dcterms:created>
  <dcterms:modified xsi:type="dcterms:W3CDTF">2022-03-22T10:47:21Z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84699B33A9AD4E828DACC1EE8BA37D31</vt:lpwstr>
  </property>
  <property fmtid="{D5CDD505-2E9C-101B-9397-08002B2CF9AE}" pid="3" name="KSOProductBuildVer">
    <vt:lpwstr>1033-11.2.0.10323</vt:lpwstr>
  </property>
</Properties>
</file>