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Play"/>
      <p:regular r:id="rId12"/>
      <p:bold r:id="rId13"/>
    </p:embeddedFon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WVCm3ghP2mAPbZXyW3KK02kqf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Welcome to Lesson 1 of the Foundations of Programming in Python course (FOPPY).</a:t>
            </a:r>
            <a:endParaRPr/>
          </a:p>
          <a:p>
            <a:pPr indent="0" lvl="0" marL="0" rtl="0" algn="l">
              <a:lnSpc>
                <a:spcPct val="115000"/>
              </a:lnSpc>
              <a:spcBef>
                <a:spcPts val="1200"/>
              </a:spcBef>
              <a:spcAft>
                <a:spcPts val="0"/>
              </a:spcAft>
              <a:buClr>
                <a:schemeClr val="dk1"/>
              </a:buClr>
              <a:buSzPts val="1100"/>
              <a:buFont typeface="Arial"/>
              <a:buNone/>
            </a:pPr>
            <a:r>
              <a:rPr lang="en-US"/>
              <a:t>In this lesson, we’ll introduce you to the Command Prompt, a fundamental tool for interacting with your computer’s file system and executing various tasks through text-based commands. The Command Prompt is an essential utility for developers and system administrators, providing a powerful way to manage files, run scripts, and perform system operations without relying on graphical interfaces.</a:t>
            </a:r>
            <a:endParaRPr/>
          </a:p>
          <a:p>
            <a:pPr indent="0" lvl="0" marL="0" rtl="0" algn="l">
              <a:lnSpc>
                <a:spcPct val="115000"/>
              </a:lnSpc>
              <a:spcBef>
                <a:spcPts val="1200"/>
              </a:spcBef>
              <a:spcAft>
                <a:spcPts val="0"/>
              </a:spcAft>
              <a:buClr>
                <a:schemeClr val="dk1"/>
              </a:buClr>
              <a:buSzPts val="1100"/>
              <a:buFont typeface="Arial"/>
              <a:buNone/>
            </a:pPr>
            <a:r>
              <a:rPr lang="en-US"/>
              <a:t>Understanding the Command Prompt is crucial for efficient workflow and effective problem-solving. It allows you to perform tasks such as navigating directories, managing files, and running programs, all from a command-line interface.</a:t>
            </a:r>
            <a:endParaRPr/>
          </a:p>
          <a:p>
            <a:pPr indent="0" lvl="0" marL="0" rtl="0" algn="l">
              <a:lnSpc>
                <a:spcPct val="115000"/>
              </a:lnSpc>
              <a:spcBef>
                <a:spcPts val="1200"/>
              </a:spcBef>
              <a:spcAft>
                <a:spcPts val="0"/>
              </a:spcAft>
              <a:buClr>
                <a:schemeClr val="dk1"/>
              </a:buClr>
              <a:buSzPts val="1100"/>
              <a:buFont typeface="Arial"/>
              <a:buNone/>
            </a:pPr>
            <a:r>
              <a:rPr lang="en-US"/>
              <a:t>Python developers often use the Command Prompt to run Python scripts, install packages, and manage virtual environments. Mastering this tool will help you streamline your development process and gain greater control over your computing environment.</a:t>
            </a:r>
            <a:endParaRPr/>
          </a:p>
          <a:p>
            <a:pPr indent="0" lvl="0" marL="0" rtl="0" algn="l">
              <a:lnSpc>
                <a:spcPct val="115000"/>
              </a:lnSpc>
              <a:spcBef>
                <a:spcPts val="1200"/>
              </a:spcBef>
              <a:spcAft>
                <a:spcPts val="1200"/>
              </a:spcAft>
              <a:buNone/>
            </a:pPr>
            <a:r>
              <a:rPr lang="en-US"/>
              <a:t>In this lesson, we’ll cover the basics of the Command Prompt, including its purpose, essential commands, and navigation techniques. By the end of this lesson, you’ll have a solid foundation for using the Command Prompt effectively and integrating it into your Python development workflow. Let’s get started!</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The Command Prompt, also known as the cmd or command line interface (CLI), is a text-based interface used to interact with the operating system of a computer. It allows users to execute commands to perform various tasks such as file management, system configuration, and running programs. Here’s a brief overview:</a:t>
            </a:r>
            <a:endParaRPr sz="1100"/>
          </a:p>
          <a:p>
            <a:pPr indent="0" lvl="0" marL="0" rtl="0" algn="l">
              <a:lnSpc>
                <a:spcPct val="115000"/>
              </a:lnSpc>
              <a:spcBef>
                <a:spcPts val="1400"/>
              </a:spcBef>
              <a:spcAft>
                <a:spcPts val="0"/>
              </a:spcAft>
              <a:buClr>
                <a:schemeClr val="dk1"/>
              </a:buClr>
              <a:buSzPts val="1100"/>
              <a:buFont typeface="Arial"/>
              <a:buNone/>
            </a:pPr>
            <a:r>
              <a:rPr b="1" lang="en-US" sz="1300"/>
              <a:t>1. Functionality</a:t>
            </a:r>
            <a:endParaRPr b="1" sz="1300"/>
          </a:p>
          <a:p>
            <a:pPr indent="-298450" lvl="0" marL="457200" rtl="0" algn="l">
              <a:lnSpc>
                <a:spcPct val="115000"/>
              </a:lnSpc>
              <a:spcBef>
                <a:spcPts val="1200"/>
              </a:spcBef>
              <a:spcAft>
                <a:spcPts val="0"/>
              </a:spcAft>
              <a:buClr>
                <a:schemeClr val="dk1"/>
              </a:buClr>
              <a:buSzPts val="1100"/>
              <a:buChar char="●"/>
            </a:pPr>
            <a:r>
              <a:rPr b="1" lang="en-US" sz="1100"/>
              <a:t>Command Execution</a:t>
            </a:r>
            <a:r>
              <a:rPr lang="en-US" sz="1100"/>
              <a:t>: Users can type commands to perform specific actions like navigating directories, copying or deleting files, and running executable programs. For example, </a:t>
            </a:r>
            <a:r>
              <a:rPr lang="en-US" sz="1100">
                <a:solidFill>
                  <a:srgbClr val="188038"/>
                </a:solidFill>
                <a:latin typeface="Roboto Mono"/>
                <a:ea typeface="Roboto Mono"/>
                <a:cs typeface="Roboto Mono"/>
                <a:sym typeface="Roboto Mono"/>
              </a:rPr>
              <a:t>dir</a:t>
            </a:r>
            <a:r>
              <a:rPr lang="en-US" sz="1100"/>
              <a:t> lists the contents of a directory, while </a:t>
            </a:r>
            <a:r>
              <a:rPr lang="en-US" sz="1100">
                <a:solidFill>
                  <a:srgbClr val="188038"/>
                </a:solidFill>
                <a:latin typeface="Roboto Mono"/>
                <a:ea typeface="Roboto Mono"/>
                <a:cs typeface="Roboto Mono"/>
                <a:sym typeface="Roboto Mono"/>
              </a:rPr>
              <a:t>copy</a:t>
            </a:r>
            <a:r>
              <a:rPr lang="en-US" sz="1100"/>
              <a:t> duplicates files from one location to another.</a:t>
            </a:r>
            <a:endParaRPr sz="1100"/>
          </a:p>
          <a:p>
            <a:pPr indent="-298450" lvl="0" marL="457200" rtl="0" algn="l">
              <a:lnSpc>
                <a:spcPct val="115000"/>
              </a:lnSpc>
              <a:spcBef>
                <a:spcPts val="0"/>
              </a:spcBef>
              <a:spcAft>
                <a:spcPts val="0"/>
              </a:spcAft>
              <a:buClr>
                <a:schemeClr val="dk1"/>
              </a:buClr>
              <a:buSzPts val="1100"/>
              <a:buChar char="●"/>
            </a:pPr>
            <a:r>
              <a:rPr b="1" lang="en-US" sz="1100"/>
              <a:t>System Configuration</a:t>
            </a:r>
            <a:r>
              <a:rPr lang="en-US" sz="1100"/>
              <a:t>: Advanced commands can be used to configure system settings and manage system services. For instance, commands like </a:t>
            </a:r>
            <a:r>
              <a:rPr lang="en-US" sz="1100">
                <a:solidFill>
                  <a:srgbClr val="188038"/>
                </a:solidFill>
                <a:latin typeface="Roboto Mono"/>
                <a:ea typeface="Roboto Mono"/>
                <a:cs typeface="Roboto Mono"/>
                <a:sym typeface="Roboto Mono"/>
              </a:rPr>
              <a:t>ipconfig</a:t>
            </a:r>
            <a:r>
              <a:rPr lang="en-US" sz="1100"/>
              <a:t> display network configuration details, and </a:t>
            </a:r>
            <a:r>
              <a:rPr lang="en-US" sz="1100">
                <a:solidFill>
                  <a:srgbClr val="188038"/>
                </a:solidFill>
                <a:latin typeface="Roboto Mono"/>
                <a:ea typeface="Roboto Mono"/>
                <a:cs typeface="Roboto Mono"/>
                <a:sym typeface="Roboto Mono"/>
              </a:rPr>
              <a:t>chkdsk</a:t>
            </a:r>
            <a:r>
              <a:rPr lang="en-US" sz="1100"/>
              <a:t> checks the disk for errors.</a:t>
            </a:r>
            <a:endParaRPr sz="1100"/>
          </a:p>
          <a:p>
            <a:pPr indent="0" lvl="0" marL="0" rtl="0" algn="l">
              <a:lnSpc>
                <a:spcPct val="115000"/>
              </a:lnSpc>
              <a:spcBef>
                <a:spcPts val="1400"/>
              </a:spcBef>
              <a:spcAft>
                <a:spcPts val="0"/>
              </a:spcAft>
              <a:buNone/>
            </a:pPr>
            <a:r>
              <a:rPr b="1" lang="en-US" sz="1300"/>
              <a:t>2. Usage and Access</a:t>
            </a:r>
            <a:endParaRPr b="1" sz="1300"/>
          </a:p>
          <a:p>
            <a:pPr indent="-298450" lvl="0" marL="457200" rtl="0" algn="l">
              <a:lnSpc>
                <a:spcPct val="115000"/>
              </a:lnSpc>
              <a:spcBef>
                <a:spcPts val="1200"/>
              </a:spcBef>
              <a:spcAft>
                <a:spcPts val="0"/>
              </a:spcAft>
              <a:buClr>
                <a:schemeClr val="dk1"/>
              </a:buClr>
              <a:buSzPts val="1100"/>
              <a:buChar char="●"/>
            </a:pPr>
            <a:r>
              <a:rPr b="1" lang="en-US" sz="1100"/>
              <a:t>Accessing Command Prompt</a:t>
            </a:r>
            <a:r>
              <a:rPr lang="en-US" sz="1100"/>
              <a:t>: On Windows, you can open the Command Prompt by searching for “cmd” in the Start menu or using the Run dialog (Win + R) and typing </a:t>
            </a:r>
            <a:r>
              <a:rPr lang="en-US" sz="1100">
                <a:solidFill>
                  <a:srgbClr val="188038"/>
                </a:solidFill>
                <a:latin typeface="Roboto Mono"/>
                <a:ea typeface="Roboto Mono"/>
                <a:cs typeface="Roboto Mono"/>
                <a:sym typeface="Roboto Mono"/>
              </a:rPr>
              <a:t>cmd</a:t>
            </a:r>
            <a:r>
              <a:rPr lang="en-US" sz="1100"/>
              <a:t>. On macOS and Linux systems, similar functionality is available through the Terminal application.</a:t>
            </a:r>
            <a:endParaRPr sz="1100"/>
          </a:p>
          <a:p>
            <a:pPr indent="-298450" lvl="0" marL="457200" rtl="0" algn="l">
              <a:lnSpc>
                <a:spcPct val="115000"/>
              </a:lnSpc>
              <a:spcBef>
                <a:spcPts val="0"/>
              </a:spcBef>
              <a:spcAft>
                <a:spcPts val="0"/>
              </a:spcAft>
              <a:buClr>
                <a:schemeClr val="dk1"/>
              </a:buClr>
              <a:buSzPts val="1100"/>
              <a:buChar char="●"/>
            </a:pPr>
            <a:r>
              <a:rPr b="1" lang="en-US" sz="1100"/>
              <a:t>Command Syntax</a:t>
            </a:r>
            <a:r>
              <a:rPr lang="en-US" sz="1100"/>
              <a:t>: Commands in the Command Prompt generally follow a specific syntax, where the command is followed by various options or arguments. For example, </a:t>
            </a:r>
            <a:r>
              <a:rPr lang="en-US" sz="1100">
                <a:solidFill>
                  <a:srgbClr val="188038"/>
                </a:solidFill>
                <a:latin typeface="Roboto Mono"/>
                <a:ea typeface="Roboto Mono"/>
                <a:cs typeface="Roboto Mono"/>
                <a:sym typeface="Roboto Mono"/>
              </a:rPr>
              <a:t>del /f filename.txt</a:t>
            </a:r>
            <a:r>
              <a:rPr lang="en-US" sz="1100"/>
              <a:t> uses the </a:t>
            </a:r>
            <a:r>
              <a:rPr lang="en-US" sz="1100">
                <a:solidFill>
                  <a:srgbClr val="188038"/>
                </a:solidFill>
                <a:latin typeface="Roboto Mono"/>
                <a:ea typeface="Roboto Mono"/>
                <a:cs typeface="Roboto Mono"/>
                <a:sym typeface="Roboto Mono"/>
              </a:rPr>
              <a:t>del</a:t>
            </a:r>
            <a:r>
              <a:rPr lang="en-US" sz="1100"/>
              <a:t> command with the </a:t>
            </a:r>
            <a:r>
              <a:rPr lang="en-US" sz="1100">
                <a:solidFill>
                  <a:srgbClr val="188038"/>
                </a:solidFill>
                <a:latin typeface="Roboto Mono"/>
                <a:ea typeface="Roboto Mono"/>
                <a:cs typeface="Roboto Mono"/>
                <a:sym typeface="Roboto Mono"/>
              </a:rPr>
              <a:t>/f</a:t>
            </a:r>
            <a:r>
              <a:rPr lang="en-US" sz="1100"/>
              <a:t> option to forcefully delete a file named </a:t>
            </a:r>
            <a:r>
              <a:rPr lang="en-US" sz="1100">
                <a:solidFill>
                  <a:srgbClr val="188038"/>
                </a:solidFill>
                <a:latin typeface="Roboto Mono"/>
                <a:ea typeface="Roboto Mono"/>
                <a:cs typeface="Roboto Mono"/>
                <a:sym typeface="Roboto Mono"/>
              </a:rPr>
              <a:t>filename.txt</a:t>
            </a:r>
            <a:r>
              <a:rPr lang="en-US" sz="1100"/>
              <a:t>.</a:t>
            </a:r>
            <a:endParaRPr sz="1100"/>
          </a:p>
          <a:p>
            <a:pPr indent="0" lvl="0" marL="0" rtl="0" algn="l">
              <a:lnSpc>
                <a:spcPct val="115000"/>
              </a:lnSpc>
              <a:spcBef>
                <a:spcPts val="1200"/>
              </a:spcBef>
              <a:spcAft>
                <a:spcPts val="0"/>
              </a:spcAft>
              <a:buNone/>
            </a:pPr>
            <a:r>
              <a:rPr lang="en-US" sz="1100"/>
              <a:t>The Command Prompt, also known as the cmd or command line interface (CLI), is a text-based interface used to interact with the operating system of a computer. It allows users to execute commands to perform various tasks such as file management, system configuration, and running programs. Here’s a brief overview:</a:t>
            </a:r>
            <a:endParaRPr sz="1100"/>
          </a:p>
          <a:p>
            <a:pPr indent="0" lvl="0" marL="0" rtl="0" algn="l">
              <a:lnSpc>
                <a:spcPct val="115000"/>
              </a:lnSpc>
              <a:spcBef>
                <a:spcPts val="1400"/>
              </a:spcBef>
              <a:spcAft>
                <a:spcPts val="0"/>
              </a:spcAft>
              <a:buNone/>
            </a:pPr>
            <a:r>
              <a:rPr b="1" lang="en-US" sz="1300"/>
              <a:t>1. Functionality</a:t>
            </a:r>
            <a:endParaRPr b="1" sz="1300"/>
          </a:p>
          <a:p>
            <a:pPr indent="0" lvl="0" marL="0" rtl="0" algn="l">
              <a:lnSpc>
                <a:spcPct val="115000"/>
              </a:lnSpc>
              <a:spcBef>
                <a:spcPts val="1200"/>
              </a:spcBef>
              <a:spcAft>
                <a:spcPts val="0"/>
              </a:spcAft>
              <a:buNone/>
            </a:pPr>
            <a:r>
              <a:rPr b="1" lang="en-US" sz="1100"/>
              <a:t>Command Execution</a:t>
            </a:r>
            <a:r>
              <a:rPr lang="en-US" sz="1100"/>
              <a:t>: Users can type commands to perform specific actions like navigating directories, copying or deleting files, and running executable programs. For example, </a:t>
            </a:r>
            <a:r>
              <a:rPr lang="en-US" sz="1100">
                <a:solidFill>
                  <a:srgbClr val="188038"/>
                </a:solidFill>
                <a:latin typeface="Roboto Mono"/>
                <a:ea typeface="Roboto Mono"/>
                <a:cs typeface="Roboto Mono"/>
                <a:sym typeface="Roboto Mono"/>
              </a:rPr>
              <a:t>dir</a:t>
            </a:r>
            <a:r>
              <a:rPr lang="en-US" sz="1100"/>
              <a:t> lists the contents of a directory, while </a:t>
            </a:r>
            <a:r>
              <a:rPr lang="en-US" sz="1100">
                <a:solidFill>
                  <a:srgbClr val="188038"/>
                </a:solidFill>
                <a:latin typeface="Roboto Mono"/>
                <a:ea typeface="Roboto Mono"/>
                <a:cs typeface="Roboto Mono"/>
                <a:sym typeface="Roboto Mono"/>
              </a:rPr>
              <a:t>copy</a:t>
            </a:r>
            <a:r>
              <a:rPr lang="en-US" sz="1100"/>
              <a:t> duplicates files from one location to another.</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dir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C:\Users\Username&gt; copy file.txt D:\Backup\file.txt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200"/>
              </a:spcBef>
              <a:spcAft>
                <a:spcPts val="0"/>
              </a:spcAft>
              <a:buNone/>
            </a:pPr>
            <a:r>
              <a:rPr b="1" lang="en-US" sz="1100"/>
              <a:t>System Configuration</a:t>
            </a:r>
            <a:r>
              <a:rPr lang="en-US" sz="1100"/>
              <a:t>: Advanced commands can be used to configure system settings and manage system services. For instance, commands like </a:t>
            </a:r>
            <a:r>
              <a:rPr lang="en-US" sz="1100">
                <a:solidFill>
                  <a:srgbClr val="188038"/>
                </a:solidFill>
                <a:latin typeface="Roboto Mono"/>
                <a:ea typeface="Roboto Mono"/>
                <a:cs typeface="Roboto Mono"/>
                <a:sym typeface="Roboto Mono"/>
              </a:rPr>
              <a:t>ipconfig</a:t>
            </a:r>
            <a:r>
              <a:rPr lang="en-US" sz="1100"/>
              <a:t> display network configuration details, and </a:t>
            </a:r>
            <a:r>
              <a:rPr lang="en-US" sz="1100">
                <a:solidFill>
                  <a:srgbClr val="188038"/>
                </a:solidFill>
                <a:latin typeface="Roboto Mono"/>
                <a:ea typeface="Roboto Mono"/>
                <a:cs typeface="Roboto Mono"/>
                <a:sym typeface="Roboto Mono"/>
              </a:rPr>
              <a:t>chkdsk</a:t>
            </a:r>
            <a:r>
              <a:rPr lang="en-US" sz="1100"/>
              <a:t> checks the disk for errors.</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ipconfig</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C:\Users\Username&gt; chkdsk C:</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400"/>
              </a:spcBef>
              <a:spcAft>
                <a:spcPts val="0"/>
              </a:spcAft>
              <a:buNone/>
            </a:pPr>
            <a:r>
              <a:rPr b="1" lang="en-US" sz="1300"/>
              <a:t>2. Usage and Access</a:t>
            </a:r>
            <a:endParaRPr b="1" sz="1300"/>
          </a:p>
          <a:p>
            <a:pPr indent="-298450" lvl="0" marL="457200" rtl="0" algn="l">
              <a:lnSpc>
                <a:spcPct val="115000"/>
              </a:lnSpc>
              <a:spcBef>
                <a:spcPts val="1200"/>
              </a:spcBef>
              <a:spcAft>
                <a:spcPts val="0"/>
              </a:spcAft>
              <a:buClr>
                <a:schemeClr val="dk1"/>
              </a:buClr>
              <a:buSzPts val="1100"/>
              <a:buChar char="●"/>
            </a:pPr>
            <a:r>
              <a:rPr b="1" lang="en-US" sz="1100"/>
              <a:t>Accessing Command Prompt</a:t>
            </a:r>
            <a:r>
              <a:rPr lang="en-US" sz="1100"/>
              <a:t>: On Windows, you can open the Command Prompt by searching for “cmd” in the Start menu or using the Run dialog (Win + R) and typing </a:t>
            </a:r>
            <a:r>
              <a:rPr lang="en-US" sz="1100">
                <a:solidFill>
                  <a:srgbClr val="188038"/>
                </a:solidFill>
                <a:latin typeface="Roboto Mono"/>
                <a:ea typeface="Roboto Mono"/>
                <a:cs typeface="Roboto Mono"/>
                <a:sym typeface="Roboto Mono"/>
              </a:rPr>
              <a:t>cmd</a:t>
            </a:r>
            <a:r>
              <a:rPr lang="en-US" sz="1100"/>
              <a:t>. On macOS and Linux systems, similar functionality is available through the Terminal application.</a:t>
            </a:r>
            <a:endParaRPr sz="1100"/>
          </a:p>
          <a:p>
            <a:pPr indent="-298450" lvl="0" marL="457200" rtl="0" algn="l">
              <a:lnSpc>
                <a:spcPct val="115000"/>
              </a:lnSpc>
              <a:spcBef>
                <a:spcPts val="0"/>
              </a:spcBef>
              <a:spcAft>
                <a:spcPts val="0"/>
              </a:spcAft>
              <a:buClr>
                <a:schemeClr val="dk1"/>
              </a:buClr>
              <a:buSzPts val="1100"/>
              <a:buChar char="●"/>
            </a:pPr>
            <a:r>
              <a:rPr b="1" lang="en-US" sz="1100"/>
              <a:t>Command Syntax</a:t>
            </a:r>
            <a:r>
              <a:rPr lang="en-US" sz="1100"/>
              <a:t>: Commands in the Command Prompt generally follow a specific syntax, where the command is followed by various options or arguments. For example, </a:t>
            </a:r>
            <a:r>
              <a:rPr lang="en-US" sz="1100">
                <a:solidFill>
                  <a:srgbClr val="188038"/>
                </a:solidFill>
                <a:latin typeface="Roboto Mono"/>
                <a:ea typeface="Roboto Mono"/>
                <a:cs typeface="Roboto Mono"/>
                <a:sym typeface="Roboto Mono"/>
              </a:rPr>
              <a:t>del /f filename.txt</a:t>
            </a:r>
            <a:r>
              <a:rPr lang="en-US" sz="1100"/>
              <a:t> uses the </a:t>
            </a:r>
            <a:r>
              <a:rPr lang="en-US" sz="1100">
                <a:solidFill>
                  <a:srgbClr val="188038"/>
                </a:solidFill>
                <a:latin typeface="Roboto Mono"/>
                <a:ea typeface="Roboto Mono"/>
                <a:cs typeface="Roboto Mono"/>
                <a:sym typeface="Roboto Mono"/>
              </a:rPr>
              <a:t>del</a:t>
            </a:r>
            <a:r>
              <a:rPr lang="en-US" sz="1100"/>
              <a:t> command with the </a:t>
            </a:r>
            <a:r>
              <a:rPr lang="en-US" sz="1100">
                <a:solidFill>
                  <a:srgbClr val="188038"/>
                </a:solidFill>
                <a:latin typeface="Roboto Mono"/>
                <a:ea typeface="Roboto Mono"/>
                <a:cs typeface="Roboto Mono"/>
                <a:sym typeface="Roboto Mono"/>
              </a:rPr>
              <a:t>/f</a:t>
            </a:r>
            <a:r>
              <a:rPr lang="en-US" sz="1100"/>
              <a:t> option to forcefully delete a file named </a:t>
            </a:r>
            <a:r>
              <a:rPr lang="en-US" sz="1100">
                <a:solidFill>
                  <a:srgbClr val="188038"/>
                </a:solidFill>
                <a:latin typeface="Roboto Mono"/>
                <a:ea typeface="Roboto Mono"/>
                <a:cs typeface="Roboto Mono"/>
                <a:sym typeface="Roboto Mono"/>
              </a:rPr>
              <a:t>filename.txt</a:t>
            </a:r>
            <a:r>
              <a:rPr lang="en-US" sz="1100"/>
              <a:t>.</a:t>
            </a:r>
            <a:br>
              <a:rPr lang="en-US" sz="1100"/>
            </a:br>
            <a:r>
              <a:rPr lang="en-US" sz="1100">
                <a:solidFill>
                  <a:srgbClr val="188038"/>
                </a:solidFill>
                <a:latin typeface="Roboto Mono"/>
                <a:ea typeface="Roboto Mono"/>
                <a:cs typeface="Roboto Mono"/>
                <a:sym typeface="Roboto Mono"/>
              </a:rPr>
              <a:t>C:\Users\Username&gt; del /f filename.txt</a:t>
            </a:r>
            <a:endParaRPr sz="1100"/>
          </a:p>
          <a:p>
            <a:pPr indent="0" lvl="0" marL="0" rtl="0" algn="l">
              <a:lnSpc>
                <a:spcPct val="115000"/>
              </a:lnSpc>
              <a:spcBef>
                <a:spcPts val="1400"/>
              </a:spcBef>
              <a:spcAft>
                <a:spcPts val="0"/>
              </a:spcAft>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Text-Based Interface</a:t>
            </a:r>
            <a:r>
              <a:rPr lang="en-US" sz="1100"/>
              <a:t>: The Command Prompt provides a way to interact with the operating system using text-based commands.</a:t>
            </a:r>
            <a:endParaRPr sz="1100"/>
          </a:p>
          <a:p>
            <a:pPr indent="-298450" lvl="0" marL="457200" rtl="0" algn="l">
              <a:lnSpc>
                <a:spcPct val="115000"/>
              </a:lnSpc>
              <a:spcBef>
                <a:spcPts val="0"/>
              </a:spcBef>
              <a:spcAft>
                <a:spcPts val="0"/>
              </a:spcAft>
              <a:buClr>
                <a:schemeClr val="dk1"/>
              </a:buClr>
              <a:buSzPts val="1100"/>
              <a:buChar char="●"/>
            </a:pPr>
            <a:r>
              <a:rPr b="1" lang="en-US" sz="1100"/>
              <a:t>Command Execution</a:t>
            </a:r>
            <a:r>
              <a:rPr lang="en-US" sz="1100"/>
              <a:t>: It allows users to perform tasks related to file management, system configuration, and program execution through various commands.</a:t>
            </a:r>
            <a:endParaRPr sz="1100"/>
          </a:p>
          <a:p>
            <a:pPr indent="0" lvl="0" marL="0" rtl="0" algn="l">
              <a:lnSpc>
                <a:spcPct val="115000"/>
              </a:lnSpc>
              <a:spcBef>
                <a:spcPts val="1200"/>
              </a:spcBef>
              <a:spcAft>
                <a:spcPts val="0"/>
              </a:spcAft>
              <a:buNone/>
            </a:pPr>
            <a:r>
              <a:rPr lang="en-US" sz="1100"/>
              <a:t>The Command Prompt is a powerful tool for users who need to perform tasks that are not easily accessible through graphical user interfaces, providing a direct and efficient way to control the operating system.</a:t>
            </a:r>
            <a:endParaRPr sz="1100"/>
          </a:p>
          <a:p>
            <a:pPr indent="0" lvl="0" marL="0" rtl="0" algn="l">
              <a:lnSpc>
                <a:spcPct val="115000"/>
              </a:lnSpc>
              <a:spcBef>
                <a:spcPts val="1200"/>
              </a:spcBef>
              <a:spcAft>
                <a:spcPts val="1200"/>
              </a:spcAft>
              <a:buNone/>
            </a:pPr>
            <a:r>
              <a:t/>
            </a:r>
            <a:endParaRPr sz="1100"/>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Learning the Command Prompt (cmd) offers several benefits, especially for those involved in software development, system administration, or IT support. Here’s why it’s valuable:</a:t>
            </a:r>
            <a:endParaRPr sz="1100"/>
          </a:p>
          <a:p>
            <a:pPr indent="0" lvl="0" marL="0" rtl="0" algn="l">
              <a:lnSpc>
                <a:spcPct val="115000"/>
              </a:lnSpc>
              <a:spcBef>
                <a:spcPts val="1400"/>
              </a:spcBef>
              <a:spcAft>
                <a:spcPts val="0"/>
              </a:spcAft>
              <a:buClr>
                <a:schemeClr val="dk1"/>
              </a:buClr>
              <a:buSzPts val="1100"/>
              <a:buFont typeface="Arial"/>
              <a:buNone/>
            </a:pPr>
            <a:r>
              <a:rPr b="1" lang="en-US" sz="1300"/>
              <a:t>1. Efficient Task Automation</a:t>
            </a:r>
            <a:endParaRPr b="1" sz="1300"/>
          </a:p>
          <a:p>
            <a:pPr indent="-298450" lvl="0" marL="457200" rtl="0" algn="l">
              <a:lnSpc>
                <a:spcPct val="115000"/>
              </a:lnSpc>
              <a:spcBef>
                <a:spcPts val="1200"/>
              </a:spcBef>
              <a:spcAft>
                <a:spcPts val="0"/>
              </a:spcAft>
              <a:buClr>
                <a:schemeClr val="dk1"/>
              </a:buClr>
              <a:buSzPts val="1100"/>
              <a:buChar char="●"/>
            </a:pPr>
            <a:r>
              <a:rPr b="1" lang="en-US" sz="1100"/>
              <a:t>Batch Scripting</a:t>
            </a:r>
            <a:r>
              <a:rPr lang="en-US" sz="1100"/>
              <a:t>: Command Prompt allows you to write batch scripts (.bat files) to automate repetitive tasks, such as file backups, system maintenance, or software installations. This can save time and reduce the likelihood of human error.</a:t>
            </a:r>
            <a:endParaRPr sz="1100"/>
          </a:p>
          <a:p>
            <a:pPr indent="0" lvl="0" marL="0" rtl="0" algn="l">
              <a:lnSpc>
                <a:spcPct val="115000"/>
              </a:lnSpc>
              <a:spcBef>
                <a:spcPts val="1400"/>
              </a:spcBef>
              <a:spcAft>
                <a:spcPts val="0"/>
              </a:spcAft>
              <a:buNone/>
            </a:pPr>
            <a:r>
              <a:rPr b="1" lang="en-US" sz="1300"/>
              <a:t>2. Advanced System Management</a:t>
            </a:r>
            <a:endParaRPr b="1" sz="1300"/>
          </a:p>
          <a:p>
            <a:pPr indent="-298450" lvl="0" marL="457200" rtl="0" algn="l">
              <a:lnSpc>
                <a:spcPct val="115000"/>
              </a:lnSpc>
              <a:spcBef>
                <a:spcPts val="1200"/>
              </a:spcBef>
              <a:spcAft>
                <a:spcPts val="0"/>
              </a:spcAft>
              <a:buClr>
                <a:schemeClr val="dk1"/>
              </a:buClr>
              <a:buSzPts val="1100"/>
              <a:buChar char="●"/>
            </a:pPr>
            <a:r>
              <a:rPr b="1" lang="en-US" sz="1100"/>
              <a:t>System Commands</a:t>
            </a:r>
            <a:r>
              <a:rPr lang="en-US" sz="1100"/>
              <a:t>: It provides access to powerful system commands for managing network settings, disk partitions, and system configurations. Commands like </a:t>
            </a:r>
            <a:r>
              <a:rPr lang="en-US" sz="1100">
                <a:solidFill>
                  <a:srgbClr val="188038"/>
                </a:solidFill>
                <a:latin typeface="Roboto Mono"/>
                <a:ea typeface="Roboto Mono"/>
                <a:cs typeface="Roboto Mono"/>
                <a:sym typeface="Roboto Mono"/>
              </a:rPr>
              <a:t>ipconfig</a:t>
            </a:r>
            <a:r>
              <a:rPr lang="en-US" sz="1100"/>
              <a:t>, </a:t>
            </a:r>
            <a:r>
              <a:rPr lang="en-US" sz="1100">
                <a:solidFill>
                  <a:srgbClr val="188038"/>
                </a:solidFill>
                <a:latin typeface="Roboto Mono"/>
                <a:ea typeface="Roboto Mono"/>
                <a:cs typeface="Roboto Mono"/>
                <a:sym typeface="Roboto Mono"/>
              </a:rPr>
              <a:t>chkdsk</a:t>
            </a:r>
            <a:r>
              <a:rPr lang="en-US" sz="1100"/>
              <a:t>, and </a:t>
            </a:r>
            <a:r>
              <a:rPr lang="en-US" sz="1100">
                <a:solidFill>
                  <a:srgbClr val="188038"/>
                </a:solidFill>
                <a:latin typeface="Roboto Mono"/>
                <a:ea typeface="Roboto Mono"/>
                <a:cs typeface="Roboto Mono"/>
                <a:sym typeface="Roboto Mono"/>
              </a:rPr>
              <a:t>taskkill</a:t>
            </a:r>
            <a:r>
              <a:rPr lang="en-US" sz="1100"/>
              <a:t> enable detailed control over system operations.</a:t>
            </a:r>
            <a:endParaRPr sz="1100"/>
          </a:p>
          <a:p>
            <a:pPr indent="0" lvl="0" marL="0" rtl="0" algn="l">
              <a:lnSpc>
                <a:spcPct val="115000"/>
              </a:lnSpc>
              <a:spcBef>
                <a:spcPts val="1400"/>
              </a:spcBef>
              <a:spcAft>
                <a:spcPts val="0"/>
              </a:spcAft>
              <a:buNone/>
            </a:pPr>
            <a:r>
              <a:rPr b="1" lang="en-US" sz="1300"/>
              <a:t>3. Troubleshooting and Diagnostics</a:t>
            </a:r>
            <a:endParaRPr b="1" sz="1300"/>
          </a:p>
          <a:p>
            <a:pPr indent="-298450" lvl="0" marL="457200" rtl="0" algn="l">
              <a:lnSpc>
                <a:spcPct val="115000"/>
              </a:lnSpc>
              <a:spcBef>
                <a:spcPts val="1200"/>
              </a:spcBef>
              <a:spcAft>
                <a:spcPts val="0"/>
              </a:spcAft>
              <a:buClr>
                <a:schemeClr val="dk1"/>
              </a:buClr>
              <a:buSzPts val="1100"/>
              <a:buChar char="●"/>
            </a:pPr>
            <a:r>
              <a:rPr b="1" lang="en-US" sz="1100"/>
              <a:t>Error Diagnosis</a:t>
            </a:r>
            <a:r>
              <a:rPr lang="en-US" sz="1100"/>
              <a:t>: The Command Prompt is useful for troubleshooting issues. Commands like </a:t>
            </a:r>
            <a:r>
              <a:rPr lang="en-US" sz="1100">
                <a:solidFill>
                  <a:srgbClr val="188038"/>
                </a:solidFill>
                <a:latin typeface="Roboto Mono"/>
                <a:ea typeface="Roboto Mono"/>
                <a:cs typeface="Roboto Mono"/>
                <a:sym typeface="Roboto Mono"/>
              </a:rPr>
              <a:t>ping</a:t>
            </a:r>
            <a:r>
              <a:rPr lang="en-US" sz="1100"/>
              <a:t>, </a:t>
            </a:r>
            <a:r>
              <a:rPr lang="en-US" sz="1100">
                <a:solidFill>
                  <a:srgbClr val="188038"/>
                </a:solidFill>
                <a:latin typeface="Roboto Mono"/>
                <a:ea typeface="Roboto Mono"/>
                <a:cs typeface="Roboto Mono"/>
                <a:sym typeface="Roboto Mono"/>
              </a:rPr>
              <a:t>tracert</a:t>
            </a:r>
            <a:r>
              <a:rPr lang="en-US" sz="1100"/>
              <a:t>, and </a:t>
            </a:r>
            <a:r>
              <a:rPr lang="en-US" sz="1100">
                <a:solidFill>
                  <a:srgbClr val="188038"/>
                </a:solidFill>
                <a:latin typeface="Roboto Mono"/>
                <a:ea typeface="Roboto Mono"/>
                <a:cs typeface="Roboto Mono"/>
                <a:sym typeface="Roboto Mono"/>
              </a:rPr>
              <a:t>netstat</a:t>
            </a:r>
            <a:r>
              <a:rPr lang="en-US" sz="1100"/>
              <a:t> help diagnose network problems and check system status.</a:t>
            </a:r>
            <a:endParaRPr sz="1100"/>
          </a:p>
          <a:p>
            <a:pPr indent="0" lvl="0" marL="0" rtl="0" algn="l">
              <a:lnSpc>
                <a:spcPct val="115000"/>
              </a:lnSpc>
              <a:spcBef>
                <a:spcPts val="1400"/>
              </a:spcBef>
              <a:spcAft>
                <a:spcPts val="0"/>
              </a:spcAft>
              <a:buNone/>
            </a:pPr>
            <a:r>
              <a:rPr b="1" lang="en-US" sz="1300"/>
              <a:t>4. Access to System Internals</a:t>
            </a:r>
            <a:endParaRPr b="1" sz="1300"/>
          </a:p>
          <a:p>
            <a:pPr indent="-298450" lvl="0" marL="457200" rtl="0" algn="l">
              <a:lnSpc>
                <a:spcPct val="115000"/>
              </a:lnSpc>
              <a:spcBef>
                <a:spcPts val="1200"/>
              </a:spcBef>
              <a:spcAft>
                <a:spcPts val="0"/>
              </a:spcAft>
              <a:buClr>
                <a:schemeClr val="dk1"/>
              </a:buClr>
              <a:buSzPts val="1100"/>
              <a:buChar char="●"/>
            </a:pPr>
            <a:r>
              <a:rPr b="1" lang="en-US" sz="1100"/>
              <a:t>Low-Level Access</a:t>
            </a:r>
            <a:r>
              <a:rPr lang="en-US" sz="1100"/>
              <a:t>: It provides access to system internals that may not be available through graphical user interfaces. For instance, you can use </a:t>
            </a:r>
            <a:r>
              <a:rPr lang="en-US" sz="1100">
                <a:solidFill>
                  <a:srgbClr val="188038"/>
                </a:solidFill>
                <a:latin typeface="Roboto Mono"/>
                <a:ea typeface="Roboto Mono"/>
                <a:cs typeface="Roboto Mono"/>
                <a:sym typeface="Roboto Mono"/>
              </a:rPr>
              <a:t>diskpart</a:t>
            </a:r>
            <a:r>
              <a:rPr lang="en-US" sz="1100"/>
              <a:t> to manage disk partitions or </a:t>
            </a:r>
            <a:r>
              <a:rPr lang="en-US" sz="1100">
                <a:solidFill>
                  <a:srgbClr val="188038"/>
                </a:solidFill>
                <a:latin typeface="Roboto Mono"/>
                <a:ea typeface="Roboto Mono"/>
                <a:cs typeface="Roboto Mono"/>
                <a:sym typeface="Roboto Mono"/>
              </a:rPr>
              <a:t>regedit</a:t>
            </a:r>
            <a:r>
              <a:rPr lang="en-US" sz="1100"/>
              <a:t> to edit the Windows registry.</a:t>
            </a:r>
            <a:endParaRPr sz="1100"/>
          </a:p>
          <a:p>
            <a:pPr indent="0" lvl="0" marL="0" rtl="0" algn="l">
              <a:lnSpc>
                <a:spcPct val="115000"/>
              </a:lnSpc>
              <a:spcBef>
                <a:spcPts val="1400"/>
              </a:spcBef>
              <a:spcAft>
                <a:spcPts val="0"/>
              </a:spcAft>
              <a:buNone/>
            </a:pPr>
            <a:r>
              <a:rPr b="1" lang="en-US" sz="1300"/>
              <a:t>5. Improved Productivity</a:t>
            </a:r>
            <a:endParaRPr b="1" sz="1300"/>
          </a:p>
          <a:p>
            <a:pPr indent="-298450" lvl="0" marL="457200" rtl="0" algn="l">
              <a:lnSpc>
                <a:spcPct val="115000"/>
              </a:lnSpc>
              <a:spcBef>
                <a:spcPts val="1200"/>
              </a:spcBef>
              <a:spcAft>
                <a:spcPts val="0"/>
              </a:spcAft>
              <a:buClr>
                <a:schemeClr val="dk1"/>
              </a:buClr>
              <a:buSzPts val="1100"/>
              <a:buChar char="●"/>
            </a:pPr>
            <a:r>
              <a:rPr b="1" lang="en-US" sz="1100"/>
              <a:t>Quick Access</a:t>
            </a:r>
            <a:r>
              <a:rPr lang="en-US" sz="1100"/>
              <a:t>: Using Command Prompt can be faster for performing certain tasks compared to navigating through graphical interfaces. It allows for quick execution of commands and batch operations.</a:t>
            </a:r>
            <a:endParaRPr sz="1100"/>
          </a:p>
          <a:p>
            <a:pPr indent="0" lvl="0" marL="0" rtl="0" algn="l">
              <a:lnSpc>
                <a:spcPct val="115000"/>
              </a:lnSpc>
              <a:spcBef>
                <a:spcPts val="1400"/>
              </a:spcBef>
              <a:spcAft>
                <a:spcPts val="0"/>
              </a:spcAft>
              <a:buNone/>
            </a:pPr>
            <a:r>
              <a:rPr b="1" lang="en-US" sz="1300"/>
              <a:t>6. Cross-Platform Skills</a:t>
            </a:r>
            <a:endParaRPr b="1" sz="1300"/>
          </a:p>
          <a:p>
            <a:pPr indent="-298450" lvl="0" marL="457200" rtl="0" algn="l">
              <a:lnSpc>
                <a:spcPct val="115000"/>
              </a:lnSpc>
              <a:spcBef>
                <a:spcPts val="1200"/>
              </a:spcBef>
              <a:spcAft>
                <a:spcPts val="0"/>
              </a:spcAft>
              <a:buClr>
                <a:schemeClr val="dk1"/>
              </a:buClr>
              <a:buSzPts val="1100"/>
              <a:buChar char="●"/>
            </a:pPr>
            <a:r>
              <a:rPr b="1" lang="en-US" sz="1100"/>
              <a:t>Foundation for Other Terminals</a:t>
            </a:r>
            <a:r>
              <a:rPr lang="en-US" sz="1100"/>
              <a:t>: Knowledge of Command Prompt can provide a foundation for learning other command-line interfaces and shells, such as PowerShell on Windows or Terminal on macOS and Linux. Understanding basic command-line concepts helps when transitioning between different systems.</a:t>
            </a:r>
            <a:endParaRPr sz="1100"/>
          </a:p>
          <a:p>
            <a:pPr indent="0" lvl="0" marL="0" rtl="0" algn="l">
              <a:lnSpc>
                <a:spcPct val="115000"/>
              </a:lnSpc>
              <a:spcBef>
                <a:spcPts val="1400"/>
              </a:spcBef>
              <a:spcAft>
                <a:spcPts val="0"/>
              </a:spcAft>
              <a:buNone/>
            </a:pPr>
            <a:r>
              <a:rPr b="1" lang="en-US" sz="1300"/>
              <a:t>7. Development and Programming</a:t>
            </a:r>
            <a:endParaRPr b="1" sz="1300"/>
          </a:p>
          <a:p>
            <a:pPr indent="-298450" lvl="0" marL="457200" rtl="0" algn="l">
              <a:lnSpc>
                <a:spcPct val="115000"/>
              </a:lnSpc>
              <a:spcBef>
                <a:spcPts val="1200"/>
              </a:spcBef>
              <a:spcAft>
                <a:spcPts val="0"/>
              </a:spcAft>
              <a:buClr>
                <a:schemeClr val="dk1"/>
              </a:buClr>
              <a:buSzPts val="1100"/>
              <a:buChar char="●"/>
            </a:pPr>
            <a:r>
              <a:rPr b="1" lang="en-US" sz="1100"/>
              <a:t>Version Control and Build Tools</a:t>
            </a:r>
            <a:r>
              <a:rPr lang="en-US" sz="1100"/>
              <a:t>: Many development tools and version control systems (like Git) rely on command-line interfaces. Proficiency in Command Prompt enhances your ability to use these tools effectively.</a:t>
            </a:r>
            <a:endParaRPr sz="1100"/>
          </a:p>
          <a:p>
            <a:pPr indent="0" lvl="0" marL="0" rtl="0" algn="l">
              <a:lnSpc>
                <a:spcPct val="115000"/>
              </a:lnSpc>
              <a:spcBef>
                <a:spcPts val="1400"/>
              </a:spcBef>
              <a:spcAft>
                <a:spcPts val="0"/>
              </a:spcAft>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Automation</a:t>
            </a:r>
            <a:r>
              <a:rPr lang="en-US" sz="1100"/>
              <a:t>: Write scripts to automate tasks.</a:t>
            </a:r>
            <a:endParaRPr sz="1100"/>
          </a:p>
          <a:p>
            <a:pPr indent="-298450" lvl="0" marL="457200" rtl="0" algn="l">
              <a:lnSpc>
                <a:spcPct val="115000"/>
              </a:lnSpc>
              <a:spcBef>
                <a:spcPts val="0"/>
              </a:spcBef>
              <a:spcAft>
                <a:spcPts val="0"/>
              </a:spcAft>
              <a:buClr>
                <a:schemeClr val="dk1"/>
              </a:buClr>
              <a:buSzPts val="1100"/>
              <a:buChar char="●"/>
            </a:pPr>
            <a:r>
              <a:rPr b="1" lang="en-US" sz="1100"/>
              <a:t>System Management</a:t>
            </a:r>
            <a:r>
              <a:rPr lang="en-US" sz="1100"/>
              <a:t>: Access powerful system commands.</a:t>
            </a:r>
            <a:endParaRPr sz="1100"/>
          </a:p>
          <a:p>
            <a:pPr indent="-298450" lvl="0" marL="457200" rtl="0" algn="l">
              <a:lnSpc>
                <a:spcPct val="115000"/>
              </a:lnSpc>
              <a:spcBef>
                <a:spcPts val="0"/>
              </a:spcBef>
              <a:spcAft>
                <a:spcPts val="0"/>
              </a:spcAft>
              <a:buClr>
                <a:schemeClr val="dk1"/>
              </a:buClr>
              <a:buSzPts val="1100"/>
              <a:buChar char="●"/>
            </a:pPr>
            <a:r>
              <a:rPr b="1" lang="en-US" sz="1100"/>
              <a:t>Troubleshooting</a:t>
            </a:r>
            <a:r>
              <a:rPr lang="en-US" sz="1100"/>
              <a:t>: Diagnose and resolve issues.</a:t>
            </a:r>
            <a:endParaRPr sz="1100"/>
          </a:p>
          <a:p>
            <a:pPr indent="-298450" lvl="0" marL="457200" rtl="0" algn="l">
              <a:lnSpc>
                <a:spcPct val="115000"/>
              </a:lnSpc>
              <a:spcBef>
                <a:spcPts val="0"/>
              </a:spcBef>
              <a:spcAft>
                <a:spcPts val="0"/>
              </a:spcAft>
              <a:buClr>
                <a:schemeClr val="dk1"/>
              </a:buClr>
              <a:buSzPts val="1100"/>
              <a:buChar char="●"/>
            </a:pPr>
            <a:r>
              <a:rPr b="1" lang="en-US" sz="1100"/>
              <a:t>Access</a:t>
            </a:r>
            <a:r>
              <a:rPr lang="en-US" sz="1100"/>
              <a:t>: Perform operations not available in GUIs.</a:t>
            </a:r>
            <a:endParaRPr sz="1100"/>
          </a:p>
          <a:p>
            <a:pPr indent="-298450" lvl="0" marL="457200" rtl="0" algn="l">
              <a:lnSpc>
                <a:spcPct val="115000"/>
              </a:lnSpc>
              <a:spcBef>
                <a:spcPts val="0"/>
              </a:spcBef>
              <a:spcAft>
                <a:spcPts val="0"/>
              </a:spcAft>
              <a:buClr>
                <a:schemeClr val="dk1"/>
              </a:buClr>
              <a:buSzPts val="1100"/>
              <a:buChar char="●"/>
            </a:pPr>
            <a:r>
              <a:rPr b="1" lang="en-US" sz="1100"/>
              <a:t>Productivity</a:t>
            </a:r>
            <a:r>
              <a:rPr lang="en-US" sz="1100"/>
              <a:t>: Execute tasks more quickly.</a:t>
            </a:r>
            <a:endParaRPr sz="1100"/>
          </a:p>
          <a:p>
            <a:pPr indent="-298450" lvl="0" marL="457200" rtl="0" algn="l">
              <a:lnSpc>
                <a:spcPct val="115000"/>
              </a:lnSpc>
              <a:spcBef>
                <a:spcPts val="0"/>
              </a:spcBef>
              <a:spcAft>
                <a:spcPts val="0"/>
              </a:spcAft>
              <a:buClr>
                <a:schemeClr val="dk1"/>
              </a:buClr>
              <a:buSzPts val="1100"/>
              <a:buChar char="●"/>
            </a:pPr>
            <a:r>
              <a:rPr b="1" lang="en-US" sz="1100"/>
              <a:t>Cross-Platform</a:t>
            </a:r>
            <a:r>
              <a:rPr lang="en-US" sz="1100"/>
              <a:t>: Gain skills applicable to other systems.</a:t>
            </a:r>
            <a:endParaRPr sz="1100"/>
          </a:p>
          <a:p>
            <a:pPr indent="-298450" lvl="0" marL="457200" rtl="0" algn="l">
              <a:lnSpc>
                <a:spcPct val="115000"/>
              </a:lnSpc>
              <a:spcBef>
                <a:spcPts val="0"/>
              </a:spcBef>
              <a:spcAft>
                <a:spcPts val="0"/>
              </a:spcAft>
              <a:buClr>
                <a:schemeClr val="dk1"/>
              </a:buClr>
              <a:buSzPts val="1100"/>
              <a:buChar char="●"/>
            </a:pPr>
            <a:r>
              <a:rPr b="1" lang="en-US" sz="1100"/>
              <a:t>Development</a:t>
            </a:r>
            <a:r>
              <a:rPr lang="en-US" sz="1100"/>
              <a:t>: Use development tools and version control effectively.</a:t>
            </a:r>
            <a:endParaRPr sz="1100"/>
          </a:p>
          <a:p>
            <a:pPr indent="0" lvl="0" marL="0" rtl="0" algn="l">
              <a:lnSpc>
                <a:spcPct val="115000"/>
              </a:lnSpc>
              <a:spcBef>
                <a:spcPts val="1200"/>
              </a:spcBef>
              <a:spcAft>
                <a:spcPts val="0"/>
              </a:spcAft>
              <a:buNone/>
            </a:pPr>
            <a:r>
              <a:rPr lang="en-US" sz="1100"/>
              <a:t>Learning Command Prompt equips you with essential skills for efficient system management, troubleshooting, and development, making it a valuable asset in various technical roles.</a:t>
            </a:r>
            <a:endParaRPr sz="1100"/>
          </a:p>
          <a:p>
            <a:pPr indent="0" lvl="0" marL="0" rtl="0" algn="l">
              <a:spcBef>
                <a:spcPts val="120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Navigating the file system using the Command Prompt involves executing commands to move through directories, view file and folder contents, and manage files. Here’s a guide to essential commands and techniques for navigating the file system:</a:t>
            </a:r>
            <a:endParaRPr sz="1100"/>
          </a:p>
          <a:p>
            <a:pPr indent="0" lvl="0" marL="0" rtl="0" algn="l">
              <a:lnSpc>
                <a:spcPct val="115000"/>
              </a:lnSpc>
              <a:spcBef>
                <a:spcPts val="1400"/>
              </a:spcBef>
              <a:spcAft>
                <a:spcPts val="0"/>
              </a:spcAft>
              <a:buClr>
                <a:schemeClr val="dk1"/>
              </a:buClr>
              <a:buSzPts val="1100"/>
              <a:buFont typeface="Arial"/>
              <a:buNone/>
            </a:pPr>
            <a:r>
              <a:rPr b="1" lang="en-US" sz="1300"/>
              <a:t>1. Viewing the Current Directory</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cd</a:t>
            </a:r>
            <a:r>
              <a:rPr b="1" lang="en-US" sz="1100"/>
              <a:t> Command</a:t>
            </a:r>
            <a:r>
              <a:rPr lang="en-US" sz="1100"/>
              <a:t>: Displays the current directory you are in.</a:t>
            </a:r>
            <a:endParaRPr sz="1100"/>
          </a:p>
          <a:p>
            <a:pPr indent="0" lvl="0" marL="0" rtl="0" algn="l">
              <a:lnSpc>
                <a:spcPct val="115000"/>
              </a:lnSpc>
              <a:spcBef>
                <a:spcPts val="1200"/>
              </a:spcBef>
              <a:spcAft>
                <a:spcPts val="0"/>
              </a:spcAft>
              <a:buNone/>
            </a:pPr>
            <a:r>
              <a:rPr lang="en-US" sz="1100"/>
              <a:t>Navigating the file system using the Command Prompt involves executing commands to move through directories, view file and folder contents, and manage files. Here’s a guide to essential commands and techniques for navigating the file system:</a:t>
            </a:r>
            <a:endParaRPr sz="1100"/>
          </a:p>
          <a:p>
            <a:pPr indent="0" lvl="0" marL="0" rtl="0" algn="l">
              <a:lnSpc>
                <a:spcPct val="115000"/>
              </a:lnSpc>
              <a:spcBef>
                <a:spcPts val="1400"/>
              </a:spcBef>
              <a:spcAft>
                <a:spcPts val="0"/>
              </a:spcAft>
              <a:buNone/>
            </a:pPr>
            <a:r>
              <a:rPr b="1" lang="en-US" sz="1300"/>
              <a:t>1. Viewing the Current Directory</a:t>
            </a:r>
            <a:endParaRPr b="1" sz="1300"/>
          </a:p>
          <a:p>
            <a:pPr indent="0" lvl="0" marL="0" rtl="0" algn="l">
              <a:spcBef>
                <a:spcPts val="400"/>
              </a:spcBef>
              <a:spcAft>
                <a:spcPts val="0"/>
              </a:spcAft>
              <a:buNone/>
            </a:pPr>
            <a:r>
              <a:rPr b="1" lang="en-US" sz="1100">
                <a:solidFill>
                  <a:srgbClr val="188038"/>
                </a:solidFill>
                <a:latin typeface="Roboto Mono"/>
                <a:ea typeface="Roboto Mono"/>
                <a:cs typeface="Roboto Mono"/>
                <a:sym typeface="Roboto Mono"/>
              </a:rPr>
              <a:t>cd</a:t>
            </a:r>
            <a:r>
              <a:rPr b="1" lang="en-US" sz="1100"/>
              <a:t> Command</a:t>
            </a:r>
            <a:r>
              <a:rPr lang="en-US" sz="1100"/>
              <a:t>: Displays the current directory you are in.</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cd</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400"/>
              </a:spcBef>
              <a:spcAft>
                <a:spcPts val="0"/>
              </a:spcAft>
              <a:buNone/>
            </a:pPr>
            <a:r>
              <a:rPr b="1" lang="en-US" sz="1300"/>
              <a:t>2. Changing Directories</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cd</a:t>
            </a:r>
            <a:r>
              <a:rPr b="1" lang="en-US" sz="1100"/>
              <a:t> Command</a:t>
            </a:r>
            <a:r>
              <a:rPr lang="en-US" sz="1100"/>
              <a:t>: Changes the current directory. You can specify the path to the directory you want to switch to.</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cd ..</a:t>
            </a:r>
            <a:r>
              <a:rPr lang="en-US" sz="1100"/>
              <a:t>: Moves up one level in the directory hierarchy.</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cd \</a:t>
            </a:r>
            <a:r>
              <a:rPr lang="en-US" sz="1100"/>
              <a:t>: Moves to the root directory of the current drive.</a:t>
            </a:r>
            <a:endParaRPr sz="1100"/>
          </a:p>
          <a:p>
            <a:pPr indent="0" lvl="0" marL="0" rtl="0" algn="l">
              <a:lnSpc>
                <a:spcPct val="115000"/>
              </a:lnSpc>
              <a:spcBef>
                <a:spcPts val="1400"/>
              </a:spcBef>
              <a:spcAft>
                <a:spcPts val="0"/>
              </a:spcAft>
              <a:buNone/>
            </a:pPr>
            <a:r>
              <a:rPr b="1" lang="en-US" sz="1300"/>
              <a:t>3. Listing Directory Contents</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dir</a:t>
            </a:r>
            <a:r>
              <a:rPr b="1" lang="en-US" sz="1100"/>
              <a:t> Command</a:t>
            </a:r>
            <a:r>
              <a:rPr lang="en-US" sz="1100"/>
              <a:t>: Lists the contents of the current directory, including files and subdirectories. It also provides details such as file sizes and modification dates.</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dir /s</a:t>
            </a:r>
            <a:r>
              <a:rPr lang="en-US" sz="1100"/>
              <a:t>: Lists files in the current directory and all subdirectories.</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dir /b</a:t>
            </a:r>
            <a:r>
              <a:rPr lang="en-US" sz="1100"/>
              <a:t>: Lists only file and folder names, without additional details.</a:t>
            </a:r>
            <a:endParaRPr sz="1100"/>
          </a:p>
          <a:p>
            <a:pPr indent="0" lvl="0" marL="0" rtl="0" algn="l">
              <a:lnSpc>
                <a:spcPct val="115000"/>
              </a:lnSpc>
              <a:spcBef>
                <a:spcPts val="1200"/>
              </a:spcBef>
              <a:spcAft>
                <a:spcPts val="0"/>
              </a:spcAft>
              <a:buNone/>
            </a:pPr>
            <a:r>
              <a:rPr lang="en-US" sz="1100"/>
              <a:t>Navigating the file system using the Command Prompt involves executing commands to move through directories, view file and folder contents, and manage files. Here’s a guide to essential commands and techniques for navigating the file system:</a:t>
            </a:r>
            <a:endParaRPr sz="1100"/>
          </a:p>
          <a:p>
            <a:pPr indent="0" lvl="0" marL="0" rtl="0" algn="l">
              <a:lnSpc>
                <a:spcPct val="115000"/>
              </a:lnSpc>
              <a:spcBef>
                <a:spcPts val="1400"/>
              </a:spcBef>
              <a:spcAft>
                <a:spcPts val="0"/>
              </a:spcAft>
              <a:buNone/>
            </a:pPr>
            <a:r>
              <a:rPr b="1" lang="en-US" sz="1300"/>
              <a:t>1. Viewing the Current Directory</a:t>
            </a:r>
            <a:endParaRPr b="1" sz="13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cd</a:t>
            </a:r>
            <a:r>
              <a:rPr b="1" lang="en-US" sz="1100"/>
              <a:t> Command</a:t>
            </a:r>
            <a:r>
              <a:rPr lang="en-US" sz="1100"/>
              <a:t>: Displays the current directory you are in.</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cd</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400"/>
              </a:spcBef>
              <a:spcAft>
                <a:spcPts val="0"/>
              </a:spcAft>
              <a:buNone/>
            </a:pPr>
            <a:r>
              <a:rPr b="1" lang="en-US" sz="1300"/>
              <a:t>2. Changing Directories</a:t>
            </a:r>
            <a:endParaRPr b="1" sz="13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cd</a:t>
            </a:r>
            <a:r>
              <a:rPr b="1" lang="en-US" sz="1100"/>
              <a:t> Command</a:t>
            </a:r>
            <a:r>
              <a:rPr lang="en-US" sz="1100"/>
              <a:t>: Changes the current directory. You can specify the path to the directory you want to switch to.</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cd Documents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cd ..</a:t>
            </a:r>
            <a:r>
              <a:rPr lang="en-US" sz="1100"/>
              <a:t>: Moves up one level in the directory hierarchy.</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C:\Users\Username\Documents&gt; cd ..</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cd \</a:t>
            </a:r>
            <a:r>
              <a:rPr lang="en-US" sz="1100"/>
              <a:t>: Moves to the root directory of the current drive.</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C:\Users\Username\Documents&gt; cd \</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400"/>
              </a:spcBef>
              <a:spcAft>
                <a:spcPts val="0"/>
              </a:spcAft>
              <a:buNone/>
            </a:pPr>
            <a:r>
              <a:rPr b="1" lang="en-US" sz="1300"/>
              <a:t>3. Listing Directory Contents</a:t>
            </a:r>
            <a:endParaRPr b="1" sz="13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dir</a:t>
            </a:r>
            <a:r>
              <a:rPr b="1" lang="en-US" sz="1100"/>
              <a:t> Command</a:t>
            </a:r>
            <a:r>
              <a:rPr lang="en-US" sz="1100"/>
              <a:t>: Lists the contents of the current directory, including files and subdirectories. It also provides details such as file sizes and modification dates.</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dir</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dir /s</a:t>
            </a:r>
            <a:r>
              <a:rPr lang="en-US" sz="1100"/>
              <a:t>: Lists files in the current directory and all subdirectories.</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dir /s</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dir /b</a:t>
            </a:r>
            <a:r>
              <a:rPr lang="en-US" sz="1100"/>
              <a:t>: Lists only file and folder names, without additional details.</a:t>
            </a:r>
            <a:br>
              <a:rPr lang="en-US" sz="1100"/>
            </a:br>
            <a:r>
              <a:rPr lang="en-US" sz="1100"/>
              <a:t>cmd</a:t>
            </a:r>
            <a:br>
              <a:rPr lang="en-US" sz="1100"/>
            </a:br>
            <a:r>
              <a:rPr lang="en-US" sz="1100"/>
              <a:t>Copy code</a:t>
            </a:r>
            <a:br>
              <a:rPr lang="en-US" sz="1100"/>
            </a:br>
            <a:r>
              <a:rPr lang="en-US" sz="1100">
                <a:solidFill>
                  <a:srgbClr val="188038"/>
                </a:solidFill>
                <a:latin typeface="Roboto Mono"/>
                <a:ea typeface="Roboto Mono"/>
                <a:cs typeface="Roboto Mono"/>
                <a:sym typeface="Roboto Mono"/>
              </a:rPr>
              <a:t>C:\Users\Username&gt; dir /b</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400"/>
              </a:spcBef>
              <a:spcAft>
                <a:spcPts val="0"/>
              </a:spcAft>
              <a:buNone/>
            </a:pPr>
            <a:r>
              <a:rPr b="1" lang="en-US" sz="1300"/>
              <a:t>4. Creating and Deleting Directories</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mkdir</a:t>
            </a:r>
            <a:r>
              <a:rPr b="1" lang="en-US" sz="1100"/>
              <a:t> Command</a:t>
            </a:r>
            <a:r>
              <a:rPr lang="en-US" sz="1100"/>
              <a:t>: Creates a new directory.</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rmdir</a:t>
            </a:r>
            <a:r>
              <a:rPr b="1" lang="en-US" sz="1100"/>
              <a:t> Command</a:t>
            </a:r>
            <a:r>
              <a:rPr lang="en-US" sz="1100"/>
              <a:t>: Removes an empty directory. To delete a directory with contents, use </a:t>
            </a:r>
            <a:r>
              <a:rPr lang="en-US" sz="1100">
                <a:solidFill>
                  <a:srgbClr val="188038"/>
                </a:solidFill>
                <a:latin typeface="Roboto Mono"/>
                <a:ea typeface="Roboto Mono"/>
                <a:cs typeface="Roboto Mono"/>
                <a:sym typeface="Roboto Mono"/>
              </a:rPr>
              <a:t>rmdir /s</a:t>
            </a:r>
            <a:r>
              <a:rPr lang="en-US" sz="1100"/>
              <a:t>.</a:t>
            </a:r>
            <a:endParaRPr sz="1100"/>
          </a:p>
          <a:p>
            <a:pPr indent="0" lvl="0" marL="0" rtl="0" algn="l">
              <a:lnSpc>
                <a:spcPct val="115000"/>
              </a:lnSpc>
              <a:spcBef>
                <a:spcPts val="1400"/>
              </a:spcBef>
              <a:spcAft>
                <a:spcPts val="0"/>
              </a:spcAft>
              <a:buNone/>
            </a:pPr>
            <a:r>
              <a:rPr b="1" lang="en-US" sz="1300"/>
              <a:t>5. Viewing File Contents</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type</a:t>
            </a:r>
            <a:r>
              <a:rPr b="1" lang="en-US" sz="1100"/>
              <a:t> Command</a:t>
            </a:r>
            <a:r>
              <a:rPr lang="en-US" sz="1100"/>
              <a:t>: Displays the contents of a text file.</a:t>
            </a:r>
            <a:endParaRPr sz="1100"/>
          </a:p>
          <a:p>
            <a:pPr indent="0" lvl="0" marL="0" rtl="0" algn="l">
              <a:lnSpc>
                <a:spcPct val="115000"/>
              </a:lnSpc>
              <a:spcBef>
                <a:spcPts val="1400"/>
              </a:spcBef>
              <a:spcAft>
                <a:spcPts val="0"/>
              </a:spcAft>
              <a:buNone/>
            </a:pPr>
            <a:r>
              <a:rPr b="1" lang="en-US" sz="1300"/>
              <a:t>6. Copying, Moving, and Deleting Files</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copy</a:t>
            </a:r>
            <a:r>
              <a:rPr b="1" lang="en-US" sz="1100"/>
              <a:t> Command</a:t>
            </a:r>
            <a:r>
              <a:rPr lang="en-US" sz="1100"/>
              <a:t>: Copies files from one location to another.</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move</a:t>
            </a:r>
            <a:r>
              <a:rPr b="1" lang="en-US" sz="1100"/>
              <a:t> Command</a:t>
            </a:r>
            <a:r>
              <a:rPr lang="en-US" sz="1100"/>
              <a:t>: Moves files from one location to another.</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del</a:t>
            </a:r>
            <a:r>
              <a:rPr b="1" lang="en-US" sz="1100"/>
              <a:t> Command</a:t>
            </a:r>
            <a:r>
              <a:rPr lang="en-US" sz="1100"/>
              <a:t>: Deletes one or more files.</a:t>
            </a:r>
            <a:endParaRPr sz="1100"/>
          </a:p>
          <a:p>
            <a:pPr indent="0" lvl="0" marL="0" rtl="0" algn="l">
              <a:lnSpc>
                <a:spcPct val="115000"/>
              </a:lnSpc>
              <a:spcBef>
                <a:spcPts val="1400"/>
              </a:spcBef>
              <a:spcAft>
                <a:spcPts val="0"/>
              </a:spcAft>
              <a:buNone/>
            </a:pPr>
            <a:r>
              <a:rPr b="1" lang="en-US" sz="1300"/>
              <a:t>Finding Files</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dir /s /p</a:t>
            </a:r>
            <a:r>
              <a:rPr lang="en-US" sz="1100"/>
              <a:t>: Searches for files in the current directory and all subdirectories.</a:t>
            </a:r>
            <a:endParaRPr sz="1100"/>
          </a:p>
          <a:p>
            <a:pPr indent="0" lvl="0" marL="0" rtl="0" algn="l">
              <a:lnSpc>
                <a:spcPct val="115000"/>
              </a:lnSpc>
              <a:spcBef>
                <a:spcPts val="1400"/>
              </a:spcBef>
              <a:spcAft>
                <a:spcPts val="0"/>
              </a:spcAft>
              <a:buNone/>
            </a:pPr>
            <a:r>
              <a:rPr b="1" lang="en-US" sz="1300"/>
              <a:t>Navigating Between Drives</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drive:</a:t>
            </a:r>
            <a:r>
              <a:rPr lang="en-US" sz="1100"/>
              <a:t>: Switches between drives (e.g., from C: to D:).</a:t>
            </a:r>
            <a:endParaRPr sz="1100"/>
          </a:p>
          <a:p>
            <a:pPr indent="0" lvl="0" marL="0" rtl="0" algn="l">
              <a:lnSpc>
                <a:spcPct val="115000"/>
              </a:lnSpc>
              <a:spcBef>
                <a:spcPts val="1400"/>
              </a:spcBef>
              <a:spcAft>
                <a:spcPts val="0"/>
              </a:spcAft>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Viewing Current Directory</a:t>
            </a:r>
            <a:r>
              <a:rPr lang="en-US" sz="1100"/>
              <a:t>: Use </a:t>
            </a:r>
            <a:r>
              <a:rPr lang="en-US" sz="1100">
                <a:solidFill>
                  <a:srgbClr val="188038"/>
                </a:solidFill>
                <a:latin typeface="Roboto Mono"/>
                <a:ea typeface="Roboto Mono"/>
                <a:cs typeface="Roboto Mono"/>
                <a:sym typeface="Roboto Mono"/>
              </a:rPr>
              <a:t>cd</a:t>
            </a:r>
            <a:r>
              <a:rPr lang="en-US" sz="1100"/>
              <a:t> to check your current directory.</a:t>
            </a:r>
            <a:endParaRPr sz="1100"/>
          </a:p>
          <a:p>
            <a:pPr indent="-298450" lvl="0" marL="457200" rtl="0" algn="l">
              <a:lnSpc>
                <a:spcPct val="115000"/>
              </a:lnSpc>
              <a:spcBef>
                <a:spcPts val="0"/>
              </a:spcBef>
              <a:spcAft>
                <a:spcPts val="0"/>
              </a:spcAft>
              <a:buClr>
                <a:schemeClr val="dk1"/>
              </a:buClr>
              <a:buSzPts val="1100"/>
              <a:buChar char="●"/>
            </a:pPr>
            <a:r>
              <a:rPr b="1" lang="en-US" sz="1100"/>
              <a:t>Changing Directories</a:t>
            </a:r>
            <a:r>
              <a:rPr lang="en-US" sz="1100"/>
              <a:t>: Use </a:t>
            </a:r>
            <a:r>
              <a:rPr lang="en-US" sz="1100">
                <a:solidFill>
                  <a:srgbClr val="188038"/>
                </a:solidFill>
                <a:latin typeface="Roboto Mono"/>
                <a:ea typeface="Roboto Mono"/>
                <a:cs typeface="Roboto Mono"/>
                <a:sym typeface="Roboto Mono"/>
              </a:rPr>
              <a:t>cd</a:t>
            </a:r>
            <a:r>
              <a:rPr lang="en-US" sz="1100"/>
              <a:t> to navigate to different directories.</a:t>
            </a:r>
            <a:endParaRPr sz="1100"/>
          </a:p>
          <a:p>
            <a:pPr indent="-298450" lvl="0" marL="457200" rtl="0" algn="l">
              <a:lnSpc>
                <a:spcPct val="115000"/>
              </a:lnSpc>
              <a:spcBef>
                <a:spcPts val="0"/>
              </a:spcBef>
              <a:spcAft>
                <a:spcPts val="0"/>
              </a:spcAft>
              <a:buClr>
                <a:schemeClr val="dk1"/>
              </a:buClr>
              <a:buSzPts val="1100"/>
              <a:buChar char="●"/>
            </a:pPr>
            <a:r>
              <a:rPr b="1" lang="en-US" sz="1100"/>
              <a:t>Listing Contents</a:t>
            </a:r>
            <a:r>
              <a:rPr lang="en-US" sz="1100"/>
              <a:t>: Use </a:t>
            </a:r>
            <a:r>
              <a:rPr lang="en-US" sz="1100">
                <a:solidFill>
                  <a:srgbClr val="188038"/>
                </a:solidFill>
                <a:latin typeface="Roboto Mono"/>
                <a:ea typeface="Roboto Mono"/>
                <a:cs typeface="Roboto Mono"/>
                <a:sym typeface="Roboto Mono"/>
              </a:rPr>
              <a:t>dir</a:t>
            </a:r>
            <a:r>
              <a:rPr lang="en-US" sz="1100"/>
              <a:t> to view files and folders.</a:t>
            </a:r>
            <a:endParaRPr sz="1100"/>
          </a:p>
          <a:p>
            <a:pPr indent="-298450" lvl="0" marL="457200" rtl="0" algn="l">
              <a:lnSpc>
                <a:spcPct val="115000"/>
              </a:lnSpc>
              <a:spcBef>
                <a:spcPts val="0"/>
              </a:spcBef>
              <a:spcAft>
                <a:spcPts val="0"/>
              </a:spcAft>
              <a:buClr>
                <a:schemeClr val="dk1"/>
              </a:buClr>
              <a:buSzPts val="1100"/>
              <a:buChar char="●"/>
            </a:pPr>
            <a:r>
              <a:rPr b="1" lang="en-US" sz="1100"/>
              <a:t>Creating/Deleting Directories</a:t>
            </a:r>
            <a:r>
              <a:rPr lang="en-US" sz="1100"/>
              <a:t>: Use </a:t>
            </a:r>
            <a:r>
              <a:rPr lang="en-US" sz="1100">
                <a:solidFill>
                  <a:srgbClr val="188038"/>
                </a:solidFill>
                <a:latin typeface="Roboto Mono"/>
                <a:ea typeface="Roboto Mono"/>
                <a:cs typeface="Roboto Mono"/>
                <a:sym typeface="Roboto Mono"/>
              </a:rPr>
              <a:t>mkdir</a:t>
            </a:r>
            <a:r>
              <a:rPr lang="en-US" sz="1100"/>
              <a:t> and </a:t>
            </a:r>
            <a:r>
              <a:rPr lang="en-US" sz="1100">
                <a:solidFill>
                  <a:srgbClr val="188038"/>
                </a:solidFill>
                <a:latin typeface="Roboto Mono"/>
                <a:ea typeface="Roboto Mono"/>
                <a:cs typeface="Roboto Mono"/>
                <a:sym typeface="Roboto Mono"/>
              </a:rPr>
              <a:t>rmdir</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Viewing File Contents</a:t>
            </a:r>
            <a:r>
              <a:rPr lang="en-US" sz="1100"/>
              <a:t>: Use </a:t>
            </a:r>
            <a:r>
              <a:rPr lang="en-US" sz="1100">
                <a:solidFill>
                  <a:srgbClr val="188038"/>
                </a:solidFill>
                <a:latin typeface="Roboto Mono"/>
                <a:ea typeface="Roboto Mono"/>
                <a:cs typeface="Roboto Mono"/>
                <a:sym typeface="Roboto Mono"/>
              </a:rPr>
              <a:t>type</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Managing Files</a:t>
            </a:r>
            <a:r>
              <a:rPr lang="en-US" sz="1100"/>
              <a:t>: Use </a:t>
            </a:r>
            <a:r>
              <a:rPr lang="en-US" sz="1100">
                <a:solidFill>
                  <a:srgbClr val="188038"/>
                </a:solidFill>
                <a:latin typeface="Roboto Mono"/>
                <a:ea typeface="Roboto Mono"/>
                <a:cs typeface="Roboto Mono"/>
                <a:sym typeface="Roboto Mono"/>
              </a:rPr>
              <a:t>copy</a:t>
            </a:r>
            <a:r>
              <a:rPr lang="en-US" sz="1100"/>
              <a:t>, </a:t>
            </a:r>
            <a:r>
              <a:rPr lang="en-US" sz="1100">
                <a:solidFill>
                  <a:srgbClr val="188038"/>
                </a:solidFill>
                <a:latin typeface="Roboto Mono"/>
                <a:ea typeface="Roboto Mono"/>
                <a:cs typeface="Roboto Mono"/>
                <a:sym typeface="Roboto Mono"/>
              </a:rPr>
              <a:t>move</a:t>
            </a:r>
            <a:r>
              <a:rPr lang="en-US" sz="1100"/>
              <a:t>, and </a:t>
            </a:r>
            <a:r>
              <a:rPr lang="en-US" sz="1100">
                <a:solidFill>
                  <a:srgbClr val="188038"/>
                </a:solidFill>
                <a:latin typeface="Roboto Mono"/>
                <a:ea typeface="Roboto Mono"/>
                <a:cs typeface="Roboto Mono"/>
                <a:sym typeface="Roboto Mono"/>
              </a:rPr>
              <a:t>del</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Finding Files</a:t>
            </a:r>
            <a:r>
              <a:rPr lang="en-US" sz="1100"/>
              <a:t>: Use </a:t>
            </a:r>
            <a:r>
              <a:rPr lang="en-US" sz="1100">
                <a:solidFill>
                  <a:srgbClr val="188038"/>
                </a:solidFill>
                <a:latin typeface="Roboto Mono"/>
                <a:ea typeface="Roboto Mono"/>
                <a:cs typeface="Roboto Mono"/>
                <a:sym typeface="Roboto Mono"/>
              </a:rPr>
              <a:t>dir /s /p</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Switching Drives</a:t>
            </a:r>
            <a:r>
              <a:rPr lang="en-US" sz="1100"/>
              <a:t>: Directly specify the drive letter.</a:t>
            </a:r>
            <a:endParaRPr sz="1100"/>
          </a:p>
          <a:p>
            <a:pPr indent="0" lvl="0" marL="0" rtl="0" algn="l">
              <a:lnSpc>
                <a:spcPct val="115000"/>
              </a:lnSpc>
              <a:spcBef>
                <a:spcPts val="1200"/>
              </a:spcBef>
              <a:spcAft>
                <a:spcPts val="1200"/>
              </a:spcAft>
              <a:buNone/>
            </a:pPr>
            <a:r>
              <a:rPr lang="en-US" sz="1100"/>
              <a:t>These commands and techniques help you efficiently navigate and manage files and directories using the Command Prompt.</a:t>
            </a:r>
            <a:endParaRPr sz="1100"/>
          </a:p>
        </p:txBody>
      </p:sp>
      <p:sp>
        <p:nvSpPr>
          <p:cNvPr id="104" name="Google Shape;10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The Command Prompt structure consists of a command-line interface that follows a specific syntax and format. Here’s a breakdown of its components and structure:</a:t>
            </a:r>
            <a:endParaRPr sz="1100"/>
          </a:p>
          <a:p>
            <a:pPr indent="0" lvl="0" marL="0" rtl="0" algn="l">
              <a:lnSpc>
                <a:spcPct val="115000"/>
              </a:lnSpc>
              <a:spcBef>
                <a:spcPts val="1400"/>
              </a:spcBef>
              <a:spcAft>
                <a:spcPts val="0"/>
              </a:spcAft>
              <a:buClr>
                <a:schemeClr val="dk1"/>
              </a:buClr>
              <a:buSzPts val="1100"/>
              <a:buFont typeface="Arial"/>
              <a:buNone/>
            </a:pPr>
            <a:r>
              <a:rPr b="1" lang="en-US" sz="1300"/>
              <a:t>1. Command Prompt Syntax</a:t>
            </a:r>
            <a:endParaRPr b="1" sz="1300"/>
          </a:p>
          <a:p>
            <a:pPr indent="-298450" lvl="0" marL="457200" rtl="0" algn="l">
              <a:lnSpc>
                <a:spcPct val="115000"/>
              </a:lnSpc>
              <a:spcBef>
                <a:spcPts val="1200"/>
              </a:spcBef>
              <a:spcAft>
                <a:spcPts val="0"/>
              </a:spcAft>
              <a:buClr>
                <a:schemeClr val="dk1"/>
              </a:buClr>
              <a:buSzPts val="1100"/>
              <a:buChar char="●"/>
            </a:pPr>
            <a:r>
              <a:rPr b="1" lang="en-US" sz="1100"/>
              <a:t>Command</a:t>
            </a:r>
            <a:r>
              <a:rPr lang="en-US" sz="1100"/>
              <a:t>: The name of the command or executable you want to run.</a:t>
            </a:r>
            <a:endParaRPr sz="1100"/>
          </a:p>
          <a:p>
            <a:pPr indent="-298450" lvl="0" marL="457200" rtl="0" algn="l">
              <a:lnSpc>
                <a:spcPct val="115000"/>
              </a:lnSpc>
              <a:spcBef>
                <a:spcPts val="0"/>
              </a:spcBef>
              <a:spcAft>
                <a:spcPts val="0"/>
              </a:spcAft>
              <a:buClr>
                <a:schemeClr val="dk1"/>
              </a:buClr>
              <a:buSzPts val="1100"/>
              <a:buChar char="●"/>
            </a:pPr>
            <a:r>
              <a:rPr b="1" lang="en-US" sz="1100"/>
              <a:t>Options/Flags</a:t>
            </a:r>
            <a:r>
              <a:rPr lang="en-US" sz="1100"/>
              <a:t>: Optional parameters that modify the behavior of the command. These usually start with a forward slash (</a:t>
            </a:r>
            <a:r>
              <a:rPr lang="en-US" sz="1100">
                <a:solidFill>
                  <a:srgbClr val="188038"/>
                </a:solidFill>
                <a:latin typeface="Roboto Mono"/>
                <a:ea typeface="Roboto Mono"/>
                <a:cs typeface="Roboto Mono"/>
                <a:sym typeface="Roboto Mono"/>
              </a:rPr>
              <a:t>/</a:t>
            </a:r>
            <a:r>
              <a:rPr lang="en-US" sz="1100"/>
              <a:t>) or a dash (</a:t>
            </a:r>
            <a:r>
              <a:rPr lang="en-US" sz="1100">
                <a:solidFill>
                  <a:srgbClr val="188038"/>
                </a:solidFill>
                <a:latin typeface="Roboto Mono"/>
                <a:ea typeface="Roboto Mono"/>
                <a:cs typeface="Roboto Mono"/>
                <a:sym typeface="Roboto Mono"/>
              </a:rPr>
              <a:t>-</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Arguments</a:t>
            </a:r>
            <a:r>
              <a:rPr lang="en-US" sz="1100"/>
              <a:t>: The targets or parameters for the command, such as file names, paths, or other values.</a:t>
            </a:r>
            <a:endParaRPr sz="1100"/>
          </a:p>
          <a:p>
            <a:pPr indent="0" lvl="0" marL="0" rtl="0" algn="l">
              <a:lnSpc>
                <a:spcPct val="115000"/>
              </a:lnSpc>
              <a:spcBef>
                <a:spcPts val="1400"/>
              </a:spcBef>
              <a:spcAft>
                <a:spcPts val="0"/>
              </a:spcAft>
              <a:buClr>
                <a:schemeClr val="dk1"/>
              </a:buClr>
              <a:buSzPts val="1100"/>
              <a:buFont typeface="Arial"/>
              <a:buNone/>
            </a:pPr>
            <a:r>
              <a:rPr b="1" lang="en-US" sz="1300"/>
              <a:t>2. Basic Command Structure</a:t>
            </a:r>
            <a:endParaRPr b="1" sz="1300"/>
          </a:p>
          <a:p>
            <a:pPr indent="0" lvl="0" marL="0" rtl="0" algn="l">
              <a:lnSpc>
                <a:spcPct val="115000"/>
              </a:lnSpc>
              <a:spcBef>
                <a:spcPts val="1200"/>
              </a:spcBef>
              <a:spcAft>
                <a:spcPts val="0"/>
              </a:spcAft>
              <a:buNone/>
            </a:pPr>
            <a:r>
              <a:rPr lang="en-US" sz="1100"/>
              <a:t>A basic command follows this structure: </a:t>
            </a:r>
            <a:r>
              <a:rPr b="1" lang="en-US" sz="1100"/>
              <a:t>command [options] [arguments]</a:t>
            </a:r>
            <a:endParaRPr b="1" sz="1100"/>
          </a:p>
          <a:p>
            <a:pPr indent="0" lvl="0" marL="0" rtl="0" algn="l">
              <a:lnSpc>
                <a:spcPct val="115000"/>
              </a:lnSpc>
              <a:spcBef>
                <a:spcPts val="1400"/>
              </a:spcBef>
              <a:spcAft>
                <a:spcPts val="0"/>
              </a:spcAft>
              <a:buNone/>
            </a:pPr>
            <a:r>
              <a:rPr b="1" lang="en-US" sz="1300"/>
              <a:t>Components of a Command</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Command</a:t>
            </a:r>
            <a:r>
              <a:rPr lang="en-US" sz="1100"/>
              <a:t>: The executable or function being called. For example, </a:t>
            </a:r>
            <a:r>
              <a:rPr lang="en-US" sz="1100">
                <a:solidFill>
                  <a:srgbClr val="188038"/>
                </a:solidFill>
                <a:latin typeface="Roboto Mono"/>
                <a:ea typeface="Roboto Mono"/>
                <a:cs typeface="Roboto Mono"/>
                <a:sym typeface="Roboto Mono"/>
              </a:rPr>
              <a:t>dir</a:t>
            </a:r>
            <a:r>
              <a:rPr lang="en-US" sz="1100"/>
              <a:t> or </a:t>
            </a:r>
            <a:r>
              <a:rPr lang="en-US" sz="1100">
                <a:solidFill>
                  <a:srgbClr val="188038"/>
                </a:solidFill>
                <a:latin typeface="Roboto Mono"/>
                <a:ea typeface="Roboto Mono"/>
                <a:cs typeface="Roboto Mono"/>
                <a:sym typeface="Roboto Mono"/>
              </a:rPr>
              <a:t>copy</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Options/Flags</a:t>
            </a:r>
            <a:r>
              <a:rPr lang="en-US" sz="1100"/>
              <a:t>: Modify the behavior of the command. For example, </a:t>
            </a:r>
            <a:r>
              <a:rPr lang="en-US" sz="1100">
                <a:solidFill>
                  <a:srgbClr val="188038"/>
                </a:solidFill>
                <a:latin typeface="Roboto Mono"/>
                <a:ea typeface="Roboto Mono"/>
                <a:cs typeface="Roboto Mono"/>
                <a:sym typeface="Roboto Mono"/>
              </a:rPr>
              <a:t>/s</a:t>
            </a:r>
            <a:r>
              <a:rPr lang="en-US" sz="1100"/>
              <a:t> for recursive directory listing with </a:t>
            </a:r>
            <a:r>
              <a:rPr lang="en-US" sz="1100">
                <a:solidFill>
                  <a:srgbClr val="188038"/>
                </a:solidFill>
                <a:latin typeface="Roboto Mono"/>
                <a:ea typeface="Roboto Mono"/>
                <a:cs typeface="Roboto Mono"/>
                <a:sym typeface="Roboto Mono"/>
              </a:rPr>
              <a:t>dir</a:t>
            </a:r>
            <a:r>
              <a:rPr lang="en-US" sz="1100"/>
              <a:t>, or </a:t>
            </a:r>
            <a:r>
              <a:rPr lang="en-US" sz="1100">
                <a:solidFill>
                  <a:srgbClr val="188038"/>
                </a:solidFill>
                <a:latin typeface="Roboto Mono"/>
                <a:ea typeface="Roboto Mono"/>
                <a:cs typeface="Roboto Mono"/>
                <a:sym typeface="Roboto Mono"/>
              </a:rPr>
              <a:t>/y</a:t>
            </a:r>
            <a:r>
              <a:rPr lang="en-US" sz="1100"/>
              <a:t> to suppress confirmation prompts with </a:t>
            </a:r>
            <a:r>
              <a:rPr lang="en-US" sz="1100">
                <a:solidFill>
                  <a:srgbClr val="188038"/>
                </a:solidFill>
                <a:latin typeface="Roboto Mono"/>
                <a:ea typeface="Roboto Mono"/>
                <a:cs typeface="Roboto Mono"/>
                <a:sym typeface="Roboto Mono"/>
              </a:rPr>
              <a:t>copy</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Arguments</a:t>
            </a:r>
            <a:r>
              <a:rPr lang="en-US" sz="1100"/>
              <a:t>: Specific files, directories, or values to which the command is applied. For example, </a:t>
            </a:r>
            <a:r>
              <a:rPr lang="en-US" sz="1100">
                <a:solidFill>
                  <a:srgbClr val="188038"/>
                </a:solidFill>
                <a:latin typeface="Roboto Mono"/>
                <a:ea typeface="Roboto Mono"/>
                <a:cs typeface="Roboto Mono"/>
                <a:sym typeface="Roboto Mono"/>
              </a:rPr>
              <a:t>file.txt</a:t>
            </a:r>
            <a:r>
              <a:rPr lang="en-US" sz="1100"/>
              <a:t> or </a:t>
            </a:r>
            <a:r>
              <a:rPr lang="en-US" sz="1100">
                <a:solidFill>
                  <a:srgbClr val="188038"/>
                </a:solidFill>
                <a:latin typeface="Roboto Mono"/>
                <a:ea typeface="Roboto Mono"/>
                <a:cs typeface="Roboto Mono"/>
                <a:sym typeface="Roboto Mono"/>
              </a:rPr>
              <a:t>D:\Backup</a:t>
            </a:r>
            <a:r>
              <a:rPr lang="en-US" sz="1100"/>
              <a:t>.</a:t>
            </a:r>
            <a:endParaRPr sz="1100"/>
          </a:p>
          <a:p>
            <a:pPr indent="0" lvl="0" marL="0" rtl="0" algn="l">
              <a:lnSpc>
                <a:spcPct val="115000"/>
              </a:lnSpc>
              <a:spcBef>
                <a:spcPts val="1400"/>
              </a:spcBef>
              <a:spcAft>
                <a:spcPts val="0"/>
              </a:spcAft>
              <a:buNone/>
            </a:pPr>
            <a:r>
              <a:rPr b="1" lang="en-US" sz="1300"/>
              <a:t>4. Example Commands</a:t>
            </a:r>
            <a:endParaRPr b="1" sz="1300"/>
          </a:p>
          <a:p>
            <a:pPr indent="-298450" lvl="0" marL="457200" rtl="0" algn="l">
              <a:lnSpc>
                <a:spcPct val="115000"/>
              </a:lnSpc>
              <a:spcBef>
                <a:spcPts val="1200"/>
              </a:spcBef>
              <a:spcAft>
                <a:spcPts val="0"/>
              </a:spcAft>
              <a:buClr>
                <a:schemeClr val="dk1"/>
              </a:buClr>
              <a:buSzPts val="1100"/>
              <a:buChar char="●"/>
            </a:pPr>
            <a:r>
              <a:rPr b="1" lang="en-US" sz="1100"/>
              <a:t>Listing Directory Contents</a:t>
            </a:r>
            <a:endParaRPr b="1"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dir</a:t>
            </a:r>
            <a:r>
              <a:rPr lang="en-US" sz="1100"/>
              <a:t> lists the contents of a directory.</a:t>
            </a:r>
            <a:endParaRPr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[options]</a:t>
            </a:r>
            <a:r>
              <a:rPr lang="en-US" sz="1100"/>
              <a:t> can include </a:t>
            </a:r>
            <a:r>
              <a:rPr lang="en-US" sz="1100">
                <a:solidFill>
                  <a:srgbClr val="188038"/>
                </a:solidFill>
                <a:latin typeface="Roboto Mono"/>
                <a:ea typeface="Roboto Mono"/>
                <a:cs typeface="Roboto Mono"/>
                <a:sym typeface="Roboto Mono"/>
              </a:rPr>
              <a:t>/s</a:t>
            </a:r>
            <a:r>
              <a:rPr lang="en-US" sz="1100"/>
              <a:t> for subdirectories and </a:t>
            </a:r>
            <a:r>
              <a:rPr lang="en-US" sz="1100">
                <a:solidFill>
                  <a:srgbClr val="188038"/>
                </a:solidFill>
                <a:latin typeface="Roboto Mono"/>
                <a:ea typeface="Roboto Mono"/>
                <a:cs typeface="Roboto Mono"/>
                <a:sym typeface="Roboto Mono"/>
              </a:rPr>
              <a:t>/b</a:t>
            </a:r>
            <a:r>
              <a:rPr lang="en-US" sz="1100"/>
              <a:t> for bare format.</a:t>
            </a:r>
            <a:endParaRPr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[path]</a:t>
            </a:r>
            <a:r>
              <a:rPr lang="en-US" sz="1100"/>
              <a:t> specifies the directory to list (optional).</a:t>
            </a:r>
            <a:endParaRPr b="1" sz="1100"/>
          </a:p>
          <a:p>
            <a:pPr indent="-298450" lvl="0" marL="457200" rtl="0" algn="l">
              <a:lnSpc>
                <a:spcPct val="115000"/>
              </a:lnSpc>
              <a:spcBef>
                <a:spcPts val="1200"/>
              </a:spcBef>
              <a:spcAft>
                <a:spcPts val="0"/>
              </a:spcAft>
              <a:buClr>
                <a:schemeClr val="dk1"/>
              </a:buClr>
              <a:buSzPts val="1100"/>
              <a:buChar char="●"/>
            </a:pPr>
            <a:r>
              <a:rPr b="1" lang="en-US" sz="1100"/>
              <a:t>Copying Files</a:t>
            </a:r>
            <a:endParaRPr b="1"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copy</a:t>
            </a:r>
            <a:r>
              <a:rPr lang="en-US" sz="1100"/>
              <a:t> copies files from one location to another.</a:t>
            </a:r>
            <a:endParaRPr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[source]</a:t>
            </a:r>
            <a:r>
              <a:rPr lang="en-US" sz="1100"/>
              <a:t> is the file to copy.</a:t>
            </a:r>
            <a:endParaRPr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[destination]</a:t>
            </a:r>
            <a:r>
              <a:rPr lang="en-US" sz="1100"/>
              <a:t> is the target location.</a:t>
            </a:r>
            <a:endParaRPr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/options</a:t>
            </a:r>
            <a:r>
              <a:rPr lang="en-US" sz="1100"/>
              <a:t> might include </a:t>
            </a:r>
            <a:r>
              <a:rPr lang="en-US" sz="1100">
                <a:solidFill>
                  <a:srgbClr val="188038"/>
                </a:solidFill>
                <a:latin typeface="Roboto Mono"/>
                <a:ea typeface="Roboto Mono"/>
                <a:cs typeface="Roboto Mono"/>
                <a:sym typeface="Roboto Mono"/>
              </a:rPr>
              <a:t>/y</a:t>
            </a:r>
            <a:r>
              <a:rPr lang="en-US" sz="1100"/>
              <a:t> to overwrite files without prompting.</a:t>
            </a:r>
            <a:endParaRPr sz="1100"/>
          </a:p>
          <a:p>
            <a:pPr indent="-298450" lvl="0" marL="457200" rtl="0" algn="l">
              <a:lnSpc>
                <a:spcPct val="115000"/>
              </a:lnSpc>
              <a:spcBef>
                <a:spcPts val="1200"/>
              </a:spcBef>
              <a:spcAft>
                <a:spcPts val="0"/>
              </a:spcAft>
              <a:buSzPts val="1100"/>
              <a:buChar char="●"/>
            </a:pPr>
            <a:r>
              <a:rPr b="1" lang="en-US" sz="1100"/>
              <a:t>Changing Directories</a:t>
            </a:r>
            <a:endParaRPr b="1"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cd</a:t>
            </a:r>
            <a:r>
              <a:rPr lang="en-US" sz="1100"/>
              <a:t> changes the current directory.</a:t>
            </a:r>
            <a:endParaRPr sz="1100"/>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[directory]</a:t>
            </a:r>
            <a:r>
              <a:rPr lang="en-US" sz="1100"/>
              <a:t> is the path to switch to.</a:t>
            </a:r>
            <a:endParaRPr sz="1100"/>
          </a:p>
          <a:p>
            <a:pPr indent="0" lvl="0" marL="0" rtl="0" algn="l">
              <a:lnSpc>
                <a:spcPct val="115000"/>
              </a:lnSpc>
              <a:spcBef>
                <a:spcPts val="1400"/>
              </a:spcBef>
              <a:spcAft>
                <a:spcPts val="0"/>
              </a:spcAft>
              <a:buClr>
                <a:schemeClr val="dk1"/>
              </a:buClr>
              <a:buSzPts val="1100"/>
              <a:buFont typeface="Arial"/>
              <a:buNone/>
            </a:pPr>
            <a:r>
              <a:rPr b="1" lang="en-US" sz="1300"/>
              <a:t>5. Prompt and Path</a:t>
            </a:r>
            <a:endParaRPr b="1" sz="1300"/>
          </a:p>
          <a:p>
            <a:pPr indent="-298450" lvl="0" marL="457200" rtl="0" algn="l">
              <a:lnSpc>
                <a:spcPct val="115000"/>
              </a:lnSpc>
              <a:spcBef>
                <a:spcPts val="1200"/>
              </a:spcBef>
              <a:spcAft>
                <a:spcPts val="0"/>
              </a:spcAft>
              <a:buClr>
                <a:schemeClr val="dk1"/>
              </a:buClr>
              <a:buSzPts val="1100"/>
              <a:buChar char="●"/>
            </a:pPr>
            <a:r>
              <a:rPr b="1" lang="en-US" sz="1100"/>
              <a:t>Prompt</a:t>
            </a:r>
            <a:r>
              <a:rPr lang="en-US" sz="1100"/>
              <a:t>: Displays the current working directory or drive, usually followed by a </a:t>
            </a:r>
            <a:r>
              <a:rPr lang="en-US" sz="1100">
                <a:solidFill>
                  <a:srgbClr val="188038"/>
                </a:solidFill>
                <a:latin typeface="Roboto Mono"/>
                <a:ea typeface="Roboto Mono"/>
                <a:cs typeface="Roboto Mono"/>
                <a:sym typeface="Roboto Mono"/>
              </a:rPr>
              <a:t>&gt;</a:t>
            </a:r>
            <a:r>
              <a:rPr lang="en-US" sz="1100"/>
              <a:t> symbol. It indicates where commands will be executed.</a:t>
            </a:r>
            <a:endParaRPr sz="1100"/>
          </a:p>
          <a:p>
            <a:pPr indent="-298450" lvl="0" marL="457200" rtl="0" algn="l">
              <a:lnSpc>
                <a:spcPct val="115000"/>
              </a:lnSpc>
              <a:spcBef>
                <a:spcPts val="0"/>
              </a:spcBef>
              <a:spcAft>
                <a:spcPts val="0"/>
              </a:spcAft>
              <a:buClr>
                <a:schemeClr val="dk1"/>
              </a:buClr>
              <a:buSzPts val="1100"/>
              <a:buChar char="●"/>
            </a:pPr>
            <a:r>
              <a:rPr b="1" lang="en-US" sz="1100"/>
              <a:t>Path</a:t>
            </a:r>
            <a:r>
              <a:rPr lang="en-US" sz="1100"/>
              <a:t>: Shows the current directory path or drive where commands will be executed.</a:t>
            </a:r>
            <a:endParaRPr sz="1100"/>
          </a:p>
          <a:p>
            <a:pPr indent="0" lvl="0" marL="0" rtl="0" algn="l">
              <a:lnSpc>
                <a:spcPct val="115000"/>
              </a:lnSpc>
              <a:spcBef>
                <a:spcPts val="1400"/>
              </a:spcBef>
              <a:spcAft>
                <a:spcPts val="0"/>
              </a:spcAft>
              <a:buClr>
                <a:schemeClr val="dk1"/>
              </a:buClr>
              <a:buSzPts val="1100"/>
              <a:buFont typeface="Arial"/>
              <a:buNone/>
            </a:pPr>
            <a:r>
              <a:rPr b="1" lang="en-US" sz="1300"/>
              <a:t>6. Command Output</a:t>
            </a:r>
            <a:endParaRPr b="1" sz="1300"/>
          </a:p>
          <a:p>
            <a:pPr indent="-298450" lvl="0" marL="457200" rtl="0" algn="l">
              <a:lnSpc>
                <a:spcPct val="115000"/>
              </a:lnSpc>
              <a:spcBef>
                <a:spcPts val="1200"/>
              </a:spcBef>
              <a:spcAft>
                <a:spcPts val="0"/>
              </a:spcAft>
              <a:buClr>
                <a:schemeClr val="dk1"/>
              </a:buClr>
              <a:buSzPts val="1100"/>
              <a:buChar char="●"/>
            </a:pPr>
            <a:r>
              <a:rPr b="1" lang="en-US" sz="1100"/>
              <a:t>Standard Output</a:t>
            </a:r>
            <a:r>
              <a:rPr lang="en-US" sz="1100"/>
              <a:t>: The result or response from the command, displayed in the Command Prompt window.</a:t>
            </a:r>
            <a:endParaRPr sz="1100"/>
          </a:p>
          <a:p>
            <a:pPr indent="-298450" lvl="0" marL="457200" rtl="0" algn="l">
              <a:lnSpc>
                <a:spcPct val="115000"/>
              </a:lnSpc>
              <a:spcBef>
                <a:spcPts val="0"/>
              </a:spcBef>
              <a:spcAft>
                <a:spcPts val="0"/>
              </a:spcAft>
              <a:buClr>
                <a:schemeClr val="dk1"/>
              </a:buClr>
              <a:buSzPts val="1100"/>
              <a:buChar char="●"/>
            </a:pPr>
            <a:r>
              <a:rPr b="1" lang="en-US" sz="1100"/>
              <a:t>Error Messages</a:t>
            </a:r>
            <a:r>
              <a:rPr lang="en-US" sz="1100"/>
              <a:t>: Any issues encountered during execution are displayed as error messages.</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Command</a:t>
            </a:r>
            <a:r>
              <a:rPr lang="en-US" sz="1100"/>
              <a:t>: Executes the task (e.g., </a:t>
            </a:r>
            <a:r>
              <a:rPr lang="en-US" sz="1100">
                <a:solidFill>
                  <a:srgbClr val="188038"/>
                </a:solidFill>
                <a:latin typeface="Roboto Mono"/>
                <a:ea typeface="Roboto Mono"/>
                <a:cs typeface="Roboto Mono"/>
                <a:sym typeface="Roboto Mono"/>
              </a:rPr>
              <a:t>dir</a:t>
            </a:r>
            <a:r>
              <a:rPr lang="en-US" sz="1100"/>
              <a:t>, </a:t>
            </a:r>
            <a:r>
              <a:rPr lang="en-US" sz="1100">
                <a:solidFill>
                  <a:srgbClr val="188038"/>
                </a:solidFill>
                <a:latin typeface="Roboto Mono"/>
                <a:ea typeface="Roboto Mono"/>
                <a:cs typeface="Roboto Mono"/>
                <a:sym typeface="Roboto Mono"/>
              </a:rPr>
              <a:t>copy</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Options/Flags</a:t>
            </a:r>
            <a:r>
              <a:rPr lang="en-US" sz="1100"/>
              <a:t>: Modify command behavior (e.g., </a:t>
            </a:r>
            <a:r>
              <a:rPr lang="en-US" sz="1100">
                <a:solidFill>
                  <a:srgbClr val="188038"/>
                </a:solidFill>
                <a:latin typeface="Roboto Mono"/>
                <a:ea typeface="Roboto Mono"/>
                <a:cs typeface="Roboto Mono"/>
                <a:sym typeface="Roboto Mono"/>
              </a:rPr>
              <a:t>/s</a:t>
            </a:r>
            <a:r>
              <a:rPr lang="en-US" sz="1100"/>
              <a:t>, </a:t>
            </a:r>
            <a:r>
              <a:rPr lang="en-US" sz="1100">
                <a:solidFill>
                  <a:srgbClr val="188038"/>
                </a:solidFill>
                <a:latin typeface="Roboto Mono"/>
                <a:ea typeface="Roboto Mono"/>
                <a:cs typeface="Roboto Mono"/>
                <a:sym typeface="Roboto Mono"/>
              </a:rPr>
              <a:t>/y</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Arguments</a:t>
            </a:r>
            <a:r>
              <a:rPr lang="en-US" sz="1100"/>
              <a:t>: Specify targets for the command (e.g., file names, paths).</a:t>
            </a:r>
            <a:endParaRPr sz="1100"/>
          </a:p>
          <a:p>
            <a:pPr indent="-298450" lvl="0" marL="457200" rtl="0" algn="l">
              <a:lnSpc>
                <a:spcPct val="115000"/>
              </a:lnSpc>
              <a:spcBef>
                <a:spcPts val="0"/>
              </a:spcBef>
              <a:spcAft>
                <a:spcPts val="0"/>
              </a:spcAft>
              <a:buClr>
                <a:schemeClr val="dk1"/>
              </a:buClr>
              <a:buSzPts val="1100"/>
              <a:buChar char="●"/>
            </a:pPr>
            <a:r>
              <a:rPr b="1" lang="en-US" sz="1100"/>
              <a:t>Prompt and Path</a:t>
            </a:r>
            <a:r>
              <a:rPr lang="en-US" sz="1100"/>
              <a:t>: Shows the current working directory and indicates where commands are run.</a:t>
            </a:r>
            <a:endParaRPr sz="1100"/>
          </a:p>
          <a:p>
            <a:pPr indent="-298450" lvl="0" marL="457200" rtl="0" algn="l">
              <a:lnSpc>
                <a:spcPct val="115000"/>
              </a:lnSpc>
              <a:spcBef>
                <a:spcPts val="0"/>
              </a:spcBef>
              <a:spcAft>
                <a:spcPts val="0"/>
              </a:spcAft>
              <a:buClr>
                <a:schemeClr val="dk1"/>
              </a:buClr>
              <a:buSzPts val="1100"/>
              <a:buChar char="●"/>
            </a:pPr>
            <a:r>
              <a:rPr b="1" lang="en-US" sz="1100"/>
              <a:t>Output</a:t>
            </a:r>
            <a:r>
              <a:rPr lang="en-US" sz="1100"/>
              <a:t>: Displays results or errors from command execution.</a:t>
            </a:r>
            <a:endParaRPr sz="1100"/>
          </a:p>
          <a:p>
            <a:pPr indent="0" lvl="0" marL="0" rtl="0" algn="l">
              <a:lnSpc>
                <a:spcPct val="115000"/>
              </a:lnSpc>
              <a:spcBef>
                <a:spcPts val="1200"/>
              </a:spcBef>
              <a:spcAft>
                <a:spcPts val="0"/>
              </a:spcAft>
              <a:buClr>
                <a:schemeClr val="dk1"/>
              </a:buClr>
              <a:buSzPts val="1100"/>
              <a:buFont typeface="Arial"/>
              <a:buNone/>
            </a:pPr>
            <a:r>
              <a:rPr lang="en-US" sz="1100"/>
              <a:t>Understanding this structure helps you effectively use the Command Prompt to navigate and manage your file system, execute commands, and perform administrative tasks.</a:t>
            </a:r>
            <a:endParaRPr sz="1100"/>
          </a:p>
          <a:p>
            <a:pPr indent="0" lvl="0" marL="0" rtl="0" algn="l">
              <a:lnSpc>
                <a:spcPct val="115000"/>
              </a:lnSpc>
              <a:spcBef>
                <a:spcPts val="1200"/>
              </a:spcBef>
              <a:spcAft>
                <a:spcPts val="0"/>
              </a:spcAft>
              <a:buNone/>
            </a:pPr>
            <a:r>
              <a:t/>
            </a:r>
            <a:endParaRPr b="1" sz="1100"/>
          </a:p>
          <a:p>
            <a:pPr indent="0" lvl="0" marL="45720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t/>
            </a:r>
            <a:endParaRPr sz="1100"/>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Navigating the file system using the Command Prompt involves a series of basic commands to move between directories, view contents, and manage files and folders. Here’s a guide to essential navigation commands:</a:t>
            </a:r>
            <a:endParaRPr sz="1100"/>
          </a:p>
          <a:p>
            <a:pPr indent="0" lvl="0" marL="0" rtl="0" algn="l">
              <a:lnSpc>
                <a:spcPct val="115000"/>
              </a:lnSpc>
              <a:spcBef>
                <a:spcPts val="1400"/>
              </a:spcBef>
              <a:spcAft>
                <a:spcPts val="0"/>
              </a:spcAft>
              <a:buClr>
                <a:schemeClr val="dk1"/>
              </a:buClr>
              <a:buSzPts val="1100"/>
              <a:buFont typeface="Arial"/>
              <a:buNone/>
            </a:pPr>
            <a:r>
              <a:rPr b="1" lang="en-US" sz="1300"/>
              <a:t>1. Viewing the Current Directory</a:t>
            </a:r>
            <a:endParaRPr b="1" sz="1300"/>
          </a:p>
          <a:p>
            <a:pPr indent="0" lvl="0" marL="0" rtl="0" algn="l">
              <a:spcBef>
                <a:spcPts val="400"/>
              </a:spcBef>
              <a:spcAft>
                <a:spcPts val="0"/>
              </a:spcAft>
              <a:buNone/>
            </a:pPr>
            <a:r>
              <a:rPr b="1" lang="en-US" sz="1100">
                <a:solidFill>
                  <a:srgbClr val="188038"/>
                </a:solidFill>
                <a:latin typeface="Roboto Mono"/>
                <a:ea typeface="Roboto Mono"/>
                <a:cs typeface="Roboto Mono"/>
                <a:sym typeface="Roboto Mono"/>
              </a:rPr>
              <a:t>cd</a:t>
            </a:r>
            <a:r>
              <a:rPr b="1" lang="en-US" sz="1100"/>
              <a:t> Command</a:t>
            </a:r>
            <a:r>
              <a:rPr lang="en-US" sz="1100"/>
              <a:t>: Displays the current working directory.</a:t>
            </a:r>
            <a:br>
              <a:rPr lang="en-US" sz="1100"/>
            </a:br>
            <a:r>
              <a:rPr lang="en-US" sz="1100">
                <a:solidFill>
                  <a:srgbClr val="188038"/>
                </a:solidFill>
                <a:latin typeface="Roboto Mono"/>
                <a:ea typeface="Roboto Mono"/>
                <a:cs typeface="Roboto Mono"/>
                <a:sym typeface="Roboto Mono"/>
              </a:rPr>
              <a:t>C:\Users\Username&gt; cd</a:t>
            </a:r>
            <a:endParaRPr sz="1100"/>
          </a:p>
          <a:p>
            <a:pPr indent="0" lvl="0" marL="0" rtl="0" algn="l">
              <a:lnSpc>
                <a:spcPct val="115000"/>
              </a:lnSpc>
              <a:spcBef>
                <a:spcPts val="1400"/>
              </a:spcBef>
              <a:spcAft>
                <a:spcPts val="0"/>
              </a:spcAft>
              <a:buClr>
                <a:schemeClr val="dk1"/>
              </a:buClr>
              <a:buSzPts val="1100"/>
              <a:buFont typeface="Arial"/>
              <a:buNone/>
            </a:pPr>
            <a:r>
              <a:rPr b="1" lang="en-US" sz="1300"/>
              <a:t>2. Changing Directories</a:t>
            </a:r>
            <a:endParaRPr b="1" sz="1300"/>
          </a:p>
          <a:p>
            <a:pPr indent="-298450" lvl="0" marL="457200" rtl="0" algn="l">
              <a:spcBef>
                <a:spcPts val="400"/>
              </a:spcBef>
              <a:spcAft>
                <a:spcPts val="0"/>
              </a:spcAft>
              <a:buSzPts val="1100"/>
              <a:buChar char="●"/>
            </a:pPr>
            <a:r>
              <a:rPr b="1" lang="en-US" sz="1100">
                <a:solidFill>
                  <a:srgbClr val="188038"/>
                </a:solidFill>
                <a:latin typeface="Roboto Mono"/>
                <a:ea typeface="Roboto Mono"/>
                <a:cs typeface="Roboto Mono"/>
                <a:sym typeface="Roboto Mono"/>
              </a:rPr>
              <a:t>cd [directory]</a:t>
            </a:r>
            <a:r>
              <a:rPr lang="en-US" sz="1100"/>
              <a:t>: Changes to the specified directory. If the directory is within the current directory, you can specify just its name.</a:t>
            </a:r>
            <a:br>
              <a:rPr lang="en-US" sz="1100"/>
            </a:br>
            <a:r>
              <a:rPr lang="en-US" sz="1100">
                <a:solidFill>
                  <a:srgbClr val="188038"/>
                </a:solidFill>
                <a:latin typeface="Roboto Mono"/>
                <a:ea typeface="Roboto Mono"/>
                <a:cs typeface="Roboto Mono"/>
                <a:sym typeface="Roboto Mono"/>
              </a:rPr>
              <a:t>C:\Users\Username&gt; cd Documents</a:t>
            </a:r>
            <a:endParaRPr sz="1100"/>
          </a:p>
          <a:p>
            <a:pPr indent="-298450" lvl="0" marL="457200" rtl="0" algn="l">
              <a:spcBef>
                <a:spcPts val="0"/>
              </a:spcBef>
              <a:spcAft>
                <a:spcPts val="0"/>
              </a:spcAft>
              <a:buSzPts val="1100"/>
              <a:buChar char="●"/>
            </a:pPr>
            <a:r>
              <a:rPr b="1" lang="en-US" sz="1100">
                <a:solidFill>
                  <a:srgbClr val="188038"/>
                </a:solidFill>
                <a:latin typeface="Roboto Mono"/>
                <a:ea typeface="Roboto Mono"/>
                <a:cs typeface="Roboto Mono"/>
                <a:sym typeface="Roboto Mono"/>
              </a:rPr>
              <a:t>cd ..</a:t>
            </a:r>
            <a:r>
              <a:rPr lang="en-US" sz="1100"/>
              <a:t>: Moves up one level in the directory hierarchy.</a:t>
            </a:r>
            <a:br>
              <a:rPr lang="en-US" sz="1100"/>
            </a:br>
            <a:r>
              <a:rPr lang="en-US" sz="1100">
                <a:solidFill>
                  <a:srgbClr val="188038"/>
                </a:solidFill>
                <a:latin typeface="Roboto Mono"/>
                <a:ea typeface="Roboto Mono"/>
                <a:cs typeface="Roboto Mono"/>
                <a:sym typeface="Roboto Mono"/>
              </a:rPr>
              <a:t>C:\Users\Username\Documents&gt; cd ..</a:t>
            </a:r>
            <a:endParaRPr sz="1100"/>
          </a:p>
          <a:p>
            <a:pPr indent="-298450" lvl="0" marL="457200" rtl="0" algn="l">
              <a:spcBef>
                <a:spcPts val="0"/>
              </a:spcBef>
              <a:spcAft>
                <a:spcPts val="0"/>
              </a:spcAft>
              <a:buSzPts val="1100"/>
              <a:buChar char="●"/>
            </a:pPr>
            <a:r>
              <a:rPr b="1" lang="en-US" sz="1100">
                <a:solidFill>
                  <a:srgbClr val="188038"/>
                </a:solidFill>
                <a:latin typeface="Roboto Mono"/>
                <a:ea typeface="Roboto Mono"/>
                <a:cs typeface="Roboto Mono"/>
                <a:sym typeface="Roboto Mono"/>
              </a:rPr>
              <a:t>cd \</a:t>
            </a:r>
            <a:r>
              <a:rPr lang="en-US" sz="1100"/>
              <a:t>: Moves to the root directory of the current drive.</a:t>
            </a:r>
            <a:br>
              <a:rPr lang="en-US" sz="1100"/>
            </a:br>
            <a:r>
              <a:rPr lang="en-US" sz="1100">
                <a:solidFill>
                  <a:srgbClr val="188038"/>
                </a:solidFill>
                <a:latin typeface="Roboto Mono"/>
                <a:ea typeface="Roboto Mono"/>
                <a:cs typeface="Roboto Mono"/>
                <a:sym typeface="Roboto Mono"/>
              </a:rPr>
              <a:t>C:\Users\Username\Documents&gt; cd \</a:t>
            </a:r>
            <a:endParaRPr sz="1100"/>
          </a:p>
          <a:p>
            <a:pPr indent="-298450" lvl="0" marL="457200" rtl="0" algn="l">
              <a:spcBef>
                <a:spcPts val="0"/>
              </a:spcBef>
              <a:spcAft>
                <a:spcPts val="0"/>
              </a:spcAft>
              <a:buSzPts val="1100"/>
              <a:buChar char="●"/>
            </a:pPr>
            <a:r>
              <a:rPr b="1" lang="en-US" sz="1100">
                <a:solidFill>
                  <a:srgbClr val="188038"/>
                </a:solidFill>
                <a:latin typeface="Roboto Mono"/>
                <a:ea typeface="Roboto Mono"/>
                <a:cs typeface="Roboto Mono"/>
                <a:sym typeface="Roboto Mono"/>
              </a:rPr>
              <a:t>cd [drive:]</a:t>
            </a:r>
            <a:r>
              <a:rPr lang="en-US" sz="1100"/>
              <a:t>: Switches to a different drive.</a:t>
            </a:r>
            <a:br>
              <a:rPr lang="en-US" sz="1100"/>
            </a:br>
            <a:r>
              <a:rPr lang="en-US" sz="1100">
                <a:solidFill>
                  <a:srgbClr val="188038"/>
                </a:solidFill>
                <a:latin typeface="Roboto Mono"/>
                <a:ea typeface="Roboto Mono"/>
                <a:cs typeface="Roboto Mono"/>
                <a:sym typeface="Roboto Mono"/>
              </a:rPr>
              <a:t>C:\Users\Username&gt; D:</a:t>
            </a:r>
            <a:endParaRPr sz="1100"/>
          </a:p>
          <a:p>
            <a:pPr indent="0" lvl="0" marL="0" rtl="0" algn="l">
              <a:lnSpc>
                <a:spcPct val="115000"/>
              </a:lnSpc>
              <a:spcBef>
                <a:spcPts val="1400"/>
              </a:spcBef>
              <a:spcAft>
                <a:spcPts val="0"/>
              </a:spcAft>
              <a:buClr>
                <a:schemeClr val="dk1"/>
              </a:buClr>
              <a:buSzPts val="1100"/>
              <a:buFont typeface="Arial"/>
              <a:buNone/>
            </a:pPr>
            <a:r>
              <a:rPr b="1" lang="en-US" sz="1300"/>
              <a:t>3. Listing Directory Contents</a:t>
            </a:r>
            <a:endParaRPr b="1" sz="1300"/>
          </a:p>
          <a:p>
            <a:pPr indent="-298450" lvl="0" marL="457200" rtl="0" algn="l">
              <a:spcBef>
                <a:spcPts val="400"/>
              </a:spcBef>
              <a:spcAft>
                <a:spcPts val="0"/>
              </a:spcAft>
              <a:buSzPts val="1100"/>
              <a:buChar char="●"/>
            </a:pPr>
            <a:r>
              <a:rPr b="1" lang="en-US" sz="1100">
                <a:solidFill>
                  <a:srgbClr val="188038"/>
                </a:solidFill>
                <a:latin typeface="Roboto Mono"/>
                <a:ea typeface="Roboto Mono"/>
                <a:cs typeface="Roboto Mono"/>
                <a:sym typeface="Roboto Mono"/>
              </a:rPr>
              <a:t>dir</a:t>
            </a:r>
            <a:r>
              <a:rPr b="1" lang="en-US" sz="1100"/>
              <a:t> Command</a:t>
            </a:r>
            <a:r>
              <a:rPr lang="en-US" sz="1100"/>
              <a:t>: Lists all files and folders in the current directory, including details such as size, date, and time.</a:t>
            </a:r>
            <a:br>
              <a:rPr lang="en-US" sz="1100"/>
            </a:br>
            <a:r>
              <a:rPr lang="en-US" sz="1100">
                <a:solidFill>
                  <a:srgbClr val="188038"/>
                </a:solidFill>
                <a:latin typeface="Roboto Mono"/>
                <a:ea typeface="Roboto Mono"/>
                <a:cs typeface="Roboto Mono"/>
                <a:sym typeface="Roboto Mono"/>
              </a:rPr>
              <a:t>C:\Users\Username&gt; dir</a:t>
            </a:r>
            <a:endParaRPr sz="1100"/>
          </a:p>
          <a:p>
            <a:pPr indent="-298450" lvl="0" marL="457200" rtl="0" algn="l">
              <a:spcBef>
                <a:spcPts val="0"/>
              </a:spcBef>
              <a:spcAft>
                <a:spcPts val="0"/>
              </a:spcAft>
              <a:buSzPts val="1100"/>
              <a:buChar char="●"/>
            </a:pPr>
            <a:r>
              <a:rPr b="1" lang="en-US" sz="1100">
                <a:solidFill>
                  <a:srgbClr val="188038"/>
                </a:solidFill>
                <a:latin typeface="Roboto Mono"/>
                <a:ea typeface="Roboto Mono"/>
                <a:cs typeface="Roboto Mono"/>
                <a:sym typeface="Roboto Mono"/>
              </a:rPr>
              <a:t>dir /s</a:t>
            </a:r>
            <a:r>
              <a:rPr lang="en-US" sz="1100"/>
              <a:t>: Lists files and folders in the current directory and all its subdirectories.</a:t>
            </a:r>
            <a:br>
              <a:rPr lang="en-US" sz="1100"/>
            </a:br>
            <a:r>
              <a:rPr lang="en-US" sz="1100">
                <a:solidFill>
                  <a:srgbClr val="188038"/>
                </a:solidFill>
                <a:latin typeface="Roboto Mono"/>
                <a:ea typeface="Roboto Mono"/>
                <a:cs typeface="Roboto Mono"/>
                <a:sym typeface="Roboto Mono"/>
              </a:rPr>
              <a:t>C:\Users\Username&gt; dir /s</a:t>
            </a:r>
            <a:endParaRPr sz="1100"/>
          </a:p>
          <a:p>
            <a:pPr indent="-298450" lvl="0" marL="457200" rtl="0" algn="l">
              <a:spcBef>
                <a:spcPts val="0"/>
              </a:spcBef>
              <a:spcAft>
                <a:spcPts val="0"/>
              </a:spcAft>
              <a:buSzPts val="1100"/>
              <a:buChar char="●"/>
            </a:pPr>
            <a:r>
              <a:rPr b="1" lang="en-US" sz="1100">
                <a:solidFill>
                  <a:srgbClr val="188038"/>
                </a:solidFill>
                <a:latin typeface="Roboto Mono"/>
                <a:ea typeface="Roboto Mono"/>
                <a:cs typeface="Roboto Mono"/>
                <a:sym typeface="Roboto Mono"/>
              </a:rPr>
              <a:t>dir /b</a:t>
            </a:r>
            <a:r>
              <a:rPr lang="en-US" sz="1100"/>
              <a:t>: Lists only file and folder names in a bare format.</a:t>
            </a:r>
            <a:br>
              <a:rPr lang="en-US" sz="1100"/>
            </a:br>
            <a:r>
              <a:rPr lang="en-US" sz="1100">
                <a:solidFill>
                  <a:srgbClr val="188038"/>
                </a:solidFill>
                <a:latin typeface="Roboto Mono"/>
                <a:ea typeface="Roboto Mono"/>
                <a:cs typeface="Roboto Mono"/>
                <a:sym typeface="Roboto Mono"/>
              </a:rPr>
              <a:t>C:\Users\Username&gt; dir /b</a:t>
            </a:r>
            <a:endParaRPr sz="1100"/>
          </a:p>
          <a:p>
            <a:pPr indent="0" lvl="0" marL="0" rtl="0" algn="l">
              <a:lnSpc>
                <a:spcPct val="115000"/>
              </a:lnSpc>
              <a:spcBef>
                <a:spcPts val="1400"/>
              </a:spcBef>
              <a:spcAft>
                <a:spcPts val="0"/>
              </a:spcAft>
              <a:buClr>
                <a:schemeClr val="dk1"/>
              </a:buClr>
              <a:buSzPts val="1100"/>
              <a:buFont typeface="Arial"/>
              <a:buNone/>
            </a:pPr>
            <a:r>
              <a:rPr b="1" lang="en-US" sz="1300"/>
              <a:t>4. Creating and Deleting Directories</a:t>
            </a:r>
            <a:endParaRPr b="1" sz="1300"/>
          </a:p>
          <a:p>
            <a:pPr indent="-298450" lvl="0" marL="457200" rtl="0" algn="l">
              <a:spcBef>
                <a:spcPts val="400"/>
              </a:spcBef>
              <a:spcAft>
                <a:spcPts val="0"/>
              </a:spcAft>
              <a:buSzPts val="1100"/>
              <a:buChar char="●"/>
            </a:pPr>
            <a:r>
              <a:rPr b="1" lang="en-US" sz="1100">
                <a:solidFill>
                  <a:srgbClr val="188038"/>
                </a:solidFill>
                <a:latin typeface="Roboto Mono"/>
                <a:ea typeface="Roboto Mono"/>
                <a:cs typeface="Roboto Mono"/>
                <a:sym typeface="Roboto Mono"/>
              </a:rPr>
              <a:t>mkdir [directory]</a:t>
            </a:r>
            <a:r>
              <a:rPr lang="en-US" sz="1100"/>
              <a:t>: Creates a new directory.</a:t>
            </a:r>
            <a:br>
              <a:rPr lang="en-US" sz="1100"/>
            </a:br>
            <a:r>
              <a:rPr lang="en-US" sz="1100">
                <a:solidFill>
                  <a:srgbClr val="188038"/>
                </a:solidFill>
                <a:latin typeface="Roboto Mono"/>
                <a:ea typeface="Roboto Mono"/>
                <a:cs typeface="Roboto Mono"/>
                <a:sym typeface="Roboto Mono"/>
              </a:rPr>
              <a:t>C:\Users\Username&gt; mkdir NewFolder</a:t>
            </a:r>
            <a:endParaRPr sz="1100"/>
          </a:p>
          <a:p>
            <a:pPr indent="-298450" lvl="0" marL="457200" rtl="0" algn="l">
              <a:spcBef>
                <a:spcPts val="0"/>
              </a:spcBef>
              <a:spcAft>
                <a:spcPts val="0"/>
              </a:spcAft>
              <a:buSzPts val="1100"/>
              <a:buChar char="●"/>
            </a:pPr>
            <a:r>
              <a:rPr b="1" lang="en-US" sz="1100">
                <a:solidFill>
                  <a:srgbClr val="188038"/>
                </a:solidFill>
                <a:latin typeface="Roboto Mono"/>
                <a:ea typeface="Roboto Mono"/>
                <a:cs typeface="Roboto Mono"/>
                <a:sym typeface="Roboto Mono"/>
              </a:rPr>
              <a:t>rmdir [directory]</a:t>
            </a:r>
            <a:r>
              <a:rPr lang="en-US" sz="1100"/>
              <a:t>: Deletes an empty directory. To remove a directory with contents, use </a:t>
            </a:r>
            <a:r>
              <a:rPr lang="en-US" sz="1100">
                <a:solidFill>
                  <a:srgbClr val="188038"/>
                </a:solidFill>
                <a:latin typeface="Roboto Mono"/>
                <a:ea typeface="Roboto Mono"/>
                <a:cs typeface="Roboto Mono"/>
                <a:sym typeface="Roboto Mono"/>
              </a:rPr>
              <a:t>/s</a:t>
            </a:r>
            <a:r>
              <a:rPr lang="en-US" sz="1100"/>
              <a:t>.</a:t>
            </a:r>
            <a:br>
              <a:rPr lang="en-US" sz="1100"/>
            </a:br>
            <a:r>
              <a:rPr lang="en-US" sz="1100">
                <a:solidFill>
                  <a:srgbClr val="188038"/>
                </a:solidFill>
                <a:latin typeface="Roboto Mono"/>
                <a:ea typeface="Roboto Mono"/>
                <a:cs typeface="Roboto Mono"/>
                <a:sym typeface="Roboto Mono"/>
              </a:rPr>
              <a:t>C:\Users\Username&gt; rmdir NewFolder</a:t>
            </a:r>
            <a:endParaRPr sz="11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US" sz="1100">
                <a:solidFill>
                  <a:srgbClr val="188038"/>
                </a:solidFill>
                <a:latin typeface="Roboto Mono"/>
                <a:ea typeface="Roboto Mono"/>
                <a:cs typeface="Roboto Mono"/>
                <a:sym typeface="Roboto Mono"/>
              </a:rPr>
              <a:t>C:\Users\Username&gt; rmdir /s OldFolder</a:t>
            </a:r>
            <a:endParaRPr sz="1100"/>
          </a:p>
          <a:p>
            <a:pPr indent="0" lvl="0" marL="0" rtl="0" algn="l">
              <a:lnSpc>
                <a:spcPct val="115000"/>
              </a:lnSpc>
              <a:spcBef>
                <a:spcPts val="1400"/>
              </a:spcBef>
              <a:spcAft>
                <a:spcPts val="0"/>
              </a:spcAft>
              <a:buClr>
                <a:schemeClr val="dk1"/>
              </a:buClr>
              <a:buSzPts val="1100"/>
              <a:buFont typeface="Arial"/>
              <a:buNone/>
            </a:pPr>
            <a:r>
              <a:rPr b="1" lang="en-US" sz="1300"/>
              <a:t>5. Viewing and Managing Files</a:t>
            </a:r>
            <a:endParaRPr b="1" sz="1300"/>
          </a:p>
          <a:p>
            <a:pPr indent="0" lvl="0" marL="0" rtl="0" algn="l">
              <a:spcBef>
                <a:spcPts val="400"/>
              </a:spcBef>
              <a:spcAft>
                <a:spcPts val="0"/>
              </a:spcAft>
              <a:buNone/>
            </a:pPr>
            <a:r>
              <a:rPr b="1" lang="en-US" sz="1100">
                <a:solidFill>
                  <a:srgbClr val="188038"/>
                </a:solidFill>
                <a:latin typeface="Roboto Mono"/>
                <a:ea typeface="Roboto Mono"/>
                <a:cs typeface="Roboto Mono"/>
                <a:sym typeface="Roboto Mono"/>
              </a:rPr>
              <a:t>type [file]</a:t>
            </a:r>
            <a:r>
              <a:rPr lang="en-US" sz="1100"/>
              <a:t>: Displays the contents of a text file. </a:t>
            </a:r>
            <a:r>
              <a:rPr lang="en-US" sz="1100">
                <a:solidFill>
                  <a:srgbClr val="188038"/>
                </a:solidFill>
                <a:latin typeface="Roboto Mono"/>
                <a:ea typeface="Roboto Mono"/>
                <a:cs typeface="Roboto Mono"/>
                <a:sym typeface="Roboto Mono"/>
              </a:rPr>
              <a:t>C:\Users\Username&gt; type file.txt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solidFill>
                  <a:srgbClr val="188038"/>
                </a:solidFill>
                <a:latin typeface="Roboto Mono"/>
                <a:ea typeface="Roboto Mono"/>
                <a:cs typeface="Roboto Mono"/>
                <a:sym typeface="Roboto Mono"/>
              </a:rPr>
              <a:t>copy [source] [destination]</a:t>
            </a:r>
            <a:r>
              <a:rPr lang="en-US" sz="1100"/>
              <a:t>: Copies files from one location to another. </a:t>
            </a:r>
            <a:r>
              <a:rPr lang="en-US" sz="1100">
                <a:solidFill>
                  <a:srgbClr val="188038"/>
                </a:solidFill>
                <a:latin typeface="Roboto Mono"/>
                <a:ea typeface="Roboto Mono"/>
                <a:cs typeface="Roboto Mono"/>
                <a:sym typeface="Roboto Mono"/>
              </a:rPr>
              <a:t>C:\Users\Username&gt; copy file.txt D:\Backup\file.txt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solidFill>
                  <a:srgbClr val="188038"/>
                </a:solidFill>
                <a:latin typeface="Roboto Mono"/>
                <a:ea typeface="Roboto Mono"/>
                <a:cs typeface="Roboto Mono"/>
                <a:sym typeface="Roboto Mono"/>
              </a:rPr>
              <a:t>move [source] [destination]</a:t>
            </a:r>
            <a:r>
              <a:rPr lang="en-US" sz="1100"/>
              <a:t>: Moves files from one location to another. </a:t>
            </a:r>
            <a:r>
              <a:rPr lang="en-US" sz="1100">
                <a:solidFill>
                  <a:srgbClr val="188038"/>
                </a:solidFill>
                <a:latin typeface="Roboto Mono"/>
                <a:ea typeface="Roboto Mono"/>
                <a:cs typeface="Roboto Mono"/>
                <a:sym typeface="Roboto Mono"/>
              </a:rPr>
              <a:t>C:\Users\Username&gt; move file.txt D:\Backup\file.txt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solidFill>
                  <a:srgbClr val="188038"/>
                </a:solidFill>
                <a:latin typeface="Roboto Mono"/>
                <a:ea typeface="Roboto Mono"/>
                <a:cs typeface="Roboto Mono"/>
                <a:sym typeface="Roboto Mono"/>
              </a:rPr>
              <a:t>del [file]</a:t>
            </a:r>
            <a:r>
              <a:rPr lang="en-US" sz="1100"/>
              <a:t>: Deletes specified files. </a:t>
            </a:r>
            <a:r>
              <a:rPr lang="en-US" sz="1100">
                <a:solidFill>
                  <a:srgbClr val="188038"/>
                </a:solidFill>
                <a:latin typeface="Roboto Mono"/>
                <a:ea typeface="Roboto Mono"/>
                <a:cs typeface="Roboto Mono"/>
                <a:sym typeface="Roboto Mono"/>
              </a:rPr>
              <a:t>C:\Users\Username&gt; del file.txt</a:t>
            </a:r>
            <a:endParaRPr sz="1100"/>
          </a:p>
          <a:p>
            <a:pPr indent="0" lvl="0" marL="0" rtl="0" algn="l">
              <a:lnSpc>
                <a:spcPct val="115000"/>
              </a:lnSpc>
              <a:spcBef>
                <a:spcPts val="1400"/>
              </a:spcBef>
              <a:spcAft>
                <a:spcPts val="0"/>
              </a:spcAft>
              <a:buClr>
                <a:schemeClr val="dk1"/>
              </a:buClr>
              <a:buSzPts val="1100"/>
              <a:buFont typeface="Arial"/>
              <a:buNone/>
            </a:pPr>
            <a:r>
              <a:rPr b="1" lang="en-US" sz="1300"/>
              <a:t>6. Finding Files</a:t>
            </a:r>
            <a:endParaRPr b="1" sz="1300"/>
          </a:p>
          <a:p>
            <a:pPr indent="0" lvl="0" marL="0" rtl="0" algn="l">
              <a:spcBef>
                <a:spcPts val="400"/>
              </a:spcBef>
              <a:spcAft>
                <a:spcPts val="0"/>
              </a:spcAft>
              <a:buNone/>
            </a:pPr>
            <a:r>
              <a:rPr b="1" lang="en-US" sz="1100">
                <a:solidFill>
                  <a:srgbClr val="188038"/>
                </a:solidFill>
                <a:latin typeface="Roboto Mono"/>
                <a:ea typeface="Roboto Mono"/>
                <a:cs typeface="Roboto Mono"/>
                <a:sym typeface="Roboto Mono"/>
              </a:rPr>
              <a:t>dir /s /p [filename]</a:t>
            </a:r>
            <a:r>
              <a:rPr lang="en-US" sz="1100"/>
              <a:t>: Searches for files matching the specified name in the current directory and all subdirectories. </a:t>
            </a:r>
            <a:r>
              <a:rPr lang="en-US" sz="1100">
                <a:solidFill>
                  <a:srgbClr val="188038"/>
                </a:solidFill>
                <a:latin typeface="Roboto Mono"/>
                <a:ea typeface="Roboto Mono"/>
                <a:cs typeface="Roboto Mono"/>
                <a:sym typeface="Roboto Mono"/>
              </a:rPr>
              <a:t>C:\Users\Username&gt; dir /s /p file.txt</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Viewing Current Directory</a:t>
            </a:r>
            <a:r>
              <a:rPr lang="en-US" sz="1100"/>
              <a:t>: Use </a:t>
            </a:r>
            <a:r>
              <a:rPr lang="en-US" sz="1100">
                <a:solidFill>
                  <a:srgbClr val="188038"/>
                </a:solidFill>
                <a:latin typeface="Roboto Mono"/>
                <a:ea typeface="Roboto Mono"/>
                <a:cs typeface="Roboto Mono"/>
                <a:sym typeface="Roboto Mono"/>
              </a:rPr>
              <a:t>cd</a:t>
            </a:r>
            <a:r>
              <a:rPr lang="en-US" sz="1100"/>
              <a:t> to see where you are.</a:t>
            </a:r>
            <a:endParaRPr sz="1100"/>
          </a:p>
          <a:p>
            <a:pPr indent="-298450" lvl="0" marL="457200" rtl="0" algn="l">
              <a:lnSpc>
                <a:spcPct val="115000"/>
              </a:lnSpc>
              <a:spcBef>
                <a:spcPts val="0"/>
              </a:spcBef>
              <a:spcAft>
                <a:spcPts val="0"/>
              </a:spcAft>
              <a:buClr>
                <a:schemeClr val="dk1"/>
              </a:buClr>
              <a:buSzPts val="1100"/>
              <a:buChar char="●"/>
            </a:pPr>
            <a:r>
              <a:rPr b="1" lang="en-US" sz="1100"/>
              <a:t>Changing Directories</a:t>
            </a:r>
            <a:r>
              <a:rPr lang="en-US" sz="1100"/>
              <a:t>: Use </a:t>
            </a:r>
            <a:r>
              <a:rPr lang="en-US" sz="1100">
                <a:solidFill>
                  <a:srgbClr val="188038"/>
                </a:solidFill>
                <a:latin typeface="Roboto Mono"/>
                <a:ea typeface="Roboto Mono"/>
                <a:cs typeface="Roboto Mono"/>
                <a:sym typeface="Roboto Mono"/>
              </a:rPr>
              <a:t>cd [directory]</a:t>
            </a:r>
            <a:r>
              <a:rPr lang="en-US" sz="1100"/>
              <a:t>, </a:t>
            </a:r>
            <a:r>
              <a:rPr lang="en-US" sz="1100">
                <a:solidFill>
                  <a:srgbClr val="188038"/>
                </a:solidFill>
                <a:latin typeface="Roboto Mono"/>
                <a:ea typeface="Roboto Mono"/>
                <a:cs typeface="Roboto Mono"/>
                <a:sym typeface="Roboto Mono"/>
              </a:rPr>
              <a:t>cd ..</a:t>
            </a:r>
            <a:r>
              <a:rPr lang="en-US" sz="1100"/>
              <a:t>, </a:t>
            </a:r>
            <a:r>
              <a:rPr lang="en-US" sz="1100">
                <a:solidFill>
                  <a:srgbClr val="188038"/>
                </a:solidFill>
                <a:latin typeface="Roboto Mono"/>
                <a:ea typeface="Roboto Mono"/>
                <a:cs typeface="Roboto Mono"/>
                <a:sym typeface="Roboto Mono"/>
              </a:rPr>
              <a:t>cd \</a:t>
            </a:r>
            <a:r>
              <a:rPr lang="en-US" sz="1100"/>
              <a:t>, and </a:t>
            </a:r>
            <a:r>
              <a:rPr lang="en-US" sz="1100">
                <a:solidFill>
                  <a:srgbClr val="188038"/>
                </a:solidFill>
                <a:latin typeface="Roboto Mono"/>
                <a:ea typeface="Roboto Mono"/>
                <a:cs typeface="Roboto Mono"/>
                <a:sym typeface="Roboto Mono"/>
              </a:rPr>
              <a:t>cd [drive:]</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Listing Contents</a:t>
            </a:r>
            <a:r>
              <a:rPr lang="en-US" sz="1100"/>
              <a:t>: Use </a:t>
            </a:r>
            <a:r>
              <a:rPr lang="en-US" sz="1100">
                <a:solidFill>
                  <a:srgbClr val="188038"/>
                </a:solidFill>
                <a:latin typeface="Roboto Mono"/>
                <a:ea typeface="Roboto Mono"/>
                <a:cs typeface="Roboto Mono"/>
                <a:sym typeface="Roboto Mono"/>
              </a:rPr>
              <a:t>dir</a:t>
            </a:r>
            <a:r>
              <a:rPr lang="en-US" sz="1100"/>
              <a:t> to see files and folders.</a:t>
            </a:r>
            <a:endParaRPr sz="1100"/>
          </a:p>
          <a:p>
            <a:pPr indent="-298450" lvl="0" marL="457200" rtl="0" algn="l">
              <a:lnSpc>
                <a:spcPct val="115000"/>
              </a:lnSpc>
              <a:spcBef>
                <a:spcPts val="0"/>
              </a:spcBef>
              <a:spcAft>
                <a:spcPts val="0"/>
              </a:spcAft>
              <a:buClr>
                <a:schemeClr val="dk1"/>
              </a:buClr>
              <a:buSzPts val="1100"/>
              <a:buChar char="●"/>
            </a:pPr>
            <a:r>
              <a:rPr b="1" lang="en-US" sz="1100"/>
              <a:t>Creating/Deleting Directories</a:t>
            </a:r>
            <a:r>
              <a:rPr lang="en-US" sz="1100"/>
              <a:t>: Use </a:t>
            </a:r>
            <a:r>
              <a:rPr lang="en-US" sz="1100">
                <a:solidFill>
                  <a:srgbClr val="188038"/>
                </a:solidFill>
                <a:latin typeface="Roboto Mono"/>
                <a:ea typeface="Roboto Mono"/>
                <a:cs typeface="Roboto Mono"/>
                <a:sym typeface="Roboto Mono"/>
              </a:rPr>
              <a:t>mkdir</a:t>
            </a:r>
            <a:r>
              <a:rPr lang="en-US" sz="1100"/>
              <a:t> and </a:t>
            </a:r>
            <a:r>
              <a:rPr lang="en-US" sz="1100">
                <a:solidFill>
                  <a:srgbClr val="188038"/>
                </a:solidFill>
                <a:latin typeface="Roboto Mono"/>
                <a:ea typeface="Roboto Mono"/>
                <a:cs typeface="Roboto Mono"/>
                <a:sym typeface="Roboto Mono"/>
              </a:rPr>
              <a:t>rmdir</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Managing Files</a:t>
            </a:r>
            <a:r>
              <a:rPr lang="en-US" sz="1100"/>
              <a:t>: Use </a:t>
            </a:r>
            <a:r>
              <a:rPr lang="en-US" sz="1100">
                <a:solidFill>
                  <a:srgbClr val="188038"/>
                </a:solidFill>
                <a:latin typeface="Roboto Mono"/>
                <a:ea typeface="Roboto Mono"/>
                <a:cs typeface="Roboto Mono"/>
                <a:sym typeface="Roboto Mono"/>
              </a:rPr>
              <a:t>type</a:t>
            </a:r>
            <a:r>
              <a:rPr lang="en-US" sz="1100"/>
              <a:t>, </a:t>
            </a:r>
            <a:r>
              <a:rPr lang="en-US" sz="1100">
                <a:solidFill>
                  <a:srgbClr val="188038"/>
                </a:solidFill>
                <a:latin typeface="Roboto Mono"/>
                <a:ea typeface="Roboto Mono"/>
                <a:cs typeface="Roboto Mono"/>
                <a:sym typeface="Roboto Mono"/>
              </a:rPr>
              <a:t>copy</a:t>
            </a:r>
            <a:r>
              <a:rPr lang="en-US" sz="1100"/>
              <a:t>, </a:t>
            </a:r>
            <a:r>
              <a:rPr lang="en-US" sz="1100">
                <a:solidFill>
                  <a:srgbClr val="188038"/>
                </a:solidFill>
                <a:latin typeface="Roboto Mono"/>
                <a:ea typeface="Roboto Mono"/>
                <a:cs typeface="Roboto Mono"/>
                <a:sym typeface="Roboto Mono"/>
              </a:rPr>
              <a:t>move</a:t>
            </a:r>
            <a:r>
              <a:rPr lang="en-US" sz="1100"/>
              <a:t>, and </a:t>
            </a:r>
            <a:r>
              <a:rPr lang="en-US" sz="1100">
                <a:solidFill>
                  <a:srgbClr val="188038"/>
                </a:solidFill>
                <a:latin typeface="Roboto Mono"/>
                <a:ea typeface="Roboto Mono"/>
                <a:cs typeface="Roboto Mono"/>
                <a:sym typeface="Roboto Mono"/>
              </a:rPr>
              <a:t>del</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Finding Files</a:t>
            </a:r>
            <a:r>
              <a:rPr lang="en-US" sz="1100"/>
              <a:t>: Use </a:t>
            </a:r>
            <a:r>
              <a:rPr lang="en-US" sz="1100">
                <a:solidFill>
                  <a:srgbClr val="188038"/>
                </a:solidFill>
                <a:latin typeface="Roboto Mono"/>
                <a:ea typeface="Roboto Mono"/>
                <a:cs typeface="Roboto Mono"/>
                <a:sym typeface="Roboto Mono"/>
              </a:rPr>
              <a:t>dir /s /p</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lang="en-US" sz="1100"/>
              <a:t>These basic commands form the foundation of navigating and managing files and directories using the Command Prompt, allowing you to perform essential file system operations efficiently.</a:t>
            </a:r>
            <a:endParaRPr sz="1100"/>
          </a:p>
          <a:p>
            <a:pPr indent="0" lvl="0" marL="0" rtl="0" algn="l">
              <a:spcBef>
                <a:spcPts val="120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Understanding file paths is crucial for navigating and managing files in the Command Prompt and other file systems. Here’s a detailed explanation of file paths and their components:</a:t>
            </a:r>
            <a:endParaRPr sz="1100"/>
          </a:p>
          <a:p>
            <a:pPr indent="0" lvl="0" marL="0" rtl="0" algn="l">
              <a:lnSpc>
                <a:spcPct val="115000"/>
              </a:lnSpc>
              <a:spcBef>
                <a:spcPts val="1400"/>
              </a:spcBef>
              <a:spcAft>
                <a:spcPts val="0"/>
              </a:spcAft>
              <a:buClr>
                <a:schemeClr val="dk1"/>
              </a:buClr>
              <a:buSzPts val="1100"/>
              <a:buFont typeface="Arial"/>
              <a:buNone/>
            </a:pPr>
            <a:r>
              <a:rPr b="1" lang="en-US" sz="1300"/>
              <a:t>1. Absolute vs. Relative Paths</a:t>
            </a:r>
            <a:endParaRPr b="1" sz="1300"/>
          </a:p>
          <a:p>
            <a:pPr indent="-298450" lvl="0" marL="457200" rtl="0" algn="l">
              <a:lnSpc>
                <a:spcPct val="115000"/>
              </a:lnSpc>
              <a:spcBef>
                <a:spcPts val="1200"/>
              </a:spcBef>
              <a:spcAft>
                <a:spcPts val="0"/>
              </a:spcAft>
              <a:buClr>
                <a:schemeClr val="dk1"/>
              </a:buClr>
              <a:buSzPts val="1100"/>
              <a:buChar char="●"/>
            </a:pPr>
            <a:r>
              <a:rPr b="1" lang="en-US" sz="1100"/>
              <a:t>Absolute Path</a:t>
            </a:r>
            <a:r>
              <a:rPr lang="en-US" sz="1100"/>
              <a:t>: A complete path from the root directory to the specific file or folder. It starts from the root of the drive and specifies the exact location of the file or directory.</a:t>
            </a:r>
            <a:endParaRPr sz="1100"/>
          </a:p>
          <a:p>
            <a:pPr indent="-298450" lvl="1" marL="914400" rtl="0" algn="l">
              <a:lnSpc>
                <a:spcPct val="115000"/>
              </a:lnSpc>
              <a:spcBef>
                <a:spcPts val="0"/>
              </a:spcBef>
              <a:spcAft>
                <a:spcPts val="0"/>
              </a:spcAft>
              <a:buClr>
                <a:schemeClr val="dk1"/>
              </a:buClr>
              <a:buSzPts val="1100"/>
              <a:buChar char="○"/>
            </a:pPr>
            <a:r>
              <a:rPr b="1" lang="en-US" sz="1100"/>
              <a:t>Windows Example</a:t>
            </a:r>
            <a:r>
              <a:rPr lang="en-US" sz="1100"/>
              <a:t>: </a:t>
            </a:r>
            <a:r>
              <a:rPr lang="en-US" sz="1100">
                <a:solidFill>
                  <a:srgbClr val="188038"/>
                </a:solidFill>
                <a:latin typeface="Roboto Mono"/>
                <a:ea typeface="Roboto Mono"/>
                <a:cs typeface="Roboto Mono"/>
                <a:sym typeface="Roboto Mono"/>
              </a:rPr>
              <a:t>C:\Users\Username\Documents\file.txt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b="1" lang="en-US" sz="1100"/>
              <a:t>Unix/Linux Example</a:t>
            </a:r>
            <a:r>
              <a:rPr lang="en-US" sz="1100"/>
              <a:t>: </a:t>
            </a:r>
            <a:r>
              <a:rPr lang="en-US" sz="1100">
                <a:solidFill>
                  <a:srgbClr val="188038"/>
                </a:solidFill>
                <a:latin typeface="Roboto Mono"/>
                <a:ea typeface="Roboto Mono"/>
                <a:cs typeface="Roboto Mono"/>
                <a:sym typeface="Roboto Mono"/>
              </a:rPr>
              <a:t>/home/username/documents/file.txt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US" sz="1100"/>
              <a:t>Relative Path</a:t>
            </a:r>
            <a:r>
              <a:rPr lang="en-US" sz="1100"/>
              <a:t>: A path relative to the current directory you are in. It does not start from the root directory but from the directory you are currently working in.</a:t>
            </a:r>
            <a:endParaRPr sz="1100"/>
          </a:p>
          <a:p>
            <a:pPr indent="-298450" lvl="1" marL="914400" rtl="0" algn="l">
              <a:lnSpc>
                <a:spcPct val="115000"/>
              </a:lnSpc>
              <a:spcBef>
                <a:spcPts val="0"/>
              </a:spcBef>
              <a:spcAft>
                <a:spcPts val="0"/>
              </a:spcAft>
              <a:buClr>
                <a:schemeClr val="dk1"/>
              </a:buClr>
              <a:buSzPts val="1100"/>
              <a:buChar char="○"/>
            </a:pPr>
            <a:r>
              <a:rPr b="1" lang="en-US" sz="1100"/>
              <a:t>Windows Example</a:t>
            </a:r>
            <a:r>
              <a:rPr lang="en-US" sz="1100"/>
              <a:t>: </a:t>
            </a:r>
            <a:r>
              <a:rPr lang="en-US" sz="1100">
                <a:solidFill>
                  <a:srgbClr val="188038"/>
                </a:solidFill>
                <a:latin typeface="Roboto Mono"/>
                <a:ea typeface="Roboto Mono"/>
                <a:cs typeface="Roboto Mono"/>
                <a:sym typeface="Roboto Mono"/>
              </a:rPr>
              <a:t>Documents\file.txt</a:t>
            </a:r>
            <a:r>
              <a:rPr lang="en-US" sz="1100"/>
              <a:t> (if you are in </a:t>
            </a:r>
            <a:r>
              <a:rPr lang="en-US" sz="1100">
                <a:solidFill>
                  <a:srgbClr val="188038"/>
                </a:solidFill>
                <a:latin typeface="Roboto Mono"/>
                <a:ea typeface="Roboto Mono"/>
                <a:cs typeface="Roboto Mono"/>
                <a:sym typeface="Roboto Mono"/>
              </a:rPr>
              <a:t>C:\Users\Username</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Unix/Linux Example</a:t>
            </a:r>
            <a:r>
              <a:rPr lang="en-US" sz="1100"/>
              <a:t>: </a:t>
            </a:r>
            <a:r>
              <a:rPr lang="en-US" sz="1100">
                <a:solidFill>
                  <a:srgbClr val="188038"/>
                </a:solidFill>
                <a:latin typeface="Roboto Mono"/>
                <a:ea typeface="Roboto Mono"/>
                <a:cs typeface="Roboto Mono"/>
                <a:sym typeface="Roboto Mono"/>
              </a:rPr>
              <a:t>documents/file.txt</a:t>
            </a:r>
            <a:r>
              <a:rPr lang="en-US" sz="1100"/>
              <a:t> (if you are in </a:t>
            </a:r>
            <a:r>
              <a:rPr lang="en-US" sz="1100">
                <a:solidFill>
                  <a:srgbClr val="188038"/>
                </a:solidFill>
                <a:latin typeface="Roboto Mono"/>
                <a:ea typeface="Roboto Mono"/>
                <a:cs typeface="Roboto Mono"/>
                <a:sym typeface="Roboto Mono"/>
              </a:rPr>
              <a:t>/home/username</a:t>
            </a:r>
            <a:r>
              <a:rPr lang="en-US" sz="1100"/>
              <a:t>)</a:t>
            </a:r>
            <a:endParaRPr sz="1100"/>
          </a:p>
          <a:p>
            <a:pPr indent="0" lvl="0" marL="0" rtl="0" algn="l">
              <a:lnSpc>
                <a:spcPct val="115000"/>
              </a:lnSpc>
              <a:spcBef>
                <a:spcPts val="1400"/>
              </a:spcBef>
              <a:spcAft>
                <a:spcPts val="0"/>
              </a:spcAft>
              <a:buClr>
                <a:schemeClr val="dk1"/>
              </a:buClr>
              <a:buSzPts val="1100"/>
              <a:buFont typeface="Arial"/>
              <a:buNone/>
            </a:pPr>
            <a:r>
              <a:rPr b="1" lang="en-US" sz="1300"/>
              <a:t>2. Components of a File Path</a:t>
            </a:r>
            <a:endParaRPr b="1" sz="1300"/>
          </a:p>
          <a:p>
            <a:pPr indent="-298450" lvl="0" marL="457200" rtl="0" algn="l">
              <a:lnSpc>
                <a:spcPct val="115000"/>
              </a:lnSpc>
              <a:spcBef>
                <a:spcPts val="1200"/>
              </a:spcBef>
              <a:spcAft>
                <a:spcPts val="0"/>
              </a:spcAft>
              <a:buClr>
                <a:schemeClr val="dk1"/>
              </a:buClr>
              <a:buSzPts val="1100"/>
              <a:buChar char="●"/>
            </a:pPr>
            <a:r>
              <a:rPr b="1" lang="en-US" sz="1100"/>
              <a:t>Drive Letter</a:t>
            </a:r>
            <a:r>
              <a:rPr lang="en-US" sz="1100"/>
              <a:t>: On Windows, paths start with a drive letter (e.g., </a:t>
            </a:r>
            <a:r>
              <a:rPr lang="en-US" sz="1100">
                <a:solidFill>
                  <a:srgbClr val="188038"/>
                </a:solidFill>
                <a:latin typeface="Roboto Mono"/>
                <a:ea typeface="Roboto Mono"/>
                <a:cs typeface="Roboto Mono"/>
                <a:sym typeface="Roboto Mono"/>
              </a:rPr>
              <a:t>C:</a:t>
            </a:r>
            <a:r>
              <a:rPr lang="en-US" sz="1100"/>
              <a:t>). On Unix/Linux, there is no drive letter; the path starts from the root </a:t>
            </a:r>
            <a:r>
              <a:rPr lang="en-US" sz="1100">
                <a:solidFill>
                  <a:srgbClr val="188038"/>
                </a:solidFill>
                <a:latin typeface="Roboto Mono"/>
                <a:ea typeface="Roboto Mono"/>
                <a:cs typeface="Roboto Mono"/>
                <a:sym typeface="Roboto Mono"/>
              </a:rPr>
              <a:t>/</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Windows</a:t>
            </a:r>
            <a:r>
              <a:rPr lang="en-US" sz="1100"/>
              <a:t>: </a:t>
            </a:r>
            <a:r>
              <a:rPr lang="en-US" sz="1100">
                <a:solidFill>
                  <a:srgbClr val="188038"/>
                </a:solidFill>
                <a:latin typeface="Roboto Mono"/>
                <a:ea typeface="Roboto Mono"/>
                <a:cs typeface="Roboto Mono"/>
                <a:sym typeface="Roboto Mono"/>
              </a:rPr>
              <a:t>C:</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b="1" lang="en-US" sz="1100"/>
              <a:t>Unix/Linux</a:t>
            </a:r>
            <a:r>
              <a:rPr lang="en-US" sz="1100"/>
              <a:t>: </a:t>
            </a:r>
            <a:r>
              <a:rPr lang="en-US"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US" sz="1100"/>
              <a:t>Root Directory</a:t>
            </a:r>
            <a:r>
              <a:rPr lang="en-US" sz="1100"/>
              <a:t>: The top-level directory in a file system. On Windows, this is represented by the drive letter followed by a backslash (</a:t>
            </a:r>
            <a:r>
              <a:rPr lang="en-US" sz="1100">
                <a:solidFill>
                  <a:srgbClr val="188038"/>
                </a:solidFill>
                <a:latin typeface="Roboto Mono"/>
                <a:ea typeface="Roboto Mono"/>
                <a:cs typeface="Roboto Mono"/>
                <a:sym typeface="Roboto Mono"/>
              </a:rPr>
              <a:t>\</a:t>
            </a:r>
            <a:r>
              <a:rPr lang="en-US" sz="1100"/>
              <a:t>). On Unix/Linux, it is represented by a forward slash (</a:t>
            </a:r>
            <a:r>
              <a:rPr lang="en-US" sz="1100">
                <a:solidFill>
                  <a:srgbClr val="188038"/>
                </a:solidFill>
                <a:latin typeface="Roboto Mono"/>
                <a:ea typeface="Roboto Mono"/>
                <a:cs typeface="Roboto Mono"/>
                <a:sym typeface="Roboto Mono"/>
              </a:rPr>
              <a:t>/</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Windows</a:t>
            </a:r>
            <a:r>
              <a:rPr lang="en-US" sz="1100"/>
              <a:t>: </a:t>
            </a:r>
            <a:r>
              <a:rPr lang="en-US" sz="1100">
                <a:solidFill>
                  <a:srgbClr val="188038"/>
                </a:solidFill>
                <a:latin typeface="Roboto Mono"/>
                <a:ea typeface="Roboto Mono"/>
                <a:cs typeface="Roboto Mono"/>
                <a:sym typeface="Roboto Mono"/>
              </a:rPr>
              <a:t>C:\</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b="1" lang="en-US" sz="1100"/>
              <a:t>Unix/Linux</a:t>
            </a:r>
            <a:r>
              <a:rPr lang="en-US" sz="1100"/>
              <a:t>: </a:t>
            </a:r>
            <a:r>
              <a:rPr lang="en-US"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US" sz="1100"/>
              <a:t>Folder Names</a:t>
            </a:r>
            <a:r>
              <a:rPr lang="en-US" sz="1100"/>
              <a:t>: The names of directories or folders in the path. Each folder is separated by a backslash (</a:t>
            </a:r>
            <a:r>
              <a:rPr lang="en-US" sz="1100">
                <a:solidFill>
                  <a:srgbClr val="188038"/>
                </a:solidFill>
                <a:latin typeface="Roboto Mono"/>
                <a:ea typeface="Roboto Mono"/>
                <a:cs typeface="Roboto Mono"/>
                <a:sym typeface="Roboto Mono"/>
              </a:rPr>
              <a:t>\</a:t>
            </a:r>
            <a:r>
              <a:rPr lang="en-US" sz="1100"/>
              <a:t>) on Windows and a forward slash (</a:t>
            </a:r>
            <a:r>
              <a:rPr lang="en-US" sz="1100">
                <a:solidFill>
                  <a:srgbClr val="188038"/>
                </a:solidFill>
                <a:latin typeface="Roboto Mono"/>
                <a:ea typeface="Roboto Mono"/>
                <a:cs typeface="Roboto Mono"/>
                <a:sym typeface="Roboto Mono"/>
              </a:rPr>
              <a:t>/</a:t>
            </a:r>
            <a:r>
              <a:rPr lang="en-US" sz="1100"/>
              <a:t>) on Unix/Linux.</a:t>
            </a:r>
            <a:endParaRPr sz="1100"/>
          </a:p>
          <a:p>
            <a:pPr indent="-298450" lvl="1" marL="914400" rtl="0" algn="l">
              <a:lnSpc>
                <a:spcPct val="115000"/>
              </a:lnSpc>
              <a:spcBef>
                <a:spcPts val="0"/>
              </a:spcBef>
              <a:spcAft>
                <a:spcPts val="0"/>
              </a:spcAft>
              <a:buClr>
                <a:schemeClr val="dk1"/>
              </a:buClr>
              <a:buSzPts val="1100"/>
              <a:buChar char="○"/>
            </a:pPr>
            <a:r>
              <a:rPr b="1" lang="en-US" sz="1100"/>
              <a:t>Windows</a:t>
            </a:r>
            <a:r>
              <a:rPr lang="en-US" sz="1100"/>
              <a:t>: </a:t>
            </a:r>
            <a:r>
              <a:rPr lang="en-US" sz="1100">
                <a:solidFill>
                  <a:srgbClr val="188038"/>
                </a:solidFill>
                <a:latin typeface="Roboto Mono"/>
                <a:ea typeface="Roboto Mono"/>
                <a:cs typeface="Roboto Mono"/>
                <a:sym typeface="Roboto Mono"/>
              </a:rPr>
              <a:t>C:\Users\Username\Documents</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b="1" lang="en-US" sz="1100"/>
              <a:t>Unix/Linux</a:t>
            </a:r>
            <a:r>
              <a:rPr lang="en-US" sz="1100"/>
              <a:t>: </a:t>
            </a:r>
            <a:r>
              <a:rPr lang="en-US" sz="1100">
                <a:solidFill>
                  <a:srgbClr val="188038"/>
                </a:solidFill>
                <a:latin typeface="Roboto Mono"/>
                <a:ea typeface="Roboto Mono"/>
                <a:cs typeface="Roboto Mono"/>
                <a:sym typeface="Roboto Mono"/>
              </a:rPr>
              <a:t>/home/username/documents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US" sz="1100"/>
              <a:t>File Name</a:t>
            </a:r>
            <a:r>
              <a:rPr lang="en-US" sz="1100"/>
              <a:t>: The name of the file, including its extension (e.g., </a:t>
            </a:r>
            <a:r>
              <a:rPr lang="en-US" sz="1100">
                <a:solidFill>
                  <a:srgbClr val="188038"/>
                </a:solidFill>
                <a:latin typeface="Roboto Mono"/>
                <a:ea typeface="Roboto Mono"/>
                <a:cs typeface="Roboto Mono"/>
                <a:sym typeface="Roboto Mono"/>
              </a:rPr>
              <a:t>.txt</a:t>
            </a:r>
            <a:r>
              <a:rPr lang="en-US" sz="1100"/>
              <a:t>, </a:t>
            </a:r>
            <a:r>
              <a:rPr lang="en-US" sz="1100">
                <a:solidFill>
                  <a:srgbClr val="188038"/>
                </a:solidFill>
                <a:latin typeface="Roboto Mono"/>
                <a:ea typeface="Roboto Mono"/>
                <a:cs typeface="Roboto Mono"/>
                <a:sym typeface="Roboto Mono"/>
              </a:rPr>
              <a:t>.jpg</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Windows</a:t>
            </a:r>
            <a:r>
              <a:rPr lang="en-US" sz="1100"/>
              <a:t>: </a:t>
            </a:r>
            <a:r>
              <a:rPr lang="en-US" sz="1100">
                <a:solidFill>
                  <a:srgbClr val="188038"/>
                </a:solidFill>
                <a:latin typeface="Roboto Mono"/>
                <a:ea typeface="Roboto Mono"/>
                <a:cs typeface="Roboto Mono"/>
                <a:sym typeface="Roboto Mono"/>
              </a:rPr>
              <a:t>file.txt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b="1" lang="en-US" sz="1100"/>
              <a:t>Unix/Linux</a:t>
            </a:r>
            <a:r>
              <a:rPr lang="en-US" sz="1100"/>
              <a:t>: </a:t>
            </a:r>
            <a:r>
              <a:rPr lang="en-US" sz="1100">
                <a:solidFill>
                  <a:srgbClr val="188038"/>
                </a:solidFill>
                <a:latin typeface="Roboto Mono"/>
                <a:ea typeface="Roboto Mono"/>
                <a:cs typeface="Roboto Mono"/>
                <a:sym typeface="Roboto Mono"/>
              </a:rPr>
              <a:t>file.txt</a:t>
            </a:r>
            <a:endParaRPr sz="1100">
              <a:solidFill>
                <a:srgbClr val="188038"/>
              </a:solidFill>
              <a:latin typeface="Roboto Mono"/>
              <a:ea typeface="Roboto Mono"/>
              <a:cs typeface="Roboto Mono"/>
              <a:sym typeface="Roboto Mono"/>
            </a:endParaRPr>
          </a:p>
          <a:p>
            <a:pPr indent="0" lvl="0" marL="0" rtl="0" algn="l">
              <a:lnSpc>
                <a:spcPct val="115000"/>
              </a:lnSpc>
              <a:spcBef>
                <a:spcPts val="1400"/>
              </a:spcBef>
              <a:spcAft>
                <a:spcPts val="0"/>
              </a:spcAft>
              <a:buClr>
                <a:schemeClr val="dk1"/>
              </a:buClr>
              <a:buSzPts val="1100"/>
              <a:buFont typeface="Arial"/>
              <a:buNone/>
            </a:pPr>
            <a:r>
              <a:rPr b="1" lang="en-US" sz="1300"/>
              <a:t>3. Path Separators</a:t>
            </a:r>
            <a:endParaRPr b="1" sz="1300"/>
          </a:p>
          <a:p>
            <a:pPr indent="0" lvl="0" marL="0" rtl="0" algn="l">
              <a:spcBef>
                <a:spcPts val="400"/>
              </a:spcBef>
              <a:spcAft>
                <a:spcPts val="0"/>
              </a:spcAft>
              <a:buNone/>
            </a:pPr>
            <a:r>
              <a:rPr b="1" lang="en-US" sz="1100"/>
              <a:t>Windows</a:t>
            </a:r>
            <a:r>
              <a:rPr lang="en-US" sz="1100"/>
              <a:t>: Uses backslashes (</a:t>
            </a:r>
            <a:r>
              <a:rPr lang="en-US" sz="1100">
                <a:solidFill>
                  <a:srgbClr val="188038"/>
                </a:solidFill>
                <a:latin typeface="Roboto Mono"/>
                <a:ea typeface="Roboto Mono"/>
                <a:cs typeface="Roboto Mono"/>
                <a:sym typeface="Roboto Mono"/>
              </a:rPr>
              <a:t>\</a:t>
            </a:r>
            <a:r>
              <a:rPr lang="en-US" sz="1100"/>
              <a:t>) to separate directories in a path.</a:t>
            </a:r>
            <a:br>
              <a:rPr lang="en-US" sz="1100"/>
            </a:br>
            <a:r>
              <a:rPr lang="en-US" sz="1100">
                <a:solidFill>
                  <a:srgbClr val="188038"/>
                </a:solidFill>
                <a:latin typeface="Roboto Mono"/>
                <a:ea typeface="Roboto Mono"/>
                <a:cs typeface="Roboto Mono"/>
                <a:sym typeface="Roboto Mono"/>
              </a:rPr>
              <a:t>C:\Users\Username\Documents\file.txt</a:t>
            </a:r>
            <a:endParaRPr sz="1100"/>
          </a:p>
          <a:p>
            <a:pPr indent="0" lvl="0" marL="0" rtl="0" algn="l">
              <a:spcBef>
                <a:spcPts val="0"/>
              </a:spcBef>
              <a:spcAft>
                <a:spcPts val="0"/>
              </a:spcAft>
              <a:buNone/>
            </a:pPr>
            <a:r>
              <a:rPr b="1" lang="en-US" sz="1100"/>
              <a:t>Unix/Linux</a:t>
            </a:r>
            <a:r>
              <a:rPr lang="en-US" sz="1100"/>
              <a:t>: Uses forward slashes (</a:t>
            </a:r>
            <a:r>
              <a:rPr lang="en-US" sz="1100">
                <a:solidFill>
                  <a:srgbClr val="188038"/>
                </a:solidFill>
                <a:latin typeface="Roboto Mono"/>
                <a:ea typeface="Roboto Mono"/>
                <a:cs typeface="Roboto Mono"/>
                <a:sym typeface="Roboto Mono"/>
              </a:rPr>
              <a:t>/</a:t>
            </a:r>
            <a:r>
              <a:rPr lang="en-US" sz="1100"/>
              <a:t>) to separate directories in a path.</a:t>
            </a:r>
            <a:br>
              <a:rPr lang="en-US" sz="1100"/>
            </a:br>
            <a:r>
              <a:rPr lang="en-US" sz="1100">
                <a:solidFill>
                  <a:srgbClr val="188038"/>
                </a:solidFill>
                <a:latin typeface="Roboto Mono"/>
                <a:ea typeface="Roboto Mono"/>
                <a:cs typeface="Roboto Mono"/>
                <a:sym typeface="Roboto Mono"/>
              </a:rPr>
              <a:t>/home/username/documents/file.txt</a:t>
            </a:r>
            <a:endParaRPr sz="1100"/>
          </a:p>
          <a:p>
            <a:pPr indent="0" lvl="0" marL="0" rtl="0" algn="l">
              <a:lnSpc>
                <a:spcPct val="115000"/>
              </a:lnSpc>
              <a:spcBef>
                <a:spcPts val="1400"/>
              </a:spcBef>
              <a:spcAft>
                <a:spcPts val="0"/>
              </a:spcAft>
              <a:buClr>
                <a:schemeClr val="dk1"/>
              </a:buClr>
              <a:buSzPts val="1100"/>
              <a:buFont typeface="Arial"/>
              <a:buNone/>
            </a:pPr>
            <a:r>
              <a:rPr b="1" lang="en-US" sz="1300"/>
              <a:t>4. Special Path Notations</a:t>
            </a:r>
            <a:endParaRPr b="1" sz="1300"/>
          </a:p>
          <a:p>
            <a:pPr indent="-298450" lvl="0" marL="457200" rtl="0" algn="l">
              <a:lnSpc>
                <a:spcPct val="115000"/>
              </a:lnSpc>
              <a:spcBef>
                <a:spcPts val="1200"/>
              </a:spcBef>
              <a:spcAft>
                <a:spcPts val="0"/>
              </a:spcAft>
              <a:buClr>
                <a:schemeClr val="dk1"/>
              </a:buClr>
              <a:buSzPts val="1100"/>
              <a:buChar char="●"/>
            </a:pPr>
            <a:r>
              <a:rPr b="1" lang="en-US" sz="1100"/>
              <a:t>Current Directory (</a:t>
            </a:r>
            <a:r>
              <a:rPr b="1" lang="en-US" sz="1100">
                <a:solidFill>
                  <a:srgbClr val="188038"/>
                </a:solidFill>
                <a:latin typeface="Roboto Mono"/>
                <a:ea typeface="Roboto Mono"/>
                <a:cs typeface="Roboto Mono"/>
                <a:sym typeface="Roboto Mono"/>
              </a:rPr>
              <a:t>.</a:t>
            </a:r>
            <a:r>
              <a:rPr b="1" lang="en-US" sz="1100"/>
              <a:t>)</a:t>
            </a:r>
            <a:r>
              <a:rPr lang="en-US" sz="1100"/>
              <a:t>: Represents the directory you are currently in.</a:t>
            </a:r>
            <a:endParaRPr sz="1100"/>
          </a:p>
          <a:p>
            <a:pPr indent="-298450" lvl="1" marL="914400" rtl="0" algn="l">
              <a:lnSpc>
                <a:spcPct val="115000"/>
              </a:lnSpc>
              <a:spcBef>
                <a:spcPts val="0"/>
              </a:spcBef>
              <a:spcAft>
                <a:spcPts val="0"/>
              </a:spcAft>
              <a:buClr>
                <a:schemeClr val="dk1"/>
              </a:buClr>
              <a:buSzPts val="1100"/>
              <a:buChar char="○"/>
            </a:pPr>
            <a:r>
              <a:rPr b="1" lang="en-US" sz="1100"/>
              <a:t>Windows/Unix/Linux</a:t>
            </a:r>
            <a:r>
              <a:rPr lang="en-US" sz="1100"/>
              <a:t>: </a:t>
            </a:r>
            <a:r>
              <a:rPr lang="en-US" sz="1100">
                <a:solidFill>
                  <a:srgbClr val="188038"/>
                </a:solidFill>
                <a:latin typeface="Roboto Mono"/>
                <a:ea typeface="Roboto Mono"/>
                <a:cs typeface="Roboto Mono"/>
                <a:sym typeface="Roboto Mono"/>
              </a:rPr>
              <a:t>.\file.txt</a:t>
            </a:r>
            <a:r>
              <a:rPr lang="en-US" sz="1100"/>
              <a:t> or </a:t>
            </a:r>
            <a:r>
              <a:rPr lang="en-US" sz="1100">
                <a:solidFill>
                  <a:srgbClr val="188038"/>
                </a:solidFill>
                <a:latin typeface="Roboto Mono"/>
                <a:ea typeface="Roboto Mono"/>
                <a:cs typeface="Roboto Mono"/>
                <a:sym typeface="Roboto Mono"/>
              </a:rPr>
              <a:t>./file.txt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US" sz="1100"/>
              <a:t>Parent Directory (</a:t>
            </a:r>
            <a:r>
              <a:rPr b="1" lang="en-US" sz="1100">
                <a:solidFill>
                  <a:srgbClr val="188038"/>
                </a:solidFill>
                <a:latin typeface="Roboto Mono"/>
                <a:ea typeface="Roboto Mono"/>
                <a:cs typeface="Roboto Mono"/>
                <a:sym typeface="Roboto Mono"/>
              </a:rPr>
              <a:t>..</a:t>
            </a:r>
            <a:r>
              <a:rPr b="1" lang="en-US" sz="1100"/>
              <a:t>)</a:t>
            </a:r>
            <a:r>
              <a:rPr lang="en-US" sz="1100"/>
              <a:t>: Represents the directory one level up from the current directory.</a:t>
            </a:r>
            <a:endParaRPr sz="1100"/>
          </a:p>
          <a:p>
            <a:pPr indent="-298450" lvl="1" marL="914400" rtl="0" algn="l">
              <a:lnSpc>
                <a:spcPct val="115000"/>
              </a:lnSpc>
              <a:spcBef>
                <a:spcPts val="0"/>
              </a:spcBef>
              <a:spcAft>
                <a:spcPts val="0"/>
              </a:spcAft>
              <a:buClr>
                <a:schemeClr val="dk1"/>
              </a:buClr>
              <a:buSzPts val="1100"/>
              <a:buChar char="○"/>
            </a:pPr>
            <a:r>
              <a:rPr b="1" lang="en-US" sz="1100"/>
              <a:t>Windows/Unix/Linux</a:t>
            </a:r>
            <a:r>
              <a:rPr lang="en-US" sz="1100"/>
              <a:t>: </a:t>
            </a:r>
            <a:r>
              <a:rPr lang="en-US" sz="1100">
                <a:solidFill>
                  <a:srgbClr val="188038"/>
                </a:solidFill>
                <a:latin typeface="Roboto Mono"/>
                <a:ea typeface="Roboto Mono"/>
                <a:cs typeface="Roboto Mono"/>
                <a:sym typeface="Roboto Mono"/>
              </a:rPr>
              <a:t>..\file.txt</a:t>
            </a:r>
            <a:r>
              <a:rPr lang="en-US" sz="1100"/>
              <a:t> or </a:t>
            </a:r>
            <a:r>
              <a:rPr lang="en-US" sz="1100">
                <a:solidFill>
                  <a:srgbClr val="188038"/>
                </a:solidFill>
                <a:latin typeface="Roboto Mono"/>
                <a:ea typeface="Roboto Mono"/>
                <a:cs typeface="Roboto Mono"/>
                <a:sym typeface="Roboto Mono"/>
              </a:rPr>
              <a:t>../file.txt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US" sz="1100"/>
              <a:t>Home Directory (</a:t>
            </a:r>
            <a:r>
              <a:rPr b="1" lang="en-US" sz="1100">
                <a:solidFill>
                  <a:srgbClr val="188038"/>
                </a:solidFill>
                <a:latin typeface="Roboto Mono"/>
                <a:ea typeface="Roboto Mono"/>
                <a:cs typeface="Roboto Mono"/>
                <a:sym typeface="Roboto Mono"/>
              </a:rPr>
              <a:t>~</a:t>
            </a:r>
            <a:r>
              <a:rPr b="1" lang="en-US" sz="1100"/>
              <a:t>)</a:t>
            </a:r>
            <a:r>
              <a:rPr lang="en-US" sz="1100"/>
              <a:t>: On Unix/Linux, </a:t>
            </a:r>
            <a:r>
              <a:rPr lang="en-US" sz="1100">
                <a:solidFill>
                  <a:srgbClr val="188038"/>
                </a:solidFill>
                <a:latin typeface="Roboto Mono"/>
                <a:ea typeface="Roboto Mono"/>
                <a:cs typeface="Roboto Mono"/>
                <a:sym typeface="Roboto Mono"/>
              </a:rPr>
              <a:t>~</a:t>
            </a:r>
            <a:r>
              <a:rPr lang="en-US" sz="1100"/>
              <a:t> represents the user's home directory.</a:t>
            </a:r>
            <a:endParaRPr sz="1100"/>
          </a:p>
          <a:p>
            <a:pPr indent="-298450" lvl="1" marL="914400" rtl="0" algn="l">
              <a:lnSpc>
                <a:spcPct val="115000"/>
              </a:lnSpc>
              <a:spcBef>
                <a:spcPts val="0"/>
              </a:spcBef>
              <a:spcAft>
                <a:spcPts val="0"/>
              </a:spcAft>
              <a:buClr>
                <a:schemeClr val="dk1"/>
              </a:buClr>
              <a:buSzPts val="1100"/>
              <a:buChar char="○"/>
            </a:pPr>
            <a:r>
              <a:rPr b="1" lang="en-US" sz="1100"/>
              <a:t>Unix/Linux</a:t>
            </a:r>
            <a:r>
              <a:rPr lang="en-US" sz="1100"/>
              <a:t>: </a:t>
            </a:r>
            <a:r>
              <a:rPr lang="en-US" sz="1100">
                <a:solidFill>
                  <a:srgbClr val="188038"/>
                </a:solidFill>
                <a:latin typeface="Roboto Mono"/>
                <a:ea typeface="Roboto Mono"/>
                <a:cs typeface="Roboto Mono"/>
                <a:sym typeface="Roboto Mono"/>
              </a:rPr>
              <a:t>~/documents/file.txt</a:t>
            </a:r>
            <a:endParaRPr sz="1100">
              <a:solidFill>
                <a:srgbClr val="188038"/>
              </a:solidFill>
              <a:latin typeface="Roboto Mono"/>
              <a:ea typeface="Roboto Mono"/>
              <a:cs typeface="Roboto Mono"/>
              <a:sym typeface="Roboto Mono"/>
            </a:endParaRPr>
          </a:p>
          <a:p>
            <a:pPr indent="0" lvl="0" marL="0" rtl="0" algn="l">
              <a:lnSpc>
                <a:spcPct val="115000"/>
              </a:lnSpc>
              <a:spcBef>
                <a:spcPts val="1400"/>
              </a:spcBef>
              <a:spcAft>
                <a:spcPts val="0"/>
              </a:spcAft>
              <a:buClr>
                <a:schemeClr val="dk1"/>
              </a:buClr>
              <a:buSzPts val="1100"/>
              <a:buFont typeface="Arial"/>
              <a:buNone/>
            </a:pPr>
            <a:r>
              <a:rPr b="1" lang="en-US" sz="1300"/>
              <a:t>5. Examples</a:t>
            </a:r>
            <a:endParaRPr b="1" sz="1300"/>
          </a:p>
          <a:p>
            <a:pPr indent="-298450" lvl="0" marL="457200" rtl="0" algn="l">
              <a:spcBef>
                <a:spcPts val="400"/>
              </a:spcBef>
              <a:spcAft>
                <a:spcPts val="0"/>
              </a:spcAft>
              <a:buSzPts val="1100"/>
              <a:buChar char="●"/>
            </a:pPr>
            <a:r>
              <a:rPr b="1" lang="en-US" sz="1100"/>
              <a:t>Absolute Path Example (Windows)</a:t>
            </a:r>
            <a:r>
              <a:rPr lang="en-US" sz="1100"/>
              <a:t>:</a:t>
            </a:r>
            <a:br>
              <a:rPr lang="en-US" sz="1100"/>
            </a:br>
            <a:r>
              <a:rPr lang="en-US" sz="1100">
                <a:solidFill>
                  <a:srgbClr val="188038"/>
                </a:solidFill>
                <a:latin typeface="Roboto Mono"/>
                <a:ea typeface="Roboto Mono"/>
                <a:cs typeface="Roboto Mono"/>
                <a:sym typeface="Roboto Mono"/>
              </a:rPr>
              <a:t>C:\Users\Username\Documents\file.txt</a:t>
            </a:r>
            <a:endParaRPr sz="1100"/>
          </a:p>
          <a:p>
            <a:pPr indent="-298450" lvl="0" marL="457200" rtl="0" algn="l">
              <a:spcBef>
                <a:spcPts val="0"/>
              </a:spcBef>
              <a:spcAft>
                <a:spcPts val="0"/>
              </a:spcAft>
              <a:buSzPts val="1100"/>
              <a:buChar char="●"/>
            </a:pPr>
            <a:r>
              <a:rPr b="1" lang="en-US" sz="1100"/>
              <a:t>Absolute Path Example (Unix/Linux)</a:t>
            </a:r>
            <a:r>
              <a:rPr lang="en-US" sz="1100"/>
              <a:t>:</a:t>
            </a:r>
            <a:br>
              <a:rPr lang="en-US" sz="1100"/>
            </a:br>
            <a:r>
              <a:rPr lang="en-US" sz="1100">
                <a:solidFill>
                  <a:srgbClr val="188038"/>
                </a:solidFill>
                <a:latin typeface="Roboto Mono"/>
                <a:ea typeface="Roboto Mono"/>
                <a:cs typeface="Roboto Mono"/>
                <a:sym typeface="Roboto Mono"/>
              </a:rPr>
              <a:t>/home/username/documents/file.txt</a:t>
            </a: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SzPts val="1100"/>
              <a:buChar char="●"/>
            </a:pPr>
            <a:r>
              <a:rPr b="1" lang="en-US" sz="1100"/>
              <a:t>Relative Path Example (Windows)</a:t>
            </a:r>
            <a:r>
              <a:rPr lang="en-US" sz="1100"/>
              <a:t>:</a:t>
            </a:r>
            <a:br>
              <a:rPr lang="en-US" sz="1100"/>
            </a:br>
            <a:r>
              <a:rPr lang="en-US" sz="1100">
                <a:solidFill>
                  <a:srgbClr val="188038"/>
                </a:solidFill>
                <a:latin typeface="Roboto Mono"/>
                <a:ea typeface="Roboto Mono"/>
                <a:cs typeface="Roboto Mono"/>
                <a:sym typeface="Roboto Mono"/>
              </a:rPr>
              <a:t>Documents\file.txt</a:t>
            </a:r>
            <a:endParaRPr sz="1100"/>
          </a:p>
          <a:p>
            <a:pPr indent="-298450" lvl="0" marL="457200" rtl="0" algn="l">
              <a:spcBef>
                <a:spcPts val="0"/>
              </a:spcBef>
              <a:spcAft>
                <a:spcPts val="0"/>
              </a:spcAft>
              <a:buSzPts val="1100"/>
              <a:buChar char="●"/>
            </a:pPr>
            <a:r>
              <a:rPr b="1" lang="en-US" sz="1100"/>
              <a:t>Relative Path Example (Unix/Linux)</a:t>
            </a:r>
            <a:r>
              <a:rPr lang="en-US" sz="1100"/>
              <a:t>:</a:t>
            </a:r>
            <a:br>
              <a:rPr lang="en-US" sz="1100"/>
            </a:br>
            <a:r>
              <a:rPr lang="en-US" sz="1100">
                <a:solidFill>
                  <a:srgbClr val="188038"/>
                </a:solidFill>
                <a:latin typeface="Roboto Mono"/>
                <a:ea typeface="Roboto Mono"/>
                <a:cs typeface="Roboto Mono"/>
                <a:sym typeface="Roboto Mono"/>
              </a:rPr>
              <a:t>documents/file.txt</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Absolute Path</a:t>
            </a:r>
            <a:r>
              <a:rPr lang="en-US" sz="1100"/>
              <a:t>: Full path from the root directory (e.g., </a:t>
            </a:r>
            <a:r>
              <a:rPr lang="en-US" sz="1100">
                <a:solidFill>
                  <a:srgbClr val="188038"/>
                </a:solidFill>
                <a:latin typeface="Roboto Mono"/>
                <a:ea typeface="Roboto Mono"/>
                <a:cs typeface="Roboto Mono"/>
                <a:sym typeface="Roboto Mono"/>
              </a:rPr>
              <a:t>C:\Users\Username\Documents\file.txt</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Relative Path</a:t>
            </a:r>
            <a:r>
              <a:rPr lang="en-US" sz="1100"/>
              <a:t>: Path relative to the current directory (e.g., </a:t>
            </a:r>
            <a:r>
              <a:rPr lang="en-US" sz="1100">
                <a:solidFill>
                  <a:srgbClr val="188038"/>
                </a:solidFill>
                <a:latin typeface="Roboto Mono"/>
                <a:ea typeface="Roboto Mono"/>
                <a:cs typeface="Roboto Mono"/>
                <a:sym typeface="Roboto Mono"/>
              </a:rPr>
              <a:t>Documents\file.txt</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Components</a:t>
            </a:r>
            <a:r>
              <a:rPr lang="en-US" sz="1100"/>
              <a:t>: Drive letter, root directory, folder names, and file name.</a:t>
            </a:r>
            <a:endParaRPr sz="1100"/>
          </a:p>
          <a:p>
            <a:pPr indent="-298450" lvl="0" marL="457200" rtl="0" algn="l">
              <a:lnSpc>
                <a:spcPct val="115000"/>
              </a:lnSpc>
              <a:spcBef>
                <a:spcPts val="0"/>
              </a:spcBef>
              <a:spcAft>
                <a:spcPts val="0"/>
              </a:spcAft>
              <a:buClr>
                <a:schemeClr val="dk1"/>
              </a:buClr>
              <a:buSzPts val="1100"/>
              <a:buChar char="●"/>
            </a:pPr>
            <a:r>
              <a:rPr b="1" lang="en-US" sz="1100"/>
              <a:t>Path Separators</a:t>
            </a:r>
            <a:r>
              <a:rPr lang="en-US" sz="1100"/>
              <a:t>: Backslash (</a:t>
            </a:r>
            <a:r>
              <a:rPr lang="en-US" sz="1100">
                <a:solidFill>
                  <a:srgbClr val="188038"/>
                </a:solidFill>
                <a:latin typeface="Roboto Mono"/>
                <a:ea typeface="Roboto Mono"/>
                <a:cs typeface="Roboto Mono"/>
                <a:sym typeface="Roboto Mono"/>
              </a:rPr>
              <a:t>\</a:t>
            </a:r>
            <a:r>
              <a:rPr lang="en-US" sz="1100"/>
              <a:t>) for Windows and forward slash (</a:t>
            </a:r>
            <a:r>
              <a:rPr lang="en-US" sz="1100">
                <a:solidFill>
                  <a:srgbClr val="188038"/>
                </a:solidFill>
                <a:latin typeface="Roboto Mono"/>
                <a:ea typeface="Roboto Mono"/>
                <a:cs typeface="Roboto Mono"/>
                <a:sym typeface="Roboto Mono"/>
              </a:rPr>
              <a:t>/</a:t>
            </a:r>
            <a:r>
              <a:rPr lang="en-US" sz="1100"/>
              <a:t>) for Unix/Linux.</a:t>
            </a:r>
            <a:endParaRPr sz="1100"/>
          </a:p>
          <a:p>
            <a:pPr indent="-298450" lvl="0" marL="457200" rtl="0" algn="l">
              <a:lnSpc>
                <a:spcPct val="115000"/>
              </a:lnSpc>
              <a:spcBef>
                <a:spcPts val="0"/>
              </a:spcBef>
              <a:spcAft>
                <a:spcPts val="0"/>
              </a:spcAft>
              <a:buClr>
                <a:schemeClr val="dk1"/>
              </a:buClr>
              <a:buSzPts val="1100"/>
              <a:buChar char="●"/>
            </a:pPr>
            <a:r>
              <a:rPr b="1" lang="en-US" sz="1100"/>
              <a:t>Special Notations</a:t>
            </a:r>
            <a:r>
              <a:rPr lang="en-US" sz="1100"/>
              <a:t>: </a:t>
            </a:r>
            <a:r>
              <a:rPr lang="en-US" sz="1100">
                <a:solidFill>
                  <a:srgbClr val="188038"/>
                </a:solidFill>
                <a:latin typeface="Roboto Mono"/>
                <a:ea typeface="Roboto Mono"/>
                <a:cs typeface="Roboto Mono"/>
                <a:sym typeface="Roboto Mono"/>
              </a:rPr>
              <a:t>.</a:t>
            </a:r>
            <a:r>
              <a:rPr lang="en-US" sz="1100"/>
              <a:t> for current directory, </a:t>
            </a:r>
            <a:r>
              <a:rPr lang="en-US" sz="1100">
                <a:solidFill>
                  <a:srgbClr val="188038"/>
                </a:solidFill>
                <a:latin typeface="Roboto Mono"/>
                <a:ea typeface="Roboto Mono"/>
                <a:cs typeface="Roboto Mono"/>
                <a:sym typeface="Roboto Mono"/>
              </a:rPr>
              <a:t>..</a:t>
            </a:r>
            <a:r>
              <a:rPr lang="en-US" sz="1100"/>
              <a:t> for parent directory, </a:t>
            </a:r>
            <a:r>
              <a:rPr lang="en-US" sz="1100">
                <a:solidFill>
                  <a:srgbClr val="188038"/>
                </a:solidFill>
                <a:latin typeface="Roboto Mono"/>
                <a:ea typeface="Roboto Mono"/>
                <a:cs typeface="Roboto Mono"/>
                <a:sym typeface="Roboto Mono"/>
              </a:rPr>
              <a:t>~</a:t>
            </a:r>
            <a:r>
              <a:rPr lang="en-US" sz="1100"/>
              <a:t> for home directory (Unix/Linux).</a:t>
            </a:r>
            <a:endParaRPr sz="1100"/>
          </a:p>
          <a:p>
            <a:pPr indent="0" lvl="0" marL="0" rtl="0" algn="l">
              <a:lnSpc>
                <a:spcPct val="115000"/>
              </a:lnSpc>
              <a:spcBef>
                <a:spcPts val="1200"/>
              </a:spcBef>
              <a:spcAft>
                <a:spcPts val="0"/>
              </a:spcAft>
              <a:buClr>
                <a:schemeClr val="dk1"/>
              </a:buClr>
              <a:buSzPts val="1100"/>
              <a:buFont typeface="Arial"/>
              <a:buNone/>
            </a:pPr>
            <a:r>
              <a:rPr lang="en-US" sz="1100"/>
              <a:t>Understanding these components and notations helps you navigate and manage files more effectively using the Command Prompt or any file system.</a:t>
            </a:r>
            <a:endParaRPr sz="1100"/>
          </a:p>
          <a:p>
            <a:pPr indent="0" lvl="0" marL="0" rtl="0" algn="l">
              <a:spcBef>
                <a:spcPts val="120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103667" y="2103437"/>
            <a:ext cx="9984666"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b="1" lang="en-US"/>
              <a:t>Lesson 1: Command Prompt Introduction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5511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What is the Command Prompt?</a:t>
            </a:r>
            <a:endParaRPr b="1"/>
          </a:p>
        </p:txBody>
      </p:sp>
      <p:sp>
        <p:nvSpPr>
          <p:cNvPr id="94" name="Google Shape;94;p2"/>
          <p:cNvSpPr txBox="1"/>
          <p:nvPr/>
        </p:nvSpPr>
        <p:spPr>
          <a:xfrm>
            <a:off x="1038386" y="2200759"/>
            <a:ext cx="9624448" cy="309052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command prompt is a text-based interface used to interact with your computer.</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It allows users to execute commands by typing them and pressing Enter.</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Shell: The software that provides the command-line interface.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Terminal: The environment where the shell runs (e.g., Command Prompt on Windows, Terminal on macOS/Linux).</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Why Learn Command Prompt?</a:t>
            </a:r>
            <a:endParaRPr/>
          </a:p>
        </p:txBody>
      </p:sp>
      <p:sp>
        <p:nvSpPr>
          <p:cNvPr id="100" name="Google Shape;100;p3"/>
          <p:cNvSpPr txBox="1"/>
          <p:nvPr/>
        </p:nvSpPr>
        <p:spPr>
          <a:xfrm>
            <a:off x="1038386" y="2200759"/>
            <a:ext cx="9624448" cy="25826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Efficient file management (creating, deleting, moving files and directories).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Automating tasks with scripts.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Accessing system-level functions.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Essential for developers, especially in version control and server management.</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Navigating the File System</a:t>
            </a:r>
            <a:endParaRPr/>
          </a:p>
        </p:txBody>
      </p:sp>
      <p:sp>
        <p:nvSpPr>
          <p:cNvPr id="107" name="Google Shape;107;p4"/>
          <p:cNvSpPr txBox="1"/>
          <p:nvPr/>
        </p:nvSpPr>
        <p:spPr>
          <a:xfrm>
            <a:off x="1022888" y="1813302"/>
            <a:ext cx="9624300" cy="3986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Root Directory: The top-most directory in a file system, denoted as / on Unix-like systems or C:\ on Windows.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Home Directory: The default directory for the user, denoted as ~ on Unix-like systems.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Commands to navigate:</a:t>
            </a:r>
            <a:endParaRPr/>
          </a:p>
          <a:p>
            <a:pPr indent="-342900" lvl="1" marL="800100" marR="0" rtl="0" algn="l">
              <a:lnSpc>
                <a:spcPct val="150000"/>
              </a:lnSpc>
              <a:spcBef>
                <a:spcPts val="0"/>
              </a:spcBef>
              <a:spcAft>
                <a:spcPts val="0"/>
              </a:spcAft>
              <a:buClr>
                <a:schemeClr val="dk1"/>
              </a:buClr>
              <a:buSzPts val="2200"/>
              <a:buFont typeface="Noto Sans Symbols"/>
              <a:buChar char="❑"/>
            </a:pPr>
            <a:r>
              <a:rPr b="1" i="0" lang="en-US" sz="2200" u="none" cap="none" strike="noStrike">
                <a:solidFill>
                  <a:schemeClr val="dk1"/>
                </a:solidFill>
              </a:rPr>
              <a:t>cd /</a:t>
            </a:r>
            <a:r>
              <a:rPr b="0" i="0" lang="en-US" sz="2200" u="none" cap="none" strike="noStrike">
                <a:solidFill>
                  <a:schemeClr val="dk1"/>
                </a:solidFill>
                <a:latin typeface="Arial"/>
                <a:ea typeface="Arial"/>
                <a:cs typeface="Arial"/>
                <a:sym typeface="Arial"/>
              </a:rPr>
              <a:t>: Move to the root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1" i="0" lang="en-US" sz="2200" u="none" cap="none" strike="noStrike">
                <a:solidFill>
                  <a:schemeClr val="dk1"/>
                </a:solidFill>
              </a:rPr>
              <a:t>cd ~</a:t>
            </a:r>
            <a:r>
              <a:rPr b="0" i="0" lang="en-US" sz="2200" u="none" cap="none" strike="noStrike">
                <a:solidFill>
                  <a:schemeClr val="dk1"/>
                </a:solidFill>
                <a:latin typeface="Arial"/>
                <a:ea typeface="Arial"/>
                <a:cs typeface="Arial"/>
                <a:sym typeface="Arial"/>
              </a:rPr>
              <a:t>: Move to the home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1" i="0" lang="en-US" sz="2200" u="none" cap="none" strike="noStrike">
                <a:solidFill>
                  <a:schemeClr val="dk1"/>
                </a:solidFill>
              </a:rPr>
              <a:t>cd </a:t>
            </a:r>
            <a:r>
              <a:rPr b="1" lang="en-US" sz="2200">
                <a:solidFill>
                  <a:schemeClr val="dk1"/>
                </a:solidFill>
              </a:rPr>
              <a:t>..</a:t>
            </a:r>
            <a:r>
              <a:rPr b="0" i="0" lang="en-US" sz="2200" u="none" cap="none" strike="noStrike">
                <a:solidFill>
                  <a:schemeClr val="dk1"/>
                </a:solidFill>
                <a:latin typeface="Arial"/>
                <a:ea typeface="Arial"/>
                <a:cs typeface="Arial"/>
                <a:sym typeface="Arial"/>
              </a:rPr>
              <a:t> : Move up one directory level.</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The Command Prompt Structure</a:t>
            </a:r>
            <a:endParaRPr/>
          </a:p>
        </p:txBody>
      </p:sp>
      <p:sp>
        <p:nvSpPr>
          <p:cNvPr id="113" name="Google Shape;113;p5"/>
          <p:cNvSpPr txBox="1"/>
          <p:nvPr/>
        </p:nvSpPr>
        <p:spPr>
          <a:xfrm>
            <a:off x="1022888" y="1813302"/>
            <a:ext cx="9624300" cy="19548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 typical command prompt structure:</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Username, hostname, current directory, and the command cursor.</a:t>
            </a:r>
            <a:endParaRPr/>
          </a:p>
          <a:p>
            <a:pPr indent="-203200" lvl="0" marL="342900" marR="0" rtl="0" algn="l">
              <a:lnSpc>
                <a:spcPct val="15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 </a:t>
            </a:r>
            <a:r>
              <a:rPr b="1" i="0" lang="en-US" sz="2200" u="none" cap="none" strike="noStrike">
                <a:solidFill>
                  <a:schemeClr val="dk1"/>
                </a:solidFill>
              </a:rPr>
              <a:t>user@hostname:/current/directory$</a:t>
            </a:r>
            <a:endParaRPr b="1" i="0" sz="2200" u="none" cap="none" strike="noStrike">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Basic Command Prompt Navigation</a:t>
            </a:r>
            <a:endParaRPr/>
          </a:p>
        </p:txBody>
      </p:sp>
      <p:sp>
        <p:nvSpPr>
          <p:cNvPr id="119" name="Google Shape;119;p6"/>
          <p:cNvSpPr txBox="1"/>
          <p:nvPr/>
        </p:nvSpPr>
        <p:spPr>
          <a:xfrm>
            <a:off x="1022888" y="1813302"/>
            <a:ext cx="9624300" cy="3986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pwd</a:t>
            </a:r>
            <a:r>
              <a:rPr b="0" i="0" lang="en-US" sz="2200" u="none" cap="none" strike="noStrike">
                <a:solidFill>
                  <a:schemeClr val="dk1"/>
                </a:solidFill>
                <a:latin typeface="Arial"/>
                <a:ea typeface="Arial"/>
                <a:cs typeface="Arial"/>
                <a:sym typeface="Arial"/>
              </a:rPr>
              <a:t> (Print Working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Displays the current directory path.</a:t>
            </a:r>
            <a:endParaRPr/>
          </a:p>
          <a:p>
            <a:pPr indent="-342900" lvl="0" marL="34290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ls </a:t>
            </a:r>
            <a:r>
              <a:rPr b="0" i="0" lang="en-US" sz="2200" u="none" cap="none" strike="noStrike">
                <a:solidFill>
                  <a:schemeClr val="dk1"/>
                </a:solidFill>
                <a:latin typeface="Arial"/>
                <a:ea typeface="Arial"/>
                <a:cs typeface="Arial"/>
                <a:sym typeface="Arial"/>
              </a:rPr>
              <a:t>(List):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Lists all files and directories in the current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Options: ls -a (shows hidden files), ls -l (detailed list).</a:t>
            </a:r>
            <a:endParaRPr/>
          </a:p>
          <a:p>
            <a:pPr indent="-342900" lvl="0" marL="34290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cd </a:t>
            </a:r>
            <a:r>
              <a:rPr b="0" i="0" lang="en-US" sz="2200" u="none" cap="none" strike="noStrike">
                <a:solidFill>
                  <a:schemeClr val="dk1"/>
                </a:solidFill>
                <a:latin typeface="Arial"/>
                <a:ea typeface="Arial"/>
                <a:cs typeface="Arial"/>
                <a:sym typeface="Arial"/>
              </a:rPr>
              <a:t>(Change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Change the current directory to a specified one.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cd Documents changes to the Documents directory.</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Understanding File Paths</a:t>
            </a:r>
            <a:endParaRPr/>
          </a:p>
        </p:txBody>
      </p:sp>
      <p:sp>
        <p:nvSpPr>
          <p:cNvPr id="125" name="Google Shape;125;p7"/>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Absolute Path:</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A full path from the root directory, e.g., /Users/username/Documents.</a:t>
            </a:r>
            <a:endParaRPr/>
          </a:p>
          <a:p>
            <a:pPr indent="-342900" lvl="0" marL="34290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Relative Path:</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A path relative to the current directory, e.g., Documents/Projects.</a:t>
            </a:r>
            <a:endParaRPr/>
          </a:p>
          <a:p>
            <a:pPr indent="-342900" lvl="0" marL="34290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Special Directories: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 refers to the current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 refers to the parent directory.</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2024-08-08T22:50:21Z</dcterms:created>
  <dc:creator>NEHA MAHENDRAN NAMBIAR</dc:creator>
</cp:coreProperties>
</file>