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Play"/>
      <p:regular r:id="rId15"/>
      <p:bold r:id="rId16"/>
    </p:embeddedFon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im+3danWi9CmSttASQK2Xt5PQB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regular.fntdata"/><Relationship Id="rId14" Type="http://schemas.openxmlformats.org/officeDocument/2006/relationships/slide" Target="slides/slide10.xml"/><Relationship Id="rId17" Type="http://schemas.openxmlformats.org/officeDocument/2006/relationships/font" Target="fonts/RobotoMono-regular.fntdata"/><Relationship Id="rId16" Type="http://schemas.openxmlformats.org/officeDocument/2006/relationships/font" Target="fonts/Play-bold.fntdata"/><Relationship Id="rId5" Type="http://schemas.openxmlformats.org/officeDocument/2006/relationships/slide" Target="slides/slide1.xml"/><Relationship Id="rId19" Type="http://schemas.openxmlformats.org/officeDocument/2006/relationships/font" Target="fonts/RobotoMono-italic.fntdata"/><Relationship Id="rId6" Type="http://schemas.openxmlformats.org/officeDocument/2006/relationships/slide" Target="slides/slide2.xml"/><Relationship Id="rId18" Type="http://schemas.openxmlformats.org/officeDocument/2006/relationships/font" Target="fonts/RobotoMon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Welcome to Lesson 18 of the Foundations of Programming in Python course (FOPPY).</a:t>
            </a:r>
            <a:endParaRPr sz="1100"/>
          </a:p>
          <a:p>
            <a:pPr indent="0" lvl="0" marL="0" rtl="0" algn="l">
              <a:lnSpc>
                <a:spcPct val="115000"/>
              </a:lnSpc>
              <a:spcBef>
                <a:spcPts val="1200"/>
              </a:spcBef>
              <a:spcAft>
                <a:spcPts val="0"/>
              </a:spcAft>
              <a:buClr>
                <a:schemeClr val="dk1"/>
              </a:buClr>
              <a:buSzPts val="1100"/>
              <a:buFont typeface="Arial"/>
              <a:buNone/>
            </a:pPr>
            <a:r>
              <a:rPr lang="en-US" sz="1100"/>
              <a:t>Error and exception handling is a critical aspect of programming that ensures your Python applications can gracefully manage and respond to unexpected conditions. By effectively handling errors, you can prevent your program from crashing and provide meaningful feedback to users, improving the overall robustness and reliability of your code.</a:t>
            </a:r>
            <a:endParaRPr sz="1100"/>
          </a:p>
          <a:p>
            <a:pPr indent="0" lvl="0" marL="0" rtl="0" algn="l">
              <a:lnSpc>
                <a:spcPct val="115000"/>
              </a:lnSpc>
              <a:spcBef>
                <a:spcPts val="1200"/>
              </a:spcBef>
              <a:spcAft>
                <a:spcPts val="0"/>
              </a:spcAft>
              <a:buClr>
                <a:schemeClr val="dk1"/>
              </a:buClr>
              <a:buSzPts val="1100"/>
              <a:buFont typeface="Arial"/>
              <a:buNone/>
            </a:pPr>
            <a:r>
              <a:rPr lang="en-US" sz="1100"/>
              <a:t>In Python, errors and exceptions are a natural part of running programs. They occur when something goes wrong during execution, such as trying to divide by zero, accessing a file that doesn’t exist, or handling invalid input. Python provides a structured approach to deal with these issues through its exception handling mechanism, allowing you to catch and manage errors as they occur.</a:t>
            </a:r>
            <a:endParaRPr sz="1100"/>
          </a:p>
          <a:p>
            <a:pPr indent="0" lvl="0" marL="0" rtl="0" algn="l">
              <a:lnSpc>
                <a:spcPct val="115000"/>
              </a:lnSpc>
              <a:spcBef>
                <a:spcPts val="1200"/>
              </a:spcBef>
              <a:spcAft>
                <a:spcPts val="0"/>
              </a:spcAft>
              <a:buClr>
                <a:schemeClr val="dk1"/>
              </a:buClr>
              <a:buSzPts val="1100"/>
              <a:buFont typeface="Arial"/>
              <a:buNone/>
            </a:pPr>
            <a:r>
              <a:rPr lang="en-US" sz="1100"/>
              <a:t>This lesson will cover the essentials of error and exception handling in Python. We will explore the types of errors you may encounter, how to use </a:t>
            </a:r>
            <a:r>
              <a:rPr lang="en-US" sz="1100">
                <a:solidFill>
                  <a:srgbClr val="188038"/>
                </a:solidFill>
                <a:latin typeface="Roboto Mono"/>
                <a:ea typeface="Roboto Mono"/>
                <a:cs typeface="Roboto Mono"/>
                <a:sym typeface="Roboto Mono"/>
              </a:rPr>
              <a:t>try</a:t>
            </a:r>
            <a:r>
              <a:rPr lang="en-US" sz="1100"/>
              <a:t>, </a:t>
            </a:r>
            <a:r>
              <a:rPr lang="en-US" sz="1100">
                <a:solidFill>
                  <a:srgbClr val="188038"/>
                </a:solidFill>
                <a:latin typeface="Roboto Mono"/>
                <a:ea typeface="Roboto Mono"/>
                <a:cs typeface="Roboto Mono"/>
                <a:sym typeface="Roboto Mono"/>
              </a:rPr>
              <a:t>except</a:t>
            </a:r>
            <a:r>
              <a:rPr lang="en-US" sz="1100"/>
              <a:t>, </a:t>
            </a:r>
            <a:r>
              <a:rPr lang="en-US" sz="1100">
                <a:solidFill>
                  <a:srgbClr val="188038"/>
                </a:solidFill>
                <a:latin typeface="Roboto Mono"/>
                <a:ea typeface="Roboto Mono"/>
                <a:cs typeface="Roboto Mono"/>
                <a:sym typeface="Roboto Mono"/>
              </a:rPr>
              <a:t>else</a:t>
            </a:r>
            <a:r>
              <a:rPr lang="en-US" sz="1100"/>
              <a:t>, and </a:t>
            </a:r>
            <a:r>
              <a:rPr lang="en-US" sz="1100">
                <a:solidFill>
                  <a:srgbClr val="188038"/>
                </a:solidFill>
                <a:latin typeface="Roboto Mono"/>
                <a:ea typeface="Roboto Mono"/>
                <a:cs typeface="Roboto Mono"/>
                <a:sym typeface="Roboto Mono"/>
              </a:rPr>
              <a:t>finally</a:t>
            </a:r>
            <a:r>
              <a:rPr lang="en-US" sz="1100"/>
              <a:t> blocks to handle exceptions, and the importance of creating and raising custom exceptions for specific error conditions. By mastering these concepts, you will be equipped to write more resilient and user-friendly Python programs.</a:t>
            </a:r>
            <a:endParaRPr sz="1100"/>
          </a:p>
          <a:p>
            <a:pPr indent="0" lvl="0" marL="0" rtl="0" algn="l">
              <a:lnSpc>
                <a:spcPct val="115000"/>
              </a:lnSpc>
              <a:spcBef>
                <a:spcPts val="1200"/>
              </a:spcBef>
              <a:spcAft>
                <a:spcPts val="0"/>
              </a:spcAft>
              <a:buClr>
                <a:schemeClr val="dk1"/>
              </a:buClr>
              <a:buSzPts val="1100"/>
              <a:buFont typeface="Arial"/>
              <a:buNone/>
            </a:pPr>
            <a:r>
              <a:rPr lang="en-US" sz="1100"/>
              <a:t>Let’s dive into the details of handling errors and exceptions in Python and learn how to manage unexpected situations effectively.</a:t>
            </a:r>
            <a:endParaRPr sz="1100"/>
          </a:p>
          <a:p>
            <a:pPr indent="0" lvl="0" marL="0" rtl="0" algn="l">
              <a:spcBef>
                <a:spcPts val="120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When working with custom exceptions in Python, adhering to best practices ensures that your error handling is effective, maintainable, and intuitive. Here are some best practices for defining and using custom exceptions:</a:t>
            </a:r>
            <a:endParaRPr sz="1100"/>
          </a:p>
          <a:p>
            <a:pPr indent="0" lvl="0" marL="0" rtl="0" algn="l">
              <a:lnSpc>
                <a:spcPct val="115000"/>
              </a:lnSpc>
              <a:spcBef>
                <a:spcPts val="1400"/>
              </a:spcBef>
              <a:spcAft>
                <a:spcPts val="0"/>
              </a:spcAft>
              <a:buClr>
                <a:schemeClr val="dk1"/>
              </a:buClr>
              <a:buSzPts val="1100"/>
              <a:buFont typeface="Arial"/>
              <a:buNone/>
            </a:pPr>
            <a:r>
              <a:rPr b="1" lang="en-US" sz="1300"/>
              <a:t>1. Use Descriptive Names</a:t>
            </a:r>
            <a:endParaRPr b="1" sz="1300"/>
          </a:p>
          <a:p>
            <a:pPr indent="-298450" lvl="0" marL="457200" rtl="0" algn="l">
              <a:lnSpc>
                <a:spcPct val="115000"/>
              </a:lnSpc>
              <a:spcBef>
                <a:spcPts val="1200"/>
              </a:spcBef>
              <a:spcAft>
                <a:spcPts val="0"/>
              </a:spcAft>
              <a:buClr>
                <a:schemeClr val="dk1"/>
              </a:buClr>
              <a:buSzPts val="1100"/>
              <a:buChar char="●"/>
            </a:pPr>
            <a:r>
              <a:rPr b="1" lang="en-US" sz="1100"/>
              <a:t>Choose meaningful names</a:t>
            </a:r>
            <a:r>
              <a:rPr lang="en-US" sz="1100"/>
              <a:t>: Your custom exception classes should have names that clearly indicate the type of error they represent.</a:t>
            </a:r>
            <a:endParaRPr sz="1100"/>
          </a:p>
          <a:p>
            <a:pPr indent="0" lvl="0" marL="0" rtl="0" algn="l">
              <a:lnSpc>
                <a:spcPct val="115000"/>
              </a:lnSpc>
              <a:spcBef>
                <a:spcPts val="1400"/>
              </a:spcBef>
              <a:spcAft>
                <a:spcPts val="0"/>
              </a:spcAft>
              <a:buNone/>
            </a:pPr>
            <a:r>
              <a:rPr b="1" lang="en-US" sz="1300"/>
              <a:t>2. Inherit from Built-in Exceptions</a:t>
            </a:r>
            <a:endParaRPr b="1" sz="1300"/>
          </a:p>
          <a:p>
            <a:pPr indent="-298450" lvl="0" marL="457200" rtl="0" algn="l">
              <a:lnSpc>
                <a:spcPct val="115000"/>
              </a:lnSpc>
              <a:spcBef>
                <a:spcPts val="1200"/>
              </a:spcBef>
              <a:spcAft>
                <a:spcPts val="0"/>
              </a:spcAft>
              <a:buClr>
                <a:schemeClr val="dk1"/>
              </a:buClr>
              <a:buSzPts val="1100"/>
              <a:buChar char="●"/>
            </a:pPr>
            <a:r>
              <a:rPr b="1" lang="en-US" sz="1100"/>
              <a:t>Subclass appropriately</a:t>
            </a:r>
            <a:r>
              <a:rPr lang="en-US" sz="1100"/>
              <a:t>: Typically, custom exceptions should inherit from the </a:t>
            </a:r>
            <a:r>
              <a:rPr lang="en-US" sz="1100">
                <a:solidFill>
                  <a:srgbClr val="188038"/>
                </a:solidFill>
                <a:latin typeface="Roboto Mono"/>
                <a:ea typeface="Roboto Mono"/>
                <a:cs typeface="Roboto Mono"/>
                <a:sym typeface="Roboto Mono"/>
              </a:rPr>
              <a:t>Exception</a:t>
            </a:r>
            <a:r>
              <a:rPr lang="en-US" sz="1100"/>
              <a:t> class or one of its built-in subclasses, such as </a:t>
            </a:r>
            <a:r>
              <a:rPr lang="en-US" sz="1100">
                <a:solidFill>
                  <a:srgbClr val="188038"/>
                </a:solidFill>
                <a:latin typeface="Roboto Mono"/>
                <a:ea typeface="Roboto Mono"/>
                <a:cs typeface="Roboto Mono"/>
                <a:sym typeface="Roboto Mono"/>
              </a:rPr>
              <a:t>ValueError</a:t>
            </a:r>
            <a:r>
              <a:rPr lang="en-US" sz="1100"/>
              <a:t>, </a:t>
            </a:r>
            <a:r>
              <a:rPr lang="en-US" sz="1100">
                <a:solidFill>
                  <a:srgbClr val="188038"/>
                </a:solidFill>
                <a:latin typeface="Roboto Mono"/>
                <a:ea typeface="Roboto Mono"/>
                <a:cs typeface="Roboto Mono"/>
                <a:sym typeface="Roboto Mono"/>
              </a:rPr>
              <a:t>TypeError</a:t>
            </a:r>
            <a:r>
              <a:rPr lang="en-US" sz="1100"/>
              <a:t>, or </a:t>
            </a:r>
            <a:r>
              <a:rPr lang="en-US" sz="1100">
                <a:solidFill>
                  <a:srgbClr val="188038"/>
                </a:solidFill>
                <a:latin typeface="Roboto Mono"/>
                <a:ea typeface="Roboto Mono"/>
                <a:cs typeface="Roboto Mono"/>
                <a:sym typeface="Roboto Mono"/>
              </a:rPr>
              <a:t>RuntimeError</a:t>
            </a:r>
            <a:r>
              <a:rPr lang="en-US" sz="1100"/>
              <a:t>, depending on the context.</a:t>
            </a:r>
            <a:endParaRPr sz="1100"/>
          </a:p>
          <a:p>
            <a:pPr indent="0" lvl="0" marL="0" rtl="0" algn="l">
              <a:lnSpc>
                <a:spcPct val="115000"/>
              </a:lnSpc>
              <a:spcBef>
                <a:spcPts val="1400"/>
              </a:spcBef>
              <a:spcAft>
                <a:spcPts val="0"/>
              </a:spcAft>
              <a:buNone/>
            </a:pPr>
            <a:r>
              <a:rPr b="1" lang="en-US" sz="1300"/>
              <a:t>3. Include Informative Messages</a:t>
            </a:r>
            <a:endParaRPr b="1" sz="1300"/>
          </a:p>
          <a:p>
            <a:pPr indent="-298450" lvl="0" marL="457200" rtl="0" algn="l">
              <a:lnSpc>
                <a:spcPct val="115000"/>
              </a:lnSpc>
              <a:spcBef>
                <a:spcPts val="1200"/>
              </a:spcBef>
              <a:spcAft>
                <a:spcPts val="0"/>
              </a:spcAft>
              <a:buClr>
                <a:schemeClr val="dk1"/>
              </a:buClr>
              <a:buSzPts val="1100"/>
              <a:buChar char="●"/>
            </a:pPr>
            <a:r>
              <a:rPr b="1" lang="en-US" sz="1100"/>
              <a:t>Provide clear error messages</a:t>
            </a:r>
            <a:r>
              <a:rPr lang="en-US" sz="1100"/>
              <a:t>: Include a message that describes the error condition when raising the exception. This helps in understanding what went wrong.</a:t>
            </a:r>
            <a:endParaRPr sz="1100"/>
          </a:p>
          <a:p>
            <a:pPr indent="0" lvl="0" marL="0" rtl="0" algn="l">
              <a:lnSpc>
                <a:spcPct val="115000"/>
              </a:lnSpc>
              <a:spcBef>
                <a:spcPts val="1400"/>
              </a:spcBef>
              <a:spcAft>
                <a:spcPts val="0"/>
              </a:spcAft>
              <a:buNone/>
            </a:pPr>
            <a:r>
              <a:rPr b="1" lang="en-US" sz="1300"/>
              <a:t>4. Document Your Exceptions</a:t>
            </a:r>
            <a:endParaRPr b="1" sz="1300"/>
          </a:p>
          <a:p>
            <a:pPr indent="-298450" lvl="0" marL="457200" rtl="0" algn="l">
              <a:lnSpc>
                <a:spcPct val="115000"/>
              </a:lnSpc>
              <a:spcBef>
                <a:spcPts val="1200"/>
              </a:spcBef>
              <a:spcAft>
                <a:spcPts val="0"/>
              </a:spcAft>
              <a:buClr>
                <a:schemeClr val="dk1"/>
              </a:buClr>
              <a:buSzPts val="1100"/>
              <a:buChar char="●"/>
            </a:pPr>
            <a:r>
              <a:rPr b="1" lang="en-US" sz="1100"/>
              <a:t>Use docstrings</a:t>
            </a:r>
            <a:r>
              <a:rPr lang="en-US" sz="1100"/>
              <a:t>: Add docstrings to your custom exception classes to document their purpose and usage. This improves code readability and helps other developers understand what the exception represents.</a:t>
            </a:r>
            <a:endParaRPr sz="1100"/>
          </a:p>
          <a:p>
            <a:pPr indent="0" lvl="0" marL="0" rtl="0" algn="l">
              <a:lnSpc>
                <a:spcPct val="115000"/>
              </a:lnSpc>
              <a:spcBef>
                <a:spcPts val="1400"/>
              </a:spcBef>
              <a:spcAft>
                <a:spcPts val="0"/>
              </a:spcAft>
              <a:buNone/>
            </a:pPr>
            <a:r>
              <a:rPr b="1" lang="en-US" sz="1300"/>
              <a:t>5. Avoid Overusing Custom Exceptions</a:t>
            </a:r>
            <a:endParaRPr b="1" sz="1300"/>
          </a:p>
          <a:p>
            <a:pPr indent="-298450" lvl="0" marL="457200" rtl="0" algn="l">
              <a:lnSpc>
                <a:spcPct val="115000"/>
              </a:lnSpc>
              <a:spcBef>
                <a:spcPts val="1200"/>
              </a:spcBef>
              <a:spcAft>
                <a:spcPts val="0"/>
              </a:spcAft>
              <a:buClr>
                <a:schemeClr val="dk1"/>
              </a:buClr>
              <a:buSzPts val="1100"/>
              <a:buChar char="●"/>
            </a:pPr>
            <a:r>
              <a:rPr b="1" lang="en-US" sz="1100"/>
              <a:t>Use only when necessary</a:t>
            </a:r>
            <a:r>
              <a:rPr lang="en-US" sz="1100"/>
              <a:t>: Create custom exceptions only for situations where standard exceptions are not sufficient to express the error condition. Overusing custom exceptions can complicate error handling unnecessarily.</a:t>
            </a:r>
            <a:endParaRPr sz="1100"/>
          </a:p>
          <a:p>
            <a:pPr indent="0" lvl="0" marL="0" rtl="0" algn="l">
              <a:lnSpc>
                <a:spcPct val="115000"/>
              </a:lnSpc>
              <a:spcBef>
                <a:spcPts val="1400"/>
              </a:spcBef>
              <a:spcAft>
                <a:spcPts val="0"/>
              </a:spcAft>
              <a:buNone/>
            </a:pPr>
            <a:r>
              <a:rPr b="1" lang="en-US" sz="1300"/>
              <a:t>6. Be Consistent with Exception Hierarchy</a:t>
            </a:r>
            <a:endParaRPr b="1" sz="1300"/>
          </a:p>
          <a:p>
            <a:pPr indent="-298450" lvl="0" marL="457200" rtl="0" algn="l">
              <a:lnSpc>
                <a:spcPct val="115000"/>
              </a:lnSpc>
              <a:spcBef>
                <a:spcPts val="1200"/>
              </a:spcBef>
              <a:spcAft>
                <a:spcPts val="0"/>
              </a:spcAft>
              <a:buClr>
                <a:schemeClr val="dk1"/>
              </a:buClr>
              <a:buSzPts val="1100"/>
              <a:buChar char="●"/>
            </a:pPr>
            <a:r>
              <a:rPr b="1" lang="en-US" sz="1100"/>
              <a:t>Organize exceptions logically</a:t>
            </a:r>
            <a:r>
              <a:rPr lang="en-US" sz="1100"/>
              <a:t>: If you have multiple related custom exceptions, use an inheritance hierarchy to group them logically. This makes it easier to handle related exceptions with a single </a:t>
            </a:r>
            <a:r>
              <a:rPr lang="en-US" sz="1100">
                <a:solidFill>
                  <a:srgbClr val="188038"/>
                </a:solidFill>
                <a:latin typeface="Roboto Mono"/>
                <a:ea typeface="Roboto Mono"/>
                <a:cs typeface="Roboto Mono"/>
                <a:sym typeface="Roboto Mono"/>
              </a:rPr>
              <a:t>except</a:t>
            </a:r>
            <a:r>
              <a:rPr lang="en-US" sz="1100"/>
              <a:t> block.</a:t>
            </a:r>
            <a:endParaRPr sz="1100"/>
          </a:p>
          <a:p>
            <a:pPr indent="0" lvl="0" marL="0" rtl="0" algn="l">
              <a:lnSpc>
                <a:spcPct val="115000"/>
              </a:lnSpc>
              <a:spcBef>
                <a:spcPts val="1400"/>
              </a:spcBef>
              <a:spcAft>
                <a:spcPts val="0"/>
              </a:spcAft>
              <a:buNone/>
            </a:pPr>
            <a:r>
              <a:rPr b="1" lang="en-US" sz="1300"/>
              <a:t>7. Avoid Catching Generic Exceptions</a:t>
            </a:r>
            <a:endParaRPr b="1" sz="1300"/>
          </a:p>
          <a:p>
            <a:pPr indent="-298450" lvl="0" marL="457200" rtl="0" algn="l">
              <a:lnSpc>
                <a:spcPct val="115000"/>
              </a:lnSpc>
              <a:spcBef>
                <a:spcPts val="1200"/>
              </a:spcBef>
              <a:spcAft>
                <a:spcPts val="0"/>
              </a:spcAft>
              <a:buClr>
                <a:schemeClr val="dk1"/>
              </a:buClr>
              <a:buSzPts val="1100"/>
              <a:buChar char="●"/>
            </a:pPr>
            <a:r>
              <a:rPr b="1" lang="en-US" sz="1100"/>
              <a:t>Catch specific exceptions</a:t>
            </a:r>
            <a:r>
              <a:rPr lang="en-US" sz="1100"/>
              <a:t>: When handling exceptions, catch specific exceptions rather than the base </a:t>
            </a:r>
            <a:r>
              <a:rPr lang="en-US" sz="1100">
                <a:solidFill>
                  <a:srgbClr val="188038"/>
                </a:solidFill>
                <a:latin typeface="Roboto Mono"/>
                <a:ea typeface="Roboto Mono"/>
                <a:cs typeface="Roboto Mono"/>
                <a:sym typeface="Roboto Mono"/>
              </a:rPr>
              <a:t>Exception</a:t>
            </a:r>
            <a:r>
              <a:rPr lang="en-US" sz="1100"/>
              <a:t> class. This helps in responding to particular error conditions appropriately and avoids masking unexpected issues.</a:t>
            </a:r>
            <a:endParaRPr sz="1100"/>
          </a:p>
          <a:p>
            <a:pPr indent="0" lvl="0" marL="0" rtl="0" algn="l">
              <a:lnSpc>
                <a:spcPct val="115000"/>
              </a:lnSpc>
              <a:spcBef>
                <a:spcPts val="1400"/>
              </a:spcBef>
              <a:spcAft>
                <a:spcPts val="0"/>
              </a:spcAft>
              <a:buNone/>
            </a:pPr>
            <a:r>
              <a:rPr b="1" lang="en-US" sz="1300"/>
              <a:t>8. Use Exceptions for Exceptional Cases</a:t>
            </a:r>
            <a:endParaRPr b="1" sz="1300"/>
          </a:p>
          <a:p>
            <a:pPr indent="-298450" lvl="0" marL="457200" rtl="0" algn="l">
              <a:lnSpc>
                <a:spcPct val="115000"/>
              </a:lnSpc>
              <a:spcBef>
                <a:spcPts val="1200"/>
              </a:spcBef>
              <a:spcAft>
                <a:spcPts val="0"/>
              </a:spcAft>
              <a:buClr>
                <a:schemeClr val="dk1"/>
              </a:buClr>
              <a:buSzPts val="1100"/>
              <a:buChar char="●"/>
            </a:pPr>
            <a:r>
              <a:rPr b="1" lang="en-US" sz="1100"/>
              <a:t>Reserve exceptions for exceptional conditions</a:t>
            </a:r>
            <a:r>
              <a:rPr lang="en-US" sz="1100"/>
              <a:t>: Exceptions should be used to handle cases that are truly exceptional and not part of the regular control flow. Avoid using exceptions for routine logic handling.</a:t>
            </a:r>
            <a:endParaRPr sz="1100"/>
          </a:p>
          <a:p>
            <a:pPr indent="0" lvl="0" marL="0" rtl="0" algn="l">
              <a:lnSpc>
                <a:spcPct val="115000"/>
              </a:lnSpc>
              <a:spcBef>
                <a:spcPts val="1400"/>
              </a:spcBef>
              <a:spcAft>
                <a:spcPts val="0"/>
              </a:spcAft>
              <a:buNone/>
            </a:pPr>
            <a:r>
              <a:rPr b="1" lang="en-US" sz="1300"/>
              <a:t>9. Implement </a:t>
            </a:r>
            <a:r>
              <a:rPr b="1" lang="en-US" sz="1300">
                <a:solidFill>
                  <a:srgbClr val="188038"/>
                </a:solidFill>
                <a:latin typeface="Roboto Mono"/>
                <a:ea typeface="Roboto Mono"/>
                <a:cs typeface="Roboto Mono"/>
                <a:sym typeface="Roboto Mono"/>
              </a:rPr>
              <a:t>__str__</a:t>
            </a:r>
            <a:r>
              <a:rPr b="1" lang="en-US" sz="1300"/>
              <a:t> or </a:t>
            </a:r>
            <a:r>
              <a:rPr b="1" lang="en-US" sz="1300">
                <a:solidFill>
                  <a:srgbClr val="188038"/>
                </a:solidFill>
                <a:latin typeface="Roboto Mono"/>
                <a:ea typeface="Roboto Mono"/>
                <a:cs typeface="Roboto Mono"/>
                <a:sym typeface="Roboto Mono"/>
              </a:rPr>
              <a:t>__repr__</a:t>
            </a:r>
            <a:r>
              <a:rPr b="1" lang="en-US" sz="1300"/>
              <a:t> Methods if Needed</a:t>
            </a:r>
            <a:endParaRPr b="1" sz="1300"/>
          </a:p>
          <a:p>
            <a:pPr indent="-298450" lvl="0" marL="457200" rtl="0" algn="l">
              <a:lnSpc>
                <a:spcPct val="115000"/>
              </a:lnSpc>
              <a:spcBef>
                <a:spcPts val="1200"/>
              </a:spcBef>
              <a:spcAft>
                <a:spcPts val="0"/>
              </a:spcAft>
              <a:buClr>
                <a:schemeClr val="dk1"/>
              </a:buClr>
              <a:buSzPts val="1100"/>
              <a:buChar char="●"/>
            </a:pPr>
            <a:r>
              <a:rPr b="1" lang="en-US" sz="1100"/>
              <a:t>Customize exception string representation</a:t>
            </a:r>
            <a:r>
              <a:rPr lang="en-US" sz="1100"/>
              <a:t>: If your custom exception needs to provide a more detailed or formatted message, override the </a:t>
            </a:r>
            <a:r>
              <a:rPr lang="en-US" sz="1100">
                <a:solidFill>
                  <a:srgbClr val="188038"/>
                </a:solidFill>
                <a:latin typeface="Roboto Mono"/>
                <a:ea typeface="Roboto Mono"/>
                <a:cs typeface="Roboto Mono"/>
                <a:sym typeface="Roboto Mono"/>
              </a:rPr>
              <a:t>__str__</a:t>
            </a:r>
            <a:r>
              <a:rPr lang="en-US" sz="1100"/>
              <a:t> or </a:t>
            </a:r>
            <a:r>
              <a:rPr lang="en-US" sz="1100">
                <a:solidFill>
                  <a:srgbClr val="188038"/>
                </a:solidFill>
                <a:latin typeface="Roboto Mono"/>
                <a:ea typeface="Roboto Mono"/>
                <a:cs typeface="Roboto Mono"/>
                <a:sym typeface="Roboto Mono"/>
              </a:rPr>
              <a:t>__repr__</a:t>
            </a:r>
            <a:r>
              <a:rPr lang="en-US" sz="1100"/>
              <a:t> methods.</a:t>
            </a:r>
            <a:endParaRPr sz="1100"/>
          </a:p>
          <a:p>
            <a:pPr indent="0" lvl="0" marL="0" rtl="0" algn="l">
              <a:lnSpc>
                <a:spcPct val="115000"/>
              </a:lnSpc>
              <a:spcBef>
                <a:spcPts val="1400"/>
              </a:spcBef>
              <a:spcAft>
                <a:spcPts val="0"/>
              </a:spcAft>
              <a:buNone/>
            </a:pPr>
            <a:r>
              <a:rPr b="1" lang="en-US" sz="1300"/>
              <a:t>10. Ensure Exception Instances are Serializable</a:t>
            </a:r>
            <a:endParaRPr b="1" sz="1300"/>
          </a:p>
          <a:p>
            <a:pPr indent="-298450" lvl="0" marL="457200" rtl="0" algn="l">
              <a:lnSpc>
                <a:spcPct val="115000"/>
              </a:lnSpc>
              <a:spcBef>
                <a:spcPts val="1200"/>
              </a:spcBef>
              <a:spcAft>
                <a:spcPts val="0"/>
              </a:spcAft>
              <a:buClr>
                <a:schemeClr val="dk1"/>
              </a:buClr>
              <a:buSzPts val="1100"/>
              <a:buChar char="●"/>
            </a:pPr>
            <a:r>
              <a:rPr b="1" lang="en-US" sz="1100"/>
              <a:t>Ensure exceptions are serializable</a:t>
            </a:r>
            <a:r>
              <a:rPr lang="en-US" sz="1100"/>
              <a:t>: If you need to serialize exceptions (for logging or transmission), make sure that your custom exceptions can be serialized. This often means including only serializable attributes in the exception.</a:t>
            </a:r>
            <a:endParaRPr sz="1100"/>
          </a:p>
          <a:p>
            <a:pPr indent="0" lvl="0" marL="0" rtl="0" algn="l">
              <a:spcBef>
                <a:spcPts val="1200"/>
              </a:spcBef>
              <a:spcAft>
                <a:spcPts val="0"/>
              </a:spcAft>
              <a:buNone/>
            </a:pPr>
            <a:r>
              <a:t/>
            </a:r>
            <a:endParaRPr/>
          </a:p>
        </p:txBody>
      </p:sp>
      <p:sp>
        <p:nvSpPr>
          <p:cNvPr id="161" name="Google Shape;16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t>Error and Exception Handling</a:t>
            </a:r>
            <a:r>
              <a:rPr lang="en-US" sz="1100"/>
              <a:t> is a crucial aspect of programming that ensures a program can gracefully handle unexpected situations, preventing it from crashing or producing incorrect results. In Python, errors and exceptions are used to signal that something has gone wrong, and exception handling allows developers to manage these situations effectively.</a:t>
            </a:r>
            <a:endParaRPr sz="1100"/>
          </a:p>
          <a:p>
            <a:pPr indent="0" lvl="0" marL="0" rtl="0" algn="l">
              <a:lnSpc>
                <a:spcPct val="115000"/>
              </a:lnSpc>
              <a:spcBef>
                <a:spcPts val="1400"/>
              </a:spcBef>
              <a:spcAft>
                <a:spcPts val="0"/>
              </a:spcAft>
              <a:buClr>
                <a:schemeClr val="dk1"/>
              </a:buClr>
              <a:buSzPts val="1100"/>
              <a:buFont typeface="Arial"/>
              <a:buNone/>
            </a:pPr>
            <a:r>
              <a:rPr b="1" lang="en-US" sz="1300"/>
              <a:t>Key Concepts:</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Errors vs. Exceptions:</a:t>
            </a:r>
            <a:endParaRPr b="1" sz="1100"/>
          </a:p>
          <a:p>
            <a:pPr indent="-298450" lvl="1" marL="914400" rtl="0" algn="l">
              <a:lnSpc>
                <a:spcPct val="115000"/>
              </a:lnSpc>
              <a:spcBef>
                <a:spcPts val="0"/>
              </a:spcBef>
              <a:spcAft>
                <a:spcPts val="0"/>
              </a:spcAft>
              <a:buClr>
                <a:schemeClr val="dk1"/>
              </a:buClr>
              <a:buSzPts val="1100"/>
              <a:buChar char="○"/>
            </a:pPr>
            <a:r>
              <a:rPr b="1" lang="en-US" sz="1100"/>
              <a:t>Errors</a:t>
            </a:r>
            <a:r>
              <a:rPr lang="en-US" sz="1100"/>
              <a:t> are problems in the code that prevent the program from running. For example, syntax errors (like missing a colon) are errors.</a:t>
            </a:r>
            <a:endParaRPr sz="1100"/>
          </a:p>
          <a:p>
            <a:pPr indent="-298450" lvl="1" marL="914400" rtl="0" algn="l">
              <a:lnSpc>
                <a:spcPct val="115000"/>
              </a:lnSpc>
              <a:spcBef>
                <a:spcPts val="0"/>
              </a:spcBef>
              <a:spcAft>
                <a:spcPts val="0"/>
              </a:spcAft>
              <a:buClr>
                <a:schemeClr val="dk1"/>
              </a:buClr>
              <a:buSzPts val="1100"/>
              <a:buChar char="○"/>
            </a:pPr>
            <a:r>
              <a:rPr b="1" lang="en-US" sz="1100"/>
              <a:t>Exceptions</a:t>
            </a:r>
            <a:r>
              <a:rPr lang="en-US" sz="1100"/>
              <a:t> are runtime errors that occur during the execution of a program. For example, dividing a number by zero will raise a </a:t>
            </a:r>
            <a:r>
              <a:rPr lang="en-US" sz="1100">
                <a:solidFill>
                  <a:srgbClr val="188038"/>
                </a:solidFill>
                <a:latin typeface="Roboto Mono"/>
                <a:ea typeface="Roboto Mono"/>
                <a:cs typeface="Roboto Mono"/>
                <a:sym typeface="Roboto Mono"/>
              </a:rPr>
              <a:t>ZeroDivisionError</a:t>
            </a:r>
            <a:r>
              <a:rPr lang="en-US" sz="1100"/>
              <a:t> exception.</a:t>
            </a:r>
            <a:endParaRPr sz="1100"/>
          </a:p>
          <a:p>
            <a:pPr indent="0" lvl="0" marL="0" rtl="0" algn="l">
              <a:spcBef>
                <a:spcPts val="120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8450" lvl="1" marL="914400" rtl="0" algn="l">
              <a:lnSpc>
                <a:spcPct val="115000"/>
              </a:lnSpc>
              <a:spcBef>
                <a:spcPts val="1200"/>
              </a:spcBef>
              <a:spcAft>
                <a:spcPts val="0"/>
              </a:spcAft>
              <a:buClr>
                <a:schemeClr val="dk1"/>
              </a:buClr>
              <a:buSzPts val="1100"/>
              <a:buChar char="○"/>
            </a:pPr>
            <a:r>
              <a:rPr b="1" lang="en-US" sz="1100"/>
              <a:t>Exceptions</a:t>
            </a:r>
            <a:r>
              <a:rPr lang="en-US" sz="1100"/>
              <a:t> are runtime errors that occur during the execution of a program. For example, dividing a number by zero will raise a </a:t>
            </a:r>
            <a:r>
              <a:rPr lang="en-US" sz="1100">
                <a:solidFill>
                  <a:srgbClr val="188038"/>
                </a:solidFill>
                <a:latin typeface="Roboto Mono"/>
                <a:ea typeface="Roboto Mono"/>
                <a:cs typeface="Roboto Mono"/>
                <a:sym typeface="Roboto Mono"/>
              </a:rPr>
              <a:t>ZeroDivisionError</a:t>
            </a:r>
            <a:r>
              <a:rPr lang="en-US" sz="1100"/>
              <a:t> exception.</a:t>
            </a:r>
            <a:endParaRPr sz="1100"/>
          </a:p>
          <a:p>
            <a:pPr indent="0" lvl="0" marL="0" rtl="0" algn="l">
              <a:lnSpc>
                <a:spcPct val="115000"/>
              </a:lnSpc>
              <a:spcBef>
                <a:spcPts val="1200"/>
              </a:spcBef>
              <a:spcAft>
                <a:spcPts val="0"/>
              </a:spcAft>
              <a:buClr>
                <a:schemeClr val="dk1"/>
              </a:buClr>
              <a:buSzPts val="1100"/>
              <a:buFont typeface="Arial"/>
              <a:buNone/>
            </a:pPr>
            <a:r>
              <a:rPr b="1" lang="en-US" sz="1100"/>
              <a:t>Common Types of Exceptions:</a:t>
            </a:r>
            <a:endParaRPr b="1" sz="1100"/>
          </a:p>
          <a:p>
            <a:pPr indent="-298450" lvl="0" marL="457200" rtl="0" algn="l">
              <a:lnSpc>
                <a:spcPct val="115000"/>
              </a:lnSpc>
              <a:spcBef>
                <a:spcPts val="120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ZeroDivisionError</a:t>
            </a:r>
            <a:r>
              <a:rPr lang="en-US" sz="1100"/>
              <a:t>: Raised when attempting to divide by zero.</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TypeError</a:t>
            </a:r>
            <a:r>
              <a:rPr lang="en-US" sz="1100"/>
              <a:t>: Raised when an operation is performed on an inappropriate type.</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ValueError</a:t>
            </a:r>
            <a:r>
              <a:rPr lang="en-US" sz="1100"/>
              <a:t>: Raised when a function receives an argument of the right type but an inappropriate value.</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IndexError</a:t>
            </a:r>
            <a:r>
              <a:rPr lang="en-US" sz="1100"/>
              <a:t>: Raised when trying to access an index that is out of range in a list or other indexable objects.</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KeyError</a:t>
            </a:r>
            <a:r>
              <a:rPr lang="en-US" sz="1100"/>
              <a:t>: Raised when trying to access a dictionary with a key that does not exist.</a:t>
            </a:r>
            <a:endParaRPr sz="1100"/>
          </a:p>
          <a:p>
            <a:pPr indent="0" lvl="0" marL="0" rtl="0" algn="l">
              <a:spcBef>
                <a:spcPts val="1200"/>
              </a:spcBef>
              <a:spcAft>
                <a:spcPts val="0"/>
              </a:spcAft>
              <a:buNone/>
            </a:pPr>
            <a:r>
              <a:t/>
            </a:r>
            <a:endParaRPr/>
          </a:p>
        </p:txBody>
      </p:sp>
      <p:sp>
        <p:nvSpPr>
          <p:cNvPr id="100" name="Google Shape;10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In programming, errors are issues that prevent a program from running correctly. Python categorizes these errors primarily into two broad types: </a:t>
            </a:r>
            <a:r>
              <a:rPr b="1" lang="en-US" sz="1100"/>
              <a:t>Syntax Errors</a:t>
            </a:r>
            <a:r>
              <a:rPr lang="en-US" sz="1100"/>
              <a:t> and </a:t>
            </a:r>
            <a:r>
              <a:rPr b="1" lang="en-US" sz="1100"/>
              <a:t>Exceptions</a:t>
            </a:r>
            <a:r>
              <a:rPr lang="en-US" sz="1100"/>
              <a:t> (or </a:t>
            </a:r>
            <a:r>
              <a:rPr b="1" lang="en-US" sz="1100"/>
              <a:t>Runtime Errors</a:t>
            </a:r>
            <a:r>
              <a:rPr lang="en-US" sz="1100"/>
              <a:t>). Here's a breakdown of these error types:</a:t>
            </a:r>
            <a:endParaRPr sz="1100"/>
          </a:p>
          <a:p>
            <a:pPr indent="0" lvl="0" marL="0" rtl="0" algn="l">
              <a:lnSpc>
                <a:spcPct val="115000"/>
              </a:lnSpc>
              <a:spcBef>
                <a:spcPts val="1400"/>
              </a:spcBef>
              <a:spcAft>
                <a:spcPts val="0"/>
              </a:spcAft>
              <a:buClr>
                <a:schemeClr val="dk1"/>
              </a:buClr>
              <a:buSzPts val="1100"/>
              <a:buFont typeface="Arial"/>
              <a:buNone/>
            </a:pPr>
            <a:r>
              <a:rPr b="1" lang="en-US" sz="1300"/>
              <a:t>1. Syntax Errors</a:t>
            </a:r>
            <a:endParaRPr b="1" sz="1300"/>
          </a:p>
          <a:p>
            <a:pPr indent="0" lvl="0" marL="0" rtl="0" algn="l">
              <a:lnSpc>
                <a:spcPct val="115000"/>
              </a:lnSpc>
              <a:spcBef>
                <a:spcPts val="1200"/>
              </a:spcBef>
              <a:spcAft>
                <a:spcPts val="0"/>
              </a:spcAft>
              <a:buClr>
                <a:schemeClr val="dk1"/>
              </a:buClr>
              <a:buSzPts val="1100"/>
              <a:buFont typeface="Arial"/>
              <a:buNone/>
            </a:pPr>
            <a:r>
              <a:rPr b="1" lang="en-US" sz="1100"/>
              <a:t>Syntax errors</a:t>
            </a:r>
            <a:r>
              <a:rPr lang="en-US" sz="1100"/>
              <a:t> occur when the Python interpreter encounters code that does not conform to the rules of the Python language. These errors are detected before the program runs, during the parsing stage, and they prevent the program from being executed.</a:t>
            </a:r>
            <a:endParaRPr sz="1100"/>
          </a:p>
          <a:p>
            <a:pPr indent="0" lvl="0" marL="0" rtl="0" algn="l">
              <a:lnSpc>
                <a:spcPct val="115000"/>
              </a:lnSpc>
              <a:spcBef>
                <a:spcPts val="1200"/>
              </a:spcBef>
              <a:spcAft>
                <a:spcPts val="0"/>
              </a:spcAft>
              <a:buNone/>
            </a:pPr>
            <a:r>
              <a:rPr b="1" lang="en-US" sz="1100" u="sng"/>
              <a:t>Common Syntax Errors:</a:t>
            </a:r>
            <a:endParaRPr b="1" sz="1100" u="sng"/>
          </a:p>
          <a:p>
            <a:pPr indent="0" lvl="0" marL="0" rtl="0" algn="l">
              <a:lnSpc>
                <a:spcPct val="115000"/>
              </a:lnSpc>
              <a:spcBef>
                <a:spcPts val="1200"/>
              </a:spcBef>
              <a:spcAft>
                <a:spcPts val="0"/>
              </a:spcAft>
              <a:buNone/>
            </a:pPr>
            <a:r>
              <a:rPr b="1" lang="en-US" sz="1100"/>
              <a:t>Missing Colon (</a:t>
            </a:r>
            <a:r>
              <a:rPr b="1" lang="en-US" sz="1100">
                <a:solidFill>
                  <a:srgbClr val="188038"/>
                </a:solidFill>
                <a:latin typeface="Roboto Mono"/>
                <a:ea typeface="Roboto Mono"/>
                <a:cs typeface="Roboto Mono"/>
                <a:sym typeface="Roboto Mono"/>
              </a:rPr>
              <a:t>:</a:t>
            </a:r>
            <a:r>
              <a:rPr b="1" lang="en-US" sz="1100"/>
              <a:t>)</a:t>
            </a:r>
            <a:r>
              <a:rPr lang="en-US" sz="1100"/>
              <a:t>: Forgetting to add a colon at the end of control flow statements (</a:t>
            </a:r>
            <a:r>
              <a:rPr lang="en-US" sz="1100">
                <a:solidFill>
                  <a:srgbClr val="188038"/>
                </a:solidFill>
                <a:latin typeface="Roboto Mono"/>
                <a:ea typeface="Roboto Mono"/>
                <a:cs typeface="Roboto Mono"/>
                <a:sym typeface="Roboto Mono"/>
              </a:rPr>
              <a:t>if</a:t>
            </a:r>
            <a:r>
              <a:rPr lang="en-US" sz="1100"/>
              <a:t>, </a:t>
            </a:r>
            <a:r>
              <a:rPr lang="en-US" sz="1100">
                <a:solidFill>
                  <a:srgbClr val="188038"/>
                </a:solidFill>
                <a:latin typeface="Roboto Mono"/>
                <a:ea typeface="Roboto Mono"/>
                <a:cs typeface="Roboto Mono"/>
                <a:sym typeface="Roboto Mono"/>
              </a:rPr>
              <a:t>for</a:t>
            </a:r>
            <a:r>
              <a:rPr lang="en-US" sz="1100"/>
              <a:t>, </a:t>
            </a:r>
            <a:r>
              <a:rPr lang="en-US" sz="1100">
                <a:solidFill>
                  <a:srgbClr val="188038"/>
                </a:solidFill>
                <a:latin typeface="Roboto Mono"/>
                <a:ea typeface="Roboto Mono"/>
                <a:cs typeface="Roboto Mono"/>
                <a:sym typeface="Roboto Mono"/>
              </a:rPr>
              <a:t>while</a:t>
            </a:r>
            <a:r>
              <a:rPr lang="en-US" sz="1100"/>
              <a:t>, </a:t>
            </a:r>
            <a:r>
              <a:rPr lang="en-US" sz="1100">
                <a:solidFill>
                  <a:srgbClr val="188038"/>
                </a:solidFill>
                <a:latin typeface="Roboto Mono"/>
                <a:ea typeface="Roboto Mono"/>
                <a:cs typeface="Roboto Mono"/>
                <a:sym typeface="Roboto Mono"/>
              </a:rPr>
              <a:t>def</a:t>
            </a:r>
            <a:r>
              <a:rPr lang="en-US" sz="1100"/>
              <a:t>, </a:t>
            </a:r>
            <a:r>
              <a:rPr lang="en-US" sz="1100">
                <a:solidFill>
                  <a:srgbClr val="188038"/>
                </a:solidFill>
                <a:latin typeface="Roboto Mono"/>
                <a:ea typeface="Roboto Mono"/>
                <a:cs typeface="Roboto Mono"/>
                <a:sym typeface="Roboto Mono"/>
              </a:rPr>
              <a:t>class</a:t>
            </a:r>
            <a:r>
              <a:rPr lang="en-US" sz="1100"/>
              <a:t>, etc.).</a:t>
            </a:r>
            <a:endParaRPr sz="1100"/>
          </a:p>
          <a:p>
            <a:pPr indent="0" lvl="0" marL="0" rtl="0" algn="l">
              <a:spcBef>
                <a:spcPts val="1200"/>
              </a:spcBef>
              <a:spcAft>
                <a:spcPts val="0"/>
              </a:spcAft>
              <a:buNone/>
            </a:pPr>
            <a:r>
              <a:rPr b="1" lang="en-US" sz="1100"/>
              <a:t>Indentation Errors</a:t>
            </a:r>
            <a:r>
              <a:rPr lang="en-US" sz="1100"/>
              <a:t>: Incorrect indentation of code blocks.</a:t>
            </a:r>
            <a:endParaRPr sz="1100"/>
          </a:p>
          <a:p>
            <a:pPr indent="0" lvl="0" marL="0" rtl="0" algn="l">
              <a:spcBef>
                <a:spcPts val="0"/>
              </a:spcBef>
              <a:spcAft>
                <a:spcPts val="0"/>
              </a:spcAft>
              <a:buNone/>
            </a:pPr>
            <a:r>
              <a:rPr b="1" lang="en-US" sz="1100"/>
              <a:t>Mismatched Parentheses</a:t>
            </a:r>
            <a:r>
              <a:rPr lang="en-US" sz="1100"/>
              <a:t>: Forgetting to close parentheses, brackets, or braces.</a:t>
            </a:r>
            <a:endParaRPr sz="1100"/>
          </a:p>
          <a:p>
            <a:pPr indent="0" lvl="0" marL="0" rtl="0" algn="l">
              <a:spcBef>
                <a:spcPts val="0"/>
              </a:spcBef>
              <a:spcAft>
                <a:spcPts val="0"/>
              </a:spcAft>
              <a:buNone/>
            </a:pPr>
            <a:r>
              <a:rPr b="1" lang="en-US" sz="1100"/>
              <a:t>Invalid Syntax</a:t>
            </a:r>
            <a:r>
              <a:rPr lang="en-US" sz="1100"/>
              <a:t>: Using invalid syntax that Python doesn’t understand..</a:t>
            </a:r>
            <a:endParaRPr sz="1100"/>
          </a:p>
          <a:p>
            <a:pPr indent="0" lvl="0" marL="0" rtl="0" algn="l">
              <a:lnSpc>
                <a:spcPct val="115000"/>
              </a:lnSpc>
              <a:spcBef>
                <a:spcPts val="1400"/>
              </a:spcBef>
              <a:spcAft>
                <a:spcPts val="0"/>
              </a:spcAft>
              <a:buClr>
                <a:schemeClr val="dk1"/>
              </a:buClr>
              <a:buSzPts val="1100"/>
              <a:buFont typeface="Arial"/>
              <a:buNone/>
            </a:pPr>
            <a:r>
              <a:rPr b="1" lang="en-US" sz="1300"/>
              <a:t>2. Exceptions (Runtime Errors)</a:t>
            </a:r>
            <a:endParaRPr b="1" sz="1300"/>
          </a:p>
          <a:p>
            <a:pPr indent="0" lvl="0" marL="0" rtl="0" algn="l">
              <a:lnSpc>
                <a:spcPct val="115000"/>
              </a:lnSpc>
              <a:spcBef>
                <a:spcPts val="1200"/>
              </a:spcBef>
              <a:spcAft>
                <a:spcPts val="0"/>
              </a:spcAft>
              <a:buClr>
                <a:schemeClr val="dk1"/>
              </a:buClr>
              <a:buSzPts val="1100"/>
              <a:buFont typeface="Arial"/>
              <a:buNone/>
            </a:pPr>
            <a:r>
              <a:rPr b="1" lang="en-US" sz="1100"/>
              <a:t>Exceptions</a:t>
            </a:r>
            <a:r>
              <a:rPr lang="en-US" sz="1100"/>
              <a:t> are errors that occur during the execution of a program. Unlike syntax errors, exceptions do not prevent a program from being parsed. Instead, they cause the program to terminate abruptly if not properly handled.</a:t>
            </a:r>
            <a:endParaRPr sz="1100"/>
          </a:p>
          <a:p>
            <a:pPr indent="0" lvl="0" marL="0" rtl="0" algn="l">
              <a:lnSpc>
                <a:spcPct val="115000"/>
              </a:lnSpc>
              <a:spcBef>
                <a:spcPts val="1200"/>
              </a:spcBef>
              <a:spcAft>
                <a:spcPts val="0"/>
              </a:spcAft>
              <a:buNone/>
            </a:pPr>
            <a:r>
              <a:rPr b="1" lang="en-US" sz="1100" u="sng"/>
              <a:t>Common Types of Exceptions:</a:t>
            </a:r>
            <a:endParaRPr b="1" sz="1100" u="sng"/>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NameError</a:t>
            </a:r>
            <a:r>
              <a:rPr lang="en-US" sz="1100"/>
              <a:t>: Raised when a local or global name is not found. This happens when trying to use a variable or function that has not been defined.</a:t>
            </a:r>
            <a:endParaRPr sz="1100"/>
          </a:p>
          <a:p>
            <a:pPr indent="0" lvl="0" marL="0" rtl="0" algn="l">
              <a:lnSpc>
                <a:spcPct val="115000"/>
              </a:lnSpc>
              <a:spcBef>
                <a:spcPts val="1200"/>
              </a:spcBef>
              <a:spcAft>
                <a:spcPts val="0"/>
              </a:spcAft>
              <a:buNone/>
            </a:pPr>
            <a:r>
              <a:rPr b="1" lang="en-US" sz="1100">
                <a:solidFill>
                  <a:srgbClr val="188038"/>
                </a:solidFill>
                <a:latin typeface="Roboto Mono"/>
                <a:ea typeface="Roboto Mono"/>
                <a:cs typeface="Roboto Mono"/>
                <a:sym typeface="Roboto Mono"/>
              </a:rPr>
              <a:t>TypeError</a:t>
            </a:r>
            <a:r>
              <a:rPr lang="en-US" sz="1100"/>
              <a:t>: Raised when an operation or function is applied to an object of inappropriate type.</a:t>
            </a:r>
            <a:endParaRPr sz="1100"/>
          </a:p>
          <a:p>
            <a:pPr indent="0" lvl="0" marL="0" rtl="0" algn="l">
              <a:spcBef>
                <a:spcPts val="1200"/>
              </a:spcBef>
              <a:spcAft>
                <a:spcPts val="0"/>
              </a:spcAft>
              <a:buNone/>
            </a:pPr>
            <a:r>
              <a:rPr b="1" lang="en-US" sz="1100">
                <a:solidFill>
                  <a:srgbClr val="188038"/>
                </a:solidFill>
                <a:latin typeface="Roboto Mono"/>
                <a:ea typeface="Roboto Mono"/>
                <a:cs typeface="Roboto Mono"/>
                <a:sym typeface="Roboto Mono"/>
              </a:rPr>
              <a:t>IndexError</a:t>
            </a:r>
            <a:r>
              <a:rPr lang="en-US" sz="1100"/>
              <a:t>: Raised when trying to access an index that is out of range in a sequence (e.g., a list or string).</a:t>
            </a:r>
            <a:endParaRPr sz="1100"/>
          </a:p>
          <a:p>
            <a:pPr indent="0" lvl="0" marL="0" rtl="0" algn="l">
              <a:spcBef>
                <a:spcPts val="0"/>
              </a:spcBef>
              <a:spcAft>
                <a:spcPts val="0"/>
              </a:spcAft>
              <a:buNone/>
            </a:pPr>
            <a:r>
              <a:rPr b="1" lang="en-US" sz="1100">
                <a:solidFill>
                  <a:srgbClr val="188038"/>
                </a:solidFill>
                <a:latin typeface="Roboto Mono"/>
                <a:ea typeface="Roboto Mono"/>
                <a:cs typeface="Roboto Mono"/>
                <a:sym typeface="Roboto Mono"/>
              </a:rPr>
              <a:t>KeyError</a:t>
            </a:r>
            <a:r>
              <a:rPr lang="en-US" sz="1100"/>
              <a:t>: Raised when trying to access a dictionary with a key that doesn’t exist.</a:t>
            </a:r>
            <a:endParaRPr sz="1100"/>
          </a:p>
          <a:p>
            <a:pPr indent="0" lvl="0" marL="0" rtl="0" algn="l">
              <a:spcBef>
                <a:spcPts val="0"/>
              </a:spcBef>
              <a:spcAft>
                <a:spcPts val="0"/>
              </a:spcAft>
              <a:buNone/>
            </a:pPr>
            <a:r>
              <a:rPr b="1" lang="en-US" sz="1100">
                <a:solidFill>
                  <a:srgbClr val="188038"/>
                </a:solidFill>
                <a:latin typeface="Roboto Mono"/>
                <a:ea typeface="Roboto Mono"/>
                <a:cs typeface="Roboto Mono"/>
                <a:sym typeface="Roboto Mono"/>
              </a:rPr>
              <a:t>ValueError</a:t>
            </a:r>
            <a:r>
              <a:rPr lang="en-US" sz="1100"/>
              <a:t>: Raised when a function receives an argument of the correct type but an inappropriate value.</a:t>
            </a:r>
            <a:endParaRPr sz="1100"/>
          </a:p>
          <a:p>
            <a:pPr indent="0" lvl="0" marL="0" rtl="0" algn="l">
              <a:spcBef>
                <a:spcPts val="0"/>
              </a:spcBef>
              <a:spcAft>
                <a:spcPts val="0"/>
              </a:spcAft>
              <a:buNone/>
            </a:pPr>
            <a:r>
              <a:rPr b="1" lang="en-US" sz="1100">
                <a:solidFill>
                  <a:srgbClr val="188038"/>
                </a:solidFill>
                <a:latin typeface="Roboto Mono"/>
                <a:ea typeface="Roboto Mono"/>
                <a:cs typeface="Roboto Mono"/>
                <a:sym typeface="Roboto Mono"/>
              </a:rPr>
              <a:t>AttributeError</a:t>
            </a:r>
            <a:r>
              <a:rPr lang="en-US" sz="1100"/>
              <a:t>: Raised when an attribute reference or assignment fails. This happens when trying to access or assign an attribute that doesn’t exist in an object.</a:t>
            </a:r>
            <a:endParaRPr sz="1100"/>
          </a:p>
          <a:p>
            <a:pPr indent="0" lvl="0" marL="0" rtl="0" algn="l">
              <a:spcBef>
                <a:spcPts val="0"/>
              </a:spcBef>
              <a:spcAft>
                <a:spcPts val="0"/>
              </a:spcAft>
              <a:buNone/>
            </a:pPr>
            <a:r>
              <a:rPr b="1" lang="en-US" sz="1100">
                <a:solidFill>
                  <a:srgbClr val="188038"/>
                </a:solidFill>
                <a:latin typeface="Roboto Mono"/>
                <a:ea typeface="Roboto Mono"/>
                <a:cs typeface="Roboto Mono"/>
                <a:sym typeface="Roboto Mono"/>
              </a:rPr>
              <a:t>ZeroDivisionError</a:t>
            </a:r>
            <a:r>
              <a:rPr lang="en-US" sz="1100"/>
              <a:t>: Raised when attempting to divide a number by zero.</a:t>
            </a:r>
            <a:endParaRPr sz="1100"/>
          </a:p>
          <a:p>
            <a:pPr indent="0" lvl="0" marL="0" rtl="0" algn="l">
              <a:spcBef>
                <a:spcPts val="0"/>
              </a:spcBef>
              <a:spcAft>
                <a:spcPts val="0"/>
              </a:spcAft>
              <a:buNone/>
            </a:pPr>
            <a:r>
              <a:rPr b="1" lang="en-US" sz="1100">
                <a:solidFill>
                  <a:srgbClr val="188038"/>
                </a:solidFill>
                <a:latin typeface="Roboto Mono"/>
                <a:ea typeface="Roboto Mono"/>
                <a:cs typeface="Roboto Mono"/>
                <a:sym typeface="Roboto Mono"/>
              </a:rPr>
              <a:t>FileNotFoundError</a:t>
            </a:r>
            <a:r>
              <a:rPr lang="en-US" sz="1100"/>
              <a:t>: Raised when trying to open a file that does not exist.</a:t>
            </a:r>
            <a:endParaRPr sz="1100"/>
          </a:p>
          <a:p>
            <a:pPr indent="0" lvl="0" marL="0" rtl="0" algn="l">
              <a:spcBef>
                <a:spcPts val="0"/>
              </a:spcBef>
              <a:spcAft>
                <a:spcPts val="0"/>
              </a:spcAft>
              <a:buNone/>
            </a:pPr>
            <a:r>
              <a:rPr b="1" lang="en-US" sz="1100">
                <a:solidFill>
                  <a:srgbClr val="188038"/>
                </a:solidFill>
                <a:latin typeface="Roboto Mono"/>
                <a:ea typeface="Roboto Mono"/>
                <a:cs typeface="Roboto Mono"/>
                <a:sym typeface="Roboto Mono"/>
              </a:rPr>
              <a:t>ImportError</a:t>
            </a:r>
            <a:r>
              <a:rPr lang="en-US" sz="1100"/>
              <a:t>: Raised when an import statement fails to find the module definition or when a </a:t>
            </a:r>
            <a:r>
              <a:rPr lang="en-US" sz="1100">
                <a:solidFill>
                  <a:srgbClr val="188038"/>
                </a:solidFill>
                <a:latin typeface="Roboto Mono"/>
                <a:ea typeface="Roboto Mono"/>
                <a:cs typeface="Roboto Mono"/>
                <a:sym typeface="Roboto Mono"/>
              </a:rPr>
              <a:t>from ... import ...</a:t>
            </a:r>
            <a:r>
              <a:rPr lang="en-US" sz="1100"/>
              <a:t> statement fails to find a name that is to be imported.</a:t>
            </a:r>
            <a:endParaRPr sz="1100"/>
          </a:p>
          <a:p>
            <a:pPr indent="0" lvl="0" marL="0" rtl="0" algn="l">
              <a:spcBef>
                <a:spcPts val="0"/>
              </a:spcBef>
              <a:spcAft>
                <a:spcPts val="0"/>
              </a:spcAft>
              <a:buNone/>
            </a:pPr>
            <a:r>
              <a:rPr b="1" lang="en-US" sz="1100">
                <a:solidFill>
                  <a:srgbClr val="188038"/>
                </a:solidFill>
                <a:latin typeface="Roboto Mono"/>
                <a:ea typeface="Roboto Mono"/>
                <a:cs typeface="Roboto Mono"/>
                <a:sym typeface="Roboto Mono"/>
              </a:rPr>
              <a:t>IOError</a:t>
            </a:r>
            <a:r>
              <a:rPr lang="en-US" sz="1100"/>
              <a:t>: Raised when an I/O operation (like reading or writing a file) fails for an I/O-related reason, such as “file not found” or “disk full”. Note that </a:t>
            </a:r>
            <a:r>
              <a:rPr lang="en-US" sz="1100">
                <a:solidFill>
                  <a:srgbClr val="188038"/>
                </a:solidFill>
                <a:latin typeface="Roboto Mono"/>
                <a:ea typeface="Roboto Mono"/>
                <a:cs typeface="Roboto Mono"/>
                <a:sym typeface="Roboto Mono"/>
              </a:rPr>
              <a:t>FileNotFoundError</a:t>
            </a:r>
            <a:r>
              <a:rPr lang="en-US" sz="1100"/>
              <a:t> is a subclass of </a:t>
            </a:r>
            <a:r>
              <a:rPr lang="en-US" sz="1100">
                <a:solidFill>
                  <a:srgbClr val="188038"/>
                </a:solidFill>
                <a:latin typeface="Roboto Mono"/>
                <a:ea typeface="Roboto Mono"/>
                <a:cs typeface="Roboto Mono"/>
                <a:sym typeface="Roboto Mono"/>
              </a:rPr>
              <a:t>IOError</a:t>
            </a:r>
            <a:r>
              <a:rPr lang="en-US" sz="1100"/>
              <a:t>.</a:t>
            </a:r>
            <a:endParaRPr sz="1100"/>
          </a:p>
          <a:p>
            <a:pPr indent="0" lvl="0" marL="0" rtl="0" algn="l">
              <a:spcBef>
                <a:spcPts val="0"/>
              </a:spcBef>
              <a:spcAft>
                <a:spcPts val="0"/>
              </a:spcAft>
              <a:buNone/>
            </a:pPr>
            <a:r>
              <a:rPr b="1" lang="en-US" sz="1100">
                <a:solidFill>
                  <a:srgbClr val="188038"/>
                </a:solidFill>
                <a:latin typeface="Roboto Mono"/>
                <a:ea typeface="Roboto Mono"/>
                <a:cs typeface="Roboto Mono"/>
                <a:sym typeface="Roboto Mono"/>
              </a:rPr>
              <a:t>RuntimeError</a:t>
            </a:r>
            <a:r>
              <a:rPr lang="en-US" sz="1100"/>
              <a:t>: Raised when an error does not fall into any other category.</a:t>
            </a:r>
            <a:endParaRPr sz="1100"/>
          </a:p>
          <a:p>
            <a:pPr indent="0" lvl="0" marL="0" rtl="0" algn="l">
              <a:lnSpc>
                <a:spcPct val="115000"/>
              </a:lnSpc>
              <a:spcBef>
                <a:spcPts val="1400"/>
              </a:spcBef>
              <a:spcAft>
                <a:spcPts val="0"/>
              </a:spcAft>
              <a:buClr>
                <a:schemeClr val="dk1"/>
              </a:buClr>
              <a:buSzPts val="1100"/>
              <a:buFont typeface="Arial"/>
              <a:buNone/>
            </a:pPr>
            <a:r>
              <a:rPr b="1" lang="en-US" sz="1300"/>
              <a:t>3. Logical Errors (Bugs)</a:t>
            </a:r>
            <a:endParaRPr b="1" sz="1300"/>
          </a:p>
          <a:p>
            <a:pPr indent="0" lvl="0" marL="0" rtl="0" algn="l">
              <a:lnSpc>
                <a:spcPct val="115000"/>
              </a:lnSpc>
              <a:spcBef>
                <a:spcPts val="1200"/>
              </a:spcBef>
              <a:spcAft>
                <a:spcPts val="0"/>
              </a:spcAft>
              <a:buClr>
                <a:schemeClr val="dk1"/>
              </a:buClr>
              <a:buSzPts val="1100"/>
              <a:buFont typeface="Arial"/>
              <a:buNone/>
            </a:pPr>
            <a:r>
              <a:rPr lang="en-US" sz="1100"/>
              <a:t>Logical errors occur when the program runs without crashing, but it produces incorrect results. These errors are often the most difficult to detect and debug because the program does not raise any exceptions or errors, but the logic is flawed.</a:t>
            </a:r>
            <a:endParaRPr sz="1100"/>
          </a:p>
          <a:p>
            <a:pPr indent="0" lvl="0" marL="0" rtl="0" algn="l">
              <a:lnSpc>
                <a:spcPct val="115000"/>
              </a:lnSpc>
              <a:spcBef>
                <a:spcPts val="1200"/>
              </a:spcBef>
              <a:spcAft>
                <a:spcPts val="0"/>
              </a:spcAft>
              <a:buNone/>
            </a:pPr>
            <a:r>
              <a:rPr b="1" lang="en-US" sz="1100" u="sng"/>
              <a:t>Examples of Logical Errors:</a:t>
            </a:r>
            <a:endParaRPr b="1" sz="1100" u="sng"/>
          </a:p>
          <a:p>
            <a:pPr indent="0" lvl="0" marL="0" rtl="0" algn="l">
              <a:lnSpc>
                <a:spcPct val="115000"/>
              </a:lnSpc>
              <a:spcBef>
                <a:spcPts val="1200"/>
              </a:spcBef>
              <a:spcAft>
                <a:spcPts val="0"/>
              </a:spcAft>
              <a:buNone/>
            </a:pPr>
            <a:r>
              <a:rPr b="1" lang="en-US" sz="1100"/>
              <a:t>Incorrect Calculations</a:t>
            </a:r>
            <a:r>
              <a:rPr lang="en-US" sz="1100"/>
              <a:t>: Performing incorrect calculations due to a wrong formula or operator.</a:t>
            </a:r>
            <a:endParaRPr sz="1100"/>
          </a:p>
          <a:p>
            <a:pPr indent="0" lvl="0" marL="0" rtl="0" algn="l">
              <a:lnSpc>
                <a:spcPct val="115000"/>
              </a:lnSpc>
              <a:spcBef>
                <a:spcPts val="1200"/>
              </a:spcBef>
              <a:spcAft>
                <a:spcPts val="0"/>
              </a:spcAft>
              <a:buNone/>
            </a:pPr>
            <a:r>
              <a:rPr b="1" lang="en-US" sz="1100"/>
              <a:t>Incorrect Conditional Statements</a:t>
            </a:r>
            <a:r>
              <a:rPr lang="en-US" sz="1100"/>
              <a:t>: Using incorrect conditions that lead to unexpected behavior.</a:t>
            </a:r>
            <a:endParaRPr sz="1100"/>
          </a:p>
          <a:p>
            <a:pPr indent="0" lvl="0" marL="0" rtl="0" algn="l">
              <a:spcBef>
                <a:spcPts val="1200"/>
              </a:spcBef>
              <a:spcAft>
                <a:spcPts val="0"/>
              </a:spcAft>
              <a:buNone/>
            </a:pPr>
            <a:r>
              <a:t/>
            </a:r>
            <a:endParaRPr sz="1100"/>
          </a:p>
        </p:txBody>
      </p:sp>
      <p:sp>
        <p:nvSpPr>
          <p:cNvPr id="108" name="Google Shape;10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t>The </a:t>
            </a:r>
            <a:r>
              <a:rPr b="1" lang="en-US" sz="1100">
                <a:solidFill>
                  <a:srgbClr val="188038"/>
                </a:solidFill>
                <a:latin typeface="Roboto Mono"/>
                <a:ea typeface="Roboto Mono"/>
                <a:cs typeface="Roboto Mono"/>
                <a:sym typeface="Roboto Mono"/>
              </a:rPr>
              <a:t>try</a:t>
            </a:r>
            <a:r>
              <a:rPr b="1" lang="en-US" sz="1100"/>
              <a:t>, </a:t>
            </a:r>
            <a:r>
              <a:rPr b="1" lang="en-US" sz="1100">
                <a:solidFill>
                  <a:srgbClr val="188038"/>
                </a:solidFill>
                <a:latin typeface="Roboto Mono"/>
                <a:ea typeface="Roboto Mono"/>
                <a:cs typeface="Roboto Mono"/>
                <a:sym typeface="Roboto Mono"/>
              </a:rPr>
              <a:t>except</a:t>
            </a:r>
            <a:r>
              <a:rPr b="1" lang="en-US" sz="1100"/>
              <a:t>, </a:t>
            </a:r>
            <a:r>
              <a:rPr b="1" lang="en-US" sz="1100">
                <a:solidFill>
                  <a:srgbClr val="188038"/>
                </a:solidFill>
                <a:latin typeface="Roboto Mono"/>
                <a:ea typeface="Roboto Mono"/>
                <a:cs typeface="Roboto Mono"/>
                <a:sym typeface="Roboto Mono"/>
              </a:rPr>
              <a:t>else</a:t>
            </a:r>
            <a:r>
              <a:rPr b="1" lang="en-US" sz="1100"/>
              <a:t>, and </a:t>
            </a:r>
            <a:r>
              <a:rPr b="1" lang="en-US" sz="1100">
                <a:solidFill>
                  <a:srgbClr val="188038"/>
                </a:solidFill>
                <a:latin typeface="Roboto Mono"/>
                <a:ea typeface="Roboto Mono"/>
                <a:cs typeface="Roboto Mono"/>
                <a:sym typeface="Roboto Mono"/>
              </a:rPr>
              <a:t>finally</a:t>
            </a:r>
            <a:r>
              <a:rPr b="1" lang="en-US" sz="1100"/>
              <a:t> Blocks:</a:t>
            </a:r>
            <a:endParaRPr b="1" sz="1100"/>
          </a:p>
          <a:p>
            <a:pPr indent="-298450" lvl="0" marL="457200" rtl="0" algn="l">
              <a:lnSpc>
                <a:spcPct val="115000"/>
              </a:lnSpc>
              <a:spcBef>
                <a:spcPts val="120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try</a:t>
            </a:r>
            <a:r>
              <a:rPr b="1" lang="en-US" sz="1100"/>
              <a:t> block</a:t>
            </a:r>
            <a:r>
              <a:rPr lang="en-US" sz="1100"/>
              <a:t>: This block contains the code that might raise an exception. Python will try to execute this block, and if an exception occurs, it will immediately jump to the </a:t>
            </a:r>
            <a:r>
              <a:rPr lang="en-US" sz="1100">
                <a:solidFill>
                  <a:srgbClr val="188038"/>
                </a:solidFill>
                <a:latin typeface="Roboto Mono"/>
                <a:ea typeface="Roboto Mono"/>
                <a:cs typeface="Roboto Mono"/>
                <a:sym typeface="Roboto Mono"/>
              </a:rPr>
              <a:t>except</a:t>
            </a:r>
            <a:r>
              <a:rPr lang="en-US" sz="1100"/>
              <a:t> block.</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except</a:t>
            </a:r>
            <a:r>
              <a:rPr b="1" lang="en-US" sz="1100"/>
              <a:t> block</a:t>
            </a:r>
            <a:r>
              <a:rPr lang="en-US" sz="1100"/>
              <a:t>: This block contains code that will run if an exception occurs in the </a:t>
            </a:r>
            <a:r>
              <a:rPr lang="en-US" sz="1100">
                <a:solidFill>
                  <a:srgbClr val="188038"/>
                </a:solidFill>
                <a:latin typeface="Roboto Mono"/>
                <a:ea typeface="Roboto Mono"/>
                <a:cs typeface="Roboto Mono"/>
                <a:sym typeface="Roboto Mono"/>
              </a:rPr>
              <a:t>try</a:t>
            </a:r>
            <a:r>
              <a:rPr lang="en-US" sz="1100"/>
              <a:t> block. You can specify the type of exception to catch specific errors.</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else</a:t>
            </a:r>
            <a:r>
              <a:rPr b="1" lang="en-US" sz="1100"/>
              <a:t> block</a:t>
            </a:r>
            <a:r>
              <a:rPr lang="en-US" sz="1100"/>
              <a:t>: This block will run if no exceptions were raised in the </a:t>
            </a:r>
            <a:r>
              <a:rPr lang="en-US" sz="1100">
                <a:solidFill>
                  <a:srgbClr val="188038"/>
                </a:solidFill>
                <a:latin typeface="Roboto Mono"/>
                <a:ea typeface="Roboto Mono"/>
                <a:cs typeface="Roboto Mono"/>
                <a:sym typeface="Roboto Mono"/>
              </a:rPr>
              <a:t>try</a:t>
            </a:r>
            <a:r>
              <a:rPr lang="en-US" sz="1100"/>
              <a:t> block. It is useful for code that should only run if the </a:t>
            </a:r>
            <a:r>
              <a:rPr lang="en-US" sz="1100">
                <a:solidFill>
                  <a:srgbClr val="188038"/>
                </a:solidFill>
                <a:latin typeface="Roboto Mono"/>
                <a:ea typeface="Roboto Mono"/>
                <a:cs typeface="Roboto Mono"/>
                <a:sym typeface="Roboto Mono"/>
              </a:rPr>
              <a:t>try</a:t>
            </a:r>
            <a:r>
              <a:rPr lang="en-US" sz="1100"/>
              <a:t> block succeeds.</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finally</a:t>
            </a:r>
            <a:r>
              <a:rPr b="1" lang="en-US" sz="1100"/>
              <a:t> block</a:t>
            </a:r>
            <a:r>
              <a:rPr lang="en-US" sz="1100"/>
              <a:t>: This block will always run, regardless of whether an exception occurred or not. It’s typically used for cleanup actions, like closing files or releasing resources.</a:t>
            </a:r>
            <a:endParaRPr sz="1100"/>
          </a:p>
          <a:p>
            <a:pPr indent="0" lvl="0" marL="0" rtl="0" algn="l">
              <a:spcBef>
                <a:spcPts val="1200"/>
              </a:spcBef>
              <a:spcAft>
                <a:spcPts val="0"/>
              </a:spcAft>
              <a:buNone/>
            </a:pPr>
            <a:r>
              <a:t/>
            </a:r>
            <a:endParaRPr/>
          </a:p>
        </p:txBody>
      </p:sp>
      <p:sp>
        <p:nvSpPr>
          <p:cNvPr id="120" name="Google Shape;12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In Python's exception handling mechanism, the </a:t>
            </a:r>
            <a:r>
              <a:rPr lang="en-US" sz="1100">
                <a:solidFill>
                  <a:srgbClr val="188038"/>
                </a:solidFill>
                <a:latin typeface="Roboto Mono"/>
                <a:ea typeface="Roboto Mono"/>
                <a:cs typeface="Roboto Mono"/>
                <a:sym typeface="Roboto Mono"/>
              </a:rPr>
              <a:t>else</a:t>
            </a:r>
            <a:r>
              <a:rPr lang="en-US" sz="1100"/>
              <a:t> and </a:t>
            </a:r>
            <a:r>
              <a:rPr lang="en-US" sz="1100">
                <a:solidFill>
                  <a:srgbClr val="188038"/>
                </a:solidFill>
                <a:latin typeface="Roboto Mono"/>
                <a:ea typeface="Roboto Mono"/>
                <a:cs typeface="Roboto Mono"/>
                <a:sym typeface="Roboto Mono"/>
              </a:rPr>
              <a:t>finally</a:t>
            </a:r>
            <a:r>
              <a:rPr lang="en-US" sz="1100"/>
              <a:t> blocks provide additional control over how code is executed when exceptions occur or do not occur. Here's a detailed look at how they work and their purposes:</a:t>
            </a:r>
            <a:endParaRPr sz="1100"/>
          </a:p>
          <a:p>
            <a:pPr indent="0" lvl="0" marL="0" rtl="0" algn="l">
              <a:lnSpc>
                <a:spcPct val="115000"/>
              </a:lnSpc>
              <a:spcBef>
                <a:spcPts val="1400"/>
              </a:spcBef>
              <a:spcAft>
                <a:spcPts val="0"/>
              </a:spcAft>
              <a:buClr>
                <a:schemeClr val="dk1"/>
              </a:buClr>
              <a:buSzPts val="1100"/>
              <a:buFont typeface="Arial"/>
              <a:buNone/>
            </a:pPr>
            <a:r>
              <a:rPr b="1" lang="en-US" sz="1300">
                <a:solidFill>
                  <a:srgbClr val="188038"/>
                </a:solidFill>
                <a:latin typeface="Roboto Mono"/>
                <a:ea typeface="Roboto Mono"/>
                <a:cs typeface="Roboto Mono"/>
                <a:sym typeface="Roboto Mono"/>
              </a:rPr>
              <a:t>else</a:t>
            </a:r>
            <a:r>
              <a:rPr b="1" lang="en-US" sz="1300"/>
              <a:t> Block</a:t>
            </a:r>
            <a:endParaRPr b="1" sz="1300"/>
          </a:p>
          <a:p>
            <a:pPr indent="0" lvl="0" marL="0" rtl="0" algn="l">
              <a:lnSpc>
                <a:spcPct val="115000"/>
              </a:lnSpc>
              <a:spcBef>
                <a:spcPts val="1200"/>
              </a:spcBef>
              <a:spcAft>
                <a:spcPts val="0"/>
              </a:spcAft>
              <a:buClr>
                <a:schemeClr val="dk1"/>
              </a:buClr>
              <a:buSzPts val="1100"/>
              <a:buFont typeface="Arial"/>
              <a:buNone/>
            </a:pPr>
            <a:r>
              <a:rPr lang="en-US" sz="1100"/>
              <a:t>The </a:t>
            </a:r>
            <a:r>
              <a:rPr lang="en-US" sz="1100">
                <a:solidFill>
                  <a:srgbClr val="188038"/>
                </a:solidFill>
                <a:latin typeface="Roboto Mono"/>
                <a:ea typeface="Roboto Mono"/>
                <a:cs typeface="Roboto Mono"/>
                <a:sym typeface="Roboto Mono"/>
              </a:rPr>
              <a:t>else</a:t>
            </a:r>
            <a:r>
              <a:rPr lang="en-US" sz="1100"/>
              <a:t> block is used to specify code that should be executed if no exceptions are raised in the </a:t>
            </a:r>
            <a:r>
              <a:rPr lang="en-US" sz="1100">
                <a:solidFill>
                  <a:srgbClr val="188038"/>
                </a:solidFill>
                <a:latin typeface="Roboto Mono"/>
                <a:ea typeface="Roboto Mono"/>
                <a:cs typeface="Roboto Mono"/>
                <a:sym typeface="Roboto Mono"/>
              </a:rPr>
              <a:t>try</a:t>
            </a:r>
            <a:r>
              <a:rPr lang="en-US" sz="1100"/>
              <a:t> block. It allows you to run code that should only execute when the </a:t>
            </a:r>
            <a:r>
              <a:rPr lang="en-US" sz="1100">
                <a:solidFill>
                  <a:srgbClr val="188038"/>
                </a:solidFill>
                <a:latin typeface="Roboto Mono"/>
                <a:ea typeface="Roboto Mono"/>
                <a:cs typeface="Roboto Mono"/>
                <a:sym typeface="Roboto Mono"/>
              </a:rPr>
              <a:t>try</a:t>
            </a:r>
            <a:r>
              <a:rPr lang="en-US" sz="1100"/>
              <a:t> block succeeds without errors.</a:t>
            </a:r>
            <a:endParaRPr sz="1100"/>
          </a:p>
          <a:p>
            <a:pPr indent="-298450" lvl="0" marL="457200" rtl="0" algn="l">
              <a:lnSpc>
                <a:spcPct val="115000"/>
              </a:lnSpc>
              <a:spcBef>
                <a:spcPts val="1200"/>
              </a:spcBef>
              <a:spcAft>
                <a:spcPts val="0"/>
              </a:spcAft>
              <a:buClr>
                <a:schemeClr val="dk1"/>
              </a:buClr>
              <a:buSzPts val="1100"/>
              <a:buChar char="●"/>
            </a:pPr>
            <a:r>
              <a:rPr b="1" lang="en-US" sz="1100"/>
              <a:t>Purpose:</a:t>
            </a:r>
            <a:endParaRPr b="1" sz="1100"/>
          </a:p>
          <a:p>
            <a:pPr indent="-298450" lvl="1" marL="914400" rtl="0" algn="l">
              <a:lnSpc>
                <a:spcPct val="115000"/>
              </a:lnSpc>
              <a:spcBef>
                <a:spcPts val="0"/>
              </a:spcBef>
              <a:spcAft>
                <a:spcPts val="0"/>
              </a:spcAft>
              <a:buClr>
                <a:schemeClr val="dk1"/>
              </a:buClr>
              <a:buSzPts val="1100"/>
              <a:buChar char="○"/>
            </a:pPr>
            <a:r>
              <a:rPr lang="en-US" sz="1100"/>
              <a:t>To execute code that should run only when no exceptions occur in the </a:t>
            </a:r>
            <a:r>
              <a:rPr lang="en-US" sz="1100">
                <a:solidFill>
                  <a:srgbClr val="188038"/>
                </a:solidFill>
                <a:latin typeface="Roboto Mono"/>
                <a:ea typeface="Roboto Mono"/>
                <a:cs typeface="Roboto Mono"/>
                <a:sym typeface="Roboto Mono"/>
              </a:rPr>
              <a:t>try</a:t>
            </a:r>
            <a:r>
              <a:rPr lang="en-US" sz="1100"/>
              <a:t> block.</a:t>
            </a:r>
            <a:endParaRPr sz="1100"/>
          </a:p>
          <a:p>
            <a:pPr indent="-298450" lvl="1" marL="914400" rtl="0" algn="l">
              <a:lnSpc>
                <a:spcPct val="115000"/>
              </a:lnSpc>
              <a:spcBef>
                <a:spcPts val="0"/>
              </a:spcBef>
              <a:spcAft>
                <a:spcPts val="0"/>
              </a:spcAft>
              <a:buClr>
                <a:schemeClr val="dk1"/>
              </a:buClr>
              <a:buSzPts val="1100"/>
              <a:buChar char="○"/>
            </a:pPr>
            <a:r>
              <a:rPr lang="en-US" sz="1100"/>
              <a:t>To separate the logic that handles errors from the logic that handles successful execution.</a:t>
            </a:r>
            <a:endParaRPr sz="1100"/>
          </a:p>
          <a:p>
            <a:pPr indent="-298450" lvl="0" marL="457200" rtl="0" algn="l">
              <a:lnSpc>
                <a:spcPct val="115000"/>
              </a:lnSpc>
              <a:spcBef>
                <a:spcPts val="0"/>
              </a:spcBef>
              <a:spcAft>
                <a:spcPts val="0"/>
              </a:spcAft>
              <a:buClr>
                <a:schemeClr val="dk1"/>
              </a:buClr>
              <a:buSzPts val="1100"/>
              <a:buChar char="●"/>
            </a:pPr>
            <a:r>
              <a:rPr b="1" lang="en-US" sz="1100"/>
              <a:t>Usage:</a:t>
            </a:r>
            <a:endParaRPr b="1" sz="1100"/>
          </a:p>
          <a:p>
            <a:pPr indent="-298450" lvl="1" marL="914400" rtl="0" algn="l">
              <a:lnSpc>
                <a:spcPct val="115000"/>
              </a:lnSpc>
              <a:spcBef>
                <a:spcPts val="0"/>
              </a:spcBef>
              <a:spcAft>
                <a:spcPts val="0"/>
              </a:spcAft>
              <a:buClr>
                <a:schemeClr val="dk1"/>
              </a:buClr>
              <a:buSzPts val="1100"/>
              <a:buChar char="○"/>
            </a:pPr>
            <a:r>
              <a:rPr lang="en-US" sz="1100"/>
              <a:t>It is placed after all </a:t>
            </a:r>
            <a:r>
              <a:rPr lang="en-US" sz="1100">
                <a:solidFill>
                  <a:srgbClr val="188038"/>
                </a:solidFill>
                <a:latin typeface="Roboto Mono"/>
                <a:ea typeface="Roboto Mono"/>
                <a:cs typeface="Roboto Mono"/>
                <a:sym typeface="Roboto Mono"/>
              </a:rPr>
              <a:t>except</a:t>
            </a:r>
            <a:r>
              <a:rPr lang="en-US" sz="1100"/>
              <a:t> blocks.</a:t>
            </a:r>
            <a:endParaRPr sz="1100"/>
          </a:p>
          <a:p>
            <a:pPr indent="-298450" lvl="1" marL="914400" rtl="0" algn="l">
              <a:lnSpc>
                <a:spcPct val="115000"/>
              </a:lnSpc>
              <a:spcBef>
                <a:spcPts val="0"/>
              </a:spcBef>
              <a:spcAft>
                <a:spcPts val="0"/>
              </a:spcAft>
              <a:buClr>
                <a:schemeClr val="dk1"/>
              </a:buClr>
              <a:buSzPts val="1100"/>
              <a:buChar char="○"/>
            </a:pPr>
            <a:r>
              <a:rPr lang="en-US" sz="1100"/>
              <a:t>If an exception occurs, the </a:t>
            </a:r>
            <a:r>
              <a:rPr lang="en-US" sz="1100">
                <a:solidFill>
                  <a:srgbClr val="188038"/>
                </a:solidFill>
                <a:latin typeface="Roboto Mono"/>
                <a:ea typeface="Roboto Mono"/>
                <a:cs typeface="Roboto Mono"/>
                <a:sym typeface="Roboto Mono"/>
              </a:rPr>
              <a:t>else</a:t>
            </a:r>
            <a:r>
              <a:rPr lang="en-US" sz="1100"/>
              <a:t> block is skipped.</a:t>
            </a:r>
            <a:endParaRPr sz="1100"/>
          </a:p>
          <a:p>
            <a:pPr indent="-298450" lvl="1" marL="914400" rtl="0" algn="l">
              <a:lnSpc>
                <a:spcPct val="115000"/>
              </a:lnSpc>
              <a:spcBef>
                <a:spcPts val="0"/>
              </a:spcBef>
              <a:spcAft>
                <a:spcPts val="0"/>
              </a:spcAft>
              <a:buClr>
                <a:schemeClr val="dk1"/>
              </a:buClr>
              <a:buSzPts val="1100"/>
              <a:buChar char="○"/>
            </a:pPr>
            <a:r>
              <a:rPr lang="en-US" sz="1100"/>
              <a:t>If no exceptions occur, the </a:t>
            </a:r>
            <a:r>
              <a:rPr lang="en-US" sz="1100">
                <a:solidFill>
                  <a:srgbClr val="188038"/>
                </a:solidFill>
                <a:latin typeface="Roboto Mono"/>
                <a:ea typeface="Roboto Mono"/>
                <a:cs typeface="Roboto Mono"/>
                <a:sym typeface="Roboto Mono"/>
              </a:rPr>
              <a:t>else</a:t>
            </a:r>
            <a:r>
              <a:rPr lang="en-US" sz="1100"/>
              <a:t> block is executed.</a:t>
            </a:r>
            <a:endParaRPr sz="1100"/>
          </a:p>
          <a:p>
            <a:pPr indent="0" lvl="0" marL="0" rtl="0" algn="l">
              <a:lnSpc>
                <a:spcPct val="115000"/>
              </a:lnSpc>
              <a:spcBef>
                <a:spcPts val="1400"/>
              </a:spcBef>
              <a:spcAft>
                <a:spcPts val="0"/>
              </a:spcAft>
              <a:buNone/>
            </a:pPr>
            <a:r>
              <a:rPr b="1" lang="en-US" sz="1300">
                <a:solidFill>
                  <a:srgbClr val="188038"/>
                </a:solidFill>
                <a:latin typeface="Roboto Mono"/>
                <a:ea typeface="Roboto Mono"/>
                <a:cs typeface="Roboto Mono"/>
                <a:sym typeface="Roboto Mono"/>
              </a:rPr>
              <a:t>finally</a:t>
            </a:r>
            <a:r>
              <a:rPr b="1" lang="en-US" sz="1300"/>
              <a:t> Block</a:t>
            </a:r>
            <a:endParaRPr b="1" sz="1300"/>
          </a:p>
          <a:p>
            <a:pPr indent="0" lvl="0" marL="0" rtl="0" algn="l">
              <a:lnSpc>
                <a:spcPct val="115000"/>
              </a:lnSpc>
              <a:spcBef>
                <a:spcPts val="1200"/>
              </a:spcBef>
              <a:spcAft>
                <a:spcPts val="0"/>
              </a:spcAft>
              <a:buNone/>
            </a:pPr>
            <a:r>
              <a:rPr lang="en-US" sz="1100"/>
              <a:t>The </a:t>
            </a:r>
            <a:r>
              <a:rPr lang="en-US" sz="1100">
                <a:solidFill>
                  <a:srgbClr val="188038"/>
                </a:solidFill>
                <a:latin typeface="Roboto Mono"/>
                <a:ea typeface="Roboto Mono"/>
                <a:cs typeface="Roboto Mono"/>
                <a:sym typeface="Roboto Mono"/>
              </a:rPr>
              <a:t>finally</a:t>
            </a:r>
            <a:r>
              <a:rPr lang="en-US" sz="1100"/>
              <a:t> block is used to specify code that should be executed regardless of whether an exception occurs or not. It is often used for cleanup actions, such as closing files, releasing resources, or performing other important finalization tasks.</a:t>
            </a:r>
            <a:endParaRPr sz="1100"/>
          </a:p>
          <a:p>
            <a:pPr indent="-298450" lvl="0" marL="457200" rtl="0" algn="l">
              <a:lnSpc>
                <a:spcPct val="115000"/>
              </a:lnSpc>
              <a:spcBef>
                <a:spcPts val="1200"/>
              </a:spcBef>
              <a:spcAft>
                <a:spcPts val="0"/>
              </a:spcAft>
              <a:buClr>
                <a:schemeClr val="dk1"/>
              </a:buClr>
              <a:buSzPts val="1100"/>
              <a:buChar char="●"/>
            </a:pPr>
            <a:r>
              <a:rPr b="1" lang="en-US" sz="1100"/>
              <a:t>Purpose:</a:t>
            </a:r>
            <a:endParaRPr b="1" sz="1100"/>
          </a:p>
          <a:p>
            <a:pPr indent="-298450" lvl="1" marL="914400" rtl="0" algn="l">
              <a:lnSpc>
                <a:spcPct val="115000"/>
              </a:lnSpc>
              <a:spcBef>
                <a:spcPts val="0"/>
              </a:spcBef>
              <a:spcAft>
                <a:spcPts val="0"/>
              </a:spcAft>
              <a:buClr>
                <a:schemeClr val="dk1"/>
              </a:buClr>
              <a:buSzPts val="1100"/>
              <a:buChar char="○"/>
            </a:pPr>
            <a:r>
              <a:rPr lang="en-US" sz="1100"/>
              <a:t>To ensure that certain code runs no matter what happens in the </a:t>
            </a:r>
            <a:r>
              <a:rPr lang="en-US" sz="1100">
                <a:solidFill>
                  <a:srgbClr val="188038"/>
                </a:solidFill>
                <a:latin typeface="Roboto Mono"/>
                <a:ea typeface="Roboto Mono"/>
                <a:cs typeface="Roboto Mono"/>
                <a:sym typeface="Roboto Mono"/>
              </a:rPr>
              <a:t>try</a:t>
            </a:r>
            <a:r>
              <a:rPr lang="en-US" sz="1100"/>
              <a:t> block.</a:t>
            </a:r>
            <a:endParaRPr sz="1100"/>
          </a:p>
          <a:p>
            <a:pPr indent="-298450" lvl="1" marL="914400" rtl="0" algn="l">
              <a:lnSpc>
                <a:spcPct val="115000"/>
              </a:lnSpc>
              <a:spcBef>
                <a:spcPts val="0"/>
              </a:spcBef>
              <a:spcAft>
                <a:spcPts val="0"/>
              </a:spcAft>
              <a:buClr>
                <a:schemeClr val="dk1"/>
              </a:buClr>
              <a:buSzPts val="1100"/>
              <a:buChar char="○"/>
            </a:pPr>
            <a:r>
              <a:rPr lang="en-US" sz="1100"/>
              <a:t>To handle cleanup operations that should be executed even if an error occurs.</a:t>
            </a:r>
            <a:endParaRPr sz="1100"/>
          </a:p>
          <a:p>
            <a:pPr indent="-298450" lvl="0" marL="457200" rtl="0" algn="l">
              <a:lnSpc>
                <a:spcPct val="115000"/>
              </a:lnSpc>
              <a:spcBef>
                <a:spcPts val="0"/>
              </a:spcBef>
              <a:spcAft>
                <a:spcPts val="0"/>
              </a:spcAft>
              <a:buClr>
                <a:schemeClr val="dk1"/>
              </a:buClr>
              <a:buSzPts val="1100"/>
              <a:buChar char="●"/>
            </a:pPr>
            <a:r>
              <a:rPr b="1" lang="en-US" sz="1100"/>
              <a:t>Usage:</a:t>
            </a:r>
            <a:endParaRPr b="1" sz="1100"/>
          </a:p>
          <a:p>
            <a:pPr indent="-298450" lvl="1" marL="914400" rtl="0" algn="l">
              <a:lnSpc>
                <a:spcPct val="115000"/>
              </a:lnSpc>
              <a:spcBef>
                <a:spcPts val="0"/>
              </a:spcBef>
              <a:spcAft>
                <a:spcPts val="0"/>
              </a:spcAft>
              <a:buClr>
                <a:schemeClr val="dk1"/>
              </a:buClr>
              <a:buSzPts val="1100"/>
              <a:buChar char="○"/>
            </a:pPr>
            <a:r>
              <a:rPr lang="en-US" sz="1100"/>
              <a:t>It is placed after the </a:t>
            </a:r>
            <a:r>
              <a:rPr lang="en-US" sz="1100">
                <a:solidFill>
                  <a:srgbClr val="188038"/>
                </a:solidFill>
                <a:latin typeface="Roboto Mono"/>
                <a:ea typeface="Roboto Mono"/>
                <a:cs typeface="Roboto Mono"/>
                <a:sym typeface="Roboto Mono"/>
              </a:rPr>
              <a:t>try</a:t>
            </a:r>
            <a:r>
              <a:rPr lang="en-US" sz="1100"/>
              <a:t>, </a:t>
            </a:r>
            <a:r>
              <a:rPr lang="en-US" sz="1100">
                <a:solidFill>
                  <a:srgbClr val="188038"/>
                </a:solidFill>
                <a:latin typeface="Roboto Mono"/>
                <a:ea typeface="Roboto Mono"/>
                <a:cs typeface="Roboto Mono"/>
                <a:sym typeface="Roboto Mono"/>
              </a:rPr>
              <a:t>except</a:t>
            </a:r>
            <a:r>
              <a:rPr lang="en-US" sz="1100"/>
              <a:t>, and </a:t>
            </a:r>
            <a:r>
              <a:rPr lang="en-US" sz="1100">
                <a:solidFill>
                  <a:srgbClr val="188038"/>
                </a:solidFill>
                <a:latin typeface="Roboto Mono"/>
                <a:ea typeface="Roboto Mono"/>
                <a:cs typeface="Roboto Mono"/>
                <a:sym typeface="Roboto Mono"/>
              </a:rPr>
              <a:t>else</a:t>
            </a:r>
            <a:r>
              <a:rPr lang="en-US" sz="1100"/>
              <a:t> blocks.</a:t>
            </a:r>
            <a:endParaRPr sz="1100"/>
          </a:p>
          <a:p>
            <a:pPr indent="-298450" lvl="1" marL="914400" rtl="0" algn="l">
              <a:lnSpc>
                <a:spcPct val="115000"/>
              </a:lnSpc>
              <a:spcBef>
                <a:spcPts val="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finally</a:t>
            </a:r>
            <a:r>
              <a:rPr lang="en-US" sz="1100"/>
              <a:t> block always executes, whether an exception was raised or not.</a:t>
            </a:r>
            <a:endParaRPr sz="1100"/>
          </a:p>
          <a:p>
            <a:pPr indent="0" lvl="0" marL="0" rtl="0" algn="l">
              <a:spcBef>
                <a:spcPts val="1200"/>
              </a:spcBef>
              <a:spcAft>
                <a:spcPts val="0"/>
              </a:spcAft>
              <a:buNone/>
            </a:pPr>
            <a:r>
              <a:t/>
            </a:r>
            <a:endParaRPr/>
          </a:p>
        </p:txBody>
      </p:sp>
      <p:sp>
        <p:nvSpPr>
          <p:cNvPr id="128" name="Google Shape;12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In Python's exception handling mechanism, the </a:t>
            </a:r>
            <a:r>
              <a:rPr lang="en-US" sz="1100">
                <a:solidFill>
                  <a:srgbClr val="188038"/>
                </a:solidFill>
                <a:latin typeface="Roboto Mono"/>
                <a:ea typeface="Roboto Mono"/>
                <a:cs typeface="Roboto Mono"/>
                <a:sym typeface="Roboto Mono"/>
              </a:rPr>
              <a:t>else</a:t>
            </a:r>
            <a:r>
              <a:rPr lang="en-US" sz="1100"/>
              <a:t> and </a:t>
            </a:r>
            <a:r>
              <a:rPr lang="en-US" sz="1100">
                <a:solidFill>
                  <a:srgbClr val="188038"/>
                </a:solidFill>
                <a:latin typeface="Roboto Mono"/>
                <a:ea typeface="Roboto Mono"/>
                <a:cs typeface="Roboto Mono"/>
                <a:sym typeface="Roboto Mono"/>
              </a:rPr>
              <a:t>finally</a:t>
            </a:r>
            <a:r>
              <a:rPr lang="en-US" sz="1100"/>
              <a:t> blocks provide additional control over how code is executed when exceptions occur or do not occur. Here's a detailed look at how they work and their purposes:</a:t>
            </a:r>
            <a:endParaRPr sz="1100"/>
          </a:p>
          <a:p>
            <a:pPr indent="0" lvl="0" marL="0" rtl="0" algn="l">
              <a:lnSpc>
                <a:spcPct val="115000"/>
              </a:lnSpc>
              <a:spcBef>
                <a:spcPts val="1400"/>
              </a:spcBef>
              <a:spcAft>
                <a:spcPts val="0"/>
              </a:spcAft>
              <a:buClr>
                <a:schemeClr val="dk1"/>
              </a:buClr>
              <a:buSzPts val="1100"/>
              <a:buFont typeface="Arial"/>
              <a:buNone/>
            </a:pPr>
            <a:r>
              <a:rPr b="1" lang="en-US" sz="1300">
                <a:solidFill>
                  <a:srgbClr val="188038"/>
                </a:solidFill>
                <a:latin typeface="Roboto Mono"/>
                <a:ea typeface="Roboto Mono"/>
                <a:cs typeface="Roboto Mono"/>
                <a:sym typeface="Roboto Mono"/>
              </a:rPr>
              <a:t>else</a:t>
            </a:r>
            <a:r>
              <a:rPr b="1" lang="en-US" sz="1300"/>
              <a:t> Block</a:t>
            </a:r>
            <a:endParaRPr b="1" sz="1300"/>
          </a:p>
          <a:p>
            <a:pPr indent="0" lvl="0" marL="0" rtl="0" algn="l">
              <a:lnSpc>
                <a:spcPct val="115000"/>
              </a:lnSpc>
              <a:spcBef>
                <a:spcPts val="1200"/>
              </a:spcBef>
              <a:spcAft>
                <a:spcPts val="0"/>
              </a:spcAft>
              <a:buClr>
                <a:schemeClr val="dk1"/>
              </a:buClr>
              <a:buSzPts val="1100"/>
              <a:buFont typeface="Arial"/>
              <a:buNone/>
            </a:pPr>
            <a:r>
              <a:rPr lang="en-US" sz="1100"/>
              <a:t>The </a:t>
            </a:r>
            <a:r>
              <a:rPr lang="en-US" sz="1100">
                <a:solidFill>
                  <a:srgbClr val="188038"/>
                </a:solidFill>
                <a:latin typeface="Roboto Mono"/>
                <a:ea typeface="Roboto Mono"/>
                <a:cs typeface="Roboto Mono"/>
                <a:sym typeface="Roboto Mono"/>
              </a:rPr>
              <a:t>else</a:t>
            </a:r>
            <a:r>
              <a:rPr lang="en-US" sz="1100"/>
              <a:t> block is used to specify code that should be executed if no exceptions are raised in the </a:t>
            </a:r>
            <a:r>
              <a:rPr lang="en-US" sz="1100">
                <a:solidFill>
                  <a:srgbClr val="188038"/>
                </a:solidFill>
                <a:latin typeface="Roboto Mono"/>
                <a:ea typeface="Roboto Mono"/>
                <a:cs typeface="Roboto Mono"/>
                <a:sym typeface="Roboto Mono"/>
              </a:rPr>
              <a:t>try</a:t>
            </a:r>
            <a:r>
              <a:rPr lang="en-US" sz="1100"/>
              <a:t> block. It allows you to run code that should only execute when the </a:t>
            </a:r>
            <a:r>
              <a:rPr lang="en-US" sz="1100">
                <a:solidFill>
                  <a:srgbClr val="188038"/>
                </a:solidFill>
                <a:latin typeface="Roboto Mono"/>
                <a:ea typeface="Roboto Mono"/>
                <a:cs typeface="Roboto Mono"/>
                <a:sym typeface="Roboto Mono"/>
              </a:rPr>
              <a:t>try</a:t>
            </a:r>
            <a:r>
              <a:rPr lang="en-US" sz="1100"/>
              <a:t> block succeeds without errors.</a:t>
            </a:r>
            <a:endParaRPr sz="1100"/>
          </a:p>
          <a:p>
            <a:pPr indent="-298450" lvl="0" marL="457200" rtl="0" algn="l">
              <a:lnSpc>
                <a:spcPct val="115000"/>
              </a:lnSpc>
              <a:spcBef>
                <a:spcPts val="1200"/>
              </a:spcBef>
              <a:spcAft>
                <a:spcPts val="0"/>
              </a:spcAft>
              <a:buClr>
                <a:schemeClr val="dk1"/>
              </a:buClr>
              <a:buSzPts val="1100"/>
              <a:buChar char="●"/>
            </a:pPr>
            <a:r>
              <a:rPr b="1" lang="en-US" sz="1100"/>
              <a:t>Purpose:</a:t>
            </a:r>
            <a:endParaRPr b="1" sz="1100"/>
          </a:p>
          <a:p>
            <a:pPr indent="-298450" lvl="1" marL="914400" rtl="0" algn="l">
              <a:lnSpc>
                <a:spcPct val="115000"/>
              </a:lnSpc>
              <a:spcBef>
                <a:spcPts val="0"/>
              </a:spcBef>
              <a:spcAft>
                <a:spcPts val="0"/>
              </a:spcAft>
              <a:buClr>
                <a:schemeClr val="dk1"/>
              </a:buClr>
              <a:buSzPts val="1100"/>
              <a:buChar char="○"/>
            </a:pPr>
            <a:r>
              <a:rPr lang="en-US" sz="1100"/>
              <a:t>To execute code that should run only when no exceptions occur in the </a:t>
            </a:r>
            <a:r>
              <a:rPr lang="en-US" sz="1100">
                <a:solidFill>
                  <a:srgbClr val="188038"/>
                </a:solidFill>
                <a:latin typeface="Roboto Mono"/>
                <a:ea typeface="Roboto Mono"/>
                <a:cs typeface="Roboto Mono"/>
                <a:sym typeface="Roboto Mono"/>
              </a:rPr>
              <a:t>try</a:t>
            </a:r>
            <a:r>
              <a:rPr lang="en-US" sz="1100"/>
              <a:t> block.</a:t>
            </a:r>
            <a:endParaRPr sz="1100"/>
          </a:p>
          <a:p>
            <a:pPr indent="-298450" lvl="1" marL="914400" rtl="0" algn="l">
              <a:lnSpc>
                <a:spcPct val="115000"/>
              </a:lnSpc>
              <a:spcBef>
                <a:spcPts val="0"/>
              </a:spcBef>
              <a:spcAft>
                <a:spcPts val="0"/>
              </a:spcAft>
              <a:buClr>
                <a:schemeClr val="dk1"/>
              </a:buClr>
              <a:buSzPts val="1100"/>
              <a:buChar char="○"/>
            </a:pPr>
            <a:r>
              <a:rPr lang="en-US" sz="1100"/>
              <a:t>To separate the logic that handles errors from the logic that handles successful execution.</a:t>
            </a:r>
            <a:endParaRPr sz="1100"/>
          </a:p>
          <a:p>
            <a:pPr indent="-298450" lvl="0" marL="457200" rtl="0" algn="l">
              <a:lnSpc>
                <a:spcPct val="115000"/>
              </a:lnSpc>
              <a:spcBef>
                <a:spcPts val="0"/>
              </a:spcBef>
              <a:spcAft>
                <a:spcPts val="0"/>
              </a:spcAft>
              <a:buClr>
                <a:schemeClr val="dk1"/>
              </a:buClr>
              <a:buSzPts val="1100"/>
              <a:buChar char="●"/>
            </a:pPr>
            <a:r>
              <a:rPr b="1" lang="en-US" sz="1100"/>
              <a:t>Usage:</a:t>
            </a:r>
            <a:endParaRPr b="1" sz="1100"/>
          </a:p>
          <a:p>
            <a:pPr indent="-298450" lvl="1" marL="914400" rtl="0" algn="l">
              <a:lnSpc>
                <a:spcPct val="115000"/>
              </a:lnSpc>
              <a:spcBef>
                <a:spcPts val="0"/>
              </a:spcBef>
              <a:spcAft>
                <a:spcPts val="0"/>
              </a:spcAft>
              <a:buClr>
                <a:schemeClr val="dk1"/>
              </a:buClr>
              <a:buSzPts val="1100"/>
              <a:buChar char="○"/>
            </a:pPr>
            <a:r>
              <a:rPr lang="en-US" sz="1100"/>
              <a:t>It is placed after all </a:t>
            </a:r>
            <a:r>
              <a:rPr lang="en-US" sz="1100">
                <a:solidFill>
                  <a:srgbClr val="188038"/>
                </a:solidFill>
                <a:latin typeface="Roboto Mono"/>
                <a:ea typeface="Roboto Mono"/>
                <a:cs typeface="Roboto Mono"/>
                <a:sym typeface="Roboto Mono"/>
              </a:rPr>
              <a:t>except</a:t>
            </a:r>
            <a:r>
              <a:rPr lang="en-US" sz="1100"/>
              <a:t> blocks.</a:t>
            </a:r>
            <a:endParaRPr sz="1100"/>
          </a:p>
          <a:p>
            <a:pPr indent="-298450" lvl="1" marL="914400" rtl="0" algn="l">
              <a:lnSpc>
                <a:spcPct val="115000"/>
              </a:lnSpc>
              <a:spcBef>
                <a:spcPts val="0"/>
              </a:spcBef>
              <a:spcAft>
                <a:spcPts val="0"/>
              </a:spcAft>
              <a:buClr>
                <a:schemeClr val="dk1"/>
              </a:buClr>
              <a:buSzPts val="1100"/>
              <a:buChar char="○"/>
            </a:pPr>
            <a:r>
              <a:rPr lang="en-US" sz="1100"/>
              <a:t>If an exception occurs, the </a:t>
            </a:r>
            <a:r>
              <a:rPr lang="en-US" sz="1100">
                <a:solidFill>
                  <a:srgbClr val="188038"/>
                </a:solidFill>
                <a:latin typeface="Roboto Mono"/>
                <a:ea typeface="Roboto Mono"/>
                <a:cs typeface="Roboto Mono"/>
                <a:sym typeface="Roboto Mono"/>
              </a:rPr>
              <a:t>else</a:t>
            </a:r>
            <a:r>
              <a:rPr lang="en-US" sz="1100"/>
              <a:t> block is skipped.</a:t>
            </a:r>
            <a:endParaRPr sz="1100"/>
          </a:p>
          <a:p>
            <a:pPr indent="-298450" lvl="1" marL="914400" rtl="0" algn="l">
              <a:lnSpc>
                <a:spcPct val="115000"/>
              </a:lnSpc>
              <a:spcBef>
                <a:spcPts val="0"/>
              </a:spcBef>
              <a:spcAft>
                <a:spcPts val="0"/>
              </a:spcAft>
              <a:buClr>
                <a:schemeClr val="dk1"/>
              </a:buClr>
              <a:buSzPts val="1100"/>
              <a:buChar char="○"/>
            </a:pPr>
            <a:r>
              <a:rPr lang="en-US" sz="1100"/>
              <a:t>If no exceptions occur, the </a:t>
            </a:r>
            <a:r>
              <a:rPr lang="en-US" sz="1100">
                <a:solidFill>
                  <a:srgbClr val="188038"/>
                </a:solidFill>
                <a:latin typeface="Roboto Mono"/>
                <a:ea typeface="Roboto Mono"/>
                <a:cs typeface="Roboto Mono"/>
                <a:sym typeface="Roboto Mono"/>
              </a:rPr>
              <a:t>else</a:t>
            </a:r>
            <a:r>
              <a:rPr lang="en-US" sz="1100"/>
              <a:t> block is executed.</a:t>
            </a:r>
            <a:endParaRPr sz="1100"/>
          </a:p>
          <a:p>
            <a:pPr indent="-298450" lvl="0" marL="457200" rtl="0" algn="l">
              <a:lnSpc>
                <a:spcPct val="115000"/>
              </a:lnSpc>
              <a:spcBef>
                <a:spcPts val="0"/>
              </a:spcBef>
              <a:spcAft>
                <a:spcPts val="0"/>
              </a:spcAft>
              <a:buClr>
                <a:schemeClr val="dk1"/>
              </a:buClr>
              <a:buSzPts val="1100"/>
              <a:buChar char="●"/>
            </a:pPr>
            <a:r>
              <a:rPr b="1" lang="en-US" sz="1100"/>
              <a:t>Example:</a:t>
            </a:r>
            <a:endParaRPr b="1" sz="1100"/>
          </a:p>
          <a:p>
            <a:pPr indent="0" lvl="0" marL="0" rtl="0" algn="l">
              <a:lnSpc>
                <a:spcPct val="115000"/>
              </a:lnSpc>
              <a:spcBef>
                <a:spcPts val="1200"/>
              </a:spcBef>
              <a:spcAft>
                <a:spcPts val="0"/>
              </a:spcAft>
              <a:buClr>
                <a:schemeClr val="dk1"/>
              </a:buClr>
              <a:buSzPts val="1100"/>
              <a:buFont typeface="Arial"/>
              <a:buNone/>
            </a:pPr>
            <a:r>
              <a:rPr lang="en-US" sz="1100"/>
              <a:t>python</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try:</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number = int(input("Enter a number: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result = 100 / number</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except ZeroDivisionError:</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print("Error: Cannot divide by zero!")</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except ValueError:</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print("Error: Invalid input! Please enter an integer.")</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else:</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print(f"The result is {result}")</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rPr lang="en-US" sz="1100"/>
              <a:t>In this example:</a:t>
            </a:r>
            <a:endParaRPr sz="1100"/>
          </a:p>
          <a:p>
            <a:pPr indent="-298450" lvl="0" marL="457200" rtl="0" algn="l">
              <a:lnSpc>
                <a:spcPct val="115000"/>
              </a:lnSpc>
              <a:spcBef>
                <a:spcPts val="1200"/>
              </a:spcBef>
              <a:spcAft>
                <a:spcPts val="0"/>
              </a:spcAft>
              <a:buClr>
                <a:schemeClr val="dk1"/>
              </a:buClr>
              <a:buSzPts val="1100"/>
              <a:buChar char="●"/>
            </a:pPr>
            <a:r>
              <a:rPr lang="en-US" sz="1100"/>
              <a:t>If the user enters a valid number and it's not zero, the </a:t>
            </a:r>
            <a:r>
              <a:rPr lang="en-US" sz="1100">
                <a:solidFill>
                  <a:srgbClr val="188038"/>
                </a:solidFill>
                <a:latin typeface="Roboto Mono"/>
                <a:ea typeface="Roboto Mono"/>
                <a:cs typeface="Roboto Mono"/>
                <a:sym typeface="Roboto Mono"/>
              </a:rPr>
              <a:t>else</a:t>
            </a:r>
            <a:r>
              <a:rPr lang="en-US" sz="1100"/>
              <a:t> block is executed, printing the result.</a:t>
            </a:r>
            <a:endParaRPr sz="1100"/>
          </a:p>
          <a:p>
            <a:pPr indent="-298450" lvl="0" marL="457200" rtl="0" algn="l">
              <a:lnSpc>
                <a:spcPct val="115000"/>
              </a:lnSpc>
              <a:spcBef>
                <a:spcPts val="0"/>
              </a:spcBef>
              <a:spcAft>
                <a:spcPts val="0"/>
              </a:spcAft>
              <a:buClr>
                <a:schemeClr val="dk1"/>
              </a:buClr>
              <a:buSzPts val="1100"/>
              <a:buChar char="●"/>
            </a:pPr>
            <a:r>
              <a:rPr lang="en-US" sz="1100"/>
              <a:t>If there is a </a:t>
            </a:r>
            <a:r>
              <a:rPr lang="en-US" sz="1100">
                <a:solidFill>
                  <a:srgbClr val="188038"/>
                </a:solidFill>
                <a:latin typeface="Roboto Mono"/>
                <a:ea typeface="Roboto Mono"/>
                <a:cs typeface="Roboto Mono"/>
                <a:sym typeface="Roboto Mono"/>
              </a:rPr>
              <a:t>ZeroDivisionError</a:t>
            </a:r>
            <a:r>
              <a:rPr lang="en-US" sz="1100"/>
              <a:t> or </a:t>
            </a:r>
            <a:r>
              <a:rPr lang="en-US" sz="1100">
                <a:solidFill>
                  <a:srgbClr val="188038"/>
                </a:solidFill>
                <a:latin typeface="Roboto Mono"/>
                <a:ea typeface="Roboto Mono"/>
                <a:cs typeface="Roboto Mono"/>
                <a:sym typeface="Roboto Mono"/>
              </a:rPr>
              <a:t>ValueError</a:t>
            </a:r>
            <a:r>
              <a:rPr lang="en-US" sz="1100"/>
              <a:t>, the </a:t>
            </a:r>
            <a:r>
              <a:rPr lang="en-US" sz="1100">
                <a:solidFill>
                  <a:srgbClr val="188038"/>
                </a:solidFill>
                <a:latin typeface="Roboto Mono"/>
                <a:ea typeface="Roboto Mono"/>
                <a:cs typeface="Roboto Mono"/>
                <a:sym typeface="Roboto Mono"/>
              </a:rPr>
              <a:t>else</a:t>
            </a:r>
            <a:r>
              <a:rPr lang="en-US" sz="1100"/>
              <a:t> block is skipped, and the appropriate </a:t>
            </a:r>
            <a:r>
              <a:rPr lang="en-US" sz="1100">
                <a:solidFill>
                  <a:srgbClr val="188038"/>
                </a:solidFill>
                <a:latin typeface="Roboto Mono"/>
                <a:ea typeface="Roboto Mono"/>
                <a:cs typeface="Roboto Mono"/>
                <a:sym typeface="Roboto Mono"/>
              </a:rPr>
              <a:t>except</a:t>
            </a:r>
            <a:r>
              <a:rPr lang="en-US" sz="1100"/>
              <a:t> block is executed.</a:t>
            </a:r>
            <a:endParaRPr sz="1100"/>
          </a:p>
          <a:p>
            <a:pPr indent="0" lvl="0" marL="0" rtl="0" algn="l">
              <a:lnSpc>
                <a:spcPct val="115000"/>
              </a:lnSpc>
              <a:spcBef>
                <a:spcPts val="1400"/>
              </a:spcBef>
              <a:spcAft>
                <a:spcPts val="0"/>
              </a:spcAft>
              <a:buClr>
                <a:schemeClr val="dk1"/>
              </a:buClr>
              <a:buSzPts val="1100"/>
              <a:buFont typeface="Arial"/>
              <a:buNone/>
            </a:pPr>
            <a:r>
              <a:rPr b="1" lang="en-US" sz="1300">
                <a:solidFill>
                  <a:srgbClr val="188038"/>
                </a:solidFill>
                <a:latin typeface="Roboto Mono"/>
                <a:ea typeface="Roboto Mono"/>
                <a:cs typeface="Roboto Mono"/>
                <a:sym typeface="Roboto Mono"/>
              </a:rPr>
              <a:t>finally</a:t>
            </a:r>
            <a:r>
              <a:rPr b="1" lang="en-US" sz="1300"/>
              <a:t> Block</a:t>
            </a:r>
            <a:endParaRPr b="1" sz="1300"/>
          </a:p>
          <a:p>
            <a:pPr indent="0" lvl="0" marL="0" rtl="0" algn="l">
              <a:lnSpc>
                <a:spcPct val="115000"/>
              </a:lnSpc>
              <a:spcBef>
                <a:spcPts val="1200"/>
              </a:spcBef>
              <a:spcAft>
                <a:spcPts val="0"/>
              </a:spcAft>
              <a:buClr>
                <a:schemeClr val="dk1"/>
              </a:buClr>
              <a:buSzPts val="1100"/>
              <a:buFont typeface="Arial"/>
              <a:buNone/>
            </a:pPr>
            <a:r>
              <a:rPr lang="en-US" sz="1100"/>
              <a:t>The </a:t>
            </a:r>
            <a:r>
              <a:rPr lang="en-US" sz="1100">
                <a:solidFill>
                  <a:srgbClr val="188038"/>
                </a:solidFill>
                <a:latin typeface="Roboto Mono"/>
                <a:ea typeface="Roboto Mono"/>
                <a:cs typeface="Roboto Mono"/>
                <a:sym typeface="Roboto Mono"/>
              </a:rPr>
              <a:t>finally</a:t>
            </a:r>
            <a:r>
              <a:rPr lang="en-US" sz="1100"/>
              <a:t> block is used to specify code that should be executed regardless of whether an exception occurs or not. It is often used for cleanup actions, such as closing files, releasing resources, or performing other important finalization tasks.</a:t>
            </a:r>
            <a:endParaRPr sz="1100"/>
          </a:p>
          <a:p>
            <a:pPr indent="-298450" lvl="0" marL="457200" rtl="0" algn="l">
              <a:lnSpc>
                <a:spcPct val="115000"/>
              </a:lnSpc>
              <a:spcBef>
                <a:spcPts val="1200"/>
              </a:spcBef>
              <a:spcAft>
                <a:spcPts val="0"/>
              </a:spcAft>
              <a:buClr>
                <a:schemeClr val="dk1"/>
              </a:buClr>
              <a:buSzPts val="1100"/>
              <a:buChar char="●"/>
            </a:pPr>
            <a:r>
              <a:rPr b="1" lang="en-US" sz="1100"/>
              <a:t>Purpose:</a:t>
            </a:r>
            <a:endParaRPr b="1" sz="1100"/>
          </a:p>
          <a:p>
            <a:pPr indent="-298450" lvl="1" marL="914400" rtl="0" algn="l">
              <a:lnSpc>
                <a:spcPct val="115000"/>
              </a:lnSpc>
              <a:spcBef>
                <a:spcPts val="0"/>
              </a:spcBef>
              <a:spcAft>
                <a:spcPts val="0"/>
              </a:spcAft>
              <a:buClr>
                <a:schemeClr val="dk1"/>
              </a:buClr>
              <a:buSzPts val="1100"/>
              <a:buChar char="○"/>
            </a:pPr>
            <a:r>
              <a:rPr lang="en-US" sz="1100"/>
              <a:t>To ensure that certain code runs no matter what happens in the </a:t>
            </a:r>
            <a:r>
              <a:rPr lang="en-US" sz="1100">
                <a:solidFill>
                  <a:srgbClr val="188038"/>
                </a:solidFill>
                <a:latin typeface="Roboto Mono"/>
                <a:ea typeface="Roboto Mono"/>
                <a:cs typeface="Roboto Mono"/>
                <a:sym typeface="Roboto Mono"/>
              </a:rPr>
              <a:t>try</a:t>
            </a:r>
            <a:r>
              <a:rPr lang="en-US" sz="1100"/>
              <a:t> block.</a:t>
            </a:r>
            <a:endParaRPr sz="1100"/>
          </a:p>
          <a:p>
            <a:pPr indent="-298450" lvl="1" marL="914400" rtl="0" algn="l">
              <a:lnSpc>
                <a:spcPct val="115000"/>
              </a:lnSpc>
              <a:spcBef>
                <a:spcPts val="0"/>
              </a:spcBef>
              <a:spcAft>
                <a:spcPts val="0"/>
              </a:spcAft>
              <a:buClr>
                <a:schemeClr val="dk1"/>
              </a:buClr>
              <a:buSzPts val="1100"/>
              <a:buChar char="○"/>
            </a:pPr>
            <a:r>
              <a:rPr lang="en-US" sz="1100"/>
              <a:t>To handle cleanup operations that should be executed even if an error occurs.</a:t>
            </a:r>
            <a:endParaRPr sz="1100"/>
          </a:p>
          <a:p>
            <a:pPr indent="-298450" lvl="0" marL="457200" rtl="0" algn="l">
              <a:lnSpc>
                <a:spcPct val="115000"/>
              </a:lnSpc>
              <a:spcBef>
                <a:spcPts val="0"/>
              </a:spcBef>
              <a:spcAft>
                <a:spcPts val="0"/>
              </a:spcAft>
              <a:buClr>
                <a:schemeClr val="dk1"/>
              </a:buClr>
              <a:buSzPts val="1100"/>
              <a:buChar char="●"/>
            </a:pPr>
            <a:r>
              <a:rPr b="1" lang="en-US" sz="1100"/>
              <a:t>Usage:</a:t>
            </a:r>
            <a:endParaRPr b="1" sz="1100"/>
          </a:p>
          <a:p>
            <a:pPr indent="-298450" lvl="1" marL="914400" rtl="0" algn="l">
              <a:lnSpc>
                <a:spcPct val="115000"/>
              </a:lnSpc>
              <a:spcBef>
                <a:spcPts val="0"/>
              </a:spcBef>
              <a:spcAft>
                <a:spcPts val="0"/>
              </a:spcAft>
              <a:buClr>
                <a:schemeClr val="dk1"/>
              </a:buClr>
              <a:buSzPts val="1100"/>
              <a:buChar char="○"/>
            </a:pPr>
            <a:r>
              <a:rPr lang="en-US" sz="1100"/>
              <a:t>It is placed after the </a:t>
            </a:r>
            <a:r>
              <a:rPr lang="en-US" sz="1100">
                <a:solidFill>
                  <a:srgbClr val="188038"/>
                </a:solidFill>
                <a:latin typeface="Roboto Mono"/>
                <a:ea typeface="Roboto Mono"/>
                <a:cs typeface="Roboto Mono"/>
                <a:sym typeface="Roboto Mono"/>
              </a:rPr>
              <a:t>try</a:t>
            </a:r>
            <a:r>
              <a:rPr lang="en-US" sz="1100"/>
              <a:t>, </a:t>
            </a:r>
            <a:r>
              <a:rPr lang="en-US" sz="1100">
                <a:solidFill>
                  <a:srgbClr val="188038"/>
                </a:solidFill>
                <a:latin typeface="Roboto Mono"/>
                <a:ea typeface="Roboto Mono"/>
                <a:cs typeface="Roboto Mono"/>
                <a:sym typeface="Roboto Mono"/>
              </a:rPr>
              <a:t>except</a:t>
            </a:r>
            <a:r>
              <a:rPr lang="en-US" sz="1100"/>
              <a:t>, and </a:t>
            </a:r>
            <a:r>
              <a:rPr lang="en-US" sz="1100">
                <a:solidFill>
                  <a:srgbClr val="188038"/>
                </a:solidFill>
                <a:latin typeface="Roboto Mono"/>
                <a:ea typeface="Roboto Mono"/>
                <a:cs typeface="Roboto Mono"/>
                <a:sym typeface="Roboto Mono"/>
              </a:rPr>
              <a:t>else</a:t>
            </a:r>
            <a:r>
              <a:rPr lang="en-US" sz="1100"/>
              <a:t> blocks.</a:t>
            </a:r>
            <a:endParaRPr sz="1100"/>
          </a:p>
          <a:p>
            <a:pPr indent="-298450" lvl="1" marL="914400" rtl="0" algn="l">
              <a:lnSpc>
                <a:spcPct val="115000"/>
              </a:lnSpc>
              <a:spcBef>
                <a:spcPts val="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finally</a:t>
            </a:r>
            <a:r>
              <a:rPr lang="en-US" sz="1100"/>
              <a:t> block always executes, whether an exception was raised or not.</a:t>
            </a:r>
            <a:endParaRPr sz="1100"/>
          </a:p>
          <a:p>
            <a:pPr indent="-298450" lvl="0" marL="457200" rtl="0" algn="l">
              <a:lnSpc>
                <a:spcPct val="115000"/>
              </a:lnSpc>
              <a:spcBef>
                <a:spcPts val="0"/>
              </a:spcBef>
              <a:spcAft>
                <a:spcPts val="0"/>
              </a:spcAft>
              <a:buClr>
                <a:schemeClr val="dk1"/>
              </a:buClr>
              <a:buSzPts val="1100"/>
              <a:buChar char="●"/>
            </a:pPr>
            <a:r>
              <a:rPr b="1" lang="en-US" sz="1100"/>
              <a:t>Example:</a:t>
            </a:r>
            <a:endParaRPr b="1" sz="1100"/>
          </a:p>
          <a:p>
            <a:pPr indent="0" lvl="0" marL="0" rtl="0" algn="l">
              <a:lnSpc>
                <a:spcPct val="115000"/>
              </a:lnSpc>
              <a:spcBef>
                <a:spcPts val="1200"/>
              </a:spcBef>
              <a:spcAft>
                <a:spcPts val="0"/>
              </a:spcAft>
              <a:buClr>
                <a:schemeClr val="dk1"/>
              </a:buClr>
              <a:buSzPts val="1100"/>
              <a:buFont typeface="Arial"/>
              <a:buNone/>
            </a:pPr>
            <a:r>
              <a:rPr lang="en-US" sz="1100"/>
              <a:t>python</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try:</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file = open('example.txt', 'r')</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data = file.read()</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except FileNotFoundError:</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print("Error: File not found!")</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else:</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print(f"File contents: {data}")</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finally:</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file.close()</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print("File closed.")</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rPr lang="en-US" sz="1100"/>
              <a:t>In this example:</a:t>
            </a:r>
            <a:endParaRPr sz="1100"/>
          </a:p>
          <a:p>
            <a:pPr indent="-298450" lvl="0" marL="457200" rtl="0" algn="l">
              <a:lnSpc>
                <a:spcPct val="115000"/>
              </a:lnSpc>
              <a:spcBef>
                <a:spcPts val="120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try</a:t>
            </a:r>
            <a:r>
              <a:rPr lang="en-US" sz="1100"/>
              <a:t> block attempts to open and read a file.</a:t>
            </a:r>
            <a:endParaRPr sz="1100"/>
          </a:p>
          <a:p>
            <a:pPr indent="-298450" lvl="0" marL="457200" rtl="0" algn="l">
              <a:lnSpc>
                <a:spcPct val="115000"/>
              </a:lnSpc>
              <a:spcBef>
                <a:spcPts val="0"/>
              </a:spcBef>
              <a:spcAft>
                <a:spcPts val="0"/>
              </a:spcAft>
              <a:buClr>
                <a:schemeClr val="dk1"/>
              </a:buClr>
              <a:buSzPts val="1100"/>
              <a:buChar char="●"/>
            </a:pPr>
            <a:r>
              <a:rPr lang="en-US" sz="1100"/>
              <a:t>If the file is not found, a </a:t>
            </a:r>
            <a:r>
              <a:rPr lang="en-US" sz="1100">
                <a:solidFill>
                  <a:srgbClr val="188038"/>
                </a:solidFill>
                <a:latin typeface="Roboto Mono"/>
                <a:ea typeface="Roboto Mono"/>
                <a:cs typeface="Roboto Mono"/>
                <a:sym typeface="Roboto Mono"/>
              </a:rPr>
              <a:t>FileNotFoundError</a:t>
            </a:r>
            <a:r>
              <a:rPr lang="en-US" sz="1100"/>
              <a:t> is caught and handled.</a:t>
            </a:r>
            <a:endParaRPr sz="1100"/>
          </a:p>
          <a:p>
            <a:pPr indent="-298450" lvl="0" marL="457200" rtl="0" algn="l">
              <a:lnSpc>
                <a:spcPct val="115000"/>
              </a:lnSpc>
              <a:spcBef>
                <a:spcPts val="0"/>
              </a:spcBef>
              <a:spcAft>
                <a:spcPts val="0"/>
              </a:spcAft>
              <a:buClr>
                <a:schemeClr val="dk1"/>
              </a:buClr>
              <a:buSzPts val="1100"/>
              <a:buChar char="●"/>
            </a:pPr>
            <a:r>
              <a:rPr lang="en-US" sz="1100"/>
              <a:t>If no error occurs, the file's contents are printed.</a:t>
            </a:r>
            <a:endParaRPr sz="1100"/>
          </a:p>
          <a:p>
            <a:pPr indent="-298450" lvl="0" marL="457200" rtl="0" algn="l">
              <a:lnSpc>
                <a:spcPct val="115000"/>
              </a:lnSpc>
              <a:spcBef>
                <a:spcPts val="0"/>
              </a:spcBef>
              <a:spcAft>
                <a:spcPts val="0"/>
              </a:spcAft>
              <a:buClr>
                <a:schemeClr val="dk1"/>
              </a:buClr>
              <a:buSzPts val="1100"/>
              <a:buChar char="●"/>
            </a:pPr>
            <a:r>
              <a:rPr lang="en-US" sz="1100"/>
              <a:t>Regardless of whether an error occurred or not, the </a:t>
            </a:r>
            <a:r>
              <a:rPr lang="en-US" sz="1100">
                <a:solidFill>
                  <a:srgbClr val="188038"/>
                </a:solidFill>
                <a:latin typeface="Roboto Mono"/>
                <a:ea typeface="Roboto Mono"/>
                <a:cs typeface="Roboto Mono"/>
                <a:sym typeface="Roboto Mono"/>
              </a:rPr>
              <a:t>finally</a:t>
            </a:r>
            <a:r>
              <a:rPr lang="en-US" sz="1100"/>
              <a:t> block ensures that the file is closed and a message is printed.</a:t>
            </a:r>
            <a:endParaRPr sz="1100"/>
          </a:p>
          <a:p>
            <a:pPr indent="0" lvl="0" marL="0" rtl="0" algn="l">
              <a:lnSpc>
                <a:spcPct val="115000"/>
              </a:lnSpc>
              <a:spcBef>
                <a:spcPts val="1400"/>
              </a:spcBef>
              <a:spcAft>
                <a:spcPts val="0"/>
              </a:spcAft>
              <a:buClr>
                <a:schemeClr val="dk1"/>
              </a:buClr>
              <a:buSzPts val="1100"/>
              <a:buFont typeface="Arial"/>
              <a:buNone/>
            </a:pPr>
            <a:r>
              <a:rPr b="1" lang="en-US" sz="1300"/>
              <a:t>Combining </a:t>
            </a:r>
            <a:r>
              <a:rPr b="1" lang="en-US" sz="1300">
                <a:solidFill>
                  <a:srgbClr val="188038"/>
                </a:solidFill>
                <a:latin typeface="Roboto Mono"/>
                <a:ea typeface="Roboto Mono"/>
                <a:cs typeface="Roboto Mono"/>
                <a:sym typeface="Roboto Mono"/>
              </a:rPr>
              <a:t>else</a:t>
            </a:r>
            <a:r>
              <a:rPr b="1" lang="en-US" sz="1300"/>
              <a:t> and </a:t>
            </a:r>
            <a:r>
              <a:rPr b="1" lang="en-US" sz="1300">
                <a:solidFill>
                  <a:srgbClr val="188038"/>
                </a:solidFill>
                <a:latin typeface="Roboto Mono"/>
                <a:ea typeface="Roboto Mono"/>
                <a:cs typeface="Roboto Mono"/>
                <a:sym typeface="Roboto Mono"/>
              </a:rPr>
              <a:t>finally</a:t>
            </a:r>
            <a:endParaRPr b="1" sz="13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lang="en-US" sz="1100"/>
              <a:t>You can use both </a:t>
            </a:r>
            <a:r>
              <a:rPr lang="en-US" sz="1100">
                <a:solidFill>
                  <a:srgbClr val="188038"/>
                </a:solidFill>
                <a:latin typeface="Roboto Mono"/>
                <a:ea typeface="Roboto Mono"/>
                <a:cs typeface="Roboto Mono"/>
                <a:sym typeface="Roboto Mono"/>
              </a:rPr>
              <a:t>else</a:t>
            </a:r>
            <a:r>
              <a:rPr lang="en-US" sz="1100"/>
              <a:t> and </a:t>
            </a:r>
            <a:r>
              <a:rPr lang="en-US" sz="1100">
                <a:solidFill>
                  <a:srgbClr val="188038"/>
                </a:solidFill>
                <a:latin typeface="Roboto Mono"/>
                <a:ea typeface="Roboto Mono"/>
                <a:cs typeface="Roboto Mono"/>
                <a:sym typeface="Roboto Mono"/>
              </a:rPr>
              <a:t>finally</a:t>
            </a:r>
            <a:r>
              <a:rPr lang="en-US" sz="1100"/>
              <a:t> together to handle both success and cleanup scenarios:</a:t>
            </a:r>
            <a:endParaRPr sz="1100"/>
          </a:p>
          <a:p>
            <a:pPr indent="0" lvl="0" marL="0" rtl="0" algn="l">
              <a:lnSpc>
                <a:spcPct val="115000"/>
              </a:lnSpc>
              <a:spcBef>
                <a:spcPts val="1200"/>
              </a:spcBef>
              <a:spcAft>
                <a:spcPts val="0"/>
              </a:spcAft>
              <a:buClr>
                <a:schemeClr val="dk1"/>
              </a:buClr>
              <a:buSzPts val="1100"/>
              <a:buFont typeface="Arial"/>
              <a:buNone/>
            </a:pPr>
            <a:r>
              <a:rPr lang="en-US" sz="1100"/>
              <a:t>python</a:t>
            </a:r>
            <a:endParaRPr sz="1100"/>
          </a:p>
          <a:p>
            <a:pPr indent="0" lvl="0" marL="0" rtl="0" algn="l">
              <a:spcBef>
                <a:spcPts val="0"/>
              </a:spcBef>
              <a:spcAft>
                <a:spcPts val="0"/>
              </a:spcAft>
              <a:buClr>
                <a:schemeClr val="dk1"/>
              </a:buClr>
              <a:buSzPts val="1100"/>
              <a:buFont typeface="Arial"/>
              <a:buNone/>
            </a:pPr>
            <a:r>
              <a:rPr lang="en-US" sz="1100"/>
              <a:t>Copy code</a:t>
            </a:r>
            <a:endParaRPr sz="1100"/>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try:</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number = int(input("Enter a number: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result = 100 / number</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except ZeroDivisionError:</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print("Error: Cannot divide by zero!")</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except ValueError:</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print("Error: Invalid input! Please enter an integer.")</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else:</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print(f"The result is {result}")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finally:</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print("This will always execute.")</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rPr lang="en-US" sz="1100"/>
              <a:t>In this example:</a:t>
            </a:r>
            <a:endParaRPr sz="1100"/>
          </a:p>
          <a:p>
            <a:pPr indent="-298450" lvl="0" marL="457200" rtl="0" algn="l">
              <a:lnSpc>
                <a:spcPct val="115000"/>
              </a:lnSpc>
              <a:spcBef>
                <a:spcPts val="120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else</a:t>
            </a:r>
            <a:r>
              <a:rPr lang="en-US" sz="1100"/>
              <a:t> block is executed if no exception occurs.</a:t>
            </a:r>
            <a:endParaRPr sz="1100"/>
          </a:p>
          <a:p>
            <a:pPr indent="-298450" lvl="0" marL="457200" rtl="0" algn="l">
              <a:lnSpc>
                <a:spcPct val="115000"/>
              </a:lnSpc>
              <a:spcBef>
                <a:spcPts val="0"/>
              </a:spcBef>
              <a:spcAft>
                <a:spcPts val="0"/>
              </a:spcAft>
              <a:buClr>
                <a:schemeClr val="dk1"/>
              </a:buClr>
              <a:buSzPts val="1100"/>
              <a:buChar char="●"/>
            </a:pPr>
            <a:r>
              <a:rPr lang="en-US" sz="1100"/>
              <a:t>The </a:t>
            </a:r>
            <a:r>
              <a:rPr lang="en-US" sz="1100">
                <a:solidFill>
                  <a:srgbClr val="188038"/>
                </a:solidFill>
                <a:latin typeface="Roboto Mono"/>
                <a:ea typeface="Roboto Mono"/>
                <a:cs typeface="Roboto Mono"/>
                <a:sym typeface="Roboto Mono"/>
              </a:rPr>
              <a:t>finally</a:t>
            </a:r>
            <a:r>
              <a:rPr lang="en-US" sz="1100"/>
              <a:t> block is executed regardless of whether an exception occurs or not.</a:t>
            </a:r>
            <a:endParaRPr sz="1100"/>
          </a:p>
          <a:p>
            <a:pPr indent="0" lvl="0" marL="0" rtl="0" algn="l">
              <a:lnSpc>
                <a:spcPct val="115000"/>
              </a:lnSpc>
              <a:spcBef>
                <a:spcPts val="1400"/>
              </a:spcBef>
              <a:spcAft>
                <a:spcPts val="0"/>
              </a:spcAft>
              <a:buClr>
                <a:schemeClr val="dk1"/>
              </a:buClr>
              <a:buSzPts val="1100"/>
              <a:buFont typeface="Arial"/>
              <a:buNone/>
            </a:pPr>
            <a:r>
              <a:rPr b="1" lang="en-US" sz="1300"/>
              <a:t>Summary</a:t>
            </a:r>
            <a:endParaRPr b="1" sz="1300"/>
          </a:p>
          <a:p>
            <a:pPr indent="-298450" lvl="0" marL="457200" rtl="0" algn="l">
              <a:lnSpc>
                <a:spcPct val="115000"/>
              </a:lnSpc>
              <a:spcBef>
                <a:spcPts val="120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else</a:t>
            </a:r>
            <a:r>
              <a:rPr b="1" lang="en-US" sz="1100"/>
              <a:t> Block</a:t>
            </a:r>
            <a:r>
              <a:rPr lang="en-US" sz="1100"/>
              <a:t>:</a:t>
            </a:r>
            <a:endParaRPr sz="1100"/>
          </a:p>
          <a:p>
            <a:pPr indent="-298450" lvl="1" marL="914400" rtl="0" algn="l">
              <a:lnSpc>
                <a:spcPct val="115000"/>
              </a:lnSpc>
              <a:spcBef>
                <a:spcPts val="0"/>
              </a:spcBef>
              <a:spcAft>
                <a:spcPts val="0"/>
              </a:spcAft>
              <a:buClr>
                <a:schemeClr val="dk1"/>
              </a:buClr>
              <a:buSzPts val="1100"/>
              <a:buChar char="○"/>
            </a:pPr>
            <a:r>
              <a:rPr lang="en-US" sz="1100"/>
              <a:t>Executes code if no exceptions are raised in the </a:t>
            </a:r>
            <a:r>
              <a:rPr lang="en-US" sz="1100">
                <a:solidFill>
                  <a:srgbClr val="188038"/>
                </a:solidFill>
                <a:latin typeface="Roboto Mono"/>
                <a:ea typeface="Roboto Mono"/>
                <a:cs typeface="Roboto Mono"/>
                <a:sym typeface="Roboto Mono"/>
              </a:rPr>
              <a:t>try</a:t>
            </a:r>
            <a:r>
              <a:rPr lang="en-US" sz="1100"/>
              <a:t> block.</a:t>
            </a:r>
            <a:endParaRPr sz="1100"/>
          </a:p>
          <a:p>
            <a:pPr indent="-298450" lvl="1" marL="914400" rtl="0" algn="l">
              <a:lnSpc>
                <a:spcPct val="115000"/>
              </a:lnSpc>
              <a:spcBef>
                <a:spcPts val="0"/>
              </a:spcBef>
              <a:spcAft>
                <a:spcPts val="0"/>
              </a:spcAft>
              <a:buClr>
                <a:schemeClr val="dk1"/>
              </a:buClr>
              <a:buSzPts val="1100"/>
              <a:buChar char="○"/>
            </a:pPr>
            <a:r>
              <a:rPr lang="en-US" sz="1100"/>
              <a:t>Helps in separating successful execution logic from error handling.</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finally</a:t>
            </a:r>
            <a:r>
              <a:rPr b="1" lang="en-US" sz="1100"/>
              <a:t> Block</a:t>
            </a:r>
            <a:r>
              <a:rPr lang="en-US" sz="1100"/>
              <a:t>:</a:t>
            </a:r>
            <a:endParaRPr sz="1100"/>
          </a:p>
          <a:p>
            <a:pPr indent="-298450" lvl="1" marL="914400" rtl="0" algn="l">
              <a:lnSpc>
                <a:spcPct val="115000"/>
              </a:lnSpc>
              <a:spcBef>
                <a:spcPts val="0"/>
              </a:spcBef>
              <a:spcAft>
                <a:spcPts val="0"/>
              </a:spcAft>
              <a:buClr>
                <a:schemeClr val="dk1"/>
              </a:buClr>
              <a:buSzPts val="1100"/>
              <a:buChar char="○"/>
            </a:pPr>
            <a:r>
              <a:rPr lang="en-US" sz="1100"/>
              <a:t>Executes code regardless of whether an exception is raised or not.</a:t>
            </a:r>
            <a:endParaRPr sz="1100"/>
          </a:p>
          <a:p>
            <a:pPr indent="-298450" lvl="1" marL="914400" rtl="0" algn="l">
              <a:lnSpc>
                <a:spcPct val="115000"/>
              </a:lnSpc>
              <a:spcBef>
                <a:spcPts val="0"/>
              </a:spcBef>
              <a:spcAft>
                <a:spcPts val="0"/>
              </a:spcAft>
              <a:buClr>
                <a:schemeClr val="dk1"/>
              </a:buClr>
              <a:buSzPts val="1100"/>
              <a:buChar char="○"/>
            </a:pPr>
            <a:r>
              <a:rPr lang="en-US" sz="1100"/>
              <a:t>Useful for cleanup tasks like closing files or releasing resources.</a:t>
            </a:r>
            <a:endParaRPr sz="1100"/>
          </a:p>
          <a:p>
            <a:pPr indent="0" lvl="0" marL="0" rtl="0" algn="l">
              <a:spcBef>
                <a:spcPts val="1200"/>
              </a:spcBef>
              <a:spcAft>
                <a:spcPts val="0"/>
              </a:spcAft>
              <a:buNone/>
            </a:pPr>
            <a:r>
              <a:t/>
            </a:r>
            <a:endParaRPr/>
          </a:p>
        </p:txBody>
      </p:sp>
      <p:sp>
        <p:nvSpPr>
          <p:cNvPr id="136" name="Google Shape;13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t>Raising Exceptions</a:t>
            </a:r>
            <a:r>
              <a:rPr lang="en-US" sz="1100"/>
              <a:t> in Python allows you to signal that an error or unexpected situation has occurred in your code, which can then be handled using exception handling mechanisms (</a:t>
            </a:r>
            <a:r>
              <a:rPr lang="en-US" sz="1100">
                <a:solidFill>
                  <a:srgbClr val="188038"/>
                </a:solidFill>
                <a:latin typeface="Roboto Mono"/>
                <a:ea typeface="Roboto Mono"/>
                <a:cs typeface="Roboto Mono"/>
                <a:sym typeface="Roboto Mono"/>
              </a:rPr>
              <a:t>try</a:t>
            </a:r>
            <a:r>
              <a:rPr lang="en-US" sz="1100"/>
              <a:t>, </a:t>
            </a:r>
            <a:r>
              <a:rPr lang="en-US" sz="1100">
                <a:solidFill>
                  <a:srgbClr val="188038"/>
                </a:solidFill>
                <a:latin typeface="Roboto Mono"/>
                <a:ea typeface="Roboto Mono"/>
                <a:cs typeface="Roboto Mono"/>
                <a:sym typeface="Roboto Mono"/>
              </a:rPr>
              <a:t>except</a:t>
            </a:r>
            <a:r>
              <a:rPr lang="en-US" sz="1100"/>
              <a:t>, etc.). Raising exceptions is a way to enforce certain conditions and manage error states that your program may encounter.</a:t>
            </a:r>
            <a:endParaRPr sz="1100"/>
          </a:p>
          <a:p>
            <a:pPr indent="0" lvl="0" marL="0" rtl="0" algn="l">
              <a:lnSpc>
                <a:spcPct val="115000"/>
              </a:lnSpc>
              <a:spcBef>
                <a:spcPts val="1400"/>
              </a:spcBef>
              <a:spcAft>
                <a:spcPts val="0"/>
              </a:spcAft>
              <a:buClr>
                <a:schemeClr val="dk1"/>
              </a:buClr>
              <a:buSzPts val="1100"/>
              <a:buFont typeface="Arial"/>
              <a:buNone/>
            </a:pPr>
            <a:r>
              <a:rPr b="1" lang="en-US" sz="1300"/>
              <a:t>Syntax for Raising Exceptions</a:t>
            </a:r>
            <a:endParaRPr b="1" sz="1300"/>
          </a:p>
          <a:p>
            <a:pPr indent="0" lvl="0" marL="0" rtl="0" algn="l">
              <a:lnSpc>
                <a:spcPct val="115000"/>
              </a:lnSpc>
              <a:spcBef>
                <a:spcPts val="1200"/>
              </a:spcBef>
              <a:spcAft>
                <a:spcPts val="0"/>
              </a:spcAft>
              <a:buSzPts val="1100"/>
              <a:buNone/>
            </a:pPr>
            <a:r>
              <a:rPr lang="en-US" sz="1100"/>
              <a:t>You use the </a:t>
            </a:r>
            <a:r>
              <a:rPr lang="en-US" sz="1100">
                <a:solidFill>
                  <a:srgbClr val="188038"/>
                </a:solidFill>
                <a:latin typeface="Roboto Mono"/>
                <a:ea typeface="Roboto Mono"/>
                <a:cs typeface="Roboto Mono"/>
                <a:sym typeface="Roboto Mono"/>
              </a:rPr>
              <a:t>raise</a:t>
            </a:r>
            <a:r>
              <a:rPr lang="en-US" sz="1100"/>
              <a:t> statement to trigger an exception. The basic syntax is: </a:t>
            </a:r>
            <a:r>
              <a:rPr lang="en-US" sz="1100">
                <a:solidFill>
                  <a:srgbClr val="188038"/>
                </a:solidFill>
                <a:latin typeface="Roboto Mono"/>
                <a:ea typeface="Roboto Mono"/>
                <a:cs typeface="Roboto Mono"/>
                <a:sym typeface="Roboto Mono"/>
              </a:rPr>
              <a:t>raise ExceptionType("Optional message")</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ExceptionType</a:t>
            </a:r>
            <a:r>
              <a:rPr lang="en-US" sz="1100"/>
              <a:t>: The type of exception you want to raise. This can be a built-in exception class (like </a:t>
            </a:r>
            <a:r>
              <a:rPr lang="en-US" sz="1100">
                <a:solidFill>
                  <a:srgbClr val="188038"/>
                </a:solidFill>
                <a:latin typeface="Roboto Mono"/>
                <a:ea typeface="Roboto Mono"/>
                <a:cs typeface="Roboto Mono"/>
                <a:sym typeface="Roboto Mono"/>
              </a:rPr>
              <a:t>ValueError</a:t>
            </a:r>
            <a:r>
              <a:rPr lang="en-US" sz="1100"/>
              <a:t>, </a:t>
            </a:r>
            <a:r>
              <a:rPr lang="en-US" sz="1100">
                <a:solidFill>
                  <a:srgbClr val="188038"/>
                </a:solidFill>
                <a:latin typeface="Roboto Mono"/>
                <a:ea typeface="Roboto Mono"/>
                <a:cs typeface="Roboto Mono"/>
                <a:sym typeface="Roboto Mono"/>
              </a:rPr>
              <a:t>TypeError</a:t>
            </a:r>
            <a:r>
              <a:rPr lang="en-US" sz="1100"/>
              <a:t>, etc.) or a custom exception class you define.</a:t>
            </a:r>
            <a:endParaRPr sz="1100"/>
          </a:p>
          <a:p>
            <a:pPr indent="-298450" lvl="0" marL="457200" rtl="0" algn="l">
              <a:lnSpc>
                <a:spcPct val="115000"/>
              </a:lnSpc>
              <a:spcBef>
                <a:spcPts val="0"/>
              </a:spcBef>
              <a:spcAft>
                <a:spcPts val="0"/>
              </a:spcAft>
              <a:buClr>
                <a:schemeClr val="dk1"/>
              </a:buClr>
              <a:buSzPts val="1100"/>
              <a:buChar char="●"/>
            </a:pPr>
            <a:r>
              <a:rPr b="1" lang="en-US" sz="1100">
                <a:solidFill>
                  <a:srgbClr val="188038"/>
                </a:solidFill>
                <a:latin typeface="Roboto Mono"/>
                <a:ea typeface="Roboto Mono"/>
                <a:cs typeface="Roboto Mono"/>
                <a:sym typeface="Roboto Mono"/>
              </a:rPr>
              <a:t>"Optional message"</a:t>
            </a:r>
            <a:r>
              <a:rPr lang="en-US" sz="1100"/>
              <a:t>: An optional message that provides more details about the exception.</a:t>
            </a:r>
            <a:endParaRPr sz="1100"/>
          </a:p>
          <a:p>
            <a:pPr indent="0" lvl="0" marL="0" rtl="0" algn="l">
              <a:lnSpc>
                <a:spcPct val="115000"/>
              </a:lnSpc>
              <a:spcBef>
                <a:spcPts val="1200"/>
              </a:spcBef>
              <a:spcAft>
                <a:spcPts val="0"/>
              </a:spcAft>
              <a:buClr>
                <a:schemeClr val="dk1"/>
              </a:buClr>
              <a:buSzPts val="1100"/>
              <a:buFont typeface="Arial"/>
              <a:buNone/>
            </a:pPr>
            <a:r>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a:p>
        </p:txBody>
      </p:sp>
      <p:sp>
        <p:nvSpPr>
          <p:cNvPr id="144" name="Google Shape;14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t>Custom Exceptions</a:t>
            </a:r>
            <a:r>
              <a:rPr lang="en-US" sz="1100"/>
              <a:t> in Python allow you to create your own exception types to handle specific error conditions or to provide more detailed error messages in your applications. This can make your code more readable and maintainable by clearly defining what kind of errors might occur and how they should be handled.</a:t>
            </a:r>
            <a:endParaRPr sz="1100"/>
          </a:p>
          <a:p>
            <a:pPr indent="0" lvl="0" marL="0" rtl="0" algn="l">
              <a:lnSpc>
                <a:spcPct val="115000"/>
              </a:lnSpc>
              <a:spcBef>
                <a:spcPts val="1400"/>
              </a:spcBef>
              <a:spcAft>
                <a:spcPts val="0"/>
              </a:spcAft>
              <a:buClr>
                <a:schemeClr val="dk1"/>
              </a:buClr>
              <a:buSzPts val="1100"/>
              <a:buFont typeface="Arial"/>
              <a:buNone/>
            </a:pPr>
            <a:r>
              <a:rPr b="1" lang="en-US" sz="1300" u="sng"/>
              <a:t>Creating Custom Exceptions</a:t>
            </a:r>
            <a:endParaRPr b="1" sz="1300" u="sng"/>
          </a:p>
          <a:p>
            <a:pPr indent="0" lvl="0" marL="0" rtl="0" algn="l">
              <a:lnSpc>
                <a:spcPct val="115000"/>
              </a:lnSpc>
              <a:spcBef>
                <a:spcPts val="1200"/>
              </a:spcBef>
              <a:spcAft>
                <a:spcPts val="0"/>
              </a:spcAft>
              <a:buNone/>
            </a:pPr>
            <a:r>
              <a:rPr b="1" lang="en-US" sz="1100"/>
              <a:t>Defining a Custom Exception</a:t>
            </a:r>
            <a:br>
              <a:rPr b="1" lang="en-US" sz="1100"/>
            </a:br>
            <a:r>
              <a:rPr lang="en-US" sz="1100"/>
              <a:t>To create a custom exception, you define a new class that inherits from the base </a:t>
            </a:r>
            <a:r>
              <a:rPr lang="en-US" sz="1100">
                <a:solidFill>
                  <a:srgbClr val="188038"/>
                </a:solidFill>
                <a:latin typeface="Roboto Mono"/>
                <a:ea typeface="Roboto Mono"/>
                <a:cs typeface="Roboto Mono"/>
                <a:sym typeface="Roboto Mono"/>
              </a:rPr>
              <a:t>Exception</a:t>
            </a:r>
            <a:r>
              <a:rPr lang="en-US" sz="1100"/>
              <a:t> class (or one of its subclasses).</a:t>
            </a:r>
            <a:endParaRPr sz="1100"/>
          </a:p>
          <a:p>
            <a:pPr indent="0" lvl="0" marL="0" rtl="0" algn="l">
              <a:lnSpc>
                <a:spcPct val="115000"/>
              </a:lnSpc>
              <a:spcBef>
                <a:spcPts val="1200"/>
              </a:spcBef>
              <a:spcAft>
                <a:spcPts val="0"/>
              </a:spcAft>
              <a:buNone/>
            </a:pPr>
            <a:r>
              <a:rPr b="1" lang="en-US" sz="1100"/>
              <a:t>Adding Initialization and Custom Messages</a:t>
            </a:r>
            <a:endParaRPr b="1" sz="1100"/>
          </a:p>
          <a:p>
            <a:pPr indent="0" lvl="0" marL="0" rtl="0" algn="l">
              <a:lnSpc>
                <a:spcPct val="115000"/>
              </a:lnSpc>
              <a:spcBef>
                <a:spcPts val="1200"/>
              </a:spcBef>
              <a:spcAft>
                <a:spcPts val="0"/>
              </a:spcAft>
              <a:buNone/>
            </a:pPr>
            <a:r>
              <a:rPr lang="en-US" sz="1100"/>
              <a:t>You can add an </a:t>
            </a:r>
            <a:r>
              <a:rPr lang="en-US" sz="1100">
                <a:solidFill>
                  <a:srgbClr val="188038"/>
                </a:solidFill>
                <a:latin typeface="Roboto Mono"/>
                <a:ea typeface="Roboto Mono"/>
                <a:cs typeface="Roboto Mono"/>
                <a:sym typeface="Roboto Mono"/>
              </a:rPr>
              <a:t>__init__</a:t>
            </a:r>
            <a:r>
              <a:rPr lang="en-US" sz="1100"/>
              <a:t> method to customize the exception, including the ability to pass a message or additional attributes.</a:t>
            </a:r>
            <a:endParaRPr sz="1100"/>
          </a:p>
          <a:p>
            <a:pPr indent="0" lvl="0" marL="0" rtl="0" algn="l">
              <a:lnSpc>
                <a:spcPct val="115000"/>
              </a:lnSpc>
              <a:spcBef>
                <a:spcPts val="1200"/>
              </a:spcBef>
              <a:spcAft>
                <a:spcPts val="0"/>
              </a:spcAft>
              <a:buNone/>
            </a:pPr>
            <a:r>
              <a:rPr lang="en-US" sz="1100"/>
              <a:t>Using custom exceptions helps in making your code more organized, readable, and easier to debug, as it allows you to handle errors in a structured and meaningful way.</a:t>
            </a:r>
            <a:endParaRPr sz="1100"/>
          </a:p>
          <a:p>
            <a:pPr indent="0" lvl="0" marL="0" rtl="0" algn="l">
              <a:spcBef>
                <a:spcPts val="1200"/>
              </a:spcBef>
              <a:spcAft>
                <a:spcPts val="0"/>
              </a:spcAft>
              <a:buNone/>
            </a:pPr>
            <a:r>
              <a:t/>
            </a:r>
            <a:endParaRPr/>
          </a:p>
        </p:txBody>
      </p:sp>
      <p:sp>
        <p:nvSpPr>
          <p:cNvPr id="153" name="Google Shape;15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5" name="Google Shape;3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1134835" y="2103437"/>
            <a:ext cx="992232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Lesson 18 - Error and Exception Handling</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Best Practices</a:t>
            </a:r>
            <a:endParaRPr/>
          </a:p>
        </p:txBody>
      </p:sp>
      <p:sp>
        <p:nvSpPr>
          <p:cNvPr id="164" name="Google Shape;164;p10"/>
          <p:cNvSpPr txBox="1"/>
          <p:nvPr/>
        </p:nvSpPr>
        <p:spPr>
          <a:xfrm>
            <a:off x="1022888" y="1813302"/>
            <a:ext cx="9624448" cy="410618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1" lang="en-US" sz="2200">
                <a:solidFill>
                  <a:schemeClr val="dk1"/>
                </a:solidFill>
                <a:latin typeface="Arial"/>
                <a:ea typeface="Arial"/>
                <a:cs typeface="Arial"/>
                <a:sym typeface="Arial"/>
              </a:rPr>
              <a:t>Use Specific Exceptions</a:t>
            </a:r>
            <a:r>
              <a:rPr lang="en-US" sz="2200">
                <a:solidFill>
                  <a:schemeClr val="dk1"/>
                </a:solidFill>
                <a:latin typeface="Arial"/>
                <a:ea typeface="Arial"/>
                <a:cs typeface="Arial"/>
                <a:sym typeface="Arial"/>
              </a:rPr>
              <a:t>: Catch specific exceptions rather than using a generic except.</a:t>
            </a:r>
            <a:endParaRPr/>
          </a:p>
          <a:p>
            <a:pPr indent="-285750" lvl="0" marL="285750" marR="0" rtl="0" algn="l">
              <a:lnSpc>
                <a:spcPct val="150000"/>
              </a:lnSpc>
              <a:spcBef>
                <a:spcPts val="0"/>
              </a:spcBef>
              <a:spcAft>
                <a:spcPts val="0"/>
              </a:spcAft>
              <a:buClr>
                <a:schemeClr val="dk1"/>
              </a:buClr>
              <a:buSzPts val="2200"/>
              <a:buFont typeface="Arial"/>
              <a:buChar char="•"/>
            </a:pPr>
            <a:r>
              <a:rPr b="1" lang="en-US" sz="2200">
                <a:solidFill>
                  <a:schemeClr val="dk1"/>
                </a:solidFill>
                <a:latin typeface="Arial"/>
                <a:ea typeface="Arial"/>
                <a:cs typeface="Arial"/>
                <a:sym typeface="Arial"/>
              </a:rPr>
              <a:t>Avoid Empty Except Blocks</a:t>
            </a:r>
            <a:r>
              <a:rPr lang="en-US" sz="2200">
                <a:solidFill>
                  <a:schemeClr val="dk1"/>
                </a:solidFill>
                <a:latin typeface="Arial"/>
                <a:ea typeface="Arial"/>
                <a:cs typeface="Arial"/>
                <a:sym typeface="Arial"/>
              </a:rPr>
              <a:t>: Always provide some handling logic or a message in an except block.</a:t>
            </a:r>
            <a:endParaRPr/>
          </a:p>
          <a:p>
            <a:pPr indent="-285750" lvl="0" marL="285750" marR="0" rtl="0" algn="l">
              <a:lnSpc>
                <a:spcPct val="150000"/>
              </a:lnSpc>
              <a:spcBef>
                <a:spcPts val="0"/>
              </a:spcBef>
              <a:spcAft>
                <a:spcPts val="0"/>
              </a:spcAft>
              <a:buClr>
                <a:schemeClr val="dk1"/>
              </a:buClr>
              <a:buSzPts val="2200"/>
              <a:buFont typeface="Arial"/>
              <a:buChar char="•"/>
            </a:pPr>
            <a:r>
              <a:rPr b="1" lang="en-US" sz="2200">
                <a:solidFill>
                  <a:schemeClr val="dk1"/>
                </a:solidFill>
                <a:latin typeface="Arial"/>
                <a:ea typeface="Arial"/>
                <a:cs typeface="Arial"/>
                <a:sym typeface="Arial"/>
              </a:rPr>
              <a:t>Clean Up Resources</a:t>
            </a:r>
            <a:r>
              <a:rPr lang="en-US" sz="2200">
                <a:solidFill>
                  <a:schemeClr val="dk1"/>
                </a:solidFill>
                <a:latin typeface="Arial"/>
                <a:ea typeface="Arial"/>
                <a:cs typeface="Arial"/>
                <a:sym typeface="Arial"/>
              </a:rPr>
              <a:t>: Use finally blocks or with statements to ensure resources like files or network connections are properly closed.</a:t>
            </a:r>
            <a:endParaRPr/>
          </a:p>
          <a:p>
            <a:pPr indent="-285750" lvl="0" marL="285750" marR="0" rtl="0" algn="l">
              <a:lnSpc>
                <a:spcPct val="150000"/>
              </a:lnSpc>
              <a:spcBef>
                <a:spcPts val="0"/>
              </a:spcBef>
              <a:spcAft>
                <a:spcPts val="0"/>
              </a:spcAft>
              <a:buClr>
                <a:schemeClr val="dk1"/>
              </a:buClr>
              <a:buSzPts val="2200"/>
              <a:buFont typeface="Arial"/>
              <a:buChar char="•"/>
            </a:pPr>
            <a:r>
              <a:rPr b="1" lang="en-US" sz="2200">
                <a:solidFill>
                  <a:schemeClr val="dk1"/>
                </a:solidFill>
                <a:latin typeface="Arial"/>
                <a:ea typeface="Arial"/>
                <a:cs typeface="Arial"/>
                <a:sym typeface="Arial"/>
              </a:rPr>
              <a:t>Document Exceptions</a:t>
            </a:r>
            <a:r>
              <a:rPr lang="en-US" sz="2200">
                <a:solidFill>
                  <a:schemeClr val="dk1"/>
                </a:solidFill>
                <a:latin typeface="Arial"/>
                <a:ea typeface="Arial"/>
                <a:cs typeface="Arial"/>
                <a:sym typeface="Arial"/>
              </a:rPr>
              <a:t>: Clearly document which exceptions your code might raise and why.</a:t>
            </a:r>
            <a:endParaRPr sz="22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726621" y="348796"/>
            <a:ext cx="107388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Introduction to Error and Exception Handling</a:t>
            </a:r>
            <a:endParaRPr b="1"/>
          </a:p>
        </p:txBody>
      </p:sp>
      <p:sp>
        <p:nvSpPr>
          <p:cNvPr id="96" name="Google Shape;96;p2"/>
          <p:cNvSpPr txBox="1"/>
          <p:nvPr/>
        </p:nvSpPr>
        <p:spPr>
          <a:xfrm>
            <a:off x="1022888" y="1813302"/>
            <a:ext cx="9624448" cy="35983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Definition: The process of responding to and managing errors that occur during the execution of a program.</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Why It’s Important:</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Prevent Crashes: Handle errors gracefully to prevent program crashes.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Improve User Experience: Provide meaningful feedback to users when something goes wrong.</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Debugging: Easier to identify and fix issues in code.</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What is an Exception?</a:t>
            </a:r>
            <a:endParaRPr/>
          </a:p>
        </p:txBody>
      </p:sp>
      <p:sp>
        <p:nvSpPr>
          <p:cNvPr id="103" name="Google Shape;103;p4"/>
          <p:cNvSpPr txBox="1"/>
          <p:nvPr/>
        </p:nvSpPr>
        <p:spPr>
          <a:xfrm>
            <a:off x="1055729" y="1538759"/>
            <a:ext cx="10080541" cy="280076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Definition: An exception is a type of runtime error that can be caught and handled to prevent the program from crashing.</a:t>
            </a:r>
            <a:endParaRPr/>
          </a:p>
          <a:p>
            <a:pPr indent="0" lvl="0" marL="0" marR="0" rtl="0" algn="l">
              <a:spcBef>
                <a:spcPts val="0"/>
              </a:spcBef>
              <a:spcAft>
                <a:spcPts val="0"/>
              </a:spcAft>
              <a:buNone/>
            </a:pPr>
            <a:r>
              <a:t/>
            </a:r>
            <a:endParaRPr sz="22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Common Exceptions:</a:t>
            </a:r>
            <a:endParaRPr/>
          </a:p>
          <a:p>
            <a:pPr indent="-342900" lvl="1" marL="800100" marR="0" rtl="0" algn="l">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ZeroDivisionError: Occurs when dividing by zero.</a:t>
            </a:r>
            <a:endParaRPr/>
          </a:p>
          <a:p>
            <a:pPr indent="-342900" lvl="1" marL="800100" marR="0" rtl="0" algn="l">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TypeError: Occurs when an operation is performed on an inappropriate type.</a:t>
            </a:r>
            <a:endParaRPr/>
          </a:p>
          <a:p>
            <a:pPr indent="-342900" lvl="1" marL="800100" marR="0" rtl="0" algn="l">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FileNotFoundError: Raised when trying to access a file that doesn’t exist.</a:t>
            </a:r>
            <a:endParaRPr/>
          </a:p>
          <a:p>
            <a:pPr indent="-342900" lvl="1" marL="800100" marR="0" rtl="0" algn="l">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IndexError: Raised when trying to access an invalid index of a list or array.</a:t>
            </a:r>
            <a:endParaRPr b="0" i="0" sz="2200" u="none" cap="none" strike="noStrike">
              <a:solidFill>
                <a:schemeClr val="dk1"/>
              </a:solidFill>
              <a:latin typeface="Arial"/>
              <a:ea typeface="Arial"/>
              <a:cs typeface="Arial"/>
              <a:sym typeface="Arial"/>
            </a:endParaRPr>
          </a:p>
        </p:txBody>
      </p:sp>
      <p:pic>
        <p:nvPicPr>
          <p:cNvPr id="104" name="Google Shape;104;p4"/>
          <p:cNvPicPr preferRelativeResize="0"/>
          <p:nvPr/>
        </p:nvPicPr>
        <p:blipFill rotWithShape="1">
          <a:blip r:embed="rId3">
            <a:alphaModFix/>
          </a:blip>
          <a:srcRect b="0" l="0" r="0" t="0"/>
          <a:stretch/>
        </p:blipFill>
        <p:spPr>
          <a:xfrm>
            <a:off x="3719177" y="4658858"/>
            <a:ext cx="4753643" cy="17086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Types of Errors</a:t>
            </a:r>
            <a:endParaRPr/>
          </a:p>
        </p:txBody>
      </p:sp>
      <p:sp>
        <p:nvSpPr>
          <p:cNvPr id="111" name="Google Shape;111;p3"/>
          <p:cNvSpPr txBox="1"/>
          <p:nvPr/>
        </p:nvSpPr>
        <p:spPr>
          <a:xfrm>
            <a:off x="1022888" y="1615059"/>
            <a:ext cx="9624448" cy="76944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Syntax Errors: Occur when the Python parser encounters an incorrect statement.</a:t>
            </a:r>
            <a:endParaRPr b="0" i="0" sz="2200" u="none" cap="none" strike="noStrike">
              <a:solidFill>
                <a:schemeClr val="dk1"/>
              </a:solidFill>
              <a:latin typeface="Arial"/>
              <a:ea typeface="Arial"/>
              <a:cs typeface="Arial"/>
              <a:sym typeface="Arial"/>
            </a:endParaRPr>
          </a:p>
        </p:txBody>
      </p:sp>
      <p:pic>
        <p:nvPicPr>
          <p:cNvPr id="112" name="Google Shape;112;p3"/>
          <p:cNvPicPr preferRelativeResize="0"/>
          <p:nvPr/>
        </p:nvPicPr>
        <p:blipFill rotWithShape="1">
          <a:blip r:embed="rId3">
            <a:alphaModFix/>
          </a:blip>
          <a:srcRect b="0" l="0" r="0" t="0"/>
          <a:stretch/>
        </p:blipFill>
        <p:spPr>
          <a:xfrm>
            <a:off x="2141212" y="2385677"/>
            <a:ext cx="7909574" cy="572015"/>
          </a:xfrm>
          <a:prstGeom prst="rect">
            <a:avLst/>
          </a:prstGeom>
          <a:noFill/>
          <a:ln>
            <a:noFill/>
          </a:ln>
        </p:spPr>
      </p:pic>
      <p:sp>
        <p:nvSpPr>
          <p:cNvPr id="113" name="Google Shape;113;p3"/>
          <p:cNvSpPr txBox="1"/>
          <p:nvPr/>
        </p:nvSpPr>
        <p:spPr>
          <a:xfrm>
            <a:off x="1022888" y="3220409"/>
            <a:ext cx="9624448" cy="76944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Runtime Errors: Occur during the execution of a program, leading to the program’s termination.</a:t>
            </a:r>
            <a:endParaRPr b="0" i="0" sz="2200" u="none" cap="none" strike="noStrike">
              <a:solidFill>
                <a:schemeClr val="dk1"/>
              </a:solidFill>
              <a:latin typeface="Arial"/>
              <a:ea typeface="Arial"/>
              <a:cs typeface="Arial"/>
              <a:sym typeface="Arial"/>
            </a:endParaRPr>
          </a:p>
        </p:txBody>
      </p:sp>
      <p:pic>
        <p:nvPicPr>
          <p:cNvPr id="114" name="Google Shape;114;p3"/>
          <p:cNvPicPr preferRelativeResize="0"/>
          <p:nvPr/>
        </p:nvPicPr>
        <p:blipFill rotWithShape="1">
          <a:blip r:embed="rId4">
            <a:alphaModFix/>
          </a:blip>
          <a:srcRect b="0" l="0" r="0" t="0"/>
          <a:stretch/>
        </p:blipFill>
        <p:spPr>
          <a:xfrm>
            <a:off x="2586996" y="3989850"/>
            <a:ext cx="6496232" cy="562174"/>
          </a:xfrm>
          <a:prstGeom prst="rect">
            <a:avLst/>
          </a:prstGeom>
          <a:noFill/>
          <a:ln>
            <a:noFill/>
          </a:ln>
        </p:spPr>
      </p:pic>
      <p:sp>
        <p:nvSpPr>
          <p:cNvPr id="115" name="Google Shape;115;p3"/>
          <p:cNvSpPr txBox="1"/>
          <p:nvPr/>
        </p:nvSpPr>
        <p:spPr>
          <a:xfrm>
            <a:off x="1022888" y="4740301"/>
            <a:ext cx="9624448" cy="76944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Logical Errors: The program runs without crashing but produces incorrect results due to flawed logic.</a:t>
            </a:r>
            <a:endParaRPr b="0" i="0" sz="2200" u="none" cap="none" strike="noStrike">
              <a:solidFill>
                <a:schemeClr val="dk1"/>
              </a:solidFill>
              <a:latin typeface="Arial"/>
              <a:ea typeface="Arial"/>
              <a:cs typeface="Arial"/>
              <a:sym typeface="Arial"/>
            </a:endParaRPr>
          </a:p>
        </p:txBody>
      </p:sp>
      <p:pic>
        <p:nvPicPr>
          <p:cNvPr id="116" name="Google Shape;116;p3"/>
          <p:cNvPicPr preferRelativeResize="0"/>
          <p:nvPr/>
        </p:nvPicPr>
        <p:blipFill rotWithShape="1">
          <a:blip r:embed="rId5">
            <a:alphaModFix/>
          </a:blip>
          <a:srcRect b="0" l="0" r="0" t="0"/>
          <a:stretch/>
        </p:blipFill>
        <p:spPr>
          <a:xfrm>
            <a:off x="1639013" y="5544316"/>
            <a:ext cx="8913973" cy="6102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Try and Except Blocks</a:t>
            </a:r>
            <a:endParaRPr/>
          </a:p>
        </p:txBody>
      </p:sp>
      <p:sp>
        <p:nvSpPr>
          <p:cNvPr id="123" name="Google Shape;123;p5"/>
          <p:cNvSpPr txBox="1"/>
          <p:nvPr/>
        </p:nvSpPr>
        <p:spPr>
          <a:xfrm>
            <a:off x="1283776" y="1690688"/>
            <a:ext cx="9624448" cy="76944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Purpose: Handle exceptions to prevent the program from crashing and allow for custom error messages or actions.</a:t>
            </a:r>
            <a:endParaRPr/>
          </a:p>
        </p:txBody>
      </p:sp>
      <p:pic>
        <p:nvPicPr>
          <p:cNvPr id="124" name="Google Shape;124;p5"/>
          <p:cNvPicPr preferRelativeResize="0"/>
          <p:nvPr/>
        </p:nvPicPr>
        <p:blipFill rotWithShape="1">
          <a:blip r:embed="rId3">
            <a:alphaModFix/>
          </a:blip>
          <a:srcRect b="0" l="0" r="0" t="0"/>
          <a:stretch/>
        </p:blipFill>
        <p:spPr>
          <a:xfrm>
            <a:off x="2874454" y="2877608"/>
            <a:ext cx="6443092" cy="3133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Else and Finally Blocks</a:t>
            </a:r>
            <a:endParaRPr/>
          </a:p>
        </p:txBody>
      </p:sp>
      <p:sp>
        <p:nvSpPr>
          <p:cNvPr id="131" name="Google Shape;131;p6"/>
          <p:cNvSpPr txBox="1"/>
          <p:nvPr/>
        </p:nvSpPr>
        <p:spPr>
          <a:xfrm>
            <a:off x="838200" y="1813011"/>
            <a:ext cx="9624448" cy="43088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Else Block: Executes if no exceptions are raised in the try block.</a:t>
            </a:r>
            <a:endParaRPr/>
          </a:p>
        </p:txBody>
      </p:sp>
      <p:pic>
        <p:nvPicPr>
          <p:cNvPr id="132" name="Google Shape;132;p6"/>
          <p:cNvPicPr preferRelativeResize="0"/>
          <p:nvPr/>
        </p:nvPicPr>
        <p:blipFill rotWithShape="1">
          <a:blip r:embed="rId3">
            <a:alphaModFix/>
          </a:blip>
          <a:srcRect b="0" l="0" r="0" t="0"/>
          <a:stretch/>
        </p:blipFill>
        <p:spPr>
          <a:xfrm>
            <a:off x="2899489" y="2650152"/>
            <a:ext cx="6393021" cy="33914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Else and Finally Blocks</a:t>
            </a:r>
            <a:endParaRPr/>
          </a:p>
        </p:txBody>
      </p:sp>
      <p:sp>
        <p:nvSpPr>
          <p:cNvPr id="139" name="Google Shape;139;p7"/>
          <p:cNvSpPr txBox="1"/>
          <p:nvPr/>
        </p:nvSpPr>
        <p:spPr>
          <a:xfrm>
            <a:off x="1001485" y="1690688"/>
            <a:ext cx="9624448" cy="76944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Finally Block: Executes no matter what, even if an exception was raised. Typically used for cleanup actions.</a:t>
            </a:r>
            <a:endParaRPr sz="2200">
              <a:solidFill>
                <a:schemeClr val="dk1"/>
              </a:solidFill>
              <a:latin typeface="Arial"/>
              <a:ea typeface="Arial"/>
              <a:cs typeface="Arial"/>
              <a:sym typeface="Arial"/>
            </a:endParaRPr>
          </a:p>
        </p:txBody>
      </p:sp>
      <p:pic>
        <p:nvPicPr>
          <p:cNvPr id="140" name="Google Shape;140;p7"/>
          <p:cNvPicPr preferRelativeResize="0"/>
          <p:nvPr/>
        </p:nvPicPr>
        <p:blipFill rotWithShape="1">
          <a:blip r:embed="rId3">
            <a:alphaModFix/>
          </a:blip>
          <a:srcRect b="0" l="0" r="0" t="0"/>
          <a:stretch/>
        </p:blipFill>
        <p:spPr>
          <a:xfrm>
            <a:off x="3293604" y="2692500"/>
            <a:ext cx="5604792" cy="34107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838200" y="365125"/>
            <a:ext cx="10515600" cy="10171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Raising Exceptions</a:t>
            </a:r>
            <a:endParaRPr/>
          </a:p>
        </p:txBody>
      </p:sp>
      <p:sp>
        <p:nvSpPr>
          <p:cNvPr id="147" name="Google Shape;147;p8"/>
          <p:cNvSpPr txBox="1"/>
          <p:nvPr/>
        </p:nvSpPr>
        <p:spPr>
          <a:xfrm>
            <a:off x="1283774" y="1382264"/>
            <a:ext cx="9624448" cy="76944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Purpose: Force an exception to occur using the raise keyword when a certain condition arises.</a:t>
            </a:r>
            <a:endParaRPr sz="2200">
              <a:solidFill>
                <a:schemeClr val="dk1"/>
              </a:solidFill>
              <a:latin typeface="Arial"/>
              <a:ea typeface="Arial"/>
              <a:cs typeface="Arial"/>
              <a:sym typeface="Arial"/>
            </a:endParaRPr>
          </a:p>
        </p:txBody>
      </p:sp>
      <p:pic>
        <p:nvPicPr>
          <p:cNvPr id="148" name="Google Shape;148;p8"/>
          <p:cNvPicPr preferRelativeResize="0"/>
          <p:nvPr/>
        </p:nvPicPr>
        <p:blipFill rotWithShape="1">
          <a:blip r:embed="rId3">
            <a:alphaModFix/>
          </a:blip>
          <a:srcRect b="0" l="0" r="0" t="0"/>
          <a:stretch/>
        </p:blipFill>
        <p:spPr>
          <a:xfrm>
            <a:off x="3408719" y="2272500"/>
            <a:ext cx="5374558" cy="429219"/>
          </a:xfrm>
          <a:prstGeom prst="rect">
            <a:avLst/>
          </a:prstGeom>
          <a:noFill/>
          <a:ln>
            <a:noFill/>
          </a:ln>
        </p:spPr>
      </p:pic>
      <p:pic>
        <p:nvPicPr>
          <p:cNvPr id="149" name="Google Shape;149;p8"/>
          <p:cNvPicPr preferRelativeResize="0"/>
          <p:nvPr/>
        </p:nvPicPr>
        <p:blipFill rotWithShape="1">
          <a:blip r:embed="rId4">
            <a:alphaModFix/>
          </a:blip>
          <a:srcRect b="0" l="0" r="0" t="0"/>
          <a:stretch/>
        </p:blipFill>
        <p:spPr>
          <a:xfrm>
            <a:off x="2944788" y="2854312"/>
            <a:ext cx="6302421" cy="34979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546831" y="234498"/>
            <a:ext cx="10515600" cy="7694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Custom Exceptions</a:t>
            </a:r>
            <a:endParaRPr/>
          </a:p>
        </p:txBody>
      </p:sp>
      <p:sp>
        <p:nvSpPr>
          <p:cNvPr id="156" name="Google Shape;156;p9"/>
          <p:cNvSpPr txBox="1"/>
          <p:nvPr/>
        </p:nvSpPr>
        <p:spPr>
          <a:xfrm>
            <a:off x="992407" y="1134569"/>
            <a:ext cx="9624448" cy="76944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Purpose: Define your own exception types by subclassing Python’s built-in Exception class.</a:t>
            </a:r>
            <a:endParaRPr sz="2200">
              <a:solidFill>
                <a:schemeClr val="dk1"/>
              </a:solidFill>
              <a:latin typeface="Arial"/>
              <a:ea typeface="Arial"/>
              <a:cs typeface="Arial"/>
              <a:sym typeface="Arial"/>
            </a:endParaRPr>
          </a:p>
        </p:txBody>
      </p:sp>
      <p:pic>
        <p:nvPicPr>
          <p:cNvPr id="157" name="Google Shape;157;p9"/>
          <p:cNvPicPr preferRelativeResize="0"/>
          <p:nvPr/>
        </p:nvPicPr>
        <p:blipFill rotWithShape="1">
          <a:blip r:embed="rId3">
            <a:alphaModFix/>
          </a:blip>
          <a:srcRect b="0" l="0" r="0" t="0"/>
          <a:stretch/>
        </p:blipFill>
        <p:spPr>
          <a:xfrm>
            <a:off x="1322570" y="1904010"/>
            <a:ext cx="10031230" cy="45035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2024-08-04T14:27:16Z</dcterms:created>
  <dc:creator>NEHA MAHENDRAN NAMBIAR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0x01010038047B9AF98F4845B6C94475DC5A64D9</vt:lpwstr>
  </property>
</Properties>
</file>