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Play"/>
      <p:regular r:id="rId16"/>
      <p:bold r:id="rId17"/>
    </p:embeddedFon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8ScpImZ3ZZvXb8WSW7Hpi+vmj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RobotoMon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bold.fntdata"/><Relationship Id="rId16" Type="http://schemas.openxmlformats.org/officeDocument/2006/relationships/font" Target="fonts/Play-regular.fntdata"/><Relationship Id="rId5" Type="http://schemas.openxmlformats.org/officeDocument/2006/relationships/slide" Target="slides/slide1.xml"/><Relationship Id="rId19" Type="http://schemas.openxmlformats.org/officeDocument/2006/relationships/font" Target="fonts/RobotoMono-bold.fntdata"/><Relationship Id="rId6" Type="http://schemas.openxmlformats.org/officeDocument/2006/relationships/slide" Target="slides/slide2.xml"/><Relationship Id="rId18" Type="http://schemas.openxmlformats.org/officeDocument/2006/relationships/font" Target="fonts/RobotoMon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Welcome to Lesson 3 of the Foundations of Programming in Python course (FOPPY).</a:t>
            </a:r>
            <a:endParaRPr/>
          </a:p>
          <a:p>
            <a:pPr indent="0" lvl="0" marL="0" rtl="0" algn="l">
              <a:lnSpc>
                <a:spcPct val="115000"/>
              </a:lnSpc>
              <a:spcBef>
                <a:spcPts val="1200"/>
              </a:spcBef>
              <a:spcAft>
                <a:spcPts val="0"/>
              </a:spcAft>
              <a:buClr>
                <a:schemeClr val="dk1"/>
              </a:buClr>
              <a:buSzPts val="1100"/>
              <a:buFont typeface="Arial"/>
              <a:buNone/>
            </a:pPr>
            <a:r>
              <a:rPr lang="en-US"/>
              <a:t>Lists are an essential data type in Python that allow us to store and manage collections of items. They are versatile and can hold elements of various types, including numbers, strings, and other lists. Understanding how to work with lists is crucial for effective data manipulation and organization.</a:t>
            </a:r>
            <a:endParaRPr/>
          </a:p>
          <a:p>
            <a:pPr indent="0" lvl="0" marL="0" rtl="0" algn="l">
              <a:lnSpc>
                <a:spcPct val="115000"/>
              </a:lnSpc>
              <a:spcBef>
                <a:spcPts val="1200"/>
              </a:spcBef>
              <a:spcAft>
                <a:spcPts val="0"/>
              </a:spcAft>
              <a:buClr>
                <a:schemeClr val="dk1"/>
              </a:buClr>
              <a:buSzPts val="1100"/>
              <a:buFont typeface="Arial"/>
              <a:buNone/>
            </a:pPr>
            <a:r>
              <a:rPr lang="en-US"/>
              <a:t>Python provides powerful tools for working with lists, including indexing, slicing, and various built-in methods. Lists are mutable, meaning you can modify them after creation by adding, removing, or changing elements.</a:t>
            </a:r>
            <a:endParaRPr/>
          </a:p>
          <a:p>
            <a:pPr indent="0" lvl="0" marL="0" rtl="0" algn="l">
              <a:lnSpc>
                <a:spcPct val="115000"/>
              </a:lnSpc>
              <a:spcBef>
                <a:spcPts val="1200"/>
              </a:spcBef>
              <a:spcAft>
                <a:spcPts val="0"/>
              </a:spcAft>
              <a:buClr>
                <a:schemeClr val="dk1"/>
              </a:buClr>
              <a:buSzPts val="1100"/>
              <a:buFont typeface="Arial"/>
              <a:buNone/>
            </a:pPr>
            <a:r>
              <a:rPr lang="en-US"/>
              <a:t>In this lesson, we’ll explore the fundamentals of lists, focusing on how to access elements, modify their contents, and use common list operations to handle and manipulate data efficiently. Let’s dive into the details of the list data type.</a:t>
            </a:r>
            <a:endParaRPr/>
          </a:p>
          <a:p>
            <a:pPr indent="0" lvl="0" marL="0" rtl="0" algn="l">
              <a:spcBef>
                <a:spcPts val="120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The </a:t>
            </a:r>
            <a:r>
              <a:rPr lang="en-US" sz="1100">
                <a:solidFill>
                  <a:srgbClr val="188038"/>
                </a:solidFill>
                <a:latin typeface="Roboto Mono"/>
                <a:ea typeface="Roboto Mono"/>
                <a:cs typeface="Roboto Mono"/>
                <a:sym typeface="Roboto Mono"/>
              </a:rPr>
              <a:t>reverse</a:t>
            </a:r>
            <a:r>
              <a:rPr lang="en-US" sz="1100"/>
              <a:t> function in Python is used to reverse the order of elements in a list.</a:t>
            </a:r>
            <a:endParaRPr sz="1100"/>
          </a:p>
          <a:p>
            <a:pPr indent="0" lvl="0" marL="0" rtl="0" algn="l">
              <a:spcBef>
                <a:spcPts val="0"/>
              </a:spcBef>
              <a:spcAft>
                <a:spcPts val="0"/>
              </a:spcAft>
              <a:buNone/>
            </a:pPr>
            <a:r>
              <a:rPr lang="en-US" sz="1100"/>
              <a:t>The syntax is list.reverse()</a:t>
            </a:r>
            <a:endParaRPr sz="1100"/>
          </a:p>
          <a:p>
            <a:pPr indent="0" lvl="0" marL="0" rtl="0" algn="l">
              <a:spcBef>
                <a:spcPts val="0"/>
              </a:spcBef>
              <a:spcAft>
                <a:spcPts val="0"/>
              </a:spcAft>
              <a:buClr>
                <a:schemeClr val="dk1"/>
              </a:buClr>
              <a:buSzPts val="1100"/>
              <a:buFont typeface="Arial"/>
              <a:buNone/>
            </a:pPr>
            <a:r>
              <a:rPr b="1" lang="en-US" sz="1100"/>
              <a:t>Parameters</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None</a:t>
            </a:r>
            <a:r>
              <a:rPr lang="en-US" sz="1100"/>
              <a:t>: The </a:t>
            </a:r>
            <a:r>
              <a:rPr lang="en-US" sz="1100">
                <a:solidFill>
                  <a:srgbClr val="188038"/>
                </a:solidFill>
                <a:latin typeface="Roboto Mono"/>
                <a:ea typeface="Roboto Mono"/>
                <a:cs typeface="Roboto Mono"/>
                <a:sym typeface="Roboto Mono"/>
              </a:rPr>
              <a:t>reverse</a:t>
            </a:r>
            <a:r>
              <a:rPr lang="en-US" sz="1100"/>
              <a:t> method does not take any parameters.</a:t>
            </a:r>
            <a:endParaRPr sz="1100"/>
          </a:p>
          <a:p>
            <a:pPr indent="0" lvl="0" marL="0" rtl="0" algn="l">
              <a:lnSpc>
                <a:spcPct val="115000"/>
              </a:lnSpc>
              <a:spcBef>
                <a:spcPts val="1200"/>
              </a:spcBef>
              <a:spcAft>
                <a:spcPts val="0"/>
              </a:spcAft>
              <a:buClr>
                <a:schemeClr val="dk1"/>
              </a:buClr>
              <a:buSzPts val="1100"/>
              <a:buFont typeface="Arial"/>
              <a:buNone/>
            </a:pPr>
            <a:r>
              <a:rPr b="1" lang="en-US" sz="1100"/>
              <a:t>Behavior</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In-Place Reversal</a:t>
            </a:r>
            <a:r>
              <a:rPr lang="en-US" sz="1100"/>
              <a:t>: The </a:t>
            </a:r>
            <a:r>
              <a:rPr lang="en-US" sz="1100">
                <a:solidFill>
                  <a:srgbClr val="188038"/>
                </a:solidFill>
                <a:latin typeface="Roboto Mono"/>
                <a:ea typeface="Roboto Mono"/>
                <a:cs typeface="Roboto Mono"/>
                <a:sym typeface="Roboto Mono"/>
              </a:rPr>
              <a:t>reverse</a:t>
            </a:r>
            <a:r>
              <a:rPr lang="en-US" sz="1100"/>
              <a:t> method reverses the order of the elements in the list directly. It modifies the original list rather than creating a new reversed list.</a:t>
            </a:r>
            <a:endParaRPr sz="1100"/>
          </a:p>
          <a:p>
            <a:pPr indent="-298450" lvl="0" marL="457200" rtl="0" algn="l">
              <a:lnSpc>
                <a:spcPct val="115000"/>
              </a:lnSpc>
              <a:spcBef>
                <a:spcPts val="0"/>
              </a:spcBef>
              <a:spcAft>
                <a:spcPts val="0"/>
              </a:spcAft>
              <a:buClr>
                <a:schemeClr val="dk1"/>
              </a:buClr>
              <a:buSzPts val="1100"/>
              <a:buChar char="●"/>
            </a:pPr>
            <a:r>
              <a:rPr b="1" lang="en-US" sz="1100"/>
              <a:t>No Return Value</a:t>
            </a:r>
            <a:r>
              <a:rPr lang="en-US" sz="1100"/>
              <a:t>: The function does not return a value; it returns </a:t>
            </a:r>
            <a:r>
              <a:rPr lang="en-US" sz="1100">
                <a:solidFill>
                  <a:srgbClr val="188038"/>
                </a:solidFill>
                <a:latin typeface="Roboto Mono"/>
                <a:ea typeface="Roboto Mono"/>
                <a:cs typeface="Roboto Mono"/>
                <a:sym typeface="Roboto Mono"/>
              </a:rPr>
              <a:t>None</a:t>
            </a:r>
            <a:r>
              <a:rPr lang="en-US" sz="1100"/>
              <a:t>. The list is modified in place.</a:t>
            </a:r>
            <a:endParaRPr sz="1100"/>
          </a:p>
          <a:p>
            <a:pPr indent="0" lvl="0" marL="0" rtl="0" algn="l">
              <a:lnSpc>
                <a:spcPct val="115000"/>
              </a:lnSpc>
              <a:spcBef>
                <a:spcPts val="1200"/>
              </a:spcBef>
              <a:spcAft>
                <a:spcPts val="0"/>
              </a:spcAft>
              <a:buClr>
                <a:schemeClr val="dk1"/>
              </a:buClr>
              <a:buSzPts val="1100"/>
              <a:buFont typeface="Arial"/>
              <a:buNone/>
            </a:pPr>
            <a:r>
              <a:rPr b="1" lang="en-US" sz="1100"/>
              <a:t>List Modification</a:t>
            </a:r>
            <a:r>
              <a:rPr lang="en-US" sz="1100"/>
              <a:t>: The original list is changed such that the first element becomes the last, the second element becomes the second-to-last, and so on.</a:t>
            </a:r>
            <a:endParaRPr sz="1100"/>
          </a:p>
          <a:p>
            <a:pPr indent="0" lvl="0" marL="0" rtl="0" algn="l">
              <a:lnSpc>
                <a:spcPct val="115000"/>
              </a:lnSpc>
              <a:spcBef>
                <a:spcPts val="1200"/>
              </a:spcBef>
              <a:spcAft>
                <a:spcPts val="0"/>
              </a:spcAft>
              <a:buClr>
                <a:schemeClr val="dk1"/>
              </a:buClr>
              <a:buSzPts val="1100"/>
              <a:buFont typeface="Arial"/>
              <a:buNone/>
            </a:pPr>
            <a:r>
              <a:rPr b="1" lang="en-US" sz="1100"/>
              <a:t>Key Points</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In-Place Operation</a:t>
            </a:r>
            <a:r>
              <a:rPr lang="en-US" sz="1100"/>
              <a:t>: Since </a:t>
            </a:r>
            <a:r>
              <a:rPr lang="en-US" sz="1100">
                <a:solidFill>
                  <a:srgbClr val="188038"/>
                </a:solidFill>
                <a:latin typeface="Roboto Mono"/>
                <a:ea typeface="Roboto Mono"/>
                <a:cs typeface="Roboto Mono"/>
                <a:sym typeface="Roboto Mono"/>
              </a:rPr>
              <a:t>reverse</a:t>
            </a:r>
            <a:r>
              <a:rPr lang="en-US" sz="1100"/>
              <a:t> modifies the original list, it doesn’t create a new list. The change is applied directly to the list it is called on.</a:t>
            </a:r>
            <a:endParaRPr sz="1100"/>
          </a:p>
          <a:p>
            <a:pPr indent="-298450" lvl="0" marL="457200" rtl="0" algn="l">
              <a:lnSpc>
                <a:spcPct val="115000"/>
              </a:lnSpc>
              <a:spcBef>
                <a:spcPts val="0"/>
              </a:spcBef>
              <a:spcAft>
                <a:spcPts val="0"/>
              </a:spcAft>
              <a:buClr>
                <a:schemeClr val="dk1"/>
              </a:buClr>
              <a:buSzPts val="1100"/>
              <a:buChar char="●"/>
            </a:pPr>
            <a:r>
              <a:rPr b="1" lang="en-US" sz="1100"/>
              <a:t>Mutability</a:t>
            </a:r>
            <a:r>
              <a:rPr lang="en-US" sz="1100"/>
              <a:t>: The </a:t>
            </a:r>
            <a:r>
              <a:rPr lang="en-US" sz="1100">
                <a:solidFill>
                  <a:srgbClr val="188038"/>
                </a:solidFill>
                <a:latin typeface="Roboto Mono"/>
                <a:ea typeface="Roboto Mono"/>
                <a:cs typeface="Roboto Mono"/>
                <a:sym typeface="Roboto Mono"/>
              </a:rPr>
              <a:t>reverse</a:t>
            </a:r>
            <a:r>
              <a:rPr lang="en-US" sz="1100"/>
              <a:t> method works only on mutable lists (i.e., lists that can be changed in place).</a:t>
            </a:r>
            <a:endParaRPr sz="1100"/>
          </a:p>
        </p:txBody>
      </p:sp>
      <p:sp>
        <p:nvSpPr>
          <p:cNvPr id="158" name="Google Shape;15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The </a:t>
            </a:r>
            <a:r>
              <a:rPr lang="en-US" sz="1100">
                <a:solidFill>
                  <a:srgbClr val="188038"/>
                </a:solidFill>
                <a:latin typeface="Roboto Mono"/>
                <a:ea typeface="Roboto Mono"/>
                <a:cs typeface="Roboto Mono"/>
                <a:sym typeface="Roboto Mono"/>
              </a:rPr>
              <a:t>len</a:t>
            </a:r>
            <a:r>
              <a:rPr lang="en-US" sz="1100"/>
              <a:t> function in Python is used to determine the number of items in an object. </a:t>
            </a:r>
            <a:endParaRPr sz="1100"/>
          </a:p>
          <a:p>
            <a:pPr indent="0" lvl="0" marL="0" rtl="0" algn="l">
              <a:lnSpc>
                <a:spcPct val="150000"/>
              </a:lnSpc>
              <a:spcBef>
                <a:spcPts val="0"/>
              </a:spcBef>
              <a:spcAft>
                <a:spcPts val="0"/>
              </a:spcAft>
              <a:buNone/>
            </a:pPr>
            <a:r>
              <a:rPr lang="en-US" sz="1100"/>
              <a:t>The syntax is</a:t>
            </a:r>
            <a:r>
              <a:rPr lang="en-US" sz="1100">
                <a:solidFill>
                  <a:srgbClr val="1155CC"/>
                </a:solidFill>
              </a:rPr>
              <a:t> </a:t>
            </a:r>
            <a:r>
              <a:rPr lang="en-US" sz="1100">
                <a:solidFill>
                  <a:srgbClr val="1155CC"/>
                </a:solidFill>
              </a:rPr>
              <a:t>len(list)</a:t>
            </a:r>
            <a:endParaRPr sz="1100">
              <a:solidFill>
                <a:srgbClr val="1155CC"/>
              </a:solidFill>
            </a:endParaRPr>
          </a:p>
          <a:p>
            <a:pPr indent="0" lvl="0" marL="0" rtl="0" algn="l">
              <a:lnSpc>
                <a:spcPct val="150000"/>
              </a:lnSpc>
              <a:spcBef>
                <a:spcPts val="0"/>
              </a:spcBef>
              <a:spcAft>
                <a:spcPts val="0"/>
              </a:spcAft>
              <a:buClr>
                <a:schemeClr val="dk1"/>
              </a:buClr>
              <a:buSzPts val="1100"/>
              <a:buFont typeface="Arial"/>
              <a:buNone/>
            </a:pPr>
            <a:r>
              <a:rPr b="1" lang="en-US" sz="1100"/>
              <a:t>Parameters</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object</a:t>
            </a:r>
            <a:r>
              <a:rPr lang="en-US" sz="1100"/>
              <a:t>: The object whose length or number of items you want to find. This can be a list, tuple, string, dictionary, or other data structures that have a defined length.</a:t>
            </a:r>
            <a:endParaRPr sz="1100"/>
          </a:p>
          <a:p>
            <a:pPr indent="0" lvl="0" marL="0" rtl="0" algn="l">
              <a:lnSpc>
                <a:spcPct val="115000"/>
              </a:lnSpc>
              <a:spcBef>
                <a:spcPts val="1200"/>
              </a:spcBef>
              <a:spcAft>
                <a:spcPts val="0"/>
              </a:spcAft>
              <a:buClr>
                <a:schemeClr val="dk1"/>
              </a:buClr>
              <a:buSzPts val="1100"/>
              <a:buFont typeface="Arial"/>
              <a:buNone/>
            </a:pPr>
            <a:r>
              <a:rPr b="1" lang="en-US" sz="1100"/>
              <a:t>Behavior</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Number of Items</a:t>
            </a:r>
            <a:r>
              <a:rPr lang="en-US" sz="1100"/>
              <a:t>: The </a:t>
            </a:r>
            <a:r>
              <a:rPr lang="en-US" sz="1100">
                <a:solidFill>
                  <a:srgbClr val="188038"/>
                </a:solidFill>
                <a:latin typeface="Roboto Mono"/>
                <a:ea typeface="Roboto Mono"/>
                <a:cs typeface="Roboto Mono"/>
                <a:sym typeface="Roboto Mono"/>
              </a:rPr>
              <a:t>len</a:t>
            </a:r>
            <a:r>
              <a:rPr lang="en-US" sz="1100"/>
              <a:t> function returns the count of items or elements in the provided object.</a:t>
            </a:r>
            <a:endParaRPr sz="1100"/>
          </a:p>
          <a:p>
            <a:pPr indent="-298450" lvl="0" marL="457200" rtl="0" algn="l">
              <a:lnSpc>
                <a:spcPct val="115000"/>
              </a:lnSpc>
              <a:spcBef>
                <a:spcPts val="0"/>
              </a:spcBef>
              <a:spcAft>
                <a:spcPts val="0"/>
              </a:spcAft>
              <a:buClr>
                <a:schemeClr val="dk1"/>
              </a:buClr>
              <a:buSzPts val="1100"/>
              <a:buChar char="●"/>
            </a:pPr>
            <a:r>
              <a:rPr b="1" lang="en-US" sz="1100"/>
              <a:t>Supported Types</a:t>
            </a:r>
            <a:r>
              <a:rPr lang="en-US" sz="1100"/>
              <a:t>: It works with various data types including:</a:t>
            </a:r>
            <a:endParaRPr sz="1100"/>
          </a:p>
          <a:p>
            <a:pPr indent="-298450" lvl="1" marL="914400" rtl="0" algn="l">
              <a:lnSpc>
                <a:spcPct val="115000"/>
              </a:lnSpc>
              <a:spcBef>
                <a:spcPts val="0"/>
              </a:spcBef>
              <a:spcAft>
                <a:spcPts val="0"/>
              </a:spcAft>
              <a:buClr>
                <a:schemeClr val="dk1"/>
              </a:buClr>
              <a:buSzPts val="1100"/>
              <a:buChar char="○"/>
            </a:pPr>
            <a:r>
              <a:rPr b="1" lang="en-US" sz="1100"/>
              <a:t>Lists</a:t>
            </a:r>
            <a:r>
              <a:rPr lang="en-US" sz="1100"/>
              <a:t>: Returns the number of elements in the list.</a:t>
            </a:r>
            <a:endParaRPr sz="1100"/>
          </a:p>
          <a:p>
            <a:pPr indent="-298450" lvl="1" marL="914400" rtl="0" algn="l">
              <a:lnSpc>
                <a:spcPct val="115000"/>
              </a:lnSpc>
              <a:spcBef>
                <a:spcPts val="0"/>
              </a:spcBef>
              <a:spcAft>
                <a:spcPts val="0"/>
              </a:spcAft>
              <a:buClr>
                <a:schemeClr val="dk1"/>
              </a:buClr>
              <a:buSzPts val="1100"/>
              <a:buChar char="○"/>
            </a:pPr>
            <a:r>
              <a:rPr b="1" lang="en-US" sz="1100"/>
              <a:t>Tuples</a:t>
            </a:r>
            <a:r>
              <a:rPr lang="en-US" sz="1100"/>
              <a:t>: Returns the number of elements in the tuple.</a:t>
            </a:r>
            <a:endParaRPr sz="1100"/>
          </a:p>
          <a:p>
            <a:pPr indent="-298450" lvl="1" marL="914400" rtl="0" algn="l">
              <a:lnSpc>
                <a:spcPct val="115000"/>
              </a:lnSpc>
              <a:spcBef>
                <a:spcPts val="0"/>
              </a:spcBef>
              <a:spcAft>
                <a:spcPts val="0"/>
              </a:spcAft>
              <a:buClr>
                <a:schemeClr val="dk1"/>
              </a:buClr>
              <a:buSzPts val="1100"/>
              <a:buChar char="○"/>
            </a:pPr>
            <a:r>
              <a:rPr b="1" lang="en-US" sz="1100"/>
              <a:t>Strings</a:t>
            </a:r>
            <a:r>
              <a:rPr lang="en-US" sz="1100"/>
              <a:t>: Returns the number of characters in the string.</a:t>
            </a:r>
            <a:endParaRPr sz="1100"/>
          </a:p>
          <a:p>
            <a:pPr indent="-298450" lvl="1" marL="914400" rtl="0" algn="l">
              <a:lnSpc>
                <a:spcPct val="115000"/>
              </a:lnSpc>
              <a:spcBef>
                <a:spcPts val="0"/>
              </a:spcBef>
              <a:spcAft>
                <a:spcPts val="0"/>
              </a:spcAft>
              <a:buClr>
                <a:schemeClr val="dk1"/>
              </a:buClr>
              <a:buSzPts val="1100"/>
              <a:buChar char="○"/>
            </a:pPr>
            <a:r>
              <a:rPr b="1" lang="en-US" sz="1100"/>
              <a:t>Dictionaries</a:t>
            </a:r>
            <a:r>
              <a:rPr lang="en-US" sz="1100"/>
              <a:t>: Returns the number of key-value pairs in the dictionary.</a:t>
            </a:r>
            <a:endParaRPr sz="1100"/>
          </a:p>
          <a:p>
            <a:pPr indent="-298450" lvl="1" marL="914400" rtl="0" algn="l">
              <a:lnSpc>
                <a:spcPct val="115000"/>
              </a:lnSpc>
              <a:spcBef>
                <a:spcPts val="0"/>
              </a:spcBef>
              <a:spcAft>
                <a:spcPts val="0"/>
              </a:spcAft>
              <a:buClr>
                <a:schemeClr val="dk1"/>
              </a:buClr>
              <a:buSzPts val="1100"/>
              <a:buChar char="○"/>
            </a:pPr>
            <a:r>
              <a:rPr b="1" lang="en-US" sz="1100"/>
              <a:t>Sets</a:t>
            </a:r>
            <a:r>
              <a:rPr lang="en-US" sz="1100"/>
              <a:t>: Returns the number of elements in the set.</a:t>
            </a:r>
            <a:endParaRPr sz="1100"/>
          </a:p>
          <a:p>
            <a:pPr indent="0" lvl="0" marL="0" rtl="0" algn="l">
              <a:lnSpc>
                <a:spcPct val="115000"/>
              </a:lnSpc>
              <a:spcBef>
                <a:spcPts val="1200"/>
              </a:spcBef>
              <a:spcAft>
                <a:spcPts val="0"/>
              </a:spcAft>
              <a:buClr>
                <a:schemeClr val="dk1"/>
              </a:buClr>
              <a:buSzPts val="1100"/>
              <a:buFont typeface="Arial"/>
              <a:buNone/>
            </a:pPr>
            <a:r>
              <a:rPr b="1" lang="en-US" sz="1100"/>
              <a:t>Return Value</a:t>
            </a:r>
            <a:r>
              <a:rPr lang="en-US" sz="1100"/>
              <a:t>: The function returns an integer representing the length of the object.</a:t>
            </a:r>
            <a:endParaRPr sz="1100"/>
          </a:p>
          <a:p>
            <a:pPr indent="0" lvl="0" marL="0" rtl="0" algn="l">
              <a:lnSpc>
                <a:spcPct val="115000"/>
              </a:lnSpc>
              <a:spcBef>
                <a:spcPts val="1200"/>
              </a:spcBef>
              <a:spcAft>
                <a:spcPts val="0"/>
              </a:spcAft>
              <a:buClr>
                <a:schemeClr val="dk1"/>
              </a:buClr>
              <a:buSzPts val="1100"/>
              <a:buFont typeface="Arial"/>
              <a:buNone/>
            </a:pPr>
            <a:r>
              <a:rPr b="1" lang="en-US" sz="1100"/>
              <a:t>Key Points</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Versatility</a:t>
            </a:r>
            <a:r>
              <a:rPr lang="en-US" sz="1100"/>
              <a:t>: </a:t>
            </a:r>
            <a:r>
              <a:rPr lang="en-US" sz="1100">
                <a:solidFill>
                  <a:srgbClr val="188038"/>
                </a:solidFill>
                <a:latin typeface="Roboto Mono"/>
                <a:ea typeface="Roboto Mono"/>
                <a:cs typeface="Roboto Mono"/>
                <a:sym typeface="Roboto Mono"/>
              </a:rPr>
              <a:t>len</a:t>
            </a:r>
            <a:r>
              <a:rPr lang="en-US" sz="1100"/>
              <a:t> can be used with any object that has a length or size defined.</a:t>
            </a:r>
            <a:endParaRPr sz="1100"/>
          </a:p>
          <a:p>
            <a:pPr indent="-298450" lvl="0" marL="457200" rtl="0" algn="l">
              <a:lnSpc>
                <a:spcPct val="115000"/>
              </a:lnSpc>
              <a:spcBef>
                <a:spcPts val="0"/>
              </a:spcBef>
              <a:spcAft>
                <a:spcPts val="0"/>
              </a:spcAft>
              <a:buClr>
                <a:schemeClr val="dk1"/>
              </a:buClr>
              <a:buSzPts val="1100"/>
              <a:buChar char="●"/>
            </a:pPr>
            <a:r>
              <a:rPr b="1" lang="en-US" sz="1100"/>
              <a:t>O(1) Operation</a:t>
            </a:r>
            <a:r>
              <a:rPr lang="en-US" sz="1100"/>
              <a:t>: The </a:t>
            </a:r>
            <a:r>
              <a:rPr lang="en-US" sz="1100">
                <a:solidFill>
                  <a:srgbClr val="188038"/>
                </a:solidFill>
                <a:latin typeface="Roboto Mono"/>
                <a:ea typeface="Roboto Mono"/>
                <a:cs typeface="Roboto Mono"/>
                <a:sym typeface="Roboto Mono"/>
              </a:rPr>
              <a:t>len</a:t>
            </a:r>
            <a:r>
              <a:rPr lang="en-US" sz="1100"/>
              <a:t> function is efficient and runs in constant time, meaning it returns the length without iterating over the elements.</a:t>
            </a:r>
            <a:endParaRPr sz="1100">
              <a:solidFill>
                <a:srgbClr val="1155CC"/>
              </a:solidFill>
            </a:endParaRPr>
          </a:p>
        </p:txBody>
      </p:sp>
      <p:sp>
        <p:nvSpPr>
          <p:cNvPr id="166" name="Google Shape;16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US" sz="1100"/>
              <a:t>Mutable:</a:t>
            </a:r>
            <a:r>
              <a:rPr lang="en-US" sz="1100"/>
              <a:t> Can be changed after creation (add, remove, modify elements). </a:t>
            </a:r>
            <a:endParaRPr sz="1100"/>
          </a:p>
          <a:p>
            <a:pPr indent="0" lvl="0" marL="0" rtl="0" algn="l">
              <a:spcBef>
                <a:spcPts val="0"/>
              </a:spcBef>
              <a:spcAft>
                <a:spcPts val="0"/>
              </a:spcAft>
              <a:buSzPts val="1100"/>
              <a:buNone/>
            </a:pPr>
            <a:r>
              <a:rPr lang="en-US" sz="1100">
                <a:solidFill>
                  <a:srgbClr val="FF0000"/>
                </a:solidFill>
              </a:rPr>
              <a:t>my_list = [1, "two", 3.0, True] </a:t>
            </a:r>
            <a:endParaRPr sz="1100">
              <a:solidFill>
                <a:srgbClr val="FF0000"/>
              </a:solidFill>
            </a:endParaRPr>
          </a:p>
          <a:p>
            <a:pPr indent="0" lvl="0" marL="0" rtl="0" algn="l">
              <a:spcBef>
                <a:spcPts val="0"/>
              </a:spcBef>
              <a:spcAft>
                <a:spcPts val="0"/>
              </a:spcAft>
              <a:buSzPts val="1100"/>
              <a:buNone/>
            </a:pPr>
            <a:r>
              <a:rPr lang="en-US" sz="1100">
                <a:solidFill>
                  <a:srgbClr val="FF0000"/>
                </a:solidFill>
              </a:rPr>
              <a:t>my_list[0] = 100 </a:t>
            </a:r>
            <a:endParaRPr sz="1100">
              <a:solidFill>
                <a:srgbClr val="FF0000"/>
              </a:solidFill>
            </a:endParaRPr>
          </a:p>
          <a:p>
            <a:pPr indent="0" lvl="0" marL="0" rtl="0" algn="l">
              <a:spcBef>
                <a:spcPts val="0"/>
              </a:spcBef>
              <a:spcAft>
                <a:spcPts val="0"/>
              </a:spcAft>
              <a:buClr>
                <a:schemeClr val="dk1"/>
              </a:buClr>
              <a:buSzPts val="1100"/>
              <a:buFont typeface="Arial"/>
              <a:buNone/>
            </a:pPr>
            <a:r>
              <a:rPr lang="en-US" sz="1100">
                <a:solidFill>
                  <a:srgbClr val="FF0000"/>
                </a:solidFill>
              </a:rPr>
              <a:t>print(my_list)           # Output: [100, 'two', 3.0, True]</a:t>
            </a:r>
            <a:endParaRPr sz="1100">
              <a:solidFill>
                <a:srgbClr val="FF0000"/>
              </a:solidFill>
            </a:endParaRPr>
          </a:p>
          <a:p>
            <a:pPr indent="0" lvl="0" marL="0" rtl="0" algn="l">
              <a:spcBef>
                <a:spcPts val="0"/>
              </a:spcBef>
              <a:spcAft>
                <a:spcPts val="0"/>
              </a:spcAft>
              <a:buSzPts val="1100"/>
              <a:buNone/>
            </a:pPr>
            <a:r>
              <a:rPr b="1" lang="en-US" sz="1100"/>
              <a:t>Ordered:</a:t>
            </a:r>
            <a:r>
              <a:rPr lang="en-US" sz="1100"/>
              <a:t> Maintains the order of elements.</a:t>
            </a:r>
            <a:endParaRPr sz="1100"/>
          </a:p>
          <a:p>
            <a:pPr indent="0" lvl="0" marL="0" rtl="0" algn="l">
              <a:spcBef>
                <a:spcPts val="0"/>
              </a:spcBef>
              <a:spcAft>
                <a:spcPts val="0"/>
              </a:spcAft>
              <a:buSzPts val="1100"/>
              <a:buNone/>
            </a:pPr>
            <a:r>
              <a:rPr lang="en-US" sz="1100">
                <a:solidFill>
                  <a:srgbClr val="FF0000"/>
                </a:solidFill>
              </a:rPr>
              <a:t>my_list = [1, "two", 3.0, True] </a:t>
            </a:r>
            <a:endParaRPr sz="1100">
              <a:solidFill>
                <a:srgbClr val="FF0000"/>
              </a:solidFill>
            </a:endParaRPr>
          </a:p>
          <a:p>
            <a:pPr indent="0" lvl="0" marL="0" rtl="0" algn="l">
              <a:spcBef>
                <a:spcPts val="0"/>
              </a:spcBef>
              <a:spcAft>
                <a:spcPts val="0"/>
              </a:spcAft>
              <a:buClr>
                <a:schemeClr val="dk1"/>
              </a:buClr>
              <a:buSzPts val="1100"/>
              <a:buFont typeface="Arial"/>
              <a:buNone/>
            </a:pPr>
            <a:r>
              <a:rPr lang="en-US" sz="1100">
                <a:solidFill>
                  <a:srgbClr val="FF0000"/>
                </a:solidFill>
              </a:rPr>
              <a:t>print(my_list)           # Output: [1, 'two', 3.0, True]</a:t>
            </a:r>
            <a:endParaRPr sz="1100">
              <a:solidFill>
                <a:srgbClr val="FF0000"/>
              </a:solidFill>
            </a:endParaRPr>
          </a:p>
          <a:p>
            <a:pPr indent="0" lvl="0" marL="0" rtl="0" algn="l">
              <a:spcBef>
                <a:spcPts val="0"/>
              </a:spcBef>
              <a:spcAft>
                <a:spcPts val="0"/>
              </a:spcAft>
              <a:buSzPts val="1100"/>
              <a:buNone/>
            </a:pPr>
            <a:r>
              <a:rPr b="1" lang="en-US" sz="1100"/>
              <a:t>Indexable:</a:t>
            </a:r>
            <a:r>
              <a:rPr lang="en-US" sz="1100"/>
              <a:t> Can access elements by their index.</a:t>
            </a:r>
            <a:endParaRPr sz="1100"/>
          </a:p>
          <a:p>
            <a:pPr indent="0" lvl="0" marL="0" rtl="0" algn="l">
              <a:spcBef>
                <a:spcPts val="0"/>
              </a:spcBef>
              <a:spcAft>
                <a:spcPts val="0"/>
              </a:spcAft>
              <a:buClr>
                <a:schemeClr val="dk1"/>
              </a:buClr>
              <a:buSzPts val="1100"/>
              <a:buFont typeface="Arial"/>
              <a:buNone/>
            </a:pPr>
            <a:r>
              <a:rPr lang="en-US" sz="1100">
                <a:solidFill>
                  <a:srgbClr val="FF0000"/>
                </a:solidFill>
              </a:rPr>
              <a:t>print(my_list[0])       # Output: 1</a:t>
            </a:r>
            <a:endParaRPr sz="1100"/>
          </a:p>
          <a:p>
            <a:pPr indent="0" lvl="0" marL="0" rtl="0" algn="l">
              <a:spcBef>
                <a:spcPts val="0"/>
              </a:spcBef>
              <a:spcAft>
                <a:spcPts val="0"/>
              </a:spcAft>
              <a:buSzPts val="1100"/>
              <a:buNone/>
            </a:pPr>
            <a:r>
              <a:rPr b="1" lang="en-US" sz="1100"/>
              <a:t>Heterogeneous:</a:t>
            </a:r>
            <a:r>
              <a:rPr lang="en-US" sz="1100"/>
              <a:t> Can store elements of different data types.</a:t>
            </a:r>
            <a:endParaRPr sz="1100"/>
          </a:p>
          <a:p>
            <a:pPr indent="0" lvl="0" marL="0" rtl="0" algn="l">
              <a:spcBef>
                <a:spcPts val="0"/>
              </a:spcBef>
              <a:spcAft>
                <a:spcPts val="0"/>
              </a:spcAft>
              <a:buClr>
                <a:schemeClr val="dk1"/>
              </a:buClr>
              <a:buSzPts val="1100"/>
              <a:buFont typeface="Arial"/>
              <a:buNone/>
            </a:pPr>
            <a:r>
              <a:rPr lang="en-US" sz="1100">
                <a:solidFill>
                  <a:srgbClr val="FF0000"/>
                </a:solidFill>
              </a:rPr>
              <a:t>my_list = [1, "two", 3.0, True] </a:t>
            </a:r>
            <a:endParaRPr sz="1100"/>
          </a:p>
          <a:p>
            <a:pPr indent="0" lvl="0" marL="0" rtl="0" algn="l">
              <a:spcBef>
                <a:spcPts val="0"/>
              </a:spcBef>
              <a:spcAft>
                <a:spcPts val="0"/>
              </a:spcAft>
              <a:buSzPts val="1100"/>
              <a:buNone/>
            </a:pPr>
            <a:r>
              <a:rPr b="1" lang="en-US" sz="1100"/>
              <a:t>Iterable:</a:t>
            </a:r>
            <a:r>
              <a:rPr lang="en-US" sz="1100"/>
              <a:t> Can iterate over elements.</a:t>
            </a:r>
            <a:endParaRPr sz="1100"/>
          </a:p>
          <a:p>
            <a:pPr indent="0" lvl="0" marL="0" rtl="0" algn="l">
              <a:spcBef>
                <a:spcPts val="0"/>
              </a:spcBef>
              <a:spcAft>
                <a:spcPts val="0"/>
              </a:spcAft>
              <a:buSzPts val="1100"/>
              <a:buNone/>
            </a:pPr>
            <a:r>
              <a:rPr lang="en-US" sz="1100">
                <a:solidFill>
                  <a:srgbClr val="FF0000"/>
                </a:solidFill>
              </a:rPr>
              <a:t>for item in my_list: </a:t>
            </a:r>
            <a:endParaRPr sz="1100">
              <a:solidFill>
                <a:srgbClr val="FF0000"/>
              </a:solidFill>
            </a:endParaRPr>
          </a:p>
          <a:p>
            <a:pPr indent="457200" lvl="0" marL="0" rtl="0" algn="l">
              <a:spcBef>
                <a:spcPts val="0"/>
              </a:spcBef>
              <a:spcAft>
                <a:spcPts val="0"/>
              </a:spcAft>
              <a:buClr>
                <a:schemeClr val="dk1"/>
              </a:buClr>
              <a:buSzPts val="1100"/>
              <a:buFont typeface="Arial"/>
              <a:buNone/>
            </a:pPr>
            <a:r>
              <a:rPr lang="en-US" sz="1100">
                <a:solidFill>
                  <a:srgbClr val="FF0000"/>
                </a:solidFill>
              </a:rPr>
              <a:t>print(item)</a:t>
            </a:r>
            <a:endParaRPr sz="1100">
              <a:solidFill>
                <a:srgbClr val="FF0000"/>
              </a:solidFill>
            </a:endParaRPr>
          </a:p>
          <a:p>
            <a:pPr indent="0" lvl="0" marL="0" rtl="0" algn="l">
              <a:spcBef>
                <a:spcPts val="0"/>
              </a:spcBef>
              <a:spcAft>
                <a:spcPts val="0"/>
              </a:spcAft>
              <a:buClr>
                <a:schemeClr val="dk1"/>
              </a:buClr>
              <a:buSzPts val="1100"/>
              <a:buFont typeface="Arial"/>
              <a:buNone/>
            </a:pPr>
            <a:r>
              <a:t/>
            </a:r>
            <a:endParaRPr b="1" sz="1100"/>
          </a:p>
          <a:p>
            <a:pPr indent="0" lvl="0" marL="0" rtl="0" algn="l">
              <a:spcBef>
                <a:spcPts val="0"/>
              </a:spcBef>
              <a:spcAft>
                <a:spcPts val="0"/>
              </a:spcAft>
              <a:buClr>
                <a:schemeClr val="dk1"/>
              </a:buClr>
              <a:buSzPts val="1100"/>
              <a:buFont typeface="Arial"/>
              <a:buNone/>
            </a:pPr>
            <a:r>
              <a:rPr lang="en-US" sz="1100"/>
              <a:t>Lists are versatile and can hold ordered collections of items. Their mutability allows for adding, removing, and changing items, making them suitable for dynamic data that can grow or shrink. Lists are also indexed and sliced, making them convenient for sequential data access and manipulation.</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8450" lvl="0" marL="457200" rtl="0" algn="l">
              <a:spcBef>
                <a:spcPts val="0"/>
              </a:spcBef>
              <a:spcAft>
                <a:spcPts val="0"/>
              </a:spcAft>
              <a:buSzPts val="1100"/>
              <a:buAutoNum type="arabicPeriod"/>
            </a:pPr>
            <a:r>
              <a:rPr b="1" lang="en-US" sz="1100"/>
              <a:t>Sequential Position</a:t>
            </a:r>
            <a:r>
              <a:rPr lang="en-US" sz="1100"/>
              <a:t>: Each item in a list has a unique position or index.</a:t>
            </a:r>
            <a:endParaRPr sz="1100"/>
          </a:p>
          <a:p>
            <a:pPr indent="-298450" lvl="0" marL="457200" rtl="0" algn="l">
              <a:spcBef>
                <a:spcPts val="0"/>
              </a:spcBef>
              <a:spcAft>
                <a:spcPts val="0"/>
              </a:spcAft>
              <a:buSzPts val="1100"/>
              <a:buAutoNum type="arabicPeriod"/>
            </a:pPr>
            <a:r>
              <a:rPr b="1" lang="en-US" sz="1100"/>
              <a:t>Zero-Based Indexing</a:t>
            </a:r>
            <a:r>
              <a:rPr lang="en-US" sz="1100"/>
              <a:t>: Indexing usually starts at 0 (first item is at index 0).</a:t>
            </a:r>
            <a:endParaRPr sz="1100"/>
          </a:p>
          <a:p>
            <a:pPr indent="-298450" lvl="0" marL="457200" rtl="0" algn="l">
              <a:spcBef>
                <a:spcPts val="0"/>
              </a:spcBef>
              <a:spcAft>
                <a:spcPts val="0"/>
              </a:spcAft>
              <a:buSzPts val="1100"/>
              <a:buAutoNum type="arabicPeriod"/>
            </a:pPr>
            <a:r>
              <a:rPr b="1" lang="en-US" sz="1100"/>
              <a:t>Positive Indexing</a:t>
            </a:r>
            <a:r>
              <a:rPr lang="en-US" sz="1100"/>
              <a:t>: Use the index number to access elements from the left. (e.g., index 2 is the third item).</a:t>
            </a:r>
            <a:endParaRPr sz="1100"/>
          </a:p>
          <a:p>
            <a:pPr indent="-298450" lvl="0" marL="457200" rtl="0" algn="l">
              <a:spcBef>
                <a:spcPts val="0"/>
              </a:spcBef>
              <a:spcAft>
                <a:spcPts val="0"/>
              </a:spcAft>
              <a:buSzPts val="1100"/>
              <a:buAutoNum type="arabicPeriod"/>
            </a:pPr>
            <a:r>
              <a:rPr b="1" lang="en-US" sz="1100"/>
              <a:t>Negative Indexing</a:t>
            </a:r>
            <a:r>
              <a:rPr lang="en-US" sz="1100"/>
              <a:t>: </a:t>
            </a:r>
            <a:r>
              <a:rPr lang="en-US" sz="1100"/>
              <a:t>Use the index number to access elements from the right</a:t>
            </a:r>
            <a:r>
              <a:rPr lang="en-US" sz="1100"/>
              <a:t> (-1 is the last item).</a:t>
            </a:r>
            <a:endParaRPr sz="1100"/>
          </a:p>
          <a:p>
            <a:pPr indent="-298450" lvl="0" marL="457200" rtl="0" algn="l">
              <a:spcBef>
                <a:spcPts val="0"/>
              </a:spcBef>
              <a:spcAft>
                <a:spcPts val="0"/>
              </a:spcAft>
              <a:buSzPts val="1100"/>
              <a:buAutoNum type="arabicPeriod"/>
            </a:pPr>
            <a:r>
              <a:rPr b="1" lang="en-US" sz="1100"/>
              <a:t>Index Bounds</a:t>
            </a:r>
            <a:r>
              <a:rPr lang="en-US" sz="1100"/>
              <a:t>: Accessing an index outside the valid range usually causes an error.</a:t>
            </a:r>
            <a:endParaRPr sz="1100"/>
          </a:p>
          <a:p>
            <a:pPr indent="-298450" lvl="0" marL="457200" rtl="0" algn="l">
              <a:spcBef>
                <a:spcPts val="0"/>
              </a:spcBef>
              <a:spcAft>
                <a:spcPts val="0"/>
              </a:spcAft>
              <a:buSzPts val="1100"/>
              <a:buAutoNum type="arabicPeriod"/>
            </a:pPr>
            <a:r>
              <a:rPr b="1" lang="en-US" sz="1100"/>
              <a:t>Mutability</a:t>
            </a:r>
            <a:r>
              <a:rPr lang="en-US" sz="1100"/>
              <a:t>: You can modify items by changing their values at specific indices if the list is mutable.</a:t>
            </a:r>
            <a:endParaRPr sz="1100"/>
          </a:p>
          <a:p>
            <a:pPr indent="0" lvl="0" marL="0" rtl="0" algn="l">
              <a:spcBef>
                <a:spcPts val="0"/>
              </a:spcBef>
              <a:spcAft>
                <a:spcPts val="0"/>
              </a:spcAft>
              <a:buClr>
                <a:schemeClr val="dk1"/>
              </a:buClr>
              <a:buFont typeface="Arial"/>
              <a:buNone/>
            </a:pPr>
            <a:r>
              <a:t/>
            </a:r>
            <a:endParaRPr>
              <a:solidFill>
                <a:srgbClr val="FF0000"/>
              </a:solidFill>
            </a:endParaRPr>
          </a:p>
        </p:txBody>
      </p:sp>
      <p:sp>
        <p:nvSpPr>
          <p:cNvPr id="100" name="Google Shape;10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100"/>
              <a:t>Subsequence Extraction</a:t>
            </a:r>
            <a:r>
              <a:rPr lang="en-US" sz="1100"/>
              <a:t>: Slicing creates a new list from a portion of the original list.</a:t>
            </a:r>
            <a:endParaRPr sz="1100"/>
          </a:p>
          <a:p>
            <a:pPr indent="0" lvl="0" marL="0" rtl="0" algn="l">
              <a:spcBef>
                <a:spcPts val="0"/>
              </a:spcBef>
              <a:spcAft>
                <a:spcPts val="0"/>
              </a:spcAft>
              <a:buClr>
                <a:schemeClr val="dk1"/>
              </a:buClr>
              <a:buSzPts val="1100"/>
              <a:buFont typeface="Arial"/>
              <a:buNone/>
            </a:pPr>
            <a:r>
              <a:rPr b="1" lang="en-US" sz="1100"/>
              <a:t>Syntax</a:t>
            </a:r>
            <a:r>
              <a:rPr lang="en-US" sz="1100"/>
              <a:t>: Slicing uses the format </a:t>
            </a:r>
            <a:r>
              <a:rPr lang="en-US" sz="1100">
                <a:solidFill>
                  <a:srgbClr val="188038"/>
                </a:solidFill>
                <a:latin typeface="Roboto Mono"/>
                <a:ea typeface="Roboto Mono"/>
                <a:cs typeface="Roboto Mono"/>
                <a:sym typeface="Roboto Mono"/>
              </a:rPr>
              <a:t>[start:stop:step]</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Start</a:t>
            </a:r>
            <a:r>
              <a:rPr lang="en-US" sz="1100"/>
              <a:t>: Index where the slice begins (inclusive).</a:t>
            </a:r>
            <a:endParaRPr sz="1100"/>
          </a:p>
          <a:p>
            <a:pPr indent="-298450" lvl="0" marL="457200" rtl="0" algn="l">
              <a:lnSpc>
                <a:spcPct val="115000"/>
              </a:lnSpc>
              <a:spcBef>
                <a:spcPts val="0"/>
              </a:spcBef>
              <a:spcAft>
                <a:spcPts val="0"/>
              </a:spcAft>
              <a:buClr>
                <a:schemeClr val="dk1"/>
              </a:buClr>
              <a:buSzPts val="1100"/>
              <a:buChar char="●"/>
            </a:pPr>
            <a:r>
              <a:rPr b="1" lang="en-US" sz="1100"/>
              <a:t>Stop</a:t>
            </a:r>
            <a:r>
              <a:rPr lang="en-US" sz="1100"/>
              <a:t>: Index where the slice ends (exclusive).</a:t>
            </a:r>
            <a:endParaRPr sz="1100"/>
          </a:p>
          <a:p>
            <a:pPr indent="-298450" lvl="0" marL="457200" rtl="0" algn="l">
              <a:lnSpc>
                <a:spcPct val="115000"/>
              </a:lnSpc>
              <a:spcBef>
                <a:spcPts val="0"/>
              </a:spcBef>
              <a:spcAft>
                <a:spcPts val="0"/>
              </a:spcAft>
              <a:buClr>
                <a:schemeClr val="dk1"/>
              </a:buClr>
              <a:buSzPts val="1100"/>
              <a:buChar char="●"/>
            </a:pPr>
            <a:r>
              <a:rPr b="1" lang="en-US" sz="1100"/>
              <a:t>Step</a:t>
            </a:r>
            <a:r>
              <a:rPr lang="en-US" sz="1100"/>
              <a:t>: Interval between elements (optional).</a:t>
            </a:r>
            <a:endParaRPr sz="1100"/>
          </a:p>
          <a:p>
            <a:pPr indent="0" lvl="0" marL="0" rtl="0" algn="l">
              <a:lnSpc>
                <a:spcPct val="115000"/>
              </a:lnSpc>
              <a:spcBef>
                <a:spcPts val="1200"/>
              </a:spcBef>
              <a:spcAft>
                <a:spcPts val="0"/>
              </a:spcAft>
              <a:buClr>
                <a:schemeClr val="dk1"/>
              </a:buClr>
              <a:buSzPts val="1100"/>
              <a:buFont typeface="Arial"/>
              <a:buNone/>
            </a:pPr>
            <a:r>
              <a:rPr b="1" lang="en-US" sz="1100"/>
              <a:t>Defaults</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Omitting </a:t>
            </a:r>
            <a:r>
              <a:rPr lang="en-US" sz="1100">
                <a:solidFill>
                  <a:srgbClr val="188038"/>
                </a:solidFill>
                <a:latin typeface="Roboto Mono"/>
                <a:ea typeface="Roboto Mono"/>
                <a:cs typeface="Roboto Mono"/>
                <a:sym typeface="Roboto Mono"/>
              </a:rPr>
              <a:t>start</a:t>
            </a:r>
            <a:r>
              <a:rPr lang="en-US" sz="1100"/>
              <a:t> defaults to the beginning of the list.</a:t>
            </a:r>
            <a:endParaRPr sz="1100"/>
          </a:p>
          <a:p>
            <a:pPr indent="-298450" lvl="0" marL="457200" rtl="0" algn="l">
              <a:lnSpc>
                <a:spcPct val="115000"/>
              </a:lnSpc>
              <a:spcBef>
                <a:spcPts val="0"/>
              </a:spcBef>
              <a:spcAft>
                <a:spcPts val="0"/>
              </a:spcAft>
              <a:buClr>
                <a:schemeClr val="dk1"/>
              </a:buClr>
              <a:buSzPts val="1100"/>
              <a:buChar char="●"/>
            </a:pPr>
            <a:r>
              <a:rPr lang="en-US" sz="1100"/>
              <a:t>Omitting </a:t>
            </a:r>
            <a:r>
              <a:rPr lang="en-US" sz="1100">
                <a:solidFill>
                  <a:srgbClr val="188038"/>
                </a:solidFill>
                <a:latin typeface="Roboto Mono"/>
                <a:ea typeface="Roboto Mono"/>
                <a:cs typeface="Roboto Mono"/>
                <a:sym typeface="Roboto Mono"/>
              </a:rPr>
              <a:t>stop</a:t>
            </a:r>
            <a:r>
              <a:rPr lang="en-US" sz="1100"/>
              <a:t> defaults to the end of the list.</a:t>
            </a:r>
            <a:endParaRPr sz="1100"/>
          </a:p>
          <a:p>
            <a:pPr indent="-298450" lvl="0" marL="457200" rtl="0" algn="l">
              <a:lnSpc>
                <a:spcPct val="115000"/>
              </a:lnSpc>
              <a:spcBef>
                <a:spcPts val="0"/>
              </a:spcBef>
              <a:spcAft>
                <a:spcPts val="0"/>
              </a:spcAft>
              <a:buClr>
                <a:schemeClr val="dk1"/>
              </a:buClr>
              <a:buSzPts val="1100"/>
              <a:buChar char="●"/>
            </a:pPr>
            <a:r>
              <a:rPr lang="en-US" sz="1100"/>
              <a:t>Omitting </a:t>
            </a:r>
            <a:r>
              <a:rPr lang="en-US" sz="1100">
                <a:solidFill>
                  <a:srgbClr val="188038"/>
                </a:solidFill>
                <a:latin typeface="Roboto Mono"/>
                <a:ea typeface="Roboto Mono"/>
                <a:cs typeface="Roboto Mono"/>
                <a:sym typeface="Roboto Mono"/>
              </a:rPr>
              <a:t>step</a:t>
            </a:r>
            <a:r>
              <a:rPr lang="en-US" sz="1100"/>
              <a:t> defaults to 1 (contiguous elements).</a:t>
            </a:r>
            <a:endParaRPr sz="1100"/>
          </a:p>
          <a:p>
            <a:pPr indent="0" lvl="0" marL="0" rtl="0" algn="l">
              <a:lnSpc>
                <a:spcPct val="115000"/>
              </a:lnSpc>
              <a:spcBef>
                <a:spcPts val="1200"/>
              </a:spcBef>
              <a:spcAft>
                <a:spcPts val="0"/>
              </a:spcAft>
              <a:buClr>
                <a:schemeClr val="dk1"/>
              </a:buClr>
              <a:buSzPts val="1100"/>
              <a:buFont typeface="Arial"/>
              <a:buNone/>
            </a:pPr>
            <a:r>
              <a:rPr b="1" lang="en-US" sz="1100"/>
              <a:t>Negative Indices</a:t>
            </a:r>
            <a:r>
              <a:rPr lang="en-US" sz="1100"/>
              <a:t>: Can be used for slicing from the end of the list.</a:t>
            </a:r>
            <a:endParaRPr sz="1100"/>
          </a:p>
          <a:p>
            <a:pPr indent="0" lvl="0" marL="0" rtl="0" algn="l">
              <a:spcBef>
                <a:spcPts val="0"/>
              </a:spcBef>
              <a:spcAft>
                <a:spcPts val="0"/>
              </a:spcAft>
              <a:buClr>
                <a:schemeClr val="dk1"/>
              </a:buClr>
              <a:buSzPts val="1100"/>
              <a:buFont typeface="Arial"/>
              <a:buNone/>
            </a:pPr>
            <a:r>
              <a:rPr b="1" lang="en-US" sz="1100"/>
              <a:t>Immutable</a:t>
            </a:r>
            <a:r>
              <a:rPr lang="en-US" sz="1100"/>
              <a:t>: Slicing does not modify the original list; it produces a new one.</a:t>
            </a:r>
            <a:endParaRPr sz="1100"/>
          </a:p>
          <a:p>
            <a:pPr indent="0" lvl="0" marL="0" rtl="0" algn="l">
              <a:spcBef>
                <a:spcPts val="0"/>
              </a:spcBef>
              <a:spcAft>
                <a:spcPts val="0"/>
              </a:spcAft>
              <a:buClr>
                <a:schemeClr val="dk1"/>
              </a:buClr>
              <a:buSzPts val="1100"/>
              <a:buFont typeface="Arial"/>
              <a:buNone/>
            </a:pPr>
            <a:r>
              <a:rPr b="1" lang="en-US" sz="1100"/>
              <a:t>Empty Slice</a:t>
            </a:r>
            <a:r>
              <a:rPr lang="en-US" sz="1100"/>
              <a:t>: If </a:t>
            </a:r>
            <a:r>
              <a:rPr lang="en-US" sz="1100">
                <a:solidFill>
                  <a:srgbClr val="188038"/>
                </a:solidFill>
                <a:latin typeface="Roboto Mono"/>
                <a:ea typeface="Roboto Mono"/>
                <a:cs typeface="Roboto Mono"/>
                <a:sym typeface="Roboto Mono"/>
              </a:rPr>
              <a:t>start</a:t>
            </a:r>
            <a:r>
              <a:rPr lang="en-US" sz="1100"/>
              <a:t> equals </a:t>
            </a:r>
            <a:r>
              <a:rPr lang="en-US" sz="1100">
                <a:solidFill>
                  <a:srgbClr val="188038"/>
                </a:solidFill>
                <a:latin typeface="Roboto Mono"/>
                <a:ea typeface="Roboto Mono"/>
                <a:cs typeface="Roboto Mono"/>
                <a:sym typeface="Roboto Mono"/>
              </a:rPr>
              <a:t>stop</a:t>
            </a:r>
            <a:r>
              <a:rPr lang="en-US" sz="1100"/>
              <a:t>, the result is an empty list.</a:t>
            </a:r>
            <a:endParaRPr sz="1100"/>
          </a:p>
          <a:p>
            <a:pPr indent="0" lvl="0" marL="0" rtl="0" algn="l">
              <a:spcBef>
                <a:spcPts val="0"/>
              </a:spcBef>
              <a:spcAft>
                <a:spcPts val="0"/>
              </a:spcAft>
              <a:buSzPts val="1100"/>
              <a:buNone/>
            </a:pPr>
            <a:r>
              <a:t/>
            </a:r>
            <a:endParaRPr sz="1100">
              <a:solidFill>
                <a:srgbClr val="FF0000"/>
              </a:solidFill>
            </a:endParaRPr>
          </a:p>
          <a:p>
            <a:pPr indent="0" lvl="0" marL="0" rtl="0" algn="l">
              <a:spcBef>
                <a:spcPts val="0"/>
              </a:spcBef>
              <a:spcAft>
                <a:spcPts val="0"/>
              </a:spcAft>
              <a:buSzPts val="1100"/>
              <a:buNone/>
            </a:pPr>
            <a:r>
              <a:t/>
            </a:r>
            <a:endParaRPr sz="1100">
              <a:solidFill>
                <a:srgbClr val="FF0000"/>
              </a:solidFill>
            </a:endParaRPr>
          </a:p>
          <a:p>
            <a:pPr indent="0" lvl="0" marL="0" rtl="0" algn="l">
              <a:spcBef>
                <a:spcPts val="0"/>
              </a:spcBef>
              <a:spcAft>
                <a:spcPts val="0"/>
              </a:spcAft>
              <a:buSzPts val="1100"/>
              <a:buNone/>
            </a:pPr>
            <a:r>
              <a:rPr lang="en-US" sz="1100">
                <a:solidFill>
                  <a:srgbClr val="FF0000"/>
                </a:solidFill>
              </a:rPr>
              <a:t>my_list = [‘a’, 123, ‘hello’, ‘23’, ‘hi’, [1, 2], 23]</a:t>
            </a:r>
            <a:endParaRPr sz="1100">
              <a:solidFill>
                <a:srgbClr val="FF0000"/>
              </a:solidFill>
            </a:endParaRPr>
          </a:p>
          <a:p>
            <a:pPr indent="0" lvl="0" marL="0" rtl="0" algn="l">
              <a:spcBef>
                <a:spcPts val="0"/>
              </a:spcBef>
              <a:spcAft>
                <a:spcPts val="0"/>
              </a:spcAft>
              <a:buSzPts val="1100"/>
              <a:buNone/>
            </a:pPr>
            <a:r>
              <a:t/>
            </a:r>
            <a:endParaRPr sz="1100">
              <a:solidFill>
                <a:srgbClr val="FF0000"/>
              </a:solidFill>
            </a:endParaRPr>
          </a:p>
          <a:p>
            <a:pPr indent="0" lvl="0" marL="0" rtl="0" algn="l">
              <a:spcBef>
                <a:spcPts val="0"/>
              </a:spcBef>
              <a:spcAft>
                <a:spcPts val="0"/>
              </a:spcAft>
              <a:buSzPts val="1100"/>
              <a:buNone/>
            </a:pPr>
            <a:r>
              <a:rPr lang="en-US" sz="1100">
                <a:solidFill>
                  <a:srgbClr val="FF0000"/>
                </a:solidFill>
              </a:rPr>
              <a:t>print(my_list[1:4])   # Output: [123, ‘hello’, ‘23’]</a:t>
            </a:r>
            <a:endParaRPr sz="1100">
              <a:solidFill>
                <a:srgbClr val="FF0000"/>
              </a:solidFill>
            </a:endParaRPr>
          </a:p>
          <a:p>
            <a:pPr indent="0" lvl="0" marL="0" rtl="0" algn="l">
              <a:spcBef>
                <a:spcPts val="0"/>
              </a:spcBef>
              <a:spcAft>
                <a:spcPts val="0"/>
              </a:spcAft>
              <a:buSzPts val="1100"/>
              <a:buNone/>
            </a:pPr>
            <a:r>
              <a:rPr lang="en-US" sz="1100">
                <a:solidFill>
                  <a:srgbClr val="FF0000"/>
                </a:solidFill>
              </a:rPr>
              <a:t>print(</a:t>
            </a:r>
            <a:r>
              <a:rPr lang="en-US" sz="1100">
                <a:solidFill>
                  <a:srgbClr val="FF0000"/>
                </a:solidFill>
              </a:rPr>
              <a:t>my_list</a:t>
            </a:r>
            <a:r>
              <a:rPr lang="en-US" sz="1100">
                <a:solidFill>
                  <a:srgbClr val="FF0000"/>
                </a:solidFill>
              </a:rPr>
              <a:t>[:2])	</a:t>
            </a:r>
            <a:r>
              <a:rPr lang="en-US" sz="1100">
                <a:solidFill>
                  <a:srgbClr val="FF0000"/>
                </a:solidFill>
              </a:rPr>
              <a:t># Output [‘a’, 123]</a:t>
            </a:r>
            <a:endParaRPr sz="1100">
              <a:solidFill>
                <a:srgbClr val="FF0000"/>
              </a:solidFill>
            </a:endParaRPr>
          </a:p>
          <a:p>
            <a:pPr indent="0" lvl="0" marL="0" rtl="0" algn="l">
              <a:spcBef>
                <a:spcPts val="0"/>
              </a:spcBef>
              <a:spcAft>
                <a:spcPts val="0"/>
              </a:spcAft>
              <a:buSzPts val="1100"/>
              <a:buNone/>
            </a:pPr>
            <a:r>
              <a:rPr lang="en-US" sz="1100">
                <a:solidFill>
                  <a:srgbClr val="FF0000"/>
                </a:solidFill>
              </a:rPr>
              <a:t>print(</a:t>
            </a:r>
            <a:r>
              <a:rPr lang="en-US" sz="1100">
                <a:solidFill>
                  <a:srgbClr val="FF0000"/>
                </a:solidFill>
              </a:rPr>
              <a:t>my_list</a:t>
            </a:r>
            <a:r>
              <a:rPr lang="en-US" sz="1100">
                <a:solidFill>
                  <a:srgbClr val="FF0000"/>
                </a:solidFill>
              </a:rPr>
              <a:t>[2:])	</a:t>
            </a:r>
            <a:r>
              <a:rPr lang="en-US" sz="1100">
                <a:solidFill>
                  <a:srgbClr val="FF0000"/>
                </a:solidFill>
              </a:rPr>
              <a:t># Output [‘hello’, ‘23’, ‘hi’, [1, 2], 23]</a:t>
            </a:r>
            <a:endParaRPr sz="1100">
              <a:solidFill>
                <a:srgbClr val="FF0000"/>
              </a:solidFill>
            </a:endParaRPr>
          </a:p>
          <a:p>
            <a:pPr indent="0" lvl="0" marL="0" rtl="0" algn="l">
              <a:spcBef>
                <a:spcPts val="0"/>
              </a:spcBef>
              <a:spcAft>
                <a:spcPts val="0"/>
              </a:spcAft>
              <a:buSzPts val="1100"/>
              <a:buNone/>
            </a:pPr>
            <a:r>
              <a:rPr lang="en-US" sz="1100">
                <a:solidFill>
                  <a:srgbClr val="FF0000"/>
                </a:solidFill>
              </a:rPr>
              <a:t>print(</a:t>
            </a:r>
            <a:r>
              <a:rPr lang="en-US" sz="1100">
                <a:solidFill>
                  <a:srgbClr val="FF0000"/>
                </a:solidFill>
              </a:rPr>
              <a:t>my_list</a:t>
            </a:r>
            <a:r>
              <a:rPr lang="en-US" sz="1100">
                <a:solidFill>
                  <a:srgbClr val="FF0000"/>
                </a:solidFill>
              </a:rPr>
              <a:t>[-3:])     </a:t>
            </a:r>
            <a:r>
              <a:rPr lang="en-US" sz="1100">
                <a:solidFill>
                  <a:srgbClr val="FF0000"/>
                </a:solidFill>
              </a:rPr>
              <a:t># Output [ ‘hi’, [1, 2], 23]</a:t>
            </a:r>
            <a:endParaRPr sz="1100">
              <a:solidFill>
                <a:srgbClr val="FF0000"/>
              </a:solidFill>
            </a:endParaRPr>
          </a:p>
          <a:p>
            <a:pPr indent="0" lvl="0" marL="0" rtl="0" algn="l">
              <a:spcBef>
                <a:spcPts val="0"/>
              </a:spcBef>
              <a:spcAft>
                <a:spcPts val="0"/>
              </a:spcAft>
              <a:buSzPts val="1100"/>
              <a:buNone/>
            </a:pPr>
            <a:r>
              <a:rPr lang="en-US">
                <a:solidFill>
                  <a:srgbClr val="FF0000"/>
                </a:solidFill>
              </a:rPr>
              <a:t>print(</a:t>
            </a:r>
            <a:r>
              <a:rPr lang="en-US" sz="1100">
                <a:solidFill>
                  <a:srgbClr val="FF0000"/>
                </a:solidFill>
              </a:rPr>
              <a:t>my_list</a:t>
            </a:r>
            <a:r>
              <a:rPr lang="en-US">
                <a:solidFill>
                  <a:srgbClr val="FF0000"/>
                </a:solidFill>
              </a:rPr>
              <a:t>[2:6:2])    </a:t>
            </a:r>
            <a:r>
              <a:rPr lang="en-US" sz="1100">
                <a:solidFill>
                  <a:srgbClr val="FF0000"/>
                </a:solidFill>
              </a:rPr>
              <a:t># Output [‘hello’,‘hi’, 23]</a:t>
            </a:r>
            <a:endParaRPr sz="1100">
              <a:solidFill>
                <a:srgbClr val="FF0000"/>
              </a:solidFill>
            </a:endParaRPr>
          </a:p>
          <a:p>
            <a:pPr indent="0" lvl="0" marL="0" rtl="0" algn="l">
              <a:spcBef>
                <a:spcPts val="0"/>
              </a:spcBef>
              <a:spcAft>
                <a:spcPts val="0"/>
              </a:spcAft>
              <a:buSzPts val="1100"/>
              <a:buNone/>
            </a:pPr>
            <a:r>
              <a:t/>
            </a:r>
            <a:endParaRPr>
              <a:solidFill>
                <a:srgbClr val="FF0000"/>
              </a:solidFill>
            </a:endParaRPr>
          </a:p>
        </p:txBody>
      </p:sp>
      <p:sp>
        <p:nvSpPr>
          <p:cNvPr id="111" name="Google Shape;11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1ce450301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1ce450301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1100"/>
              <a:t>Read the text in slide.</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US" sz="1100"/>
              <a:t>Now let’s talk about some of them.</a:t>
            </a:r>
            <a:endParaRPr sz="1100"/>
          </a:p>
          <a:p>
            <a:pPr indent="0" lvl="0" marL="0" rtl="0" algn="l">
              <a:lnSpc>
                <a:spcPct val="115000"/>
              </a:lnSpc>
              <a:spcBef>
                <a:spcPts val="1200"/>
              </a:spcBef>
              <a:spcAft>
                <a:spcPts val="0"/>
              </a:spcAft>
              <a:buClr>
                <a:schemeClr val="dk1"/>
              </a:buClr>
              <a:buSzPts val="1100"/>
              <a:buFont typeface="Arial"/>
              <a:buNone/>
            </a:pPr>
            <a:r>
              <a:t/>
            </a:r>
            <a:endParaRPr>
              <a:solidFill>
                <a:srgbClr val="80340D"/>
              </a:solidFill>
            </a:endParaRPr>
          </a:p>
          <a:p>
            <a:pPr indent="0" lvl="0" marL="0" rtl="0" algn="l">
              <a:spcBef>
                <a:spcPts val="0"/>
              </a:spcBef>
              <a:spcAft>
                <a:spcPts val="0"/>
              </a:spcAft>
              <a:buNone/>
            </a:pPr>
            <a:r>
              <a:t/>
            </a:r>
            <a:endParaRPr/>
          </a:p>
        </p:txBody>
      </p:sp>
      <p:sp>
        <p:nvSpPr>
          <p:cNvPr id="119" name="Google Shape;119;g2f1ce450301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The </a:t>
            </a:r>
            <a:r>
              <a:rPr lang="en-US" sz="1100">
                <a:solidFill>
                  <a:srgbClr val="188038"/>
                </a:solidFill>
                <a:latin typeface="Roboto Mono"/>
                <a:ea typeface="Roboto Mono"/>
                <a:cs typeface="Roboto Mono"/>
                <a:sym typeface="Roboto Mono"/>
              </a:rPr>
              <a:t>remove</a:t>
            </a:r>
            <a:r>
              <a:rPr lang="en-US" sz="1100"/>
              <a:t> function in Python is used to delete the first occurrence of a specified value from a list. </a:t>
            </a:r>
            <a:endParaRPr sz="1100"/>
          </a:p>
          <a:p>
            <a:pPr indent="0" lvl="0" marL="0" rtl="0" algn="l">
              <a:spcBef>
                <a:spcPts val="0"/>
              </a:spcBef>
              <a:spcAft>
                <a:spcPts val="0"/>
              </a:spcAft>
              <a:buNone/>
            </a:pPr>
            <a:r>
              <a:rPr lang="en-US" sz="1100"/>
              <a:t>The syntax is </a:t>
            </a:r>
            <a:r>
              <a:rPr lang="en-US" sz="1100">
                <a:solidFill>
                  <a:srgbClr val="1155CC"/>
                </a:solidFill>
              </a:rPr>
              <a:t>list.remove(value).</a:t>
            </a:r>
            <a:endParaRPr sz="1100">
              <a:solidFill>
                <a:srgbClr val="1155CC"/>
              </a:solidFill>
            </a:endParaRPr>
          </a:p>
          <a:p>
            <a:pPr indent="0" lvl="0" marL="0" rtl="0" algn="l">
              <a:spcBef>
                <a:spcPts val="0"/>
              </a:spcBef>
              <a:spcAft>
                <a:spcPts val="0"/>
              </a:spcAft>
              <a:buNone/>
            </a:pPr>
            <a:r>
              <a:rPr b="1" lang="en-US" sz="1100">
                <a:solidFill>
                  <a:srgbClr val="188038"/>
                </a:solidFill>
                <a:latin typeface="Roboto Mono"/>
                <a:ea typeface="Roboto Mono"/>
                <a:cs typeface="Roboto Mono"/>
                <a:sym typeface="Roboto Mono"/>
              </a:rPr>
              <a:t>value</a:t>
            </a:r>
            <a:r>
              <a:rPr lang="en-US" sz="1100"/>
              <a:t>: The item to be removed from the list. The function removes the first instance of this value found in the list.</a:t>
            </a:r>
            <a:endParaRPr sz="1100"/>
          </a:p>
          <a:p>
            <a:pPr indent="0" lvl="0" marL="0" rtl="0" algn="l">
              <a:spcBef>
                <a:spcPts val="0"/>
              </a:spcBef>
              <a:spcAft>
                <a:spcPts val="0"/>
              </a:spcAft>
              <a:buClr>
                <a:schemeClr val="dk1"/>
              </a:buClr>
              <a:buSzPts val="1100"/>
              <a:buFont typeface="Arial"/>
              <a:buNone/>
            </a:pPr>
            <a:r>
              <a:rPr b="1" lang="en-US" sz="1100"/>
              <a:t>First Occurrence</a:t>
            </a:r>
            <a:r>
              <a:rPr lang="en-US" sz="1100"/>
              <a:t>: </a:t>
            </a:r>
            <a:r>
              <a:rPr lang="en-US" sz="1100">
                <a:solidFill>
                  <a:srgbClr val="188038"/>
                </a:solidFill>
                <a:latin typeface="Roboto Mono"/>
                <a:ea typeface="Roboto Mono"/>
                <a:cs typeface="Roboto Mono"/>
                <a:sym typeface="Roboto Mono"/>
              </a:rPr>
              <a:t>remove</a:t>
            </a:r>
            <a:r>
              <a:rPr lang="en-US" sz="1100"/>
              <a:t> searches the list for the first occurrence of the specified value and removes it. The search starts from the beginning of the list.</a:t>
            </a:r>
            <a:endParaRPr sz="1100"/>
          </a:p>
          <a:p>
            <a:pPr indent="0" lvl="0" marL="0" rtl="0" algn="l">
              <a:spcBef>
                <a:spcPts val="0"/>
              </a:spcBef>
              <a:spcAft>
                <a:spcPts val="0"/>
              </a:spcAft>
              <a:buClr>
                <a:schemeClr val="dk1"/>
              </a:buClr>
              <a:buSzPts val="1100"/>
              <a:buFont typeface="Arial"/>
              <a:buNone/>
            </a:pPr>
            <a:r>
              <a:rPr b="1" lang="en-US" sz="1100"/>
              <a:t>No Return Value</a:t>
            </a:r>
            <a:r>
              <a:rPr lang="en-US" sz="1100"/>
              <a:t>: The function does not return the removed item; it only modifies the list.</a:t>
            </a:r>
            <a:endParaRPr sz="1100"/>
          </a:p>
          <a:p>
            <a:pPr indent="0" lvl="0" marL="0" rtl="0" algn="l">
              <a:spcBef>
                <a:spcPts val="0"/>
              </a:spcBef>
              <a:spcAft>
                <a:spcPts val="0"/>
              </a:spcAft>
              <a:buClr>
                <a:schemeClr val="dk1"/>
              </a:buClr>
              <a:buSzPts val="1100"/>
              <a:buFont typeface="Arial"/>
              <a:buNone/>
            </a:pPr>
            <a:r>
              <a:rPr b="1" lang="en-US" sz="1100"/>
              <a:t>Value Not Found</a:t>
            </a:r>
            <a:r>
              <a:rPr lang="en-US" sz="1100"/>
              <a:t>: If the specified value is not present in the list, </a:t>
            </a:r>
            <a:r>
              <a:rPr lang="en-US" sz="1100">
                <a:solidFill>
                  <a:srgbClr val="188038"/>
                </a:solidFill>
                <a:latin typeface="Roboto Mono"/>
                <a:ea typeface="Roboto Mono"/>
                <a:cs typeface="Roboto Mono"/>
                <a:sym typeface="Roboto Mono"/>
              </a:rPr>
              <a:t>remove</a:t>
            </a:r>
            <a:r>
              <a:rPr lang="en-US" sz="1100"/>
              <a:t> raises a </a:t>
            </a:r>
            <a:r>
              <a:rPr lang="en-US" sz="1100">
                <a:solidFill>
                  <a:srgbClr val="188038"/>
                </a:solidFill>
                <a:latin typeface="Roboto Mono"/>
                <a:ea typeface="Roboto Mono"/>
                <a:cs typeface="Roboto Mono"/>
                <a:sym typeface="Roboto Mono"/>
              </a:rPr>
              <a:t>ValueError</a:t>
            </a:r>
            <a:r>
              <a:rPr lang="en-US" sz="1100"/>
              <a:t>.</a:t>
            </a:r>
            <a:endParaRPr sz="1100"/>
          </a:p>
          <a:p>
            <a:pPr indent="0" lvl="0" marL="0" rtl="0" algn="l">
              <a:spcBef>
                <a:spcPts val="0"/>
              </a:spcBef>
              <a:spcAft>
                <a:spcPts val="0"/>
              </a:spcAft>
              <a:buClr>
                <a:schemeClr val="dk1"/>
              </a:buClr>
              <a:buSzPts val="1100"/>
              <a:buFont typeface="Arial"/>
              <a:buNone/>
            </a:pPr>
            <a:r>
              <a:rPr b="1" lang="en-US" sz="1100"/>
              <a:t>List Modification</a:t>
            </a:r>
            <a:r>
              <a:rPr lang="en-US" sz="1100"/>
              <a:t>: The </a:t>
            </a:r>
            <a:r>
              <a:rPr lang="en-US" sz="1100">
                <a:solidFill>
                  <a:srgbClr val="188038"/>
                </a:solidFill>
                <a:latin typeface="Roboto Mono"/>
                <a:ea typeface="Roboto Mono"/>
                <a:cs typeface="Roboto Mono"/>
                <a:sym typeface="Roboto Mono"/>
              </a:rPr>
              <a:t>remove</a:t>
            </a:r>
            <a:r>
              <a:rPr lang="en-US" sz="1100"/>
              <a:t> method modifies the original list by removing the specified item. The size of the list decreases by one, and the indices of subsequent elements shift to the left.</a:t>
            </a:r>
            <a:endParaRPr sz="1100"/>
          </a:p>
          <a:p>
            <a:pPr indent="0" lvl="0" marL="0" rtl="0" algn="l">
              <a:spcBef>
                <a:spcPts val="0"/>
              </a:spcBef>
              <a:spcAft>
                <a:spcPts val="0"/>
              </a:spcAft>
              <a:buClr>
                <a:schemeClr val="dk1"/>
              </a:buClr>
              <a:buSzPts val="1100"/>
              <a:buFont typeface="Arial"/>
              <a:buNone/>
            </a:pPr>
            <a:r>
              <a:rPr lang="en-US" sz="1100">
                <a:solidFill>
                  <a:srgbClr val="188038"/>
                </a:solidFill>
                <a:latin typeface="Roboto Mono"/>
                <a:ea typeface="Roboto Mono"/>
                <a:cs typeface="Roboto Mono"/>
                <a:sym typeface="Roboto Mono"/>
              </a:rPr>
              <a:t>remove</a:t>
            </a:r>
            <a:r>
              <a:rPr lang="en-US" sz="1100"/>
              <a:t> only removes the first match; if the value appears multiple times, only the first one is removed.</a:t>
            </a:r>
            <a:endParaRPr sz="1100"/>
          </a:p>
          <a:p>
            <a:pPr indent="0" lvl="0" marL="0" rtl="0" algn="l">
              <a:spcBef>
                <a:spcPts val="0"/>
              </a:spcBef>
              <a:spcAft>
                <a:spcPts val="0"/>
              </a:spcAft>
              <a:buSzPts val="1100"/>
              <a:buNone/>
            </a:pPr>
            <a:r>
              <a:rPr lang="en-US" sz="1100"/>
              <a:t>If you need to remove all occurrences of a value, you would need to use a loop or a list comprehension to repeatedly call </a:t>
            </a:r>
            <a:r>
              <a:rPr lang="en-US" sz="1100">
                <a:solidFill>
                  <a:srgbClr val="188038"/>
                </a:solidFill>
                <a:latin typeface="Roboto Mono"/>
                <a:ea typeface="Roboto Mono"/>
                <a:cs typeface="Roboto Mono"/>
                <a:sym typeface="Roboto Mono"/>
              </a:rPr>
              <a:t>remove</a:t>
            </a:r>
            <a:r>
              <a:rPr lang="en-US" sz="1100"/>
              <a:t> until all instances are gone.</a:t>
            </a:r>
            <a:endParaRPr sz="1100"/>
          </a:p>
          <a:p>
            <a:pPr indent="0" lvl="0" marL="0" rtl="0" algn="l">
              <a:spcBef>
                <a:spcPts val="0"/>
              </a:spcBef>
              <a:spcAft>
                <a:spcPts val="0"/>
              </a:spcAft>
              <a:buClr>
                <a:schemeClr val="dk1"/>
              </a:buClr>
              <a:buFont typeface="Arial"/>
              <a:buNone/>
            </a:pPr>
            <a:r>
              <a:t/>
            </a:r>
            <a:endParaRPr sz="1100">
              <a:solidFill>
                <a:srgbClr val="0B5394"/>
              </a:solidFill>
            </a:endParaRPr>
          </a:p>
        </p:txBody>
      </p:sp>
      <p:sp>
        <p:nvSpPr>
          <p:cNvPr id="134" name="Google Shape;13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The </a:t>
            </a:r>
            <a:r>
              <a:rPr lang="en-US" sz="1100">
                <a:solidFill>
                  <a:srgbClr val="188038"/>
                </a:solidFill>
                <a:latin typeface="Roboto Mono"/>
                <a:ea typeface="Roboto Mono"/>
                <a:cs typeface="Roboto Mono"/>
                <a:sym typeface="Roboto Mono"/>
              </a:rPr>
              <a:t>pop</a:t>
            </a:r>
            <a:r>
              <a:rPr lang="en-US" sz="1100"/>
              <a:t> function in Python is used to remove and return an element from a list.</a:t>
            </a:r>
            <a:endParaRPr sz="1100"/>
          </a:p>
          <a:p>
            <a:pPr indent="0" lvl="0" marL="0" rtl="0" algn="l">
              <a:spcBef>
                <a:spcPts val="0"/>
              </a:spcBef>
              <a:spcAft>
                <a:spcPts val="0"/>
              </a:spcAft>
              <a:buNone/>
            </a:pPr>
            <a:r>
              <a:rPr lang="en-US" sz="1100"/>
              <a:t>The syntax is </a:t>
            </a:r>
            <a:r>
              <a:rPr lang="en-US" sz="1100">
                <a:solidFill>
                  <a:srgbClr val="0B5394"/>
                </a:solidFill>
              </a:rPr>
              <a:t>list.pop([index])</a:t>
            </a:r>
            <a:endParaRPr sz="1100"/>
          </a:p>
          <a:p>
            <a:pPr indent="0" lvl="0" marL="0" rtl="0" algn="l">
              <a:spcBef>
                <a:spcPts val="0"/>
              </a:spcBef>
              <a:spcAft>
                <a:spcPts val="0"/>
              </a:spcAft>
              <a:buNone/>
            </a:pPr>
            <a:r>
              <a:rPr b="1" lang="en-US" sz="1100">
                <a:solidFill>
                  <a:srgbClr val="188038"/>
                </a:solidFill>
                <a:latin typeface="Roboto Mono"/>
                <a:ea typeface="Roboto Mono"/>
                <a:cs typeface="Roboto Mono"/>
                <a:sym typeface="Roboto Mono"/>
              </a:rPr>
              <a:t>index</a:t>
            </a:r>
            <a:r>
              <a:rPr b="1" lang="en-US" sz="1100"/>
              <a:t> (optional)</a:t>
            </a:r>
            <a:r>
              <a:rPr lang="en-US" sz="1100"/>
              <a:t>: Specifies the position of the item to be removed. If not provided, the function removes and returns the last item in the list.</a:t>
            </a:r>
            <a:endParaRPr sz="1100"/>
          </a:p>
          <a:p>
            <a:pPr indent="0" lvl="0" marL="0" rtl="0" algn="l">
              <a:spcBef>
                <a:spcPts val="0"/>
              </a:spcBef>
              <a:spcAft>
                <a:spcPts val="0"/>
              </a:spcAft>
              <a:buClr>
                <a:schemeClr val="dk1"/>
              </a:buClr>
              <a:buSzPts val="1100"/>
              <a:buFont typeface="Arial"/>
              <a:buNone/>
            </a:pPr>
            <a:r>
              <a:rPr b="1" lang="en-US" sz="1100"/>
              <a:t>With Index</a:t>
            </a:r>
            <a:r>
              <a:rPr lang="en-US" sz="1100"/>
              <a:t>: When an index is provided, </a:t>
            </a:r>
            <a:r>
              <a:rPr lang="en-US" sz="1100">
                <a:solidFill>
                  <a:srgbClr val="188038"/>
                </a:solidFill>
                <a:latin typeface="Roboto Mono"/>
                <a:ea typeface="Roboto Mono"/>
                <a:cs typeface="Roboto Mono"/>
                <a:sym typeface="Roboto Mono"/>
              </a:rPr>
              <a:t>pop</a:t>
            </a:r>
            <a:r>
              <a:rPr lang="en-US" sz="1100"/>
              <a:t> removes the item at that index and returns it. This shifts any subsequent elements one position to the left.</a:t>
            </a:r>
            <a:endParaRPr sz="1100"/>
          </a:p>
          <a:p>
            <a:pPr indent="0" lvl="0" marL="0" rtl="0" algn="l">
              <a:spcBef>
                <a:spcPts val="0"/>
              </a:spcBef>
              <a:spcAft>
                <a:spcPts val="0"/>
              </a:spcAft>
              <a:buSzPts val="1100"/>
              <a:buNone/>
            </a:pPr>
            <a:r>
              <a:rPr b="1" lang="en-US" sz="1100"/>
              <a:t>Without Index</a:t>
            </a:r>
            <a:r>
              <a:rPr lang="en-US" sz="1100"/>
              <a:t>: If no index is specified, </a:t>
            </a:r>
            <a:r>
              <a:rPr lang="en-US" sz="1100">
                <a:solidFill>
                  <a:srgbClr val="188038"/>
                </a:solidFill>
                <a:latin typeface="Roboto Mono"/>
                <a:ea typeface="Roboto Mono"/>
                <a:cs typeface="Roboto Mono"/>
                <a:sym typeface="Roboto Mono"/>
              </a:rPr>
              <a:t>pop</a:t>
            </a:r>
            <a:r>
              <a:rPr lang="en-US" sz="1100"/>
              <a:t> removes and returns the last item in the list.</a:t>
            </a:r>
            <a:endParaRPr sz="1100"/>
          </a:p>
          <a:p>
            <a:pPr indent="0" lvl="0" marL="0" rtl="0" algn="l">
              <a:spcBef>
                <a:spcPts val="0"/>
              </a:spcBef>
              <a:spcAft>
                <a:spcPts val="0"/>
              </a:spcAft>
              <a:buClr>
                <a:schemeClr val="dk1"/>
              </a:buClr>
              <a:buSzPts val="1100"/>
              <a:buFont typeface="Arial"/>
              <a:buNone/>
            </a:pPr>
            <a:r>
              <a:rPr b="1" lang="en-US" sz="1100"/>
              <a:t>Return Value</a:t>
            </a:r>
            <a:r>
              <a:rPr lang="en-US" sz="1100"/>
              <a:t>: The function returns the item that was removed from the list.</a:t>
            </a:r>
            <a:endParaRPr sz="1100"/>
          </a:p>
          <a:p>
            <a:pPr indent="0" lvl="0" marL="0" rtl="0" algn="l">
              <a:spcBef>
                <a:spcPts val="0"/>
              </a:spcBef>
              <a:spcAft>
                <a:spcPts val="0"/>
              </a:spcAft>
              <a:buClr>
                <a:schemeClr val="dk1"/>
              </a:buClr>
              <a:buSzPts val="1100"/>
              <a:buFont typeface="Arial"/>
              <a:buNone/>
            </a:pPr>
            <a:r>
              <a:rPr b="1" lang="en-US" sz="1100"/>
              <a:t>Index Out of Range</a:t>
            </a:r>
            <a:r>
              <a:rPr lang="en-US" sz="1100"/>
              <a:t>: If the provided index is out of range (i.e., negative beyond the start or positive beyond the end), it raises an </a:t>
            </a:r>
            <a:r>
              <a:rPr lang="en-US" sz="1100">
                <a:solidFill>
                  <a:srgbClr val="188038"/>
                </a:solidFill>
                <a:latin typeface="Roboto Mono"/>
                <a:ea typeface="Roboto Mono"/>
                <a:cs typeface="Roboto Mono"/>
                <a:sym typeface="Roboto Mono"/>
              </a:rPr>
              <a:t>IndexError</a:t>
            </a:r>
            <a:r>
              <a:rPr lang="en-US" sz="1100"/>
              <a:t>.</a:t>
            </a:r>
            <a:endParaRPr sz="1100"/>
          </a:p>
          <a:p>
            <a:pPr indent="0" lvl="0" marL="0" rtl="0" algn="l">
              <a:spcBef>
                <a:spcPts val="0"/>
              </a:spcBef>
              <a:spcAft>
                <a:spcPts val="0"/>
              </a:spcAft>
              <a:buClr>
                <a:schemeClr val="dk1"/>
              </a:buClr>
              <a:buSzPts val="1100"/>
              <a:buFont typeface="Arial"/>
              <a:buNone/>
            </a:pPr>
            <a:r>
              <a:rPr b="1" lang="en-US" sz="1100"/>
              <a:t>List Modification</a:t>
            </a:r>
            <a:r>
              <a:rPr lang="en-US" sz="1100"/>
              <a:t>: The </a:t>
            </a:r>
            <a:r>
              <a:rPr lang="en-US" sz="1100">
                <a:solidFill>
                  <a:srgbClr val="188038"/>
                </a:solidFill>
                <a:latin typeface="Roboto Mono"/>
                <a:ea typeface="Roboto Mono"/>
                <a:cs typeface="Roboto Mono"/>
                <a:sym typeface="Roboto Mono"/>
              </a:rPr>
              <a:t>pop</a:t>
            </a:r>
            <a:r>
              <a:rPr lang="en-US" sz="1100"/>
              <a:t> method modifies the original list by removing the specified item. The size of the list decreases by one.</a:t>
            </a:r>
            <a:endParaRPr sz="1100"/>
          </a:p>
          <a:p>
            <a:pPr indent="0" lvl="0" marL="0" rtl="0" algn="l">
              <a:spcBef>
                <a:spcPts val="0"/>
              </a:spcBef>
              <a:spcAft>
                <a:spcPts val="0"/>
              </a:spcAft>
              <a:buNone/>
            </a:pPr>
            <a:r>
              <a:t/>
            </a:r>
            <a:endParaRPr sz="1100"/>
          </a:p>
        </p:txBody>
      </p:sp>
      <p:sp>
        <p:nvSpPr>
          <p:cNvPr id="142" name="Google Shape;14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The </a:t>
            </a:r>
            <a:r>
              <a:rPr lang="en-US" sz="1100">
                <a:solidFill>
                  <a:srgbClr val="188038"/>
                </a:solidFill>
                <a:latin typeface="Roboto Mono"/>
                <a:ea typeface="Roboto Mono"/>
                <a:cs typeface="Roboto Mono"/>
                <a:sym typeface="Roboto Mono"/>
              </a:rPr>
              <a:t>sort</a:t>
            </a:r>
            <a:r>
              <a:rPr lang="en-US" sz="1100"/>
              <a:t> function in Python is used to arrange the elements of a list in a specified order.</a:t>
            </a:r>
            <a:endParaRPr sz="1100"/>
          </a:p>
          <a:p>
            <a:pPr indent="0" lvl="0" marL="0" rtl="0" algn="l">
              <a:spcBef>
                <a:spcPts val="0"/>
              </a:spcBef>
              <a:spcAft>
                <a:spcPts val="0"/>
              </a:spcAft>
              <a:buNone/>
            </a:pPr>
            <a:r>
              <a:rPr lang="en-US" sz="1100"/>
              <a:t>The syntax is </a:t>
            </a:r>
            <a:r>
              <a:rPr lang="en-US" sz="1100">
                <a:solidFill>
                  <a:srgbClr val="1155CC"/>
                </a:solidFill>
              </a:rPr>
              <a:t>list.sort(key=None, reverse=False)</a:t>
            </a:r>
            <a:endParaRPr sz="1100">
              <a:solidFill>
                <a:srgbClr val="1155CC"/>
              </a:solidFill>
            </a:endParaRPr>
          </a:p>
          <a:p>
            <a:pPr indent="0" lvl="0" marL="0" rtl="0" algn="l">
              <a:spcBef>
                <a:spcPts val="0"/>
              </a:spcBef>
              <a:spcAft>
                <a:spcPts val="0"/>
              </a:spcAft>
              <a:buClr>
                <a:schemeClr val="dk1"/>
              </a:buClr>
              <a:buSzPts val="1100"/>
              <a:buFont typeface="Arial"/>
              <a:buNone/>
            </a:pPr>
            <a:r>
              <a:rPr b="1" lang="en-US" sz="1100"/>
              <a:t>Parameters</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key</a:t>
            </a:r>
            <a:r>
              <a:rPr b="1" lang="en-US" sz="1100"/>
              <a:t> (optional)</a:t>
            </a:r>
            <a:r>
              <a:rPr lang="en-US" sz="1100"/>
              <a:t>: A function that takes a single argument and returns a value used for sorting purposes. The list elements are sorted based on the values returned by this function. For example, </a:t>
            </a:r>
            <a:r>
              <a:rPr lang="en-US" sz="1100">
                <a:solidFill>
                  <a:srgbClr val="188038"/>
                </a:solidFill>
                <a:latin typeface="Roboto Mono"/>
                <a:ea typeface="Roboto Mono"/>
                <a:cs typeface="Roboto Mono"/>
                <a:sym typeface="Roboto Mono"/>
              </a:rPr>
              <a:t>key=len</a:t>
            </a:r>
            <a:r>
              <a:rPr lang="en-US" sz="1100"/>
              <a:t> would sort strings by their length.</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reverse</a:t>
            </a:r>
            <a:r>
              <a:rPr b="1" lang="en-US" sz="1100"/>
              <a:t> (optional)</a:t>
            </a:r>
            <a:r>
              <a:rPr lang="en-US" sz="1100"/>
              <a:t>: A boolean value. If </a:t>
            </a:r>
            <a:r>
              <a:rPr lang="en-US" sz="1100">
                <a:solidFill>
                  <a:srgbClr val="188038"/>
                </a:solidFill>
                <a:latin typeface="Roboto Mono"/>
                <a:ea typeface="Roboto Mono"/>
                <a:cs typeface="Roboto Mono"/>
                <a:sym typeface="Roboto Mono"/>
              </a:rPr>
              <a:t>True</a:t>
            </a:r>
            <a:r>
              <a:rPr lang="en-US" sz="1100"/>
              <a:t>, the list is sorted in descending order. If </a:t>
            </a:r>
            <a:r>
              <a:rPr lang="en-US" sz="1100">
                <a:solidFill>
                  <a:srgbClr val="188038"/>
                </a:solidFill>
                <a:latin typeface="Roboto Mono"/>
                <a:ea typeface="Roboto Mono"/>
                <a:cs typeface="Roboto Mono"/>
                <a:sym typeface="Roboto Mono"/>
              </a:rPr>
              <a:t>False</a:t>
            </a:r>
            <a:r>
              <a:rPr lang="en-US" sz="1100"/>
              <a:t> (the default), it is sorted in ascending order.</a:t>
            </a:r>
            <a:endParaRPr b="1" sz="11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b="1" lang="en-US" sz="1100"/>
              <a:t>Behavior</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In-Place Sorting</a:t>
            </a:r>
            <a:r>
              <a:rPr lang="en-US" sz="1100"/>
              <a:t>: The </a:t>
            </a:r>
            <a:r>
              <a:rPr lang="en-US" sz="1100">
                <a:solidFill>
                  <a:srgbClr val="188038"/>
                </a:solidFill>
                <a:latin typeface="Roboto Mono"/>
                <a:ea typeface="Roboto Mono"/>
                <a:cs typeface="Roboto Mono"/>
                <a:sym typeface="Roboto Mono"/>
              </a:rPr>
              <a:t>sort</a:t>
            </a:r>
            <a:r>
              <a:rPr lang="en-US" sz="1100"/>
              <a:t> method sorts the list in place, meaning it modifies the original list rather than creating a new sorted list. The original list’s order is changed.</a:t>
            </a:r>
            <a:endParaRPr sz="1100"/>
          </a:p>
          <a:p>
            <a:pPr indent="-298450" lvl="0" marL="457200" rtl="0" algn="l">
              <a:lnSpc>
                <a:spcPct val="115000"/>
              </a:lnSpc>
              <a:spcBef>
                <a:spcPts val="0"/>
              </a:spcBef>
              <a:spcAft>
                <a:spcPts val="0"/>
              </a:spcAft>
              <a:buClr>
                <a:schemeClr val="dk1"/>
              </a:buClr>
              <a:buSzPts val="1100"/>
              <a:buChar char="●"/>
            </a:pPr>
            <a:r>
              <a:rPr b="1" lang="en-US" sz="1100"/>
              <a:t>Sorting Order</a:t>
            </a:r>
            <a:r>
              <a:rPr lang="en-US" sz="1100"/>
              <a:t>: By default, </a:t>
            </a:r>
            <a:r>
              <a:rPr lang="en-US" sz="1100">
                <a:solidFill>
                  <a:srgbClr val="188038"/>
                </a:solidFill>
                <a:latin typeface="Roboto Mono"/>
                <a:ea typeface="Roboto Mono"/>
                <a:cs typeface="Roboto Mono"/>
                <a:sym typeface="Roboto Mono"/>
              </a:rPr>
              <a:t>sort</a:t>
            </a:r>
            <a:r>
              <a:rPr lang="en-US" sz="1100"/>
              <a:t> arranges elements in ascending order. If </a:t>
            </a:r>
            <a:r>
              <a:rPr lang="en-US" sz="1100">
                <a:solidFill>
                  <a:srgbClr val="188038"/>
                </a:solidFill>
                <a:latin typeface="Roboto Mono"/>
                <a:ea typeface="Roboto Mono"/>
                <a:cs typeface="Roboto Mono"/>
                <a:sym typeface="Roboto Mono"/>
              </a:rPr>
              <a:t>reverse=True</a:t>
            </a:r>
            <a:r>
              <a:rPr lang="en-US" sz="1100"/>
              <a:t>, it arranges elements in descending order.</a:t>
            </a:r>
            <a:endParaRPr sz="1100"/>
          </a:p>
          <a:p>
            <a:pPr indent="0" lvl="0" marL="0" rtl="0" algn="l">
              <a:lnSpc>
                <a:spcPct val="115000"/>
              </a:lnSpc>
              <a:spcBef>
                <a:spcPts val="1200"/>
              </a:spcBef>
              <a:spcAft>
                <a:spcPts val="0"/>
              </a:spcAft>
              <a:buClr>
                <a:schemeClr val="dk1"/>
              </a:buClr>
              <a:buSzPts val="1100"/>
              <a:buFont typeface="Arial"/>
              <a:buNone/>
            </a:pPr>
            <a:r>
              <a:rPr b="1" lang="en-US" sz="1100"/>
              <a:t>Return Value</a:t>
            </a:r>
            <a:r>
              <a:rPr lang="en-US" sz="1100"/>
              <a:t>: The </a:t>
            </a:r>
            <a:r>
              <a:rPr lang="en-US" sz="1100">
                <a:solidFill>
                  <a:srgbClr val="188038"/>
                </a:solidFill>
                <a:latin typeface="Roboto Mono"/>
                <a:ea typeface="Roboto Mono"/>
                <a:cs typeface="Roboto Mono"/>
                <a:sym typeface="Roboto Mono"/>
              </a:rPr>
              <a:t>sort</a:t>
            </a:r>
            <a:r>
              <a:rPr lang="en-US" sz="1100"/>
              <a:t> method does not return a value. It performs the sorting operation directly on the list.</a:t>
            </a:r>
            <a:endParaRPr sz="1100"/>
          </a:p>
          <a:p>
            <a:pPr indent="0" lvl="0" marL="0" rtl="0" algn="l">
              <a:spcBef>
                <a:spcPts val="0"/>
              </a:spcBef>
              <a:spcAft>
                <a:spcPts val="0"/>
              </a:spcAft>
              <a:buSzPts val="1100"/>
              <a:buNone/>
            </a:pPr>
            <a:r>
              <a:rPr b="1" lang="en-US" sz="1100"/>
              <a:t>Stable Sorting</a:t>
            </a:r>
            <a:r>
              <a:rPr lang="en-US" sz="1100"/>
              <a:t>: The </a:t>
            </a:r>
            <a:r>
              <a:rPr lang="en-US" sz="1100">
                <a:solidFill>
                  <a:srgbClr val="188038"/>
                </a:solidFill>
                <a:latin typeface="Roboto Mono"/>
                <a:ea typeface="Roboto Mono"/>
                <a:cs typeface="Roboto Mono"/>
                <a:sym typeface="Roboto Mono"/>
              </a:rPr>
              <a:t>sort</a:t>
            </a:r>
            <a:r>
              <a:rPr lang="en-US" sz="1100"/>
              <a:t> method is stable, meaning that it preserves the relative order of elements with equal keys.</a:t>
            </a:r>
            <a:endParaRPr sz="1100"/>
          </a:p>
          <a:p>
            <a:pPr indent="0" lvl="0" marL="0" rtl="0" algn="l">
              <a:lnSpc>
                <a:spcPct val="115000"/>
              </a:lnSpc>
              <a:spcBef>
                <a:spcPts val="1200"/>
              </a:spcBef>
              <a:spcAft>
                <a:spcPts val="0"/>
              </a:spcAft>
              <a:buSzPts val="1100"/>
              <a:buNone/>
            </a:pPr>
            <a:r>
              <a:rPr b="1" lang="en-US" sz="1100"/>
              <a:t>Key Points</a:t>
            </a:r>
            <a:r>
              <a:rPr lang="en-US" sz="1100"/>
              <a:t>:</a:t>
            </a:r>
            <a:endParaRPr sz="1100"/>
          </a:p>
          <a:p>
            <a:pPr indent="-298450" lvl="0" marL="457200" rtl="0" algn="l">
              <a:lnSpc>
                <a:spcPct val="115000"/>
              </a:lnSpc>
              <a:spcBef>
                <a:spcPts val="1200"/>
              </a:spcBef>
              <a:spcAft>
                <a:spcPts val="0"/>
              </a:spcAft>
              <a:buClr>
                <a:schemeClr val="dk1"/>
              </a:buClr>
              <a:buSzPts val="1100"/>
              <a:buChar char="●"/>
            </a:pPr>
            <a:r>
              <a:rPr b="1" lang="en-US" sz="1100"/>
              <a:t>In-Place</a:t>
            </a:r>
            <a:r>
              <a:rPr lang="en-US" sz="1100"/>
              <a:t>: Since </a:t>
            </a:r>
            <a:r>
              <a:rPr lang="en-US" sz="1100">
                <a:solidFill>
                  <a:srgbClr val="188038"/>
                </a:solidFill>
                <a:latin typeface="Roboto Mono"/>
                <a:ea typeface="Roboto Mono"/>
                <a:cs typeface="Roboto Mono"/>
                <a:sym typeface="Roboto Mono"/>
              </a:rPr>
              <a:t>sort</a:t>
            </a:r>
            <a:r>
              <a:rPr lang="en-US" sz="1100"/>
              <a:t> modifies the original list, it doesn’t create a new list.</a:t>
            </a:r>
            <a:endParaRPr sz="1100"/>
          </a:p>
          <a:p>
            <a:pPr indent="-298450" lvl="0" marL="457200" rtl="0" algn="l">
              <a:lnSpc>
                <a:spcPct val="115000"/>
              </a:lnSpc>
              <a:spcBef>
                <a:spcPts val="0"/>
              </a:spcBef>
              <a:spcAft>
                <a:spcPts val="0"/>
              </a:spcAft>
              <a:buClr>
                <a:schemeClr val="dk1"/>
              </a:buClr>
              <a:buSzPts val="1100"/>
              <a:buChar char="●"/>
            </a:pPr>
            <a:r>
              <a:rPr b="1" lang="en-US" sz="1100"/>
              <a:t>Mutable Lists</a:t>
            </a:r>
            <a:r>
              <a:rPr lang="en-US" sz="1100"/>
              <a:t>: The </a:t>
            </a:r>
            <a:r>
              <a:rPr lang="en-US" sz="1100">
                <a:solidFill>
                  <a:srgbClr val="188038"/>
                </a:solidFill>
                <a:latin typeface="Roboto Mono"/>
                <a:ea typeface="Roboto Mono"/>
                <a:cs typeface="Roboto Mono"/>
                <a:sym typeface="Roboto Mono"/>
              </a:rPr>
              <a:t>sort</a:t>
            </a:r>
            <a:r>
              <a:rPr lang="en-US" sz="1100"/>
              <a:t> method works only on mutable lists (i.e., lists that can be modified in place).</a:t>
            </a:r>
            <a:endParaRPr sz="1100"/>
          </a:p>
          <a:p>
            <a:pPr indent="0" lvl="0" marL="0" rtl="0" algn="l">
              <a:spcBef>
                <a:spcPts val="120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sz="1100"/>
          </a:p>
        </p:txBody>
      </p:sp>
      <p:sp>
        <p:nvSpPr>
          <p:cNvPr id="150" name="Google Shape;15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5" name="Google Shape;3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5183188" y="987425"/>
            <a:ext cx="6172200" cy="4873625"/>
          </a:xfrm>
          <a:prstGeom prst="rect">
            <a:avLst/>
          </a:prstGeom>
          <a:noFill/>
          <a:ln>
            <a:noFill/>
          </a:ln>
        </p:spPr>
      </p:sp>
      <p:sp>
        <p:nvSpPr>
          <p:cNvPr id="68" name="Google Shape;6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4131125" y="2103425"/>
            <a:ext cx="45558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Lesson 3- Lists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reverse()</a:t>
            </a:r>
            <a:endParaRPr/>
          </a:p>
        </p:txBody>
      </p:sp>
      <p:sp>
        <p:nvSpPr>
          <p:cNvPr id="161" name="Google Shape;161;p10"/>
          <p:cNvSpPr txBox="1"/>
          <p:nvPr/>
        </p:nvSpPr>
        <p:spPr>
          <a:xfrm>
            <a:off x="1022888" y="1813302"/>
            <a:ext cx="9624300" cy="14469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2200">
                <a:solidFill>
                  <a:srgbClr val="1155CC"/>
                </a:solidFill>
              </a:rPr>
              <a:t>Syntax : list.reverse()</a:t>
            </a:r>
            <a:endParaRPr sz="2200">
              <a:solidFill>
                <a:srgbClr val="1155CC"/>
              </a:solidFill>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The reverse() method reverses the order of elements in the list in place. It does not sort the elements but simply reverses their order.</a:t>
            </a:r>
            <a:endParaRPr b="0" i="0" sz="2200" u="none" cap="none" strike="noStrike">
              <a:solidFill>
                <a:schemeClr val="dk1"/>
              </a:solidFill>
              <a:latin typeface="Arial"/>
              <a:ea typeface="Arial"/>
              <a:cs typeface="Arial"/>
              <a:sym typeface="Arial"/>
            </a:endParaRPr>
          </a:p>
        </p:txBody>
      </p:sp>
      <p:pic>
        <p:nvPicPr>
          <p:cNvPr descr="A black background with white text&#10;&#10;Description automatically generated" id="162" name="Google Shape;162;p10"/>
          <p:cNvPicPr preferRelativeResize="0"/>
          <p:nvPr/>
        </p:nvPicPr>
        <p:blipFill rotWithShape="1">
          <a:blip r:embed="rId3">
            <a:alphaModFix/>
          </a:blip>
          <a:srcRect b="0" l="0" r="0" t="0"/>
          <a:stretch/>
        </p:blipFill>
        <p:spPr>
          <a:xfrm>
            <a:off x="1633817" y="3429000"/>
            <a:ext cx="8924365" cy="19948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len()</a:t>
            </a:r>
            <a:endParaRPr/>
          </a:p>
        </p:txBody>
      </p:sp>
      <p:sp>
        <p:nvSpPr>
          <p:cNvPr id="169" name="Google Shape;169;p11"/>
          <p:cNvSpPr txBox="1"/>
          <p:nvPr/>
        </p:nvSpPr>
        <p:spPr>
          <a:xfrm>
            <a:off x="1022900" y="1546924"/>
            <a:ext cx="9624300" cy="14469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2200">
                <a:solidFill>
                  <a:srgbClr val="1155CC"/>
                </a:solidFill>
              </a:rPr>
              <a:t>Syntax : len(list)</a:t>
            </a:r>
            <a:endParaRPr sz="2200">
              <a:solidFill>
                <a:srgbClr val="1155CC"/>
              </a:solidFill>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The len() function returns the number of elements in the list. It is not a list method but a built-in Python function.</a:t>
            </a:r>
            <a:endParaRPr b="0" i="0" sz="2200" u="none" cap="none" strike="noStrike">
              <a:solidFill>
                <a:schemeClr val="dk1"/>
              </a:solidFill>
              <a:latin typeface="Arial"/>
              <a:ea typeface="Arial"/>
              <a:cs typeface="Arial"/>
              <a:sym typeface="Arial"/>
            </a:endParaRPr>
          </a:p>
        </p:txBody>
      </p:sp>
      <p:pic>
        <p:nvPicPr>
          <p:cNvPr descr="A black background with white text&#10;&#10;Description automatically generated" id="170" name="Google Shape;170;p11"/>
          <p:cNvPicPr preferRelativeResize="0"/>
          <p:nvPr/>
        </p:nvPicPr>
        <p:blipFill rotWithShape="1">
          <a:blip r:embed="rId3">
            <a:alphaModFix/>
          </a:blip>
          <a:srcRect b="0" l="0" r="0" t="0"/>
          <a:stretch/>
        </p:blipFill>
        <p:spPr>
          <a:xfrm>
            <a:off x="3162223" y="3429000"/>
            <a:ext cx="5867554" cy="19727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Introduction to Lists</a:t>
            </a:r>
            <a:endParaRPr/>
          </a:p>
        </p:txBody>
      </p:sp>
      <p:sp>
        <p:nvSpPr>
          <p:cNvPr id="96" name="Google Shape;96;p2"/>
          <p:cNvSpPr txBox="1"/>
          <p:nvPr/>
        </p:nvSpPr>
        <p:spPr>
          <a:xfrm>
            <a:off x="1022888" y="1813302"/>
            <a:ext cx="9624448" cy="15670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Lists are ordered, mutable collections of items.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Can store different data types (integers, strings, etc.).</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Syntax: list_name = [item1, item2, item3,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1145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Indexing in Lists</a:t>
            </a:r>
            <a:endParaRPr/>
          </a:p>
        </p:txBody>
      </p:sp>
      <p:sp>
        <p:nvSpPr>
          <p:cNvPr id="103" name="Google Shape;103;p3"/>
          <p:cNvSpPr txBox="1"/>
          <p:nvPr/>
        </p:nvSpPr>
        <p:spPr>
          <a:xfrm>
            <a:off x="976238" y="1440077"/>
            <a:ext cx="9624300" cy="939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Access elements using index positions.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Positive indexing starts from 0; negative indexing starts from -1.</a:t>
            </a:r>
            <a:endParaRPr b="0" i="0" sz="2200" u="none" cap="none" strike="noStrike">
              <a:solidFill>
                <a:schemeClr val="dk1"/>
              </a:solidFill>
              <a:latin typeface="Arial"/>
              <a:ea typeface="Arial"/>
              <a:cs typeface="Arial"/>
              <a:sym typeface="Arial"/>
            </a:endParaRPr>
          </a:p>
        </p:txBody>
      </p:sp>
      <p:pic>
        <p:nvPicPr>
          <p:cNvPr descr="A group of white text on a black background&#10;&#10;Description automatically generated" id="104" name="Google Shape;104;p3"/>
          <p:cNvPicPr preferRelativeResize="0"/>
          <p:nvPr/>
        </p:nvPicPr>
        <p:blipFill rotWithShape="1">
          <a:blip r:embed="rId3">
            <a:alphaModFix/>
          </a:blip>
          <a:srcRect b="0" l="0" r="0" t="0"/>
          <a:stretch/>
        </p:blipFill>
        <p:spPr>
          <a:xfrm>
            <a:off x="3001589" y="2522606"/>
            <a:ext cx="6188821" cy="2047253"/>
          </a:xfrm>
          <a:prstGeom prst="rect">
            <a:avLst/>
          </a:prstGeom>
          <a:noFill/>
          <a:ln>
            <a:noFill/>
          </a:ln>
        </p:spPr>
      </p:pic>
      <p:pic>
        <p:nvPicPr>
          <p:cNvPr id="105" name="Google Shape;105;p3"/>
          <p:cNvPicPr preferRelativeResize="0"/>
          <p:nvPr/>
        </p:nvPicPr>
        <p:blipFill>
          <a:blip r:embed="rId4">
            <a:alphaModFix/>
          </a:blip>
          <a:stretch>
            <a:fillRect/>
          </a:stretch>
        </p:blipFill>
        <p:spPr>
          <a:xfrm>
            <a:off x="3706900" y="4713375"/>
            <a:ext cx="4162999" cy="1633450"/>
          </a:xfrm>
          <a:prstGeom prst="rect">
            <a:avLst/>
          </a:prstGeom>
          <a:noFill/>
          <a:ln>
            <a:noFill/>
          </a:ln>
        </p:spPr>
      </p:pic>
      <p:sp>
        <p:nvSpPr>
          <p:cNvPr id="106" name="Google Shape;106;p3"/>
          <p:cNvSpPr txBox="1"/>
          <p:nvPr/>
        </p:nvSpPr>
        <p:spPr>
          <a:xfrm>
            <a:off x="3084175" y="5652250"/>
            <a:ext cx="766200" cy="3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left</a:t>
            </a:r>
            <a:endParaRPr sz="2400">
              <a:solidFill>
                <a:schemeClr val="dk1"/>
              </a:solidFill>
            </a:endParaRPr>
          </a:p>
        </p:txBody>
      </p:sp>
      <p:sp>
        <p:nvSpPr>
          <p:cNvPr id="107" name="Google Shape;107;p3"/>
          <p:cNvSpPr txBox="1"/>
          <p:nvPr/>
        </p:nvSpPr>
        <p:spPr>
          <a:xfrm>
            <a:off x="7911600" y="4904050"/>
            <a:ext cx="1053600" cy="3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right</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Slicing in Lists</a:t>
            </a:r>
            <a:endParaRPr/>
          </a:p>
        </p:txBody>
      </p:sp>
      <p:sp>
        <p:nvSpPr>
          <p:cNvPr id="114" name="Google Shape;114;p4"/>
          <p:cNvSpPr txBox="1"/>
          <p:nvPr/>
        </p:nvSpPr>
        <p:spPr>
          <a:xfrm>
            <a:off x="1022888" y="1813302"/>
            <a:ext cx="9624448" cy="105920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Extract sublists using slicing.</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Syntax: list_name[start:end:step]</a:t>
            </a:r>
            <a:endParaRPr/>
          </a:p>
        </p:txBody>
      </p:sp>
      <p:pic>
        <p:nvPicPr>
          <p:cNvPr descr="A group of symbols on a black background&#10;&#10;Description automatically generated" id="115" name="Google Shape;115;p4"/>
          <p:cNvPicPr preferRelativeResize="0"/>
          <p:nvPr/>
        </p:nvPicPr>
        <p:blipFill rotWithShape="1">
          <a:blip r:embed="rId3">
            <a:alphaModFix/>
          </a:blip>
          <a:srcRect b="0" l="0" r="0" t="0"/>
          <a:stretch/>
        </p:blipFill>
        <p:spPr>
          <a:xfrm>
            <a:off x="1879530" y="3426050"/>
            <a:ext cx="8432939" cy="16369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f1ce450301_0_11"/>
          <p:cNvSpPr txBox="1"/>
          <p:nvPr>
            <p:ph type="title"/>
          </p:nvPr>
        </p:nvSpPr>
        <p:spPr>
          <a:xfrm>
            <a:off x="183850" y="893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Play"/>
              <a:buNone/>
            </a:pPr>
            <a:r>
              <a:rPr b="1" lang="en-US"/>
              <a:t>Inbuilt Functions for Lists</a:t>
            </a:r>
            <a:endParaRPr/>
          </a:p>
        </p:txBody>
      </p:sp>
      <p:sp>
        <p:nvSpPr>
          <p:cNvPr id="122" name="Google Shape;122;g2f1ce450301_0_11"/>
          <p:cNvSpPr txBox="1"/>
          <p:nvPr>
            <p:ph idx="1" type="body"/>
          </p:nvPr>
        </p:nvSpPr>
        <p:spPr>
          <a:xfrm>
            <a:off x="184950" y="1090200"/>
            <a:ext cx="11822100" cy="5676000"/>
          </a:xfrm>
          <a:prstGeom prst="rect">
            <a:avLst/>
          </a:prstGeom>
        </p:spPr>
        <p:txBody>
          <a:bodyPr anchorCtr="0" anchor="t" bIns="45700" lIns="91425" spcFirstLastPara="1" rIns="91425" wrap="square" tIns="45700">
            <a:noAutofit/>
          </a:bodyPr>
          <a:lstStyle/>
          <a:p>
            <a:pPr indent="-349250" lvl="0" marL="457200" rtl="0" algn="l">
              <a:lnSpc>
                <a:spcPct val="150000"/>
              </a:lnSpc>
              <a:spcBef>
                <a:spcPts val="0"/>
              </a:spcBef>
              <a:spcAft>
                <a:spcPts val="0"/>
              </a:spcAft>
              <a:buSzPts val="1900"/>
              <a:buChar char="•"/>
            </a:pPr>
            <a:r>
              <a:rPr b="1" lang="en-US" sz="1900">
                <a:solidFill>
                  <a:srgbClr val="188038"/>
                </a:solidFill>
                <a:latin typeface="Roboto Mono"/>
                <a:ea typeface="Roboto Mono"/>
                <a:cs typeface="Roboto Mono"/>
                <a:sym typeface="Roboto Mono"/>
              </a:rPr>
              <a:t>append(item)</a:t>
            </a:r>
            <a:r>
              <a:rPr lang="en-US" sz="1900"/>
              <a:t>: Adds an item to the end of the list.</a:t>
            </a:r>
            <a:endParaRPr sz="1900"/>
          </a:p>
          <a:p>
            <a:pPr indent="-349250" lvl="0" marL="457200" rtl="0" algn="l">
              <a:lnSpc>
                <a:spcPct val="150000"/>
              </a:lnSpc>
              <a:spcBef>
                <a:spcPts val="0"/>
              </a:spcBef>
              <a:spcAft>
                <a:spcPts val="0"/>
              </a:spcAft>
              <a:buSzPts val="1900"/>
              <a:buChar char="•"/>
            </a:pPr>
            <a:r>
              <a:rPr b="1" lang="en-US" sz="1900">
                <a:solidFill>
                  <a:srgbClr val="188038"/>
                </a:solidFill>
                <a:latin typeface="Roboto Mono"/>
                <a:ea typeface="Roboto Mono"/>
                <a:cs typeface="Roboto Mono"/>
                <a:sym typeface="Roboto Mono"/>
              </a:rPr>
              <a:t>extend(iterable)</a:t>
            </a:r>
            <a:r>
              <a:rPr lang="en-US" sz="1900"/>
              <a:t>: Extends the list by appending elements from an iterable.</a:t>
            </a:r>
            <a:endParaRPr sz="1900"/>
          </a:p>
          <a:p>
            <a:pPr indent="-349250" lvl="0" marL="457200" rtl="0" algn="l">
              <a:lnSpc>
                <a:spcPct val="150000"/>
              </a:lnSpc>
              <a:spcBef>
                <a:spcPts val="0"/>
              </a:spcBef>
              <a:spcAft>
                <a:spcPts val="0"/>
              </a:spcAft>
              <a:buSzPts val="1900"/>
              <a:buChar char="•"/>
            </a:pPr>
            <a:r>
              <a:rPr b="1" lang="en-US" sz="1900">
                <a:solidFill>
                  <a:srgbClr val="188038"/>
                </a:solidFill>
                <a:latin typeface="Roboto Mono"/>
                <a:ea typeface="Roboto Mono"/>
                <a:cs typeface="Roboto Mono"/>
                <a:sym typeface="Roboto Mono"/>
              </a:rPr>
              <a:t>insert(index, item)</a:t>
            </a:r>
            <a:r>
              <a:rPr lang="en-US" sz="1900"/>
              <a:t>: Inserts an item at a specified index.</a:t>
            </a:r>
            <a:endParaRPr sz="1900"/>
          </a:p>
          <a:p>
            <a:pPr indent="-349250" lvl="0" marL="457200" rtl="0" algn="l">
              <a:lnSpc>
                <a:spcPct val="150000"/>
              </a:lnSpc>
              <a:spcBef>
                <a:spcPts val="0"/>
              </a:spcBef>
              <a:spcAft>
                <a:spcPts val="0"/>
              </a:spcAft>
              <a:buSzPts val="1900"/>
              <a:buChar char="•"/>
            </a:pPr>
            <a:r>
              <a:rPr b="1" lang="en-US" sz="1900">
                <a:solidFill>
                  <a:srgbClr val="188038"/>
                </a:solidFill>
                <a:latin typeface="Roboto Mono"/>
                <a:ea typeface="Roboto Mono"/>
                <a:cs typeface="Roboto Mono"/>
                <a:sym typeface="Roboto Mono"/>
              </a:rPr>
              <a:t>remove(item)</a:t>
            </a:r>
            <a:r>
              <a:rPr lang="en-US" sz="1900"/>
              <a:t>: Removes the first occurrence of an item from the list.</a:t>
            </a:r>
            <a:endParaRPr sz="1900"/>
          </a:p>
          <a:p>
            <a:pPr indent="-349250" lvl="0" marL="457200" rtl="0" algn="l">
              <a:lnSpc>
                <a:spcPct val="150000"/>
              </a:lnSpc>
              <a:spcBef>
                <a:spcPts val="0"/>
              </a:spcBef>
              <a:spcAft>
                <a:spcPts val="0"/>
              </a:spcAft>
              <a:buSzPts val="1900"/>
              <a:buChar char="•"/>
            </a:pPr>
            <a:r>
              <a:rPr b="1" lang="en-US" sz="1900">
                <a:solidFill>
                  <a:srgbClr val="188038"/>
                </a:solidFill>
                <a:latin typeface="Roboto Mono"/>
                <a:ea typeface="Roboto Mono"/>
                <a:cs typeface="Roboto Mono"/>
                <a:sym typeface="Roboto Mono"/>
              </a:rPr>
              <a:t>pop([index])</a:t>
            </a:r>
            <a:r>
              <a:rPr lang="en-US" sz="1900"/>
              <a:t>: Removes and returns the item at the specified index (or the last item if no index is provided).</a:t>
            </a:r>
            <a:endParaRPr sz="1900"/>
          </a:p>
          <a:p>
            <a:pPr indent="-349250" lvl="0" marL="457200" rtl="0" algn="l">
              <a:lnSpc>
                <a:spcPct val="150000"/>
              </a:lnSpc>
              <a:spcBef>
                <a:spcPts val="0"/>
              </a:spcBef>
              <a:spcAft>
                <a:spcPts val="0"/>
              </a:spcAft>
              <a:buSzPts val="1900"/>
              <a:buChar char="•"/>
            </a:pPr>
            <a:r>
              <a:rPr b="1" lang="en-US" sz="1900">
                <a:solidFill>
                  <a:srgbClr val="188038"/>
                </a:solidFill>
                <a:latin typeface="Roboto Mono"/>
                <a:ea typeface="Roboto Mono"/>
                <a:cs typeface="Roboto Mono"/>
                <a:sym typeface="Roboto Mono"/>
              </a:rPr>
              <a:t>index(item[, start[, end]])</a:t>
            </a:r>
            <a:r>
              <a:rPr lang="en-US" sz="1900"/>
              <a:t>: Returns the index of the first occurrence of an item (optional </a:t>
            </a:r>
            <a:r>
              <a:rPr lang="en-US" sz="1900">
                <a:solidFill>
                  <a:srgbClr val="188038"/>
                </a:solidFill>
                <a:latin typeface="Roboto Mono"/>
                <a:ea typeface="Roboto Mono"/>
                <a:cs typeface="Roboto Mono"/>
                <a:sym typeface="Roboto Mono"/>
              </a:rPr>
              <a:t>start</a:t>
            </a:r>
            <a:r>
              <a:rPr lang="en-US" sz="1900"/>
              <a:t> and </a:t>
            </a:r>
            <a:r>
              <a:rPr lang="en-US" sz="1900">
                <a:solidFill>
                  <a:srgbClr val="188038"/>
                </a:solidFill>
                <a:latin typeface="Roboto Mono"/>
                <a:ea typeface="Roboto Mono"/>
                <a:cs typeface="Roboto Mono"/>
                <a:sym typeface="Roboto Mono"/>
              </a:rPr>
              <a:t>end</a:t>
            </a:r>
            <a:r>
              <a:rPr lang="en-US" sz="1900"/>
              <a:t> arguments define the search range).</a:t>
            </a:r>
            <a:endParaRPr sz="1900"/>
          </a:p>
          <a:p>
            <a:pPr indent="-349250" lvl="0" marL="457200" rtl="0" algn="l">
              <a:lnSpc>
                <a:spcPct val="150000"/>
              </a:lnSpc>
              <a:spcBef>
                <a:spcPts val="0"/>
              </a:spcBef>
              <a:spcAft>
                <a:spcPts val="0"/>
              </a:spcAft>
              <a:buSzPts val="1900"/>
              <a:buChar char="•"/>
            </a:pPr>
            <a:r>
              <a:rPr b="1" lang="en-US" sz="1900">
                <a:solidFill>
                  <a:srgbClr val="188038"/>
                </a:solidFill>
                <a:latin typeface="Roboto Mono"/>
                <a:ea typeface="Roboto Mono"/>
                <a:cs typeface="Roboto Mono"/>
                <a:sym typeface="Roboto Mono"/>
              </a:rPr>
              <a:t>count(item)</a:t>
            </a:r>
            <a:r>
              <a:rPr lang="en-US" sz="1900"/>
              <a:t>: Returns the number of occurrences of an item in the list.</a:t>
            </a:r>
            <a:endParaRPr sz="1900"/>
          </a:p>
          <a:p>
            <a:pPr indent="-349250" lvl="0" marL="457200" rtl="0" algn="l">
              <a:lnSpc>
                <a:spcPct val="150000"/>
              </a:lnSpc>
              <a:spcBef>
                <a:spcPts val="0"/>
              </a:spcBef>
              <a:spcAft>
                <a:spcPts val="0"/>
              </a:spcAft>
              <a:buSzPts val="1900"/>
              <a:buChar char="•"/>
            </a:pPr>
            <a:r>
              <a:rPr b="1" lang="en-US" sz="1900">
                <a:solidFill>
                  <a:srgbClr val="188038"/>
                </a:solidFill>
                <a:latin typeface="Roboto Mono"/>
                <a:ea typeface="Roboto Mono"/>
                <a:cs typeface="Roboto Mono"/>
                <a:sym typeface="Roboto Mono"/>
              </a:rPr>
              <a:t>sort(key=None, reverse=False)</a:t>
            </a:r>
            <a:r>
              <a:rPr lang="en-US" sz="1900"/>
              <a:t>: Sorts the list in place (optional </a:t>
            </a:r>
            <a:r>
              <a:rPr lang="en-US" sz="1900">
                <a:solidFill>
                  <a:srgbClr val="188038"/>
                </a:solidFill>
                <a:latin typeface="Roboto Mono"/>
                <a:ea typeface="Roboto Mono"/>
                <a:cs typeface="Roboto Mono"/>
                <a:sym typeface="Roboto Mono"/>
              </a:rPr>
              <a:t>key</a:t>
            </a:r>
            <a:r>
              <a:rPr lang="en-US" sz="1900"/>
              <a:t> function and </a:t>
            </a:r>
            <a:r>
              <a:rPr lang="en-US" sz="1900">
                <a:solidFill>
                  <a:srgbClr val="188038"/>
                </a:solidFill>
                <a:latin typeface="Roboto Mono"/>
                <a:ea typeface="Roboto Mono"/>
                <a:cs typeface="Roboto Mono"/>
                <a:sym typeface="Roboto Mono"/>
              </a:rPr>
              <a:t>reverse</a:t>
            </a:r>
            <a:r>
              <a:rPr lang="en-US" sz="1900"/>
              <a:t> order).</a:t>
            </a:r>
            <a:endParaRPr sz="1900"/>
          </a:p>
          <a:p>
            <a:pPr indent="-349250" lvl="0" marL="457200" rtl="0" algn="l">
              <a:lnSpc>
                <a:spcPct val="150000"/>
              </a:lnSpc>
              <a:spcBef>
                <a:spcPts val="0"/>
              </a:spcBef>
              <a:spcAft>
                <a:spcPts val="0"/>
              </a:spcAft>
              <a:buSzPts val="1900"/>
              <a:buChar char="•"/>
            </a:pPr>
            <a:r>
              <a:rPr b="1" lang="en-US" sz="1900">
                <a:solidFill>
                  <a:srgbClr val="188038"/>
                </a:solidFill>
                <a:latin typeface="Roboto Mono"/>
                <a:ea typeface="Roboto Mono"/>
                <a:cs typeface="Roboto Mono"/>
                <a:sym typeface="Roboto Mono"/>
              </a:rPr>
              <a:t>reverse()</a:t>
            </a:r>
            <a:r>
              <a:rPr lang="en-US" sz="1900"/>
              <a:t>: Reverses the list in place.</a:t>
            </a:r>
            <a:endParaRPr sz="1900"/>
          </a:p>
          <a:p>
            <a:pPr indent="-349250" lvl="0" marL="457200" rtl="0" algn="l">
              <a:lnSpc>
                <a:spcPct val="150000"/>
              </a:lnSpc>
              <a:spcBef>
                <a:spcPts val="0"/>
              </a:spcBef>
              <a:spcAft>
                <a:spcPts val="0"/>
              </a:spcAft>
              <a:buSzPts val="1900"/>
              <a:buChar char="•"/>
            </a:pPr>
            <a:r>
              <a:rPr b="1" lang="en-US" sz="1900">
                <a:solidFill>
                  <a:srgbClr val="188038"/>
                </a:solidFill>
                <a:latin typeface="Roboto Mono"/>
                <a:ea typeface="Roboto Mono"/>
                <a:cs typeface="Roboto Mono"/>
                <a:sym typeface="Roboto Mono"/>
              </a:rPr>
              <a:t>copy()</a:t>
            </a:r>
            <a:r>
              <a:rPr lang="en-US" sz="1900"/>
              <a:t>: Returns a shallow copy of the list.</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append()</a:t>
            </a:r>
            <a:endParaRPr/>
          </a:p>
        </p:txBody>
      </p:sp>
      <p:sp>
        <p:nvSpPr>
          <p:cNvPr id="129" name="Google Shape;129;p6"/>
          <p:cNvSpPr txBox="1"/>
          <p:nvPr/>
        </p:nvSpPr>
        <p:spPr>
          <a:xfrm>
            <a:off x="1022888" y="1813302"/>
            <a:ext cx="9624448" cy="105920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The append() method adds a single element to the end of the list. It modifies the list in place and increases its length by one.</a:t>
            </a:r>
            <a:endParaRPr b="0" i="0" sz="2200" u="none" cap="none" strike="noStrike">
              <a:solidFill>
                <a:schemeClr val="dk1"/>
              </a:solidFill>
              <a:latin typeface="Arial"/>
              <a:ea typeface="Arial"/>
              <a:cs typeface="Arial"/>
              <a:sym typeface="Arial"/>
            </a:endParaRPr>
          </a:p>
        </p:txBody>
      </p:sp>
      <p:pic>
        <p:nvPicPr>
          <p:cNvPr descr="A black background with white text&#10;&#10;Description automatically generated" id="130" name="Google Shape;130;p6"/>
          <p:cNvPicPr preferRelativeResize="0"/>
          <p:nvPr/>
        </p:nvPicPr>
        <p:blipFill rotWithShape="1">
          <a:blip r:embed="rId3">
            <a:alphaModFix/>
          </a:blip>
          <a:srcRect b="0" l="0" r="0" t="0"/>
          <a:stretch/>
        </p:blipFill>
        <p:spPr>
          <a:xfrm>
            <a:off x="1521339" y="3654651"/>
            <a:ext cx="9149322" cy="19023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remove()</a:t>
            </a:r>
            <a:endParaRPr/>
          </a:p>
        </p:txBody>
      </p:sp>
      <p:sp>
        <p:nvSpPr>
          <p:cNvPr id="137" name="Google Shape;137;p7"/>
          <p:cNvSpPr txBox="1"/>
          <p:nvPr/>
        </p:nvSpPr>
        <p:spPr>
          <a:xfrm>
            <a:off x="1000113" y="1539877"/>
            <a:ext cx="9624300" cy="14469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2200">
                <a:solidFill>
                  <a:srgbClr val="1155CC"/>
                </a:solidFill>
              </a:rPr>
              <a:t>Syntax : list.remove(value)</a:t>
            </a:r>
            <a:endParaRPr sz="2200">
              <a:solidFill>
                <a:srgbClr val="1155CC"/>
              </a:solidFill>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The remove() method removes the first occurrence of a specified value from the list. If the value is not found, it raises a ValueError.</a:t>
            </a:r>
            <a:endParaRPr/>
          </a:p>
        </p:txBody>
      </p:sp>
      <p:pic>
        <p:nvPicPr>
          <p:cNvPr descr="A screenshot of a computer&#10;&#10;Description automatically generated" id="138" name="Google Shape;138;p7"/>
          <p:cNvPicPr preferRelativeResize="0"/>
          <p:nvPr/>
        </p:nvPicPr>
        <p:blipFill rotWithShape="1">
          <a:blip r:embed="rId3">
            <a:alphaModFix/>
          </a:blip>
          <a:srcRect b="0" l="0" r="0" t="0"/>
          <a:stretch/>
        </p:blipFill>
        <p:spPr>
          <a:xfrm>
            <a:off x="1927834" y="3414828"/>
            <a:ext cx="8336331" cy="17689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pop()</a:t>
            </a:r>
            <a:endParaRPr/>
          </a:p>
        </p:txBody>
      </p:sp>
      <p:sp>
        <p:nvSpPr>
          <p:cNvPr id="145" name="Google Shape;145;p8"/>
          <p:cNvSpPr txBox="1"/>
          <p:nvPr/>
        </p:nvSpPr>
        <p:spPr>
          <a:xfrm>
            <a:off x="990231" y="1474191"/>
            <a:ext cx="9624300" cy="19548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2200">
                <a:solidFill>
                  <a:srgbClr val="0B5394"/>
                </a:solidFill>
              </a:rPr>
              <a:t>Syntax </a:t>
            </a:r>
            <a:r>
              <a:rPr lang="en-US" sz="2200">
                <a:solidFill>
                  <a:srgbClr val="0B5394"/>
                </a:solidFill>
              </a:rPr>
              <a:t>: list.pop([index])</a:t>
            </a:r>
            <a:endParaRPr sz="2200">
              <a:solidFill>
                <a:srgbClr val="0B5394"/>
              </a:solidFill>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The pop() method removes and returns the last element of the list. If the list is empty, it raises an IndexError. You can also specify an index to pop an element at a specific position.</a:t>
            </a:r>
            <a:endParaRPr b="0" i="0" sz="2200" u="none" cap="none" strike="noStrike">
              <a:solidFill>
                <a:schemeClr val="dk1"/>
              </a:solidFill>
              <a:latin typeface="Arial"/>
              <a:ea typeface="Arial"/>
              <a:cs typeface="Arial"/>
              <a:sym typeface="Arial"/>
            </a:endParaRPr>
          </a:p>
        </p:txBody>
      </p:sp>
      <p:pic>
        <p:nvPicPr>
          <p:cNvPr descr="A computer code with white text&#10;&#10;Description automatically generated with medium confidence" id="146" name="Google Shape;146;p8"/>
          <p:cNvPicPr preferRelativeResize="0"/>
          <p:nvPr/>
        </p:nvPicPr>
        <p:blipFill rotWithShape="1">
          <a:blip r:embed="rId3">
            <a:alphaModFix/>
          </a:blip>
          <a:srcRect b="0" l="0" r="0" t="0"/>
          <a:stretch/>
        </p:blipFill>
        <p:spPr>
          <a:xfrm>
            <a:off x="2314619" y="3429000"/>
            <a:ext cx="7562761" cy="22166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sort()</a:t>
            </a:r>
            <a:endParaRPr/>
          </a:p>
        </p:txBody>
      </p:sp>
      <p:sp>
        <p:nvSpPr>
          <p:cNvPr id="153" name="Google Shape;153;p9"/>
          <p:cNvSpPr txBox="1"/>
          <p:nvPr/>
        </p:nvSpPr>
        <p:spPr>
          <a:xfrm>
            <a:off x="1022888" y="1813302"/>
            <a:ext cx="9624300" cy="14469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2200">
                <a:solidFill>
                  <a:srgbClr val="1155CC"/>
                </a:solidFill>
              </a:rPr>
              <a:t>Syntax : list.sort(key=None, reverse=False)</a:t>
            </a:r>
            <a:endParaRPr sz="2200">
              <a:solidFill>
                <a:srgbClr val="1155CC"/>
              </a:solidFill>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The sort() method sorts the elements of the list in ascending order by default. It modifies the list in place.</a:t>
            </a:r>
            <a:endParaRPr b="0" i="0" sz="2200" u="none" cap="none" strike="noStrike">
              <a:solidFill>
                <a:schemeClr val="dk1"/>
              </a:solidFill>
              <a:latin typeface="Arial"/>
              <a:ea typeface="Arial"/>
              <a:cs typeface="Arial"/>
              <a:sym typeface="Arial"/>
            </a:endParaRPr>
          </a:p>
        </p:txBody>
      </p:sp>
      <p:pic>
        <p:nvPicPr>
          <p:cNvPr descr="A black background with white text&#10;&#10;Description automatically generated" id="154" name="Google Shape;154;p9"/>
          <p:cNvPicPr preferRelativeResize="0"/>
          <p:nvPr/>
        </p:nvPicPr>
        <p:blipFill rotWithShape="1">
          <a:blip r:embed="rId3">
            <a:alphaModFix/>
          </a:blip>
          <a:srcRect b="0" l="0" r="0" t="0"/>
          <a:stretch/>
        </p:blipFill>
        <p:spPr>
          <a:xfrm>
            <a:off x="2011021" y="3429000"/>
            <a:ext cx="8169958" cy="20424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2024-08-09T00:20:28Z</dcterms:created>
  <dc:creator>NEHA MAHENDRAN NAMBIAR</dc:creator>
</cp:coreProperties>
</file>