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Play"/>
      <p:regular r:id="rId16"/>
      <p:bold r:id="rId17"/>
    </p:embeddedFont>
    <p:embeddedFont>
      <p:font typeface="Roboto Mon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jWkHVkhHpRART2ox+f4wtcygeX5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Mono-italic.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RobotoMon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lay-bold.fntdata"/><Relationship Id="rId16" Type="http://schemas.openxmlformats.org/officeDocument/2006/relationships/font" Target="fonts/Play-regular.fntdata"/><Relationship Id="rId5" Type="http://schemas.openxmlformats.org/officeDocument/2006/relationships/slide" Target="slides/slide1.xml"/><Relationship Id="rId19" Type="http://schemas.openxmlformats.org/officeDocument/2006/relationships/font" Target="fonts/RobotoMono-bold.fntdata"/><Relationship Id="rId6" Type="http://schemas.openxmlformats.org/officeDocument/2006/relationships/slide" Target="slides/slide2.xml"/><Relationship Id="rId18" Type="http://schemas.openxmlformats.org/officeDocument/2006/relationships/font" Target="fonts/RobotoMon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Welcome to Lesson 4 of the Foundations of Programming in Python course (FOPPY).</a:t>
            </a:r>
            <a:endParaRPr/>
          </a:p>
          <a:p>
            <a:pPr indent="0" lvl="0" marL="0" rtl="0" algn="l">
              <a:lnSpc>
                <a:spcPct val="115000"/>
              </a:lnSpc>
              <a:spcBef>
                <a:spcPts val="1200"/>
              </a:spcBef>
              <a:spcAft>
                <a:spcPts val="0"/>
              </a:spcAft>
              <a:buClr>
                <a:schemeClr val="dk1"/>
              </a:buClr>
              <a:buSzPts val="1100"/>
              <a:buFont typeface="Arial"/>
              <a:buNone/>
            </a:pPr>
            <a:r>
              <a:rPr lang="en-US"/>
              <a:t>Dictionaries are a fundamental data type in Python that allow us to store and manage data in a key-value pair format. They are highly useful for representing and organizing data where each piece of information is associated with a unique key. Understanding how to work with dictionaries is essential for effective data retrieval and manipulation.</a:t>
            </a:r>
            <a:endParaRPr/>
          </a:p>
          <a:p>
            <a:pPr indent="0" lvl="0" marL="0" rtl="0" algn="l">
              <a:lnSpc>
                <a:spcPct val="115000"/>
              </a:lnSpc>
              <a:spcBef>
                <a:spcPts val="1200"/>
              </a:spcBef>
              <a:spcAft>
                <a:spcPts val="0"/>
              </a:spcAft>
              <a:buClr>
                <a:schemeClr val="dk1"/>
              </a:buClr>
              <a:buSzPts val="1100"/>
              <a:buFont typeface="Arial"/>
              <a:buNone/>
            </a:pPr>
            <a:r>
              <a:rPr lang="en-US"/>
              <a:t>Python provides powerful tools for working with dictionaries, including key-based access, item insertion, and various dictionary methods. Dictionaries are mutable, meaning you can modify them after creation by adding, removing, or updating key-value pairs.</a:t>
            </a:r>
            <a:endParaRPr/>
          </a:p>
          <a:p>
            <a:pPr indent="0" lvl="0" marL="0" rtl="0" algn="l">
              <a:lnSpc>
                <a:spcPct val="115000"/>
              </a:lnSpc>
              <a:spcBef>
                <a:spcPts val="1200"/>
              </a:spcBef>
              <a:spcAft>
                <a:spcPts val="0"/>
              </a:spcAft>
              <a:buClr>
                <a:schemeClr val="dk1"/>
              </a:buClr>
              <a:buSzPts val="1100"/>
              <a:buFont typeface="Arial"/>
              <a:buNone/>
            </a:pPr>
            <a:r>
              <a:rPr lang="en-US"/>
              <a:t>In this lesson, we’ll explore the basics of dictionaries, focusing on how to access values using keys, modify dictionary contents, and use common dictionary operations to handle and organize data effectively. Let’s delve into the details of the dictionary data type.</a:t>
            </a:r>
            <a:endParaRPr/>
          </a:p>
          <a:p>
            <a:pPr indent="0" lvl="0" marL="0" rtl="0" algn="l">
              <a:spcBef>
                <a:spcPts val="120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b="1" lang="en-US" sz="1100">
                <a:solidFill>
                  <a:srgbClr val="188038"/>
                </a:solidFill>
                <a:latin typeface="Roboto Mono"/>
                <a:ea typeface="Roboto Mono"/>
                <a:cs typeface="Roboto Mono"/>
                <a:sym typeface="Roboto Mono"/>
              </a:rPr>
              <a:t>keys</a:t>
            </a:r>
            <a:r>
              <a:rPr b="1" lang="en-US" sz="1100">
                <a:solidFill>
                  <a:srgbClr val="188038"/>
                </a:solidFill>
                <a:latin typeface="Roboto Mono"/>
                <a:ea typeface="Roboto Mono"/>
                <a:cs typeface="Roboto Mono"/>
                <a:sym typeface="Roboto Mono"/>
              </a:rPr>
              <a:t>()</a:t>
            </a:r>
            <a:r>
              <a:rPr b="1" lang="en-US" sz="1100"/>
              <a:t> Method</a:t>
            </a:r>
            <a:r>
              <a:rPr lang="en-US" sz="1100"/>
              <a:t>: Use this method to iterate over keys.</a:t>
            </a:r>
            <a:endParaRPr b="1" sz="1100">
              <a:solidFill>
                <a:srgbClr val="188038"/>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en-US" sz="1100">
                <a:solidFill>
                  <a:srgbClr val="188038"/>
                </a:solidFill>
                <a:latin typeface="Roboto Mono"/>
                <a:ea typeface="Roboto Mono"/>
                <a:cs typeface="Roboto Mono"/>
                <a:sym typeface="Roboto Mono"/>
              </a:rPr>
              <a:t>values()</a:t>
            </a:r>
            <a:r>
              <a:rPr b="1" lang="en-US" sz="1100"/>
              <a:t> Method</a:t>
            </a:r>
            <a:r>
              <a:rPr lang="en-US" sz="1100"/>
              <a:t>: Use this method to iterate over values.</a:t>
            </a:r>
            <a:endParaRPr sz="1100"/>
          </a:p>
          <a:p>
            <a:pPr indent="0" lvl="0" marL="0" rtl="0" algn="l">
              <a:spcBef>
                <a:spcPts val="0"/>
              </a:spcBef>
              <a:spcAft>
                <a:spcPts val="0"/>
              </a:spcAft>
              <a:buClr>
                <a:schemeClr val="dk1"/>
              </a:buClr>
              <a:buSzPts val="1100"/>
              <a:buFont typeface="Arial"/>
              <a:buNone/>
            </a:pPr>
            <a:r>
              <a:rPr b="1" lang="en-US" sz="1100">
                <a:solidFill>
                  <a:srgbClr val="188038"/>
                </a:solidFill>
                <a:latin typeface="Roboto Mono"/>
                <a:ea typeface="Roboto Mono"/>
                <a:cs typeface="Roboto Mono"/>
                <a:sym typeface="Roboto Mono"/>
              </a:rPr>
              <a:t>items()</a:t>
            </a:r>
            <a:r>
              <a:rPr b="1" lang="en-US" sz="1100"/>
              <a:t> Method</a:t>
            </a:r>
            <a:r>
              <a:rPr lang="en-US" sz="1100"/>
              <a:t>: Use this method to iterate over key-value pairs.</a:t>
            </a:r>
            <a:endParaRPr sz="1100"/>
          </a:p>
          <a:p>
            <a:pPr indent="0" lvl="0" marL="0" rtl="0" algn="l">
              <a:spcBef>
                <a:spcPts val="0"/>
              </a:spcBef>
              <a:spcAft>
                <a:spcPts val="0"/>
              </a:spcAft>
              <a:buNone/>
            </a:pPr>
            <a:r>
              <a:t/>
            </a:r>
            <a:endParaRPr/>
          </a:p>
        </p:txBody>
      </p:sp>
      <p:sp>
        <p:nvSpPr>
          <p:cNvPr id="155" name="Google Shape;155;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 nested dictionary is essentially a dictionary within another dictionary. It's a powerful data structure that allows you to represent complex hierarchical data efficiently.</a:t>
            </a:r>
            <a:endParaRPr/>
          </a:p>
          <a:p>
            <a:pPr indent="0" lvl="0" marL="0" rtl="0" algn="l">
              <a:spcBef>
                <a:spcPts val="0"/>
              </a:spcBef>
              <a:spcAft>
                <a:spcPts val="0"/>
              </a:spcAft>
              <a:buNone/>
            </a:pPr>
            <a:r>
              <a:rPr b="1" lang="en-US" sz="1100"/>
              <a:t>Representing Hierarchical Data:</a:t>
            </a:r>
            <a:r>
              <a:rPr lang="en-US" sz="1100"/>
              <a:t> Ideal for storing data with multiple levels of relationships.</a:t>
            </a:r>
            <a:endParaRPr/>
          </a:p>
        </p:txBody>
      </p:sp>
      <p:sp>
        <p:nvSpPr>
          <p:cNvPr id="163" name="Google Shape;163;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1100"/>
              <a:t>Key-Value Pairs</a:t>
            </a:r>
            <a:r>
              <a:rPr lang="en-US" sz="1100"/>
              <a:t>: Dictionaries store data as key-value pairs. Each key is unique, and it maps to a corresponding value.</a:t>
            </a:r>
            <a:endParaRPr sz="1100"/>
          </a:p>
          <a:p>
            <a:pPr indent="0" lvl="0" marL="0" rtl="0" algn="l">
              <a:spcBef>
                <a:spcPts val="0"/>
              </a:spcBef>
              <a:spcAft>
                <a:spcPts val="0"/>
              </a:spcAft>
              <a:buClr>
                <a:schemeClr val="dk1"/>
              </a:buClr>
              <a:buSzPts val="1100"/>
              <a:buFont typeface="Arial"/>
              <a:buNone/>
            </a:pPr>
            <a:r>
              <a:rPr b="1" lang="en-US" sz="1100"/>
              <a:t>Mutable</a:t>
            </a:r>
            <a:r>
              <a:rPr lang="en-US" sz="1100"/>
              <a:t>: Dictionaries are mutable, meaning you can add, modify, or remove key-value pairs after creation.</a:t>
            </a:r>
            <a:endParaRPr sz="1100"/>
          </a:p>
          <a:p>
            <a:pPr indent="0" lvl="0" marL="0" rtl="0" algn="l">
              <a:spcBef>
                <a:spcPts val="0"/>
              </a:spcBef>
              <a:spcAft>
                <a:spcPts val="0"/>
              </a:spcAft>
              <a:buClr>
                <a:schemeClr val="dk1"/>
              </a:buClr>
              <a:buSzPts val="1100"/>
              <a:buFont typeface="Arial"/>
              <a:buNone/>
            </a:pPr>
            <a:r>
              <a:rPr b="1" lang="en-US" sz="1100"/>
              <a:t>Unordered</a:t>
            </a:r>
            <a:r>
              <a:rPr lang="en-US" sz="1100"/>
              <a:t>: Dictionaries do not maintain any specific order of elements. The order of keys and values is not guaranteed and may vary.</a:t>
            </a:r>
            <a:endParaRPr sz="1100"/>
          </a:p>
          <a:p>
            <a:pPr indent="0" lvl="0" marL="0" rtl="0" algn="l">
              <a:spcBef>
                <a:spcPts val="0"/>
              </a:spcBef>
              <a:spcAft>
                <a:spcPts val="0"/>
              </a:spcAft>
              <a:buClr>
                <a:schemeClr val="dk1"/>
              </a:buClr>
              <a:buSzPts val="1100"/>
              <a:buFont typeface="Arial"/>
              <a:buNone/>
            </a:pPr>
            <a:r>
              <a:rPr b="1" lang="en-US" sz="1100"/>
              <a:t>Values</a:t>
            </a:r>
            <a:r>
              <a:rPr lang="en-US" sz="1100"/>
              <a:t>: Values associated with keys can be of any data type, including lists, dictionaries, or other objects.</a:t>
            </a:r>
            <a:endParaRPr sz="1100"/>
          </a:p>
          <a:p>
            <a:pPr indent="0" lvl="0" marL="0" rtl="0" algn="l">
              <a:spcBef>
                <a:spcPts val="0"/>
              </a:spcBef>
              <a:spcAft>
                <a:spcPts val="0"/>
              </a:spcAft>
              <a:buClr>
                <a:schemeClr val="dk1"/>
              </a:buClr>
              <a:buSzPts val="1100"/>
              <a:buFont typeface="Arial"/>
              <a:buNone/>
            </a:pPr>
            <a:r>
              <a:rPr b="1" lang="en-US" sz="1100"/>
              <a:t>Access</a:t>
            </a:r>
            <a:r>
              <a:rPr lang="en-US" sz="1100"/>
              <a:t>: Values are accessed using their keys. If a key does not exist, accessing it will raise a </a:t>
            </a:r>
            <a:r>
              <a:rPr lang="en-US" sz="1100">
                <a:solidFill>
                  <a:srgbClr val="188038"/>
                </a:solidFill>
                <a:latin typeface="Roboto Mono"/>
                <a:ea typeface="Roboto Mono"/>
                <a:cs typeface="Roboto Mono"/>
                <a:sym typeface="Roboto Mono"/>
              </a:rPr>
              <a:t>KeyError</a:t>
            </a:r>
            <a:r>
              <a:rPr lang="en-US" sz="1100"/>
              <a:t>.</a:t>
            </a:r>
            <a:endParaRPr sz="1100"/>
          </a:p>
          <a:p>
            <a:pPr indent="0" lvl="0" marL="0" rtl="0" algn="l">
              <a:spcBef>
                <a:spcPts val="0"/>
              </a:spcBef>
              <a:spcAft>
                <a:spcPts val="0"/>
              </a:spcAft>
              <a:buNone/>
            </a:pPr>
            <a:r>
              <a:t/>
            </a:r>
            <a:endParaRPr/>
          </a:p>
        </p:txBody>
      </p:sp>
      <p:sp>
        <p:nvSpPr>
          <p:cNvPr id="93" name="Google Shape;9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Accessing elements in a dictionary in Python involves retrieving values associated with specific keys. </a:t>
            </a:r>
            <a:endParaRPr/>
          </a:p>
          <a:p>
            <a:pPr indent="0" lvl="0" marL="0" rtl="0" algn="l">
              <a:lnSpc>
                <a:spcPct val="115000"/>
              </a:lnSpc>
              <a:spcBef>
                <a:spcPts val="1400"/>
              </a:spcBef>
              <a:spcAft>
                <a:spcPts val="0"/>
              </a:spcAft>
              <a:buClr>
                <a:schemeClr val="dk1"/>
              </a:buClr>
              <a:buSzPts val="1100"/>
              <a:buFont typeface="Arial"/>
              <a:buNone/>
            </a:pPr>
            <a:r>
              <a:rPr b="1" lang="en-US" sz="1300"/>
              <a:t>Accessing Values Using Keys</a:t>
            </a:r>
            <a:endParaRPr b="1" sz="1300"/>
          </a:p>
          <a:p>
            <a:pPr indent="-298450" lvl="0" marL="457200" rtl="0" algn="l">
              <a:lnSpc>
                <a:spcPct val="115000"/>
              </a:lnSpc>
              <a:spcBef>
                <a:spcPts val="1200"/>
              </a:spcBef>
              <a:spcAft>
                <a:spcPts val="0"/>
              </a:spcAft>
              <a:buClr>
                <a:schemeClr val="dk1"/>
              </a:buClr>
              <a:buSzPts val="1100"/>
              <a:buChar char="●"/>
            </a:pPr>
            <a:r>
              <a:rPr b="1" lang="en-US" sz="1100"/>
              <a:t>Using Square Brackets</a:t>
            </a:r>
            <a:r>
              <a:rPr lang="en-US" sz="1100"/>
              <a:t>: You can access the value associated with a specific key using square brackets </a:t>
            </a:r>
            <a:r>
              <a:rPr lang="en-US" sz="1100">
                <a:solidFill>
                  <a:srgbClr val="188038"/>
                </a:solidFill>
                <a:latin typeface="Roboto Mono"/>
                <a:ea typeface="Roboto Mono"/>
                <a:cs typeface="Roboto Mono"/>
                <a:sym typeface="Roboto Mono"/>
              </a:rPr>
              <a:t>[]</a:t>
            </a:r>
            <a:r>
              <a:rPr lang="en-US" sz="1100"/>
              <a:t>. If the key is not present, this will raise a </a:t>
            </a:r>
            <a:r>
              <a:rPr lang="en-US" sz="1100">
                <a:solidFill>
                  <a:srgbClr val="188038"/>
                </a:solidFill>
                <a:latin typeface="Roboto Mono"/>
                <a:ea typeface="Roboto Mono"/>
                <a:cs typeface="Roboto Mono"/>
                <a:sym typeface="Roboto Mono"/>
              </a:rPr>
              <a:t>KeyError</a:t>
            </a:r>
            <a:r>
              <a:rPr lang="en-US" sz="1100"/>
              <a:t>.</a:t>
            </a:r>
            <a:endParaRPr sz="1100"/>
          </a:p>
          <a:p>
            <a:pPr indent="-298450" lvl="0" marL="457200" rtl="0" algn="l">
              <a:lnSpc>
                <a:spcPct val="115000"/>
              </a:lnSpc>
              <a:spcBef>
                <a:spcPts val="0"/>
              </a:spcBef>
              <a:spcAft>
                <a:spcPts val="0"/>
              </a:spcAft>
              <a:buClr>
                <a:schemeClr val="dk1"/>
              </a:buClr>
              <a:buSzPts val="1100"/>
              <a:buChar char="●"/>
            </a:pPr>
            <a:r>
              <a:rPr b="1" lang="en-US" sz="1100"/>
              <a:t>Using the </a:t>
            </a:r>
            <a:r>
              <a:rPr b="1" lang="en-US" sz="1100">
                <a:solidFill>
                  <a:srgbClr val="188038"/>
                </a:solidFill>
                <a:latin typeface="Roboto Mono"/>
                <a:ea typeface="Roboto Mono"/>
                <a:cs typeface="Roboto Mono"/>
                <a:sym typeface="Roboto Mono"/>
              </a:rPr>
              <a:t>get()</a:t>
            </a:r>
            <a:r>
              <a:rPr b="1" lang="en-US" sz="1100"/>
              <a:t> Method</a:t>
            </a:r>
            <a:r>
              <a:rPr lang="en-US" sz="1100"/>
              <a:t>: This method allows you to access values with a specified key. If the key is not found, it returns </a:t>
            </a:r>
            <a:r>
              <a:rPr lang="en-US" sz="1100">
                <a:solidFill>
                  <a:srgbClr val="188038"/>
                </a:solidFill>
                <a:latin typeface="Roboto Mono"/>
                <a:ea typeface="Roboto Mono"/>
                <a:cs typeface="Roboto Mono"/>
                <a:sym typeface="Roboto Mono"/>
              </a:rPr>
              <a:t>None</a:t>
            </a:r>
            <a:r>
              <a:rPr lang="en-US" sz="1100"/>
              <a:t> or a default value if provided.</a:t>
            </a:r>
            <a:endParaRPr sz="1100"/>
          </a:p>
          <a:p>
            <a:pPr indent="0" lvl="0" marL="0" rtl="0" algn="l">
              <a:lnSpc>
                <a:spcPct val="115000"/>
              </a:lnSpc>
              <a:spcBef>
                <a:spcPts val="1400"/>
              </a:spcBef>
              <a:spcAft>
                <a:spcPts val="0"/>
              </a:spcAft>
              <a:buNone/>
            </a:pPr>
            <a:r>
              <a:rPr b="1" lang="en-US" sz="1300"/>
              <a:t>Iterating Over Dictionary Elements</a:t>
            </a:r>
            <a:endParaRPr b="1" sz="1300"/>
          </a:p>
          <a:p>
            <a:pPr indent="-298450" lvl="0" marL="457200" rtl="0" algn="l">
              <a:lnSpc>
                <a:spcPct val="115000"/>
              </a:lnSpc>
              <a:spcBef>
                <a:spcPts val="1200"/>
              </a:spcBef>
              <a:spcAft>
                <a:spcPts val="0"/>
              </a:spcAft>
              <a:buClr>
                <a:schemeClr val="dk1"/>
              </a:buClr>
              <a:buSzPts val="1100"/>
              <a:buChar char="●"/>
            </a:pPr>
            <a:r>
              <a:rPr b="1" lang="en-US" sz="1100"/>
              <a:t>Using a For Loop</a:t>
            </a:r>
            <a:r>
              <a:rPr lang="en-US" sz="1100"/>
              <a:t>: You can iterate over the dictionary to access both keys and values.</a:t>
            </a:r>
            <a:endParaRPr sz="1100"/>
          </a:p>
          <a:p>
            <a:pPr indent="-298450" lvl="0" marL="457200" rtl="0" algn="l">
              <a:lnSpc>
                <a:spcPct val="115000"/>
              </a:lnSpc>
              <a:spcBef>
                <a:spcPts val="0"/>
              </a:spcBef>
              <a:spcAft>
                <a:spcPts val="0"/>
              </a:spcAft>
              <a:buClr>
                <a:schemeClr val="dk1"/>
              </a:buClr>
              <a:buSzPts val="1100"/>
              <a:buChar char="●"/>
            </a:pPr>
            <a:r>
              <a:rPr b="1" lang="en-US" sz="1100"/>
              <a:t>Using </a:t>
            </a:r>
            <a:r>
              <a:rPr b="1" lang="en-US" sz="1100">
                <a:solidFill>
                  <a:srgbClr val="188038"/>
                </a:solidFill>
                <a:latin typeface="Roboto Mono"/>
                <a:ea typeface="Roboto Mono"/>
                <a:cs typeface="Roboto Mono"/>
                <a:sym typeface="Roboto Mono"/>
              </a:rPr>
              <a:t>items()</a:t>
            </a:r>
            <a:r>
              <a:rPr b="1" lang="en-US" sz="1100"/>
              <a:t> Method</a:t>
            </a:r>
            <a:r>
              <a:rPr lang="en-US" sz="1100"/>
              <a:t>: This method returns a view of dictionary items (key-value pairs), allowing you to iterate over both keys and values simultaneously.</a:t>
            </a:r>
            <a:endParaRPr sz="1100"/>
          </a:p>
        </p:txBody>
      </p:sp>
      <p:sp>
        <p:nvSpPr>
          <p:cNvPr id="100" name="Google Shape;10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100"/>
              <a:t>In Python, dictionaries are mutable, which means you can add, update, and remove elements after the dictionary has been created. Here’s how you can perform these operations:</a:t>
            </a:r>
            <a:endParaRPr sz="1100"/>
          </a:p>
          <a:p>
            <a:pPr indent="0" lvl="0" marL="0" rtl="0" algn="l">
              <a:lnSpc>
                <a:spcPct val="115000"/>
              </a:lnSpc>
              <a:spcBef>
                <a:spcPts val="1400"/>
              </a:spcBef>
              <a:spcAft>
                <a:spcPts val="0"/>
              </a:spcAft>
              <a:buClr>
                <a:schemeClr val="dk1"/>
              </a:buClr>
              <a:buSzPts val="1100"/>
              <a:buFont typeface="Arial"/>
              <a:buNone/>
            </a:pPr>
            <a:r>
              <a:rPr b="1" lang="en-US" sz="1300"/>
              <a:t>Adding Elements</a:t>
            </a:r>
            <a:endParaRPr b="1" sz="1300"/>
          </a:p>
          <a:p>
            <a:pPr indent="-298450" lvl="0" marL="457200" rtl="0" algn="l">
              <a:lnSpc>
                <a:spcPct val="115000"/>
              </a:lnSpc>
              <a:spcBef>
                <a:spcPts val="1200"/>
              </a:spcBef>
              <a:spcAft>
                <a:spcPts val="0"/>
              </a:spcAft>
              <a:buClr>
                <a:schemeClr val="dk1"/>
              </a:buClr>
              <a:buSzPts val="1100"/>
              <a:buAutoNum type="arabicPeriod"/>
            </a:pPr>
            <a:r>
              <a:rPr b="1" lang="en-US" sz="1100"/>
              <a:t>Using Square Brackets</a:t>
            </a:r>
            <a:endParaRPr b="1" sz="1100"/>
          </a:p>
          <a:p>
            <a:pPr indent="-298450" lvl="1" marL="914400" rtl="0" algn="l">
              <a:lnSpc>
                <a:spcPct val="115000"/>
              </a:lnSpc>
              <a:spcBef>
                <a:spcPts val="0"/>
              </a:spcBef>
              <a:spcAft>
                <a:spcPts val="0"/>
              </a:spcAft>
              <a:buClr>
                <a:schemeClr val="dk1"/>
              </a:buClr>
              <a:buSzPts val="1100"/>
              <a:buChar char="○"/>
            </a:pPr>
            <a:r>
              <a:rPr lang="en-US" sz="1100"/>
              <a:t>You can add a new key-value pair to a dictionary by simply assigning a value to a new key.</a:t>
            </a:r>
            <a:endParaRPr sz="1100"/>
          </a:p>
          <a:p>
            <a:pPr indent="-298450" lvl="0" marL="457200" rtl="0" algn="l">
              <a:lnSpc>
                <a:spcPct val="115000"/>
              </a:lnSpc>
              <a:spcBef>
                <a:spcPts val="0"/>
              </a:spcBef>
              <a:spcAft>
                <a:spcPts val="0"/>
              </a:spcAft>
              <a:buClr>
                <a:schemeClr val="dk1"/>
              </a:buClr>
              <a:buSzPts val="1100"/>
              <a:buAutoNum type="arabicPeriod"/>
            </a:pPr>
            <a:r>
              <a:rPr b="1" lang="en-US" sz="1100"/>
              <a:t>Using the </a:t>
            </a:r>
            <a:r>
              <a:rPr b="1" lang="en-US" sz="1100">
                <a:solidFill>
                  <a:srgbClr val="188038"/>
                </a:solidFill>
                <a:latin typeface="Roboto Mono"/>
                <a:ea typeface="Roboto Mono"/>
                <a:cs typeface="Roboto Mono"/>
                <a:sym typeface="Roboto Mono"/>
              </a:rPr>
              <a:t>update()</a:t>
            </a:r>
            <a:r>
              <a:rPr b="1" lang="en-US" sz="1100"/>
              <a:t> Method</a:t>
            </a:r>
            <a:endParaRPr b="1" sz="1100"/>
          </a:p>
          <a:p>
            <a:pPr indent="-298450" lvl="1" marL="914400" rtl="0" algn="l">
              <a:lnSpc>
                <a:spcPct val="115000"/>
              </a:lnSpc>
              <a:spcBef>
                <a:spcPts val="0"/>
              </a:spcBef>
              <a:spcAft>
                <a:spcPts val="0"/>
              </a:spcAft>
              <a:buClr>
                <a:schemeClr val="dk1"/>
              </a:buClr>
              <a:buSzPts val="1100"/>
              <a:buChar char="○"/>
            </a:pPr>
            <a:r>
              <a:rPr lang="en-US" sz="1100"/>
              <a:t>You can also add multiple key-value pairs at once using the </a:t>
            </a:r>
            <a:r>
              <a:rPr lang="en-US" sz="1100">
                <a:solidFill>
                  <a:srgbClr val="188038"/>
                </a:solidFill>
                <a:latin typeface="Roboto Mono"/>
                <a:ea typeface="Roboto Mono"/>
                <a:cs typeface="Roboto Mono"/>
                <a:sym typeface="Roboto Mono"/>
              </a:rPr>
              <a:t>update()</a:t>
            </a:r>
            <a:r>
              <a:rPr lang="en-US" sz="1100"/>
              <a:t> method.</a:t>
            </a:r>
            <a:endParaRPr b="1" sz="1100"/>
          </a:p>
          <a:p>
            <a:pPr indent="0" lvl="0" marL="0" rtl="0" algn="l">
              <a:lnSpc>
                <a:spcPct val="115000"/>
              </a:lnSpc>
              <a:spcBef>
                <a:spcPts val="1400"/>
              </a:spcBef>
              <a:spcAft>
                <a:spcPts val="0"/>
              </a:spcAft>
              <a:buNone/>
            </a:pPr>
            <a:r>
              <a:rPr b="1" lang="en-US" sz="1300"/>
              <a:t>Removing Elements</a:t>
            </a:r>
            <a:endParaRPr b="1" sz="1300"/>
          </a:p>
          <a:p>
            <a:pPr indent="-298450" lvl="0" marL="457200" rtl="0" algn="l">
              <a:lnSpc>
                <a:spcPct val="115000"/>
              </a:lnSpc>
              <a:spcBef>
                <a:spcPts val="1200"/>
              </a:spcBef>
              <a:spcAft>
                <a:spcPts val="0"/>
              </a:spcAft>
              <a:buClr>
                <a:schemeClr val="dk1"/>
              </a:buClr>
              <a:buSzPts val="1100"/>
              <a:buAutoNum type="arabicPeriod"/>
            </a:pPr>
            <a:r>
              <a:rPr b="1" lang="en-US" sz="1100"/>
              <a:t>Using the </a:t>
            </a:r>
            <a:r>
              <a:rPr b="1" lang="en-US" sz="1100">
                <a:solidFill>
                  <a:srgbClr val="188038"/>
                </a:solidFill>
                <a:latin typeface="Roboto Mono"/>
                <a:ea typeface="Roboto Mono"/>
                <a:cs typeface="Roboto Mono"/>
                <a:sym typeface="Roboto Mono"/>
              </a:rPr>
              <a:t>del</a:t>
            </a:r>
            <a:r>
              <a:rPr b="1" lang="en-US" sz="1100"/>
              <a:t> Statement</a:t>
            </a:r>
            <a:endParaRPr b="1" sz="1100"/>
          </a:p>
          <a:p>
            <a:pPr indent="-298450" lvl="1" marL="914400" rtl="0" algn="l">
              <a:lnSpc>
                <a:spcPct val="115000"/>
              </a:lnSpc>
              <a:spcBef>
                <a:spcPts val="0"/>
              </a:spcBef>
              <a:spcAft>
                <a:spcPts val="0"/>
              </a:spcAft>
              <a:buClr>
                <a:schemeClr val="dk1"/>
              </a:buClr>
              <a:buSzPts val="1100"/>
              <a:buChar char="○"/>
            </a:pPr>
            <a:r>
              <a:rPr lang="en-US" sz="1100"/>
              <a:t>You can remove a key-value pair by specifying the key with the </a:t>
            </a:r>
            <a:r>
              <a:rPr lang="en-US" sz="1100">
                <a:solidFill>
                  <a:srgbClr val="188038"/>
                </a:solidFill>
                <a:latin typeface="Roboto Mono"/>
                <a:ea typeface="Roboto Mono"/>
                <a:cs typeface="Roboto Mono"/>
                <a:sym typeface="Roboto Mono"/>
              </a:rPr>
              <a:t>del</a:t>
            </a:r>
            <a:r>
              <a:rPr lang="en-US" sz="1100"/>
              <a:t> statement. If the key does not exist, it raises a </a:t>
            </a:r>
            <a:r>
              <a:rPr lang="en-US" sz="1100">
                <a:solidFill>
                  <a:srgbClr val="188038"/>
                </a:solidFill>
                <a:latin typeface="Roboto Mono"/>
                <a:ea typeface="Roboto Mono"/>
                <a:cs typeface="Roboto Mono"/>
                <a:sym typeface="Roboto Mono"/>
              </a:rPr>
              <a:t>KeyError</a:t>
            </a:r>
            <a:r>
              <a:rPr lang="en-US" sz="1100"/>
              <a:t>.</a:t>
            </a:r>
            <a:endParaRPr sz="1100"/>
          </a:p>
          <a:p>
            <a:pPr indent="0" lvl="0" marL="0" rtl="0" algn="l">
              <a:lnSpc>
                <a:spcPct val="115000"/>
              </a:lnSpc>
              <a:spcBef>
                <a:spcPts val="1200"/>
              </a:spcBef>
              <a:spcAft>
                <a:spcPts val="0"/>
              </a:spcAft>
              <a:buNone/>
            </a:pPr>
            <a:r>
              <a:rPr lang="en-US" sz="1100"/>
              <a:t>   2.      </a:t>
            </a:r>
            <a:r>
              <a:rPr b="1" lang="en-US" sz="1100"/>
              <a:t>Using the </a:t>
            </a:r>
            <a:r>
              <a:rPr b="1" lang="en-US" sz="1100">
                <a:solidFill>
                  <a:srgbClr val="188038"/>
                </a:solidFill>
                <a:latin typeface="Roboto Mono"/>
                <a:ea typeface="Roboto Mono"/>
                <a:cs typeface="Roboto Mono"/>
                <a:sym typeface="Roboto Mono"/>
              </a:rPr>
              <a:t>pop()</a:t>
            </a:r>
            <a:r>
              <a:rPr b="1" lang="en-US" sz="1100"/>
              <a:t> Method</a:t>
            </a:r>
            <a:endParaRPr sz="1100"/>
          </a:p>
          <a:p>
            <a:pPr indent="-298450" lvl="1" marL="914400" rtl="0" algn="l">
              <a:lnSpc>
                <a:spcPct val="115000"/>
              </a:lnSpc>
              <a:spcBef>
                <a:spcPts val="1200"/>
              </a:spcBef>
              <a:spcAft>
                <a:spcPts val="0"/>
              </a:spcAft>
              <a:buClr>
                <a:schemeClr val="dk1"/>
              </a:buClr>
              <a:buSzPts val="1100"/>
              <a:buChar char="○"/>
            </a:pPr>
            <a:r>
              <a:rPr lang="en-US" sz="1100"/>
              <a:t>The </a:t>
            </a:r>
            <a:r>
              <a:rPr lang="en-US" sz="1100">
                <a:solidFill>
                  <a:srgbClr val="188038"/>
                </a:solidFill>
                <a:latin typeface="Roboto Mono"/>
                <a:ea typeface="Roboto Mono"/>
                <a:cs typeface="Roboto Mono"/>
                <a:sym typeface="Roboto Mono"/>
              </a:rPr>
              <a:t>pop()</a:t>
            </a:r>
            <a:r>
              <a:rPr lang="en-US" sz="1100"/>
              <a:t> method removes the key-value pair for the specified key and returns the value. If the key does not exist, it raises a </a:t>
            </a:r>
            <a:r>
              <a:rPr lang="en-US" sz="1100">
                <a:solidFill>
                  <a:srgbClr val="188038"/>
                </a:solidFill>
                <a:latin typeface="Roboto Mono"/>
                <a:ea typeface="Roboto Mono"/>
                <a:cs typeface="Roboto Mono"/>
                <a:sym typeface="Roboto Mono"/>
              </a:rPr>
              <a:t>KeyError</a:t>
            </a:r>
            <a:r>
              <a:rPr lang="en-US" sz="1100"/>
              <a:t> unless a default value is provided.</a:t>
            </a:r>
            <a:endParaRPr sz="1100"/>
          </a:p>
          <a:p>
            <a:pPr indent="0" lvl="0" marL="0" rtl="0" algn="l">
              <a:lnSpc>
                <a:spcPct val="115000"/>
              </a:lnSpc>
              <a:spcBef>
                <a:spcPts val="1200"/>
              </a:spcBef>
              <a:spcAft>
                <a:spcPts val="0"/>
              </a:spcAft>
              <a:buNone/>
            </a:pPr>
            <a:r>
              <a:rPr b="1" lang="en-US" sz="1100"/>
              <a:t>   3.      Using the </a:t>
            </a:r>
            <a:r>
              <a:rPr b="1" lang="en-US" sz="1100">
                <a:solidFill>
                  <a:srgbClr val="188038"/>
                </a:solidFill>
                <a:latin typeface="Roboto Mono"/>
                <a:ea typeface="Roboto Mono"/>
                <a:cs typeface="Roboto Mono"/>
                <a:sym typeface="Roboto Mono"/>
              </a:rPr>
              <a:t>popitem()</a:t>
            </a:r>
            <a:r>
              <a:rPr b="1" lang="en-US" sz="1100"/>
              <a:t> Method</a:t>
            </a:r>
            <a:endParaRPr b="1" sz="1100"/>
          </a:p>
          <a:p>
            <a:pPr indent="-298450" lvl="0" marL="914400" rtl="0" algn="l">
              <a:lnSpc>
                <a:spcPct val="115000"/>
              </a:lnSpc>
              <a:spcBef>
                <a:spcPts val="1200"/>
              </a:spcBef>
              <a:spcAft>
                <a:spcPts val="0"/>
              </a:spcAft>
              <a:buClr>
                <a:schemeClr val="dk1"/>
              </a:buClr>
              <a:buSzPts val="1100"/>
              <a:buChar char="●"/>
            </a:pPr>
            <a:r>
              <a:rPr lang="en-US" sz="1100"/>
              <a:t>The </a:t>
            </a:r>
            <a:r>
              <a:rPr lang="en-US" sz="1100">
                <a:solidFill>
                  <a:srgbClr val="188038"/>
                </a:solidFill>
                <a:latin typeface="Roboto Mono"/>
                <a:ea typeface="Roboto Mono"/>
                <a:cs typeface="Roboto Mono"/>
                <a:sym typeface="Roboto Mono"/>
              </a:rPr>
              <a:t>popitem()</a:t>
            </a:r>
            <a:r>
              <a:rPr lang="en-US" sz="1100"/>
              <a:t> method removes and returns the last inserted key-value pair as a tuple. This method is useful when you need to remove items in a Last-In-First-Out (LIFO) order.</a:t>
            </a:r>
            <a:endParaRPr sz="1100"/>
          </a:p>
        </p:txBody>
      </p:sp>
      <p:sp>
        <p:nvSpPr>
          <p:cNvPr id="108" name="Google Shape;10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Read the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Now, let’s discuss some of these in detail.</a:t>
            </a:r>
            <a:endParaRPr/>
          </a:p>
        </p:txBody>
      </p:sp>
      <p:sp>
        <p:nvSpPr>
          <p:cNvPr id="116" name="Google Shape;11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t>The </a:t>
            </a:r>
            <a:r>
              <a:rPr lang="en-US" sz="1100">
                <a:solidFill>
                  <a:srgbClr val="188038"/>
                </a:solidFill>
                <a:latin typeface="Roboto Mono"/>
                <a:ea typeface="Roboto Mono"/>
                <a:cs typeface="Roboto Mono"/>
                <a:sym typeface="Roboto Mono"/>
              </a:rPr>
              <a:t>keys()</a:t>
            </a:r>
            <a:r>
              <a:rPr lang="en-US" sz="1100"/>
              <a:t> function in Python is used with dictionaries to retrieve a view object that displays a list of all the keys in the dictionary.</a:t>
            </a:r>
            <a:endParaRPr sz="1100"/>
          </a:p>
          <a:p>
            <a:pPr indent="0" lvl="0" marL="0" rtl="0" algn="l">
              <a:spcBef>
                <a:spcPts val="0"/>
              </a:spcBef>
              <a:spcAft>
                <a:spcPts val="0"/>
              </a:spcAft>
              <a:buNone/>
            </a:pPr>
            <a:r>
              <a:rPr lang="en-US" sz="1100"/>
              <a:t>The </a:t>
            </a:r>
            <a:r>
              <a:rPr lang="en-US" sz="1100"/>
              <a:t>syntax</a:t>
            </a:r>
            <a:r>
              <a:rPr lang="en-US" sz="1100"/>
              <a:t> is </a:t>
            </a:r>
            <a:r>
              <a:rPr lang="en-US" sz="1100">
                <a:solidFill>
                  <a:srgbClr val="1155CC"/>
                </a:solidFill>
              </a:rPr>
              <a:t>dict.keys().</a:t>
            </a:r>
            <a:endParaRPr sz="1100">
              <a:solidFill>
                <a:srgbClr val="1155CC"/>
              </a:solidFill>
            </a:endParaRPr>
          </a:p>
          <a:p>
            <a:pPr indent="0" lvl="0" marL="0" rtl="0" algn="l">
              <a:spcBef>
                <a:spcPts val="0"/>
              </a:spcBef>
              <a:spcAft>
                <a:spcPts val="0"/>
              </a:spcAft>
              <a:buClr>
                <a:schemeClr val="dk1"/>
              </a:buClr>
              <a:buSzPts val="1100"/>
              <a:buFont typeface="Arial"/>
              <a:buNone/>
            </a:pPr>
            <a:r>
              <a:rPr b="1" lang="en-US" sz="1100"/>
              <a:t>Behavior</a:t>
            </a:r>
            <a:r>
              <a:rPr lang="en-US" sz="1100"/>
              <a:t>:</a:t>
            </a:r>
            <a:endParaRPr sz="1100"/>
          </a:p>
          <a:p>
            <a:pPr indent="-298450" lvl="0" marL="457200" rtl="0" algn="l">
              <a:lnSpc>
                <a:spcPct val="115000"/>
              </a:lnSpc>
              <a:spcBef>
                <a:spcPts val="1200"/>
              </a:spcBef>
              <a:spcAft>
                <a:spcPts val="0"/>
              </a:spcAft>
              <a:buClr>
                <a:schemeClr val="dk1"/>
              </a:buClr>
              <a:buSzPts val="1100"/>
              <a:buChar char="●"/>
            </a:pPr>
            <a:r>
              <a:rPr b="1" lang="en-US" sz="1100"/>
              <a:t>Returns a View Object</a:t>
            </a:r>
            <a:r>
              <a:rPr lang="en-US" sz="1100"/>
              <a:t>: The </a:t>
            </a:r>
            <a:r>
              <a:rPr lang="en-US" sz="1100">
                <a:solidFill>
                  <a:srgbClr val="188038"/>
                </a:solidFill>
                <a:latin typeface="Roboto Mono"/>
                <a:ea typeface="Roboto Mono"/>
                <a:cs typeface="Roboto Mono"/>
                <a:sym typeface="Roboto Mono"/>
              </a:rPr>
              <a:t>keys()</a:t>
            </a:r>
            <a:r>
              <a:rPr lang="en-US" sz="1100"/>
              <a:t> method returns a view object that shows a dynamic view of all the keys in the dictionary. This view object reflects any changes made to the dictionary, meaning that if the dictionary is updated (e.g., keys are added or removed), the view object will also be updated to reflect those changes.</a:t>
            </a:r>
            <a:endParaRPr sz="1100"/>
          </a:p>
          <a:p>
            <a:pPr indent="-298450" lvl="0" marL="457200" rtl="0" algn="l">
              <a:lnSpc>
                <a:spcPct val="115000"/>
              </a:lnSpc>
              <a:spcBef>
                <a:spcPts val="0"/>
              </a:spcBef>
              <a:spcAft>
                <a:spcPts val="0"/>
              </a:spcAft>
              <a:buClr>
                <a:schemeClr val="dk1"/>
              </a:buClr>
              <a:buSzPts val="1100"/>
              <a:buChar char="●"/>
            </a:pPr>
            <a:r>
              <a:rPr b="1" lang="en-US" sz="1100"/>
              <a:t>Not a List</a:t>
            </a:r>
            <a:r>
              <a:rPr lang="en-US" sz="1100"/>
              <a:t>: Although the view object can be iterated over like a list, it is not a list itself. Instead, it is a special type of view object that provides a dynamic view of the dictionary’s keys.</a:t>
            </a:r>
            <a:endParaRPr sz="1100"/>
          </a:p>
          <a:p>
            <a:pPr indent="0" lvl="0" marL="0" rtl="0" algn="l">
              <a:lnSpc>
                <a:spcPct val="115000"/>
              </a:lnSpc>
              <a:spcBef>
                <a:spcPts val="1200"/>
              </a:spcBef>
              <a:spcAft>
                <a:spcPts val="0"/>
              </a:spcAft>
              <a:buClr>
                <a:schemeClr val="dk1"/>
              </a:buClr>
              <a:buSzPts val="1100"/>
              <a:buFont typeface="Arial"/>
              <a:buNone/>
            </a:pPr>
            <a:r>
              <a:rPr b="1" lang="en-US" sz="1100"/>
              <a:t>Usage</a:t>
            </a:r>
            <a:r>
              <a:rPr lang="en-US" sz="1100"/>
              <a:t>:</a:t>
            </a:r>
            <a:endParaRPr sz="1100"/>
          </a:p>
          <a:p>
            <a:pPr indent="-298450" lvl="0" marL="457200" rtl="0" algn="l">
              <a:lnSpc>
                <a:spcPct val="115000"/>
              </a:lnSpc>
              <a:spcBef>
                <a:spcPts val="1200"/>
              </a:spcBef>
              <a:spcAft>
                <a:spcPts val="0"/>
              </a:spcAft>
              <a:buClr>
                <a:schemeClr val="dk1"/>
              </a:buClr>
              <a:buSzPts val="1100"/>
              <a:buChar char="●"/>
            </a:pPr>
            <a:r>
              <a:rPr b="1" lang="en-US" sz="1100"/>
              <a:t>Iteration</a:t>
            </a:r>
            <a:r>
              <a:rPr lang="en-US" sz="1100"/>
              <a:t>: You can loop through the view object to access each key.</a:t>
            </a:r>
            <a:endParaRPr sz="1100"/>
          </a:p>
          <a:p>
            <a:pPr indent="-298450" lvl="0" marL="457200" rtl="0" algn="l">
              <a:lnSpc>
                <a:spcPct val="115000"/>
              </a:lnSpc>
              <a:spcBef>
                <a:spcPts val="0"/>
              </a:spcBef>
              <a:spcAft>
                <a:spcPts val="0"/>
              </a:spcAft>
              <a:buClr>
                <a:schemeClr val="dk1"/>
              </a:buClr>
              <a:buSzPts val="1100"/>
              <a:buChar char="●"/>
            </a:pPr>
            <a:r>
              <a:rPr b="1" lang="en-US" sz="1100"/>
              <a:t>Conversion</a:t>
            </a:r>
            <a:r>
              <a:rPr lang="en-US" sz="1100"/>
              <a:t>: If you need a list of keys, you can convert the view object to a list using </a:t>
            </a:r>
            <a:r>
              <a:rPr lang="en-US" sz="1100">
                <a:solidFill>
                  <a:srgbClr val="188038"/>
                </a:solidFill>
                <a:latin typeface="Roboto Mono"/>
                <a:ea typeface="Roboto Mono"/>
                <a:cs typeface="Roboto Mono"/>
                <a:sym typeface="Roboto Mono"/>
              </a:rPr>
              <a:t>list(dict.keys())</a:t>
            </a:r>
            <a:r>
              <a:rPr lang="en-US" sz="1100"/>
              <a:t>.</a:t>
            </a:r>
            <a:endParaRPr sz="1100"/>
          </a:p>
          <a:p>
            <a:pPr indent="0" lvl="0" marL="0" rtl="0" algn="l">
              <a:lnSpc>
                <a:spcPct val="115000"/>
              </a:lnSpc>
              <a:spcBef>
                <a:spcPts val="1200"/>
              </a:spcBef>
              <a:spcAft>
                <a:spcPts val="0"/>
              </a:spcAft>
              <a:buNone/>
            </a:pPr>
            <a:r>
              <a:rPr b="1" lang="en-US" sz="1100"/>
              <a:t>Key Points</a:t>
            </a:r>
            <a:r>
              <a:rPr lang="en-US" sz="1100"/>
              <a:t>:</a:t>
            </a:r>
            <a:endParaRPr sz="1100"/>
          </a:p>
          <a:p>
            <a:pPr indent="-298450" lvl="0" marL="457200" rtl="0" algn="l">
              <a:lnSpc>
                <a:spcPct val="115000"/>
              </a:lnSpc>
              <a:spcBef>
                <a:spcPts val="1200"/>
              </a:spcBef>
              <a:spcAft>
                <a:spcPts val="0"/>
              </a:spcAft>
              <a:buClr>
                <a:schemeClr val="dk1"/>
              </a:buClr>
              <a:buSzPts val="1100"/>
              <a:buChar char="●"/>
            </a:pPr>
            <a:r>
              <a:rPr b="1" lang="en-US" sz="1100"/>
              <a:t>Efficiency</a:t>
            </a:r>
            <a:r>
              <a:rPr lang="en-US" sz="1100"/>
              <a:t>: Accessing the keys using </a:t>
            </a:r>
            <a:r>
              <a:rPr lang="en-US" sz="1100">
                <a:solidFill>
                  <a:srgbClr val="188038"/>
                </a:solidFill>
                <a:latin typeface="Roboto Mono"/>
                <a:ea typeface="Roboto Mono"/>
                <a:cs typeface="Roboto Mono"/>
                <a:sym typeface="Roboto Mono"/>
              </a:rPr>
              <a:t>keys()</a:t>
            </a:r>
            <a:r>
              <a:rPr lang="en-US" sz="1100"/>
              <a:t> is efficient because it does not create a new list but rather provides a view of the existing keys.</a:t>
            </a:r>
            <a:endParaRPr sz="1100"/>
          </a:p>
          <a:p>
            <a:pPr indent="-298450" lvl="0" marL="457200" rtl="0" algn="l">
              <a:lnSpc>
                <a:spcPct val="115000"/>
              </a:lnSpc>
              <a:spcBef>
                <a:spcPts val="0"/>
              </a:spcBef>
              <a:spcAft>
                <a:spcPts val="0"/>
              </a:spcAft>
              <a:buClr>
                <a:schemeClr val="dk1"/>
              </a:buClr>
              <a:buSzPts val="1100"/>
              <a:buChar char="●"/>
            </a:pPr>
            <a:r>
              <a:rPr b="1" lang="en-US" sz="1100"/>
              <a:t>Dynamic Updates</a:t>
            </a:r>
            <a:r>
              <a:rPr lang="en-US" sz="1100"/>
              <a:t>: The view object dynamically updates with changes to the dictionary, making it a useful tool for maintaining an up-to-date view of dictionary keys.</a:t>
            </a:r>
            <a:endParaRPr sz="1100">
              <a:solidFill>
                <a:srgbClr val="1155CC"/>
              </a:solidFill>
            </a:endParaRPr>
          </a:p>
        </p:txBody>
      </p:sp>
      <p:sp>
        <p:nvSpPr>
          <p:cNvPr id="123" name="Google Shape;12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t>The </a:t>
            </a:r>
            <a:r>
              <a:rPr lang="en-US" sz="1100">
                <a:solidFill>
                  <a:srgbClr val="188038"/>
                </a:solidFill>
                <a:latin typeface="Roboto Mono"/>
                <a:ea typeface="Roboto Mono"/>
                <a:cs typeface="Roboto Mono"/>
                <a:sym typeface="Roboto Mono"/>
              </a:rPr>
              <a:t>values()</a:t>
            </a:r>
            <a:r>
              <a:rPr lang="en-US" sz="1100"/>
              <a:t> function in Python is used with dictionaries to retrieve a view object that displays a list of all the values in the dictionary. </a:t>
            </a:r>
            <a:endParaRPr sz="1100"/>
          </a:p>
          <a:p>
            <a:pPr indent="0" lvl="0" marL="0" rtl="0" algn="l">
              <a:spcBef>
                <a:spcPts val="0"/>
              </a:spcBef>
              <a:spcAft>
                <a:spcPts val="0"/>
              </a:spcAft>
              <a:buNone/>
            </a:pPr>
            <a:r>
              <a:rPr lang="en-US" sz="1100"/>
              <a:t>The syntax is </a:t>
            </a:r>
            <a:r>
              <a:rPr lang="en-US" sz="1100">
                <a:solidFill>
                  <a:srgbClr val="1155CC"/>
                </a:solidFill>
              </a:rPr>
              <a:t>dict.values()</a:t>
            </a:r>
            <a:endParaRPr sz="1100">
              <a:solidFill>
                <a:srgbClr val="1155CC"/>
              </a:solidFill>
            </a:endParaRPr>
          </a:p>
          <a:p>
            <a:pPr indent="0" lvl="0" marL="0" rtl="0" algn="l">
              <a:spcBef>
                <a:spcPts val="0"/>
              </a:spcBef>
              <a:spcAft>
                <a:spcPts val="0"/>
              </a:spcAft>
              <a:buClr>
                <a:schemeClr val="dk1"/>
              </a:buClr>
              <a:buSzPts val="1100"/>
              <a:buFont typeface="Arial"/>
              <a:buNone/>
            </a:pPr>
            <a:r>
              <a:rPr b="1" lang="en-US" sz="1100"/>
              <a:t>Behavior</a:t>
            </a:r>
            <a:r>
              <a:rPr lang="en-US" sz="1100"/>
              <a:t>:</a:t>
            </a:r>
            <a:endParaRPr sz="1100"/>
          </a:p>
          <a:p>
            <a:pPr indent="-298450" lvl="0" marL="457200" rtl="0" algn="l">
              <a:lnSpc>
                <a:spcPct val="115000"/>
              </a:lnSpc>
              <a:spcBef>
                <a:spcPts val="1200"/>
              </a:spcBef>
              <a:spcAft>
                <a:spcPts val="0"/>
              </a:spcAft>
              <a:buClr>
                <a:schemeClr val="dk1"/>
              </a:buClr>
              <a:buSzPts val="1100"/>
              <a:buChar char="●"/>
            </a:pPr>
            <a:r>
              <a:rPr b="1" lang="en-US" sz="1100"/>
              <a:t>Returns a View Object</a:t>
            </a:r>
            <a:r>
              <a:rPr lang="en-US" sz="1100"/>
              <a:t>: The </a:t>
            </a:r>
            <a:r>
              <a:rPr lang="en-US" sz="1100">
                <a:solidFill>
                  <a:srgbClr val="188038"/>
                </a:solidFill>
                <a:latin typeface="Roboto Mono"/>
                <a:ea typeface="Roboto Mono"/>
                <a:cs typeface="Roboto Mono"/>
                <a:sym typeface="Roboto Mono"/>
              </a:rPr>
              <a:t>values()</a:t>
            </a:r>
            <a:r>
              <a:rPr lang="en-US" sz="1100"/>
              <a:t> method returns a view object that provides a dynamic view of all the values in the dictionary. This view reflects any changes made to the dictionary, meaning if the dictionary is updated (e.g., values are added, removed, or modified), the view object will be updated accordingly.</a:t>
            </a:r>
            <a:endParaRPr sz="1100"/>
          </a:p>
          <a:p>
            <a:pPr indent="-298450" lvl="0" marL="457200" rtl="0" algn="l">
              <a:lnSpc>
                <a:spcPct val="115000"/>
              </a:lnSpc>
              <a:spcBef>
                <a:spcPts val="0"/>
              </a:spcBef>
              <a:spcAft>
                <a:spcPts val="0"/>
              </a:spcAft>
              <a:buClr>
                <a:schemeClr val="dk1"/>
              </a:buClr>
              <a:buSzPts val="1100"/>
              <a:buChar char="●"/>
            </a:pPr>
            <a:r>
              <a:rPr b="1" lang="en-US" sz="1100"/>
              <a:t>Not a List</a:t>
            </a:r>
            <a:r>
              <a:rPr lang="en-US" sz="1100"/>
              <a:t>: While the view object can be iterated over similarly to a list, it is not a list. Instead, it is a special type of view object that offers a live view of the dictionary’s values.</a:t>
            </a:r>
            <a:endParaRPr sz="1100"/>
          </a:p>
          <a:p>
            <a:pPr indent="0" lvl="0" marL="0" rtl="0" algn="l">
              <a:lnSpc>
                <a:spcPct val="115000"/>
              </a:lnSpc>
              <a:spcBef>
                <a:spcPts val="1200"/>
              </a:spcBef>
              <a:spcAft>
                <a:spcPts val="0"/>
              </a:spcAft>
              <a:buClr>
                <a:schemeClr val="dk1"/>
              </a:buClr>
              <a:buSzPts val="1100"/>
              <a:buFont typeface="Arial"/>
              <a:buNone/>
            </a:pPr>
            <a:r>
              <a:rPr b="1" lang="en-US" sz="1100"/>
              <a:t>Usage</a:t>
            </a:r>
            <a:r>
              <a:rPr lang="en-US" sz="1100"/>
              <a:t>:</a:t>
            </a:r>
            <a:endParaRPr sz="1100"/>
          </a:p>
          <a:p>
            <a:pPr indent="-298450" lvl="0" marL="457200" rtl="0" algn="l">
              <a:lnSpc>
                <a:spcPct val="115000"/>
              </a:lnSpc>
              <a:spcBef>
                <a:spcPts val="1200"/>
              </a:spcBef>
              <a:spcAft>
                <a:spcPts val="0"/>
              </a:spcAft>
              <a:buClr>
                <a:schemeClr val="dk1"/>
              </a:buClr>
              <a:buSzPts val="1100"/>
              <a:buChar char="●"/>
            </a:pPr>
            <a:r>
              <a:rPr b="1" lang="en-US" sz="1100"/>
              <a:t>Iteration</a:t>
            </a:r>
            <a:r>
              <a:rPr lang="en-US" sz="1100"/>
              <a:t>: You can loop through the view object to access each value.</a:t>
            </a:r>
            <a:endParaRPr sz="1100"/>
          </a:p>
          <a:p>
            <a:pPr indent="-298450" lvl="0" marL="457200" rtl="0" algn="l">
              <a:lnSpc>
                <a:spcPct val="115000"/>
              </a:lnSpc>
              <a:spcBef>
                <a:spcPts val="0"/>
              </a:spcBef>
              <a:spcAft>
                <a:spcPts val="0"/>
              </a:spcAft>
              <a:buClr>
                <a:schemeClr val="dk1"/>
              </a:buClr>
              <a:buSzPts val="1100"/>
              <a:buChar char="●"/>
            </a:pPr>
            <a:r>
              <a:rPr b="1" lang="en-US" sz="1100"/>
              <a:t>Conversion</a:t>
            </a:r>
            <a:r>
              <a:rPr lang="en-US" sz="1100"/>
              <a:t>: If a list of values is required, you can convert the view object to a list using </a:t>
            </a:r>
            <a:r>
              <a:rPr lang="en-US" sz="1100">
                <a:solidFill>
                  <a:srgbClr val="188038"/>
                </a:solidFill>
                <a:latin typeface="Roboto Mono"/>
                <a:ea typeface="Roboto Mono"/>
                <a:cs typeface="Roboto Mono"/>
                <a:sym typeface="Roboto Mono"/>
              </a:rPr>
              <a:t>list(dict.values())</a:t>
            </a:r>
            <a:r>
              <a:rPr lang="en-US" sz="1100"/>
              <a:t>.</a:t>
            </a:r>
            <a:endParaRPr sz="1100"/>
          </a:p>
          <a:p>
            <a:pPr indent="0" lvl="0" marL="0" rtl="0" algn="l">
              <a:lnSpc>
                <a:spcPct val="115000"/>
              </a:lnSpc>
              <a:spcBef>
                <a:spcPts val="1200"/>
              </a:spcBef>
              <a:spcAft>
                <a:spcPts val="0"/>
              </a:spcAft>
              <a:buNone/>
            </a:pPr>
            <a:r>
              <a:rPr b="1" lang="en-US" sz="1100"/>
              <a:t>Key Points</a:t>
            </a:r>
            <a:r>
              <a:rPr lang="en-US" sz="1100"/>
              <a:t>:</a:t>
            </a:r>
            <a:endParaRPr sz="1100"/>
          </a:p>
          <a:p>
            <a:pPr indent="-298450" lvl="0" marL="457200" rtl="0" algn="l">
              <a:lnSpc>
                <a:spcPct val="115000"/>
              </a:lnSpc>
              <a:spcBef>
                <a:spcPts val="1200"/>
              </a:spcBef>
              <a:spcAft>
                <a:spcPts val="0"/>
              </a:spcAft>
              <a:buClr>
                <a:schemeClr val="dk1"/>
              </a:buClr>
              <a:buSzPts val="1100"/>
              <a:buChar char="●"/>
            </a:pPr>
            <a:r>
              <a:rPr b="1" lang="en-US" sz="1100"/>
              <a:t>Efficiency</a:t>
            </a:r>
            <a:r>
              <a:rPr lang="en-US" sz="1100"/>
              <a:t>: Using </a:t>
            </a:r>
            <a:r>
              <a:rPr lang="en-US" sz="1100">
                <a:solidFill>
                  <a:srgbClr val="188038"/>
                </a:solidFill>
                <a:latin typeface="Roboto Mono"/>
                <a:ea typeface="Roboto Mono"/>
                <a:cs typeface="Roboto Mono"/>
                <a:sym typeface="Roboto Mono"/>
              </a:rPr>
              <a:t>values()</a:t>
            </a:r>
            <a:r>
              <a:rPr lang="en-US" sz="1100"/>
              <a:t> is efficient because it provides a view of the current values without creating a new list.</a:t>
            </a:r>
            <a:endParaRPr sz="1100"/>
          </a:p>
          <a:p>
            <a:pPr indent="-298450" lvl="0" marL="457200" rtl="0" algn="l">
              <a:lnSpc>
                <a:spcPct val="115000"/>
              </a:lnSpc>
              <a:spcBef>
                <a:spcPts val="0"/>
              </a:spcBef>
              <a:spcAft>
                <a:spcPts val="0"/>
              </a:spcAft>
              <a:buClr>
                <a:schemeClr val="dk1"/>
              </a:buClr>
              <a:buSzPts val="1100"/>
              <a:buChar char="●"/>
            </a:pPr>
            <a:r>
              <a:rPr b="1" lang="en-US" sz="1100"/>
              <a:t>Dynamic Updates</a:t>
            </a:r>
            <a:r>
              <a:rPr lang="en-US" sz="1100"/>
              <a:t>: The view object dynamically updates in response to changes in the dictionary, which helps maintain an up-to-date view of the values.</a:t>
            </a:r>
            <a:endParaRPr sz="1100">
              <a:solidFill>
                <a:srgbClr val="1155CC"/>
              </a:solidFill>
            </a:endParaRPr>
          </a:p>
          <a:p>
            <a:pPr indent="0" lvl="0" marL="0" rtl="0" algn="l">
              <a:spcBef>
                <a:spcPts val="1200"/>
              </a:spcBef>
              <a:spcAft>
                <a:spcPts val="0"/>
              </a:spcAft>
              <a:buNone/>
            </a:pPr>
            <a:r>
              <a:t/>
            </a:r>
            <a:endParaRPr sz="1100"/>
          </a:p>
        </p:txBody>
      </p:sp>
      <p:sp>
        <p:nvSpPr>
          <p:cNvPr id="131" name="Google Shape;131;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t>The </a:t>
            </a:r>
            <a:r>
              <a:rPr lang="en-US" sz="1100">
                <a:solidFill>
                  <a:srgbClr val="188038"/>
                </a:solidFill>
                <a:latin typeface="Roboto Mono"/>
                <a:ea typeface="Roboto Mono"/>
                <a:cs typeface="Roboto Mono"/>
                <a:sym typeface="Roboto Mono"/>
              </a:rPr>
              <a:t>items()</a:t>
            </a:r>
            <a:r>
              <a:rPr lang="en-US" sz="1100"/>
              <a:t> function in Python is used with dictionaries to retrieve a view object that displays a list of all key-value pairs in the dictionary.</a:t>
            </a:r>
            <a:endParaRPr sz="1100"/>
          </a:p>
          <a:p>
            <a:pPr indent="0" lvl="0" marL="0" rtl="0" algn="l">
              <a:spcBef>
                <a:spcPts val="0"/>
              </a:spcBef>
              <a:spcAft>
                <a:spcPts val="0"/>
              </a:spcAft>
              <a:buNone/>
            </a:pPr>
            <a:r>
              <a:rPr lang="en-US" sz="1100"/>
              <a:t>The syntax is </a:t>
            </a:r>
            <a:r>
              <a:rPr lang="en-US" sz="1100">
                <a:solidFill>
                  <a:srgbClr val="1155CC"/>
                </a:solidFill>
              </a:rPr>
              <a:t>dict.items()</a:t>
            </a:r>
            <a:endParaRPr sz="1100">
              <a:solidFill>
                <a:srgbClr val="1155CC"/>
              </a:solidFill>
            </a:endParaRPr>
          </a:p>
          <a:p>
            <a:pPr indent="0" lvl="0" marL="0" rtl="0" algn="l">
              <a:spcBef>
                <a:spcPts val="0"/>
              </a:spcBef>
              <a:spcAft>
                <a:spcPts val="0"/>
              </a:spcAft>
              <a:buClr>
                <a:schemeClr val="dk1"/>
              </a:buClr>
              <a:buSzPts val="1100"/>
              <a:buFont typeface="Arial"/>
              <a:buNone/>
            </a:pPr>
            <a:r>
              <a:rPr b="1" lang="en-US" sz="1100"/>
              <a:t>Behavior</a:t>
            </a:r>
            <a:r>
              <a:rPr lang="en-US" sz="1100"/>
              <a:t>:</a:t>
            </a:r>
            <a:endParaRPr sz="1100"/>
          </a:p>
          <a:p>
            <a:pPr indent="-298450" lvl="0" marL="457200" rtl="0" algn="l">
              <a:lnSpc>
                <a:spcPct val="115000"/>
              </a:lnSpc>
              <a:spcBef>
                <a:spcPts val="1200"/>
              </a:spcBef>
              <a:spcAft>
                <a:spcPts val="0"/>
              </a:spcAft>
              <a:buClr>
                <a:schemeClr val="dk1"/>
              </a:buClr>
              <a:buSzPts val="1100"/>
              <a:buChar char="●"/>
            </a:pPr>
            <a:r>
              <a:rPr b="1" lang="en-US" sz="1100"/>
              <a:t>Returns a View Object</a:t>
            </a:r>
            <a:r>
              <a:rPr lang="en-US" sz="1100"/>
              <a:t>: The </a:t>
            </a:r>
            <a:r>
              <a:rPr lang="en-US" sz="1100">
                <a:solidFill>
                  <a:srgbClr val="188038"/>
                </a:solidFill>
                <a:latin typeface="Roboto Mono"/>
                <a:ea typeface="Roboto Mono"/>
                <a:cs typeface="Roboto Mono"/>
                <a:sym typeface="Roboto Mono"/>
              </a:rPr>
              <a:t>items()</a:t>
            </a:r>
            <a:r>
              <a:rPr lang="en-US" sz="1100"/>
              <a:t> method returns a view object that shows a dynamic view of all key-value pairs in the dictionary. This view object reflects any changes made to the dictionary. If keys or values are added, removed, or modified, the view object will update to reflect these changes.</a:t>
            </a:r>
            <a:endParaRPr sz="1100"/>
          </a:p>
          <a:p>
            <a:pPr indent="-298450" lvl="0" marL="457200" rtl="0" algn="l">
              <a:lnSpc>
                <a:spcPct val="115000"/>
              </a:lnSpc>
              <a:spcBef>
                <a:spcPts val="0"/>
              </a:spcBef>
              <a:spcAft>
                <a:spcPts val="0"/>
              </a:spcAft>
              <a:buClr>
                <a:schemeClr val="dk1"/>
              </a:buClr>
              <a:buSzPts val="1100"/>
              <a:buChar char="●"/>
            </a:pPr>
            <a:r>
              <a:rPr b="1" lang="en-US" sz="1100"/>
              <a:t>Not a List</a:t>
            </a:r>
            <a:r>
              <a:rPr lang="en-US" sz="1100"/>
              <a:t>: Although the view object can be iterated over like a list, it is not a list itself. It is a special type of view object that provides a live view of the dictionary’s items.</a:t>
            </a:r>
            <a:endParaRPr sz="1100"/>
          </a:p>
          <a:p>
            <a:pPr indent="0" lvl="0" marL="0" rtl="0" algn="l">
              <a:lnSpc>
                <a:spcPct val="115000"/>
              </a:lnSpc>
              <a:spcBef>
                <a:spcPts val="1200"/>
              </a:spcBef>
              <a:spcAft>
                <a:spcPts val="0"/>
              </a:spcAft>
              <a:buClr>
                <a:schemeClr val="dk1"/>
              </a:buClr>
              <a:buSzPts val="1100"/>
              <a:buFont typeface="Arial"/>
              <a:buNone/>
            </a:pPr>
            <a:r>
              <a:rPr b="1" lang="en-US" sz="1100"/>
              <a:t>Usage</a:t>
            </a:r>
            <a:r>
              <a:rPr lang="en-US" sz="1100"/>
              <a:t>:</a:t>
            </a:r>
            <a:endParaRPr sz="1100"/>
          </a:p>
          <a:p>
            <a:pPr indent="-298450" lvl="0" marL="457200" rtl="0" algn="l">
              <a:lnSpc>
                <a:spcPct val="115000"/>
              </a:lnSpc>
              <a:spcBef>
                <a:spcPts val="1200"/>
              </a:spcBef>
              <a:spcAft>
                <a:spcPts val="0"/>
              </a:spcAft>
              <a:buClr>
                <a:schemeClr val="dk1"/>
              </a:buClr>
              <a:buSzPts val="1100"/>
              <a:buChar char="●"/>
            </a:pPr>
            <a:r>
              <a:rPr b="1" lang="en-US" sz="1100"/>
              <a:t>Iteration</a:t>
            </a:r>
            <a:r>
              <a:rPr lang="en-US" sz="1100"/>
              <a:t>: You can loop through the view object to access each key-value pair as a tuple.</a:t>
            </a:r>
            <a:endParaRPr sz="1100"/>
          </a:p>
          <a:p>
            <a:pPr indent="-298450" lvl="0" marL="457200" rtl="0" algn="l">
              <a:lnSpc>
                <a:spcPct val="115000"/>
              </a:lnSpc>
              <a:spcBef>
                <a:spcPts val="0"/>
              </a:spcBef>
              <a:spcAft>
                <a:spcPts val="0"/>
              </a:spcAft>
              <a:buClr>
                <a:schemeClr val="dk1"/>
              </a:buClr>
              <a:buSzPts val="1100"/>
              <a:buChar char="●"/>
            </a:pPr>
            <a:r>
              <a:rPr b="1" lang="en-US" sz="1100"/>
              <a:t>Conversion</a:t>
            </a:r>
            <a:r>
              <a:rPr lang="en-US" sz="1100"/>
              <a:t>: If you need a list of key-value pairs, you can convert the view object to a list using </a:t>
            </a:r>
            <a:r>
              <a:rPr lang="en-US" sz="1100">
                <a:solidFill>
                  <a:srgbClr val="188038"/>
                </a:solidFill>
                <a:latin typeface="Roboto Mono"/>
                <a:ea typeface="Roboto Mono"/>
                <a:cs typeface="Roboto Mono"/>
                <a:sym typeface="Roboto Mono"/>
              </a:rPr>
              <a:t>list(dict.items())</a:t>
            </a:r>
            <a:r>
              <a:rPr lang="en-US" sz="1100"/>
              <a:t>.</a:t>
            </a:r>
            <a:endParaRPr sz="1100"/>
          </a:p>
          <a:p>
            <a:pPr indent="0" lvl="0" marL="0" rtl="0" algn="l">
              <a:lnSpc>
                <a:spcPct val="115000"/>
              </a:lnSpc>
              <a:spcBef>
                <a:spcPts val="1200"/>
              </a:spcBef>
              <a:spcAft>
                <a:spcPts val="0"/>
              </a:spcAft>
              <a:buNone/>
            </a:pPr>
            <a:r>
              <a:rPr b="1" lang="en-US" sz="1100"/>
              <a:t>Key Points</a:t>
            </a:r>
            <a:r>
              <a:rPr lang="en-US" sz="1100"/>
              <a:t>:</a:t>
            </a:r>
            <a:endParaRPr sz="1100"/>
          </a:p>
          <a:p>
            <a:pPr indent="-298450" lvl="0" marL="457200" rtl="0" algn="l">
              <a:lnSpc>
                <a:spcPct val="115000"/>
              </a:lnSpc>
              <a:spcBef>
                <a:spcPts val="1200"/>
              </a:spcBef>
              <a:spcAft>
                <a:spcPts val="0"/>
              </a:spcAft>
              <a:buClr>
                <a:schemeClr val="dk1"/>
              </a:buClr>
              <a:buSzPts val="1100"/>
              <a:buChar char="●"/>
            </a:pPr>
            <a:r>
              <a:rPr b="1" lang="en-US" sz="1100"/>
              <a:t>Efficiency</a:t>
            </a:r>
            <a:r>
              <a:rPr lang="en-US" sz="1100"/>
              <a:t>: The </a:t>
            </a:r>
            <a:r>
              <a:rPr lang="en-US" sz="1100">
                <a:solidFill>
                  <a:srgbClr val="188038"/>
                </a:solidFill>
                <a:latin typeface="Roboto Mono"/>
                <a:ea typeface="Roboto Mono"/>
                <a:cs typeface="Roboto Mono"/>
                <a:sym typeface="Roboto Mono"/>
              </a:rPr>
              <a:t>items()</a:t>
            </a:r>
            <a:r>
              <a:rPr lang="en-US" sz="1100"/>
              <a:t> method is efficient as it provides a live view of the dictionary’s key-value pairs without creating a new list.</a:t>
            </a:r>
            <a:endParaRPr sz="1100"/>
          </a:p>
          <a:p>
            <a:pPr indent="-298450" lvl="0" marL="457200" rtl="0" algn="l">
              <a:lnSpc>
                <a:spcPct val="115000"/>
              </a:lnSpc>
              <a:spcBef>
                <a:spcPts val="0"/>
              </a:spcBef>
              <a:spcAft>
                <a:spcPts val="0"/>
              </a:spcAft>
              <a:buClr>
                <a:schemeClr val="dk1"/>
              </a:buClr>
              <a:buSzPts val="1100"/>
              <a:buChar char="●"/>
            </a:pPr>
            <a:r>
              <a:rPr b="1" lang="en-US" sz="1100"/>
              <a:t>Dynamic Updates</a:t>
            </a:r>
            <a:r>
              <a:rPr lang="en-US" sz="1100"/>
              <a:t>: The view object dynamically updates with changes to the dictionary, ensuring that it always reflects the current state of the dictionary.</a:t>
            </a:r>
            <a:endParaRPr sz="1100">
              <a:solidFill>
                <a:srgbClr val="1155CC"/>
              </a:solidFill>
            </a:endParaRPr>
          </a:p>
          <a:p>
            <a:pPr indent="0" lvl="0" marL="0" rtl="0" algn="l">
              <a:spcBef>
                <a:spcPts val="1200"/>
              </a:spcBef>
              <a:spcAft>
                <a:spcPts val="0"/>
              </a:spcAft>
              <a:buNone/>
            </a:pPr>
            <a:r>
              <a:t/>
            </a:r>
            <a:endParaRPr sz="1100"/>
          </a:p>
        </p:txBody>
      </p:sp>
      <p:sp>
        <p:nvSpPr>
          <p:cNvPr id="139" name="Google Shape;139;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t>The </a:t>
            </a:r>
            <a:r>
              <a:rPr lang="en-US" sz="1100">
                <a:solidFill>
                  <a:srgbClr val="188038"/>
                </a:solidFill>
                <a:latin typeface="Roboto Mono"/>
                <a:ea typeface="Roboto Mono"/>
                <a:cs typeface="Roboto Mono"/>
                <a:sym typeface="Roboto Mono"/>
              </a:rPr>
              <a:t>get()</a:t>
            </a:r>
            <a:r>
              <a:rPr lang="en-US" sz="1100"/>
              <a:t> function in Python is used with dictionaries to retrieve the value associated with a specified key.</a:t>
            </a:r>
            <a:endParaRPr sz="1100"/>
          </a:p>
          <a:p>
            <a:pPr indent="0" lvl="0" marL="0" rtl="0" algn="l">
              <a:spcBef>
                <a:spcPts val="0"/>
              </a:spcBef>
              <a:spcAft>
                <a:spcPts val="0"/>
              </a:spcAft>
              <a:buNone/>
            </a:pPr>
            <a:r>
              <a:rPr lang="en-US" sz="1100"/>
              <a:t>The syntax is </a:t>
            </a:r>
            <a:r>
              <a:rPr lang="en-US" sz="1100">
                <a:solidFill>
                  <a:srgbClr val="1155CC"/>
                </a:solidFill>
              </a:rPr>
              <a:t>dict.get(key, default=None)</a:t>
            </a:r>
            <a:endParaRPr sz="1100">
              <a:solidFill>
                <a:srgbClr val="1155CC"/>
              </a:solidFill>
            </a:endParaRPr>
          </a:p>
          <a:p>
            <a:pPr indent="0" lvl="0" marL="0" rtl="0" algn="l">
              <a:spcBef>
                <a:spcPts val="0"/>
              </a:spcBef>
              <a:spcAft>
                <a:spcPts val="0"/>
              </a:spcAft>
              <a:buClr>
                <a:schemeClr val="dk1"/>
              </a:buClr>
              <a:buSzPts val="1100"/>
              <a:buFont typeface="Arial"/>
              <a:buNone/>
            </a:pPr>
            <a:r>
              <a:rPr b="1" lang="en-US" sz="1100"/>
              <a:t>Parameters</a:t>
            </a:r>
            <a:r>
              <a:rPr lang="en-US" sz="1100"/>
              <a:t>:</a:t>
            </a:r>
            <a:endParaRPr sz="1100"/>
          </a:p>
          <a:p>
            <a:pPr indent="-298450" lvl="0" marL="457200" rtl="0" algn="l">
              <a:lnSpc>
                <a:spcPct val="115000"/>
              </a:lnSpc>
              <a:spcBef>
                <a:spcPts val="1200"/>
              </a:spcBef>
              <a:spcAft>
                <a:spcPts val="0"/>
              </a:spcAft>
              <a:buClr>
                <a:schemeClr val="dk1"/>
              </a:buClr>
              <a:buSzPts val="1100"/>
              <a:buChar char="●"/>
            </a:pPr>
            <a:r>
              <a:rPr b="1" lang="en-US" sz="1100">
                <a:solidFill>
                  <a:srgbClr val="188038"/>
                </a:solidFill>
                <a:latin typeface="Roboto Mono"/>
                <a:ea typeface="Roboto Mono"/>
                <a:cs typeface="Roboto Mono"/>
                <a:sym typeface="Roboto Mono"/>
              </a:rPr>
              <a:t>key</a:t>
            </a:r>
            <a:r>
              <a:rPr lang="en-US" sz="1100"/>
              <a:t>: The key whose associated value you want to retrieve. This key must exist in the dictionary.</a:t>
            </a:r>
            <a:endParaRPr sz="1100"/>
          </a:p>
          <a:p>
            <a:pPr indent="-298450" lvl="0" marL="457200" rtl="0" algn="l">
              <a:lnSpc>
                <a:spcPct val="115000"/>
              </a:lnSpc>
              <a:spcBef>
                <a:spcPts val="0"/>
              </a:spcBef>
              <a:spcAft>
                <a:spcPts val="0"/>
              </a:spcAft>
              <a:buClr>
                <a:schemeClr val="dk1"/>
              </a:buClr>
              <a:buSzPts val="1100"/>
              <a:buChar char="●"/>
            </a:pPr>
            <a:r>
              <a:rPr b="1" lang="en-US" sz="1100">
                <a:solidFill>
                  <a:srgbClr val="188038"/>
                </a:solidFill>
                <a:latin typeface="Roboto Mono"/>
                <a:ea typeface="Roboto Mono"/>
                <a:cs typeface="Roboto Mono"/>
                <a:sym typeface="Roboto Mono"/>
              </a:rPr>
              <a:t>default</a:t>
            </a:r>
            <a:r>
              <a:rPr b="1" lang="en-US" sz="1100"/>
              <a:t> (optional)</a:t>
            </a:r>
            <a:r>
              <a:rPr lang="en-US" sz="1100"/>
              <a:t>: A value to return if the specified key is not found in the dictionary. If this parameter is not provided, the method returns </a:t>
            </a:r>
            <a:r>
              <a:rPr lang="en-US" sz="1100">
                <a:solidFill>
                  <a:srgbClr val="188038"/>
                </a:solidFill>
                <a:latin typeface="Roboto Mono"/>
                <a:ea typeface="Roboto Mono"/>
                <a:cs typeface="Roboto Mono"/>
                <a:sym typeface="Roboto Mono"/>
              </a:rPr>
              <a:t>None</a:t>
            </a:r>
            <a:r>
              <a:rPr lang="en-US" sz="1100"/>
              <a:t> by default.</a:t>
            </a:r>
            <a:endParaRPr sz="1100"/>
          </a:p>
          <a:p>
            <a:pPr indent="0" lvl="0" marL="0" rtl="0" algn="l">
              <a:lnSpc>
                <a:spcPct val="115000"/>
              </a:lnSpc>
              <a:spcBef>
                <a:spcPts val="1200"/>
              </a:spcBef>
              <a:spcAft>
                <a:spcPts val="0"/>
              </a:spcAft>
              <a:buClr>
                <a:schemeClr val="dk1"/>
              </a:buClr>
              <a:buSzPts val="1100"/>
              <a:buFont typeface="Arial"/>
              <a:buNone/>
            </a:pPr>
            <a:r>
              <a:rPr b="1" lang="en-US" sz="1100"/>
              <a:t>Behavior</a:t>
            </a:r>
            <a:r>
              <a:rPr lang="en-US" sz="1100"/>
              <a:t>:</a:t>
            </a:r>
            <a:endParaRPr sz="1100"/>
          </a:p>
          <a:p>
            <a:pPr indent="-298450" lvl="0" marL="457200" rtl="0" algn="l">
              <a:lnSpc>
                <a:spcPct val="115000"/>
              </a:lnSpc>
              <a:spcBef>
                <a:spcPts val="1200"/>
              </a:spcBef>
              <a:spcAft>
                <a:spcPts val="0"/>
              </a:spcAft>
              <a:buClr>
                <a:schemeClr val="dk1"/>
              </a:buClr>
              <a:buSzPts val="1100"/>
              <a:buChar char="●"/>
            </a:pPr>
            <a:r>
              <a:rPr b="1" lang="en-US" sz="1100"/>
              <a:t>Value Retrieval</a:t>
            </a:r>
            <a:r>
              <a:rPr lang="en-US" sz="1100"/>
              <a:t>: If the key exists in the dictionary, </a:t>
            </a:r>
            <a:r>
              <a:rPr lang="en-US" sz="1100">
                <a:solidFill>
                  <a:srgbClr val="188038"/>
                </a:solidFill>
                <a:latin typeface="Roboto Mono"/>
                <a:ea typeface="Roboto Mono"/>
                <a:cs typeface="Roboto Mono"/>
                <a:sym typeface="Roboto Mono"/>
              </a:rPr>
              <a:t>get()</a:t>
            </a:r>
            <a:r>
              <a:rPr lang="en-US" sz="1100"/>
              <a:t> returns the value associated with that key.</a:t>
            </a:r>
            <a:endParaRPr sz="1100"/>
          </a:p>
          <a:p>
            <a:pPr indent="-298450" lvl="0" marL="457200" rtl="0" algn="l">
              <a:lnSpc>
                <a:spcPct val="115000"/>
              </a:lnSpc>
              <a:spcBef>
                <a:spcPts val="0"/>
              </a:spcBef>
              <a:spcAft>
                <a:spcPts val="0"/>
              </a:spcAft>
              <a:buClr>
                <a:schemeClr val="dk1"/>
              </a:buClr>
              <a:buSzPts val="1100"/>
              <a:buChar char="●"/>
            </a:pPr>
            <a:r>
              <a:rPr b="1" lang="en-US" sz="1100"/>
              <a:t>Key Not Found</a:t>
            </a:r>
            <a:r>
              <a:rPr lang="en-US" sz="1100"/>
              <a:t>: If the key is not found in the dictionary and the </a:t>
            </a:r>
            <a:r>
              <a:rPr lang="en-US" sz="1100">
                <a:solidFill>
                  <a:srgbClr val="188038"/>
                </a:solidFill>
                <a:latin typeface="Roboto Mono"/>
                <a:ea typeface="Roboto Mono"/>
                <a:cs typeface="Roboto Mono"/>
                <a:sym typeface="Roboto Mono"/>
              </a:rPr>
              <a:t>default</a:t>
            </a:r>
            <a:r>
              <a:rPr lang="en-US" sz="1100"/>
              <a:t> parameter is not provided, </a:t>
            </a:r>
            <a:r>
              <a:rPr lang="en-US" sz="1100">
                <a:solidFill>
                  <a:srgbClr val="188038"/>
                </a:solidFill>
                <a:latin typeface="Roboto Mono"/>
                <a:ea typeface="Roboto Mono"/>
                <a:cs typeface="Roboto Mono"/>
                <a:sym typeface="Roboto Mono"/>
              </a:rPr>
              <a:t>get()</a:t>
            </a:r>
            <a:r>
              <a:rPr lang="en-US" sz="1100"/>
              <a:t> returns </a:t>
            </a:r>
            <a:r>
              <a:rPr lang="en-US" sz="1100">
                <a:solidFill>
                  <a:srgbClr val="188038"/>
                </a:solidFill>
                <a:latin typeface="Roboto Mono"/>
                <a:ea typeface="Roboto Mono"/>
                <a:cs typeface="Roboto Mono"/>
                <a:sym typeface="Roboto Mono"/>
              </a:rPr>
              <a:t>None</a:t>
            </a:r>
            <a:r>
              <a:rPr lang="en-US" sz="1100"/>
              <a:t>. If the </a:t>
            </a:r>
            <a:r>
              <a:rPr lang="en-US" sz="1100">
                <a:solidFill>
                  <a:srgbClr val="188038"/>
                </a:solidFill>
                <a:latin typeface="Roboto Mono"/>
                <a:ea typeface="Roboto Mono"/>
                <a:cs typeface="Roboto Mono"/>
                <a:sym typeface="Roboto Mono"/>
              </a:rPr>
              <a:t>default</a:t>
            </a:r>
            <a:r>
              <a:rPr lang="en-US" sz="1100"/>
              <a:t> parameter is specified, </a:t>
            </a:r>
            <a:r>
              <a:rPr lang="en-US" sz="1100">
                <a:solidFill>
                  <a:srgbClr val="188038"/>
                </a:solidFill>
                <a:latin typeface="Roboto Mono"/>
                <a:ea typeface="Roboto Mono"/>
                <a:cs typeface="Roboto Mono"/>
                <a:sym typeface="Roboto Mono"/>
              </a:rPr>
              <a:t>get()</a:t>
            </a:r>
            <a:r>
              <a:rPr lang="en-US" sz="1100"/>
              <a:t> returns the provided default value instead of raising a </a:t>
            </a:r>
            <a:r>
              <a:rPr lang="en-US" sz="1100">
                <a:solidFill>
                  <a:srgbClr val="188038"/>
                </a:solidFill>
                <a:latin typeface="Roboto Mono"/>
                <a:ea typeface="Roboto Mono"/>
                <a:cs typeface="Roboto Mono"/>
                <a:sym typeface="Roboto Mono"/>
              </a:rPr>
              <a:t>KeyError</a:t>
            </a:r>
            <a:r>
              <a:rPr lang="en-US" sz="1100"/>
              <a:t>.</a:t>
            </a:r>
            <a:endParaRPr sz="1100"/>
          </a:p>
          <a:p>
            <a:pPr indent="0" lvl="0" marL="0" rtl="0" algn="l">
              <a:lnSpc>
                <a:spcPct val="115000"/>
              </a:lnSpc>
              <a:spcBef>
                <a:spcPts val="1200"/>
              </a:spcBef>
              <a:spcAft>
                <a:spcPts val="0"/>
              </a:spcAft>
              <a:buClr>
                <a:schemeClr val="dk1"/>
              </a:buClr>
              <a:buSzPts val="1100"/>
              <a:buFont typeface="Arial"/>
              <a:buNone/>
            </a:pPr>
            <a:r>
              <a:rPr b="1" lang="en-US" sz="1100"/>
              <a:t>Usage</a:t>
            </a:r>
            <a:r>
              <a:rPr lang="en-US" sz="1100"/>
              <a:t>:</a:t>
            </a:r>
            <a:endParaRPr sz="1100"/>
          </a:p>
          <a:p>
            <a:pPr indent="-298450" lvl="0" marL="457200" rtl="0" algn="l">
              <a:lnSpc>
                <a:spcPct val="115000"/>
              </a:lnSpc>
              <a:spcBef>
                <a:spcPts val="1200"/>
              </a:spcBef>
              <a:spcAft>
                <a:spcPts val="0"/>
              </a:spcAft>
              <a:buClr>
                <a:schemeClr val="dk1"/>
              </a:buClr>
              <a:buSzPts val="1100"/>
              <a:buChar char="●"/>
            </a:pPr>
            <a:r>
              <a:rPr b="1" lang="en-US" sz="1100"/>
              <a:t>Safe Access</a:t>
            </a:r>
            <a:r>
              <a:rPr lang="en-US" sz="1100"/>
              <a:t>: The </a:t>
            </a:r>
            <a:r>
              <a:rPr lang="en-US" sz="1100">
                <a:solidFill>
                  <a:srgbClr val="188038"/>
                </a:solidFill>
                <a:latin typeface="Roboto Mono"/>
                <a:ea typeface="Roboto Mono"/>
                <a:cs typeface="Roboto Mono"/>
                <a:sym typeface="Roboto Mono"/>
              </a:rPr>
              <a:t>get()</a:t>
            </a:r>
            <a:r>
              <a:rPr lang="en-US" sz="1100"/>
              <a:t> method is useful for safely accessing values without risking a </a:t>
            </a:r>
            <a:r>
              <a:rPr lang="en-US" sz="1100">
                <a:solidFill>
                  <a:srgbClr val="188038"/>
                </a:solidFill>
                <a:latin typeface="Roboto Mono"/>
                <a:ea typeface="Roboto Mono"/>
                <a:cs typeface="Roboto Mono"/>
                <a:sym typeface="Roboto Mono"/>
              </a:rPr>
              <a:t>KeyError</a:t>
            </a:r>
            <a:r>
              <a:rPr lang="en-US" sz="1100"/>
              <a:t>. It allows you to provide a fallback value if the key is missing.</a:t>
            </a:r>
            <a:endParaRPr sz="1100"/>
          </a:p>
          <a:p>
            <a:pPr indent="-298450" lvl="0" marL="457200" rtl="0" algn="l">
              <a:lnSpc>
                <a:spcPct val="115000"/>
              </a:lnSpc>
              <a:spcBef>
                <a:spcPts val="0"/>
              </a:spcBef>
              <a:spcAft>
                <a:spcPts val="0"/>
              </a:spcAft>
              <a:buClr>
                <a:schemeClr val="dk1"/>
              </a:buClr>
              <a:buSzPts val="1100"/>
              <a:buChar char="●"/>
            </a:pPr>
            <a:r>
              <a:rPr b="1" lang="en-US" sz="1100"/>
              <a:t>Default Value</a:t>
            </a:r>
            <a:r>
              <a:rPr lang="en-US" sz="1100"/>
              <a:t>: Providing a default value helps avoid errors and allows you to handle missing keys gracefully.</a:t>
            </a:r>
            <a:endParaRPr sz="1100"/>
          </a:p>
          <a:p>
            <a:pPr indent="0" lvl="0" marL="0" rtl="0" algn="l">
              <a:lnSpc>
                <a:spcPct val="115000"/>
              </a:lnSpc>
              <a:spcBef>
                <a:spcPts val="1200"/>
              </a:spcBef>
              <a:spcAft>
                <a:spcPts val="0"/>
              </a:spcAft>
              <a:buNone/>
            </a:pPr>
            <a:r>
              <a:rPr b="1" lang="en-US" sz="1100"/>
              <a:t>Key Points</a:t>
            </a:r>
            <a:r>
              <a:rPr lang="en-US" sz="1100"/>
              <a:t>:</a:t>
            </a:r>
            <a:endParaRPr sz="1100"/>
          </a:p>
          <a:p>
            <a:pPr indent="-298450" lvl="0" marL="457200" rtl="0" algn="l">
              <a:lnSpc>
                <a:spcPct val="115000"/>
              </a:lnSpc>
              <a:spcBef>
                <a:spcPts val="1200"/>
              </a:spcBef>
              <a:spcAft>
                <a:spcPts val="0"/>
              </a:spcAft>
              <a:buClr>
                <a:schemeClr val="dk1"/>
              </a:buClr>
              <a:buSzPts val="1100"/>
              <a:buChar char="●"/>
            </a:pPr>
            <a:r>
              <a:rPr b="1" lang="en-US" sz="1100"/>
              <a:t>No Exception</a:t>
            </a:r>
            <a:r>
              <a:rPr lang="en-US" sz="1100"/>
              <a:t>: Unlike accessing a dictionary value directly (e.g., </a:t>
            </a:r>
            <a:r>
              <a:rPr lang="en-US" sz="1100">
                <a:solidFill>
                  <a:srgbClr val="188038"/>
                </a:solidFill>
                <a:latin typeface="Roboto Mono"/>
                <a:ea typeface="Roboto Mono"/>
                <a:cs typeface="Roboto Mono"/>
                <a:sym typeface="Roboto Mono"/>
              </a:rPr>
              <a:t>my_dict['key']</a:t>
            </a:r>
            <a:r>
              <a:rPr lang="en-US" sz="1100"/>
              <a:t>), which raises a </a:t>
            </a:r>
            <a:r>
              <a:rPr lang="en-US" sz="1100">
                <a:solidFill>
                  <a:srgbClr val="188038"/>
                </a:solidFill>
                <a:latin typeface="Roboto Mono"/>
                <a:ea typeface="Roboto Mono"/>
                <a:cs typeface="Roboto Mono"/>
                <a:sym typeface="Roboto Mono"/>
              </a:rPr>
              <a:t>KeyError</a:t>
            </a:r>
            <a:r>
              <a:rPr lang="en-US" sz="1100"/>
              <a:t> if the key is missing, </a:t>
            </a:r>
            <a:r>
              <a:rPr lang="en-US" sz="1100">
                <a:solidFill>
                  <a:srgbClr val="188038"/>
                </a:solidFill>
                <a:latin typeface="Roboto Mono"/>
                <a:ea typeface="Roboto Mono"/>
                <a:cs typeface="Roboto Mono"/>
                <a:sym typeface="Roboto Mono"/>
              </a:rPr>
              <a:t>get()</a:t>
            </a:r>
            <a:r>
              <a:rPr lang="en-US" sz="1100"/>
              <a:t> does not raise an exception and instead provides a way to handle missing keys gracefully.</a:t>
            </a:r>
            <a:endParaRPr sz="1100"/>
          </a:p>
          <a:p>
            <a:pPr indent="-298450" lvl="0" marL="457200" rtl="0" algn="l">
              <a:lnSpc>
                <a:spcPct val="115000"/>
              </a:lnSpc>
              <a:spcBef>
                <a:spcPts val="0"/>
              </a:spcBef>
              <a:spcAft>
                <a:spcPts val="0"/>
              </a:spcAft>
              <a:buClr>
                <a:schemeClr val="dk1"/>
              </a:buClr>
              <a:buSzPts val="1100"/>
              <a:buChar char="●"/>
            </a:pPr>
            <a:r>
              <a:rPr b="1" lang="en-US" sz="1100"/>
              <a:t>Default Parameter</a:t>
            </a:r>
            <a:r>
              <a:rPr lang="en-US" sz="1100"/>
              <a:t>: The </a:t>
            </a:r>
            <a:r>
              <a:rPr lang="en-US" sz="1100">
                <a:solidFill>
                  <a:srgbClr val="188038"/>
                </a:solidFill>
                <a:latin typeface="Roboto Mono"/>
                <a:ea typeface="Roboto Mono"/>
                <a:cs typeface="Roboto Mono"/>
                <a:sym typeface="Roboto Mono"/>
              </a:rPr>
              <a:t>default</a:t>
            </a:r>
            <a:r>
              <a:rPr lang="en-US" sz="1100"/>
              <a:t> parameter is optional. If not provided, </a:t>
            </a:r>
            <a:r>
              <a:rPr lang="en-US" sz="1100">
                <a:solidFill>
                  <a:srgbClr val="188038"/>
                </a:solidFill>
                <a:latin typeface="Roboto Mono"/>
                <a:ea typeface="Roboto Mono"/>
                <a:cs typeface="Roboto Mono"/>
                <a:sym typeface="Roboto Mono"/>
              </a:rPr>
              <a:t>None</a:t>
            </a:r>
            <a:r>
              <a:rPr lang="en-US" sz="1100"/>
              <a:t> is used as the default return value when the key is not found.</a:t>
            </a:r>
            <a:endParaRPr sz="1100">
              <a:solidFill>
                <a:srgbClr val="1155CC"/>
              </a:solidFill>
            </a:endParaRPr>
          </a:p>
        </p:txBody>
      </p:sp>
      <p:sp>
        <p:nvSpPr>
          <p:cNvPr id="147" name="Google Shape;14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5" name="Google Shape;3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1"/>
          <p:cNvSpPr/>
          <p:nvPr>
            <p:ph idx="2" type="pic"/>
          </p:nvPr>
        </p:nvSpPr>
        <p:spPr>
          <a:xfrm>
            <a:off x="5183188" y="987425"/>
            <a:ext cx="6172200" cy="4873625"/>
          </a:xfrm>
          <a:prstGeom prst="rect">
            <a:avLst/>
          </a:prstGeom>
          <a:noFill/>
          <a:ln>
            <a:noFill/>
          </a:ln>
        </p:spPr>
      </p:sp>
      <p:sp>
        <p:nvSpPr>
          <p:cNvPr id="68" name="Google Shape;68;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title"/>
          </p:nvPr>
        </p:nvSpPr>
        <p:spPr>
          <a:xfrm>
            <a:off x="3314700" y="2103425"/>
            <a:ext cx="62274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Lesson 4 - Dictionary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Iterating Over Dictionaries</a:t>
            </a:r>
            <a:endParaRPr/>
          </a:p>
        </p:txBody>
      </p:sp>
      <p:sp>
        <p:nvSpPr>
          <p:cNvPr id="158" name="Google Shape;158;p10"/>
          <p:cNvSpPr txBox="1"/>
          <p:nvPr/>
        </p:nvSpPr>
        <p:spPr>
          <a:xfrm>
            <a:off x="1022888" y="1813302"/>
            <a:ext cx="9624448" cy="55136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200" u="none" cap="none" strike="noStrike">
                <a:solidFill>
                  <a:schemeClr val="dk1"/>
                </a:solidFill>
                <a:latin typeface="Arial"/>
                <a:ea typeface="Arial"/>
                <a:cs typeface="Arial"/>
                <a:sym typeface="Arial"/>
              </a:rPr>
              <a:t>Iterate over keys, values, or key-value pairs.</a:t>
            </a:r>
            <a:endParaRPr b="0" i="0" sz="2200" u="none" cap="none" strike="noStrike">
              <a:solidFill>
                <a:schemeClr val="dk1"/>
              </a:solidFill>
              <a:latin typeface="Arial"/>
              <a:ea typeface="Arial"/>
              <a:cs typeface="Arial"/>
              <a:sym typeface="Arial"/>
            </a:endParaRPr>
          </a:p>
        </p:txBody>
      </p:sp>
      <p:pic>
        <p:nvPicPr>
          <p:cNvPr descr="A black background with white text&#10;&#10;Description automatically generated" id="159" name="Google Shape;159;p10"/>
          <p:cNvPicPr preferRelativeResize="0"/>
          <p:nvPr/>
        </p:nvPicPr>
        <p:blipFill rotWithShape="1">
          <a:blip r:embed="rId3">
            <a:alphaModFix/>
          </a:blip>
          <a:srcRect b="0" l="0" r="0" t="0"/>
          <a:stretch/>
        </p:blipFill>
        <p:spPr>
          <a:xfrm>
            <a:off x="2489921" y="3429000"/>
            <a:ext cx="7212157" cy="155261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Nested Dictionaries</a:t>
            </a:r>
            <a:endParaRPr/>
          </a:p>
        </p:txBody>
      </p:sp>
      <p:sp>
        <p:nvSpPr>
          <p:cNvPr id="166" name="Google Shape;166;p11"/>
          <p:cNvSpPr txBox="1"/>
          <p:nvPr/>
        </p:nvSpPr>
        <p:spPr>
          <a:xfrm>
            <a:off x="1022888" y="1813302"/>
            <a:ext cx="9624448" cy="105920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Dictionaries within dictionaries.</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Useful for complex data structures.</a:t>
            </a:r>
            <a:endParaRPr b="0" i="0" sz="2200" u="none" cap="none" strike="noStrike">
              <a:solidFill>
                <a:schemeClr val="dk1"/>
              </a:solidFill>
              <a:latin typeface="Arial"/>
              <a:ea typeface="Arial"/>
              <a:cs typeface="Arial"/>
              <a:sym typeface="Arial"/>
            </a:endParaRPr>
          </a:p>
        </p:txBody>
      </p:sp>
      <p:pic>
        <p:nvPicPr>
          <p:cNvPr descr="A screenshot of a computer code&#10;&#10;Description automatically generated" id="167" name="Google Shape;167;p11"/>
          <p:cNvPicPr preferRelativeResize="0"/>
          <p:nvPr/>
        </p:nvPicPr>
        <p:blipFill rotWithShape="1">
          <a:blip r:embed="rId3">
            <a:alphaModFix/>
          </a:blip>
          <a:srcRect b="0" l="0" r="0" t="0"/>
          <a:stretch/>
        </p:blipFill>
        <p:spPr>
          <a:xfrm>
            <a:off x="2297191" y="3429000"/>
            <a:ext cx="7597618" cy="21139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Introduction to Dictionaries</a:t>
            </a:r>
            <a:endParaRPr/>
          </a:p>
        </p:txBody>
      </p:sp>
      <p:sp>
        <p:nvSpPr>
          <p:cNvPr id="96" name="Google Shape;96;p2"/>
          <p:cNvSpPr txBox="1"/>
          <p:nvPr/>
        </p:nvSpPr>
        <p:spPr>
          <a:xfrm>
            <a:off x="1022888" y="1813302"/>
            <a:ext cx="9624448" cy="156703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Unordered collections of key-value pairs.</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Keys must be unique and immutable.</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Syntax: dict_name = {key1: value1, key2: value2,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Accessing Dictionary Elements</a:t>
            </a:r>
            <a:endParaRPr/>
          </a:p>
        </p:txBody>
      </p:sp>
      <p:sp>
        <p:nvSpPr>
          <p:cNvPr id="103" name="Google Shape;103;p3"/>
          <p:cNvSpPr txBox="1"/>
          <p:nvPr/>
        </p:nvSpPr>
        <p:spPr>
          <a:xfrm>
            <a:off x="1022888" y="1813302"/>
            <a:ext cx="9624448" cy="55136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200" u="none" cap="none" strike="noStrike">
                <a:solidFill>
                  <a:schemeClr val="dk1"/>
                </a:solidFill>
                <a:latin typeface="Arial"/>
                <a:ea typeface="Arial"/>
                <a:cs typeface="Arial"/>
                <a:sym typeface="Arial"/>
              </a:rPr>
              <a:t>Use keys to access values.</a:t>
            </a:r>
            <a:endParaRPr b="0" i="0" sz="2200" u="none" cap="none" strike="noStrike">
              <a:solidFill>
                <a:schemeClr val="dk1"/>
              </a:solidFill>
              <a:latin typeface="Arial"/>
              <a:ea typeface="Arial"/>
              <a:cs typeface="Arial"/>
              <a:sym typeface="Arial"/>
            </a:endParaRPr>
          </a:p>
        </p:txBody>
      </p:sp>
      <p:pic>
        <p:nvPicPr>
          <p:cNvPr descr="A black background with white text&#10;&#10;Description automatically generated" id="104" name="Google Shape;104;p3"/>
          <p:cNvPicPr preferRelativeResize="0"/>
          <p:nvPr/>
        </p:nvPicPr>
        <p:blipFill rotWithShape="1">
          <a:blip r:embed="rId3">
            <a:alphaModFix/>
          </a:blip>
          <a:srcRect b="0" l="0" r="0" t="0"/>
          <a:stretch/>
        </p:blipFill>
        <p:spPr>
          <a:xfrm>
            <a:off x="1895384" y="3103065"/>
            <a:ext cx="8401231" cy="166487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Adding and Removing Elements</a:t>
            </a:r>
            <a:endParaRPr/>
          </a:p>
        </p:txBody>
      </p:sp>
      <p:sp>
        <p:nvSpPr>
          <p:cNvPr id="111" name="Google Shape;111;p4"/>
          <p:cNvSpPr txBox="1"/>
          <p:nvPr/>
        </p:nvSpPr>
        <p:spPr>
          <a:xfrm>
            <a:off x="1022888" y="1813302"/>
            <a:ext cx="9624448" cy="105920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Add using dict_name[key] = value.</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Remove using del dict_name[key] or pop().</a:t>
            </a:r>
            <a:endParaRPr b="0" i="0" sz="2200" u="none" cap="none" strike="noStrike">
              <a:solidFill>
                <a:schemeClr val="dk1"/>
              </a:solidFill>
              <a:latin typeface="Arial"/>
              <a:ea typeface="Arial"/>
              <a:cs typeface="Arial"/>
              <a:sym typeface="Arial"/>
            </a:endParaRPr>
          </a:p>
        </p:txBody>
      </p:sp>
      <p:pic>
        <p:nvPicPr>
          <p:cNvPr descr="A black background with white text&#10;&#10;Description automatically generated" id="112" name="Google Shape;112;p4"/>
          <p:cNvPicPr preferRelativeResize="0"/>
          <p:nvPr/>
        </p:nvPicPr>
        <p:blipFill rotWithShape="1">
          <a:blip r:embed="rId3">
            <a:alphaModFix/>
          </a:blip>
          <a:srcRect b="0" l="0" r="0" t="0"/>
          <a:stretch/>
        </p:blipFill>
        <p:spPr>
          <a:xfrm>
            <a:off x="2361219" y="3431156"/>
            <a:ext cx="7469562" cy="164990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Inbuilt Functions for Dictionaries</a:t>
            </a:r>
            <a:endParaRPr/>
          </a:p>
        </p:txBody>
      </p:sp>
      <p:sp>
        <p:nvSpPr>
          <p:cNvPr id="119" name="Google Shape;119;p5"/>
          <p:cNvSpPr txBox="1"/>
          <p:nvPr/>
        </p:nvSpPr>
        <p:spPr>
          <a:xfrm>
            <a:off x="1022888" y="1813302"/>
            <a:ext cx="9624300" cy="4556100"/>
          </a:xfrm>
          <a:prstGeom prst="rect">
            <a:avLst/>
          </a:prstGeom>
          <a:noFill/>
          <a:ln>
            <a:noFill/>
          </a:ln>
        </p:spPr>
        <p:txBody>
          <a:bodyPr anchorCtr="0" anchor="t" bIns="45700" lIns="91425" spcFirstLastPara="1" rIns="91425" wrap="square" tIns="45700">
            <a:spAutoFit/>
          </a:bodyPr>
          <a:lstStyle/>
          <a:p>
            <a:pPr indent="-355600" lvl="0" marL="457200" rtl="0" algn="l">
              <a:lnSpc>
                <a:spcPct val="150000"/>
              </a:lnSpc>
              <a:spcBef>
                <a:spcPts val="0"/>
              </a:spcBef>
              <a:spcAft>
                <a:spcPts val="0"/>
              </a:spcAft>
              <a:buClr>
                <a:schemeClr val="dk1"/>
              </a:buClr>
              <a:buSzPts val="2000"/>
              <a:buChar char="•"/>
            </a:pPr>
            <a:r>
              <a:rPr b="1" lang="en-US" sz="2000">
                <a:solidFill>
                  <a:srgbClr val="188038"/>
                </a:solidFill>
                <a:latin typeface="Roboto Mono"/>
                <a:ea typeface="Roboto Mono"/>
                <a:cs typeface="Roboto Mono"/>
                <a:sym typeface="Roboto Mono"/>
              </a:rPr>
              <a:t>dict.keys()</a:t>
            </a:r>
            <a:r>
              <a:rPr lang="en-US" sz="2000">
                <a:solidFill>
                  <a:schemeClr val="dk1"/>
                </a:solidFill>
              </a:rPr>
              <a:t>: Returns a view object displaying a list of all keys.</a:t>
            </a:r>
            <a:endParaRPr sz="2000">
              <a:solidFill>
                <a:schemeClr val="dk1"/>
              </a:solidFill>
            </a:endParaRPr>
          </a:p>
          <a:p>
            <a:pPr indent="-355600" lvl="0" marL="457200" rtl="0" algn="l">
              <a:lnSpc>
                <a:spcPct val="150000"/>
              </a:lnSpc>
              <a:spcBef>
                <a:spcPts val="0"/>
              </a:spcBef>
              <a:spcAft>
                <a:spcPts val="0"/>
              </a:spcAft>
              <a:buClr>
                <a:schemeClr val="dk1"/>
              </a:buClr>
              <a:buSzPts val="2000"/>
              <a:buChar char="•"/>
            </a:pPr>
            <a:r>
              <a:rPr b="1" lang="en-US" sz="2000">
                <a:solidFill>
                  <a:srgbClr val="188038"/>
                </a:solidFill>
                <a:latin typeface="Roboto Mono"/>
                <a:ea typeface="Roboto Mono"/>
                <a:cs typeface="Roboto Mono"/>
                <a:sym typeface="Roboto Mono"/>
              </a:rPr>
              <a:t>dict.values()</a:t>
            </a:r>
            <a:r>
              <a:rPr lang="en-US" sz="2000">
                <a:solidFill>
                  <a:schemeClr val="dk1"/>
                </a:solidFill>
              </a:rPr>
              <a:t>: Returns a view object displaying a list of all values.</a:t>
            </a:r>
            <a:endParaRPr sz="2000">
              <a:solidFill>
                <a:schemeClr val="dk1"/>
              </a:solidFill>
            </a:endParaRPr>
          </a:p>
          <a:p>
            <a:pPr indent="-355600" lvl="0" marL="457200" rtl="0" algn="l">
              <a:lnSpc>
                <a:spcPct val="150000"/>
              </a:lnSpc>
              <a:spcBef>
                <a:spcPts val="0"/>
              </a:spcBef>
              <a:spcAft>
                <a:spcPts val="0"/>
              </a:spcAft>
              <a:buClr>
                <a:schemeClr val="dk1"/>
              </a:buClr>
              <a:buSzPts val="2000"/>
              <a:buChar char="•"/>
            </a:pPr>
            <a:r>
              <a:rPr b="1" lang="en-US" sz="2000">
                <a:solidFill>
                  <a:srgbClr val="188038"/>
                </a:solidFill>
                <a:latin typeface="Roboto Mono"/>
                <a:ea typeface="Roboto Mono"/>
                <a:cs typeface="Roboto Mono"/>
                <a:sym typeface="Roboto Mono"/>
              </a:rPr>
              <a:t>dict.items()</a:t>
            </a:r>
            <a:r>
              <a:rPr lang="en-US" sz="2000">
                <a:solidFill>
                  <a:schemeClr val="dk1"/>
                </a:solidFill>
              </a:rPr>
              <a:t>: Returns a view object displaying a list of all key-value pairs.</a:t>
            </a:r>
            <a:endParaRPr sz="2000">
              <a:solidFill>
                <a:schemeClr val="dk1"/>
              </a:solidFill>
            </a:endParaRPr>
          </a:p>
          <a:p>
            <a:pPr indent="-355600" lvl="0" marL="457200" rtl="0" algn="l">
              <a:lnSpc>
                <a:spcPct val="150000"/>
              </a:lnSpc>
              <a:spcBef>
                <a:spcPts val="0"/>
              </a:spcBef>
              <a:spcAft>
                <a:spcPts val="0"/>
              </a:spcAft>
              <a:buClr>
                <a:schemeClr val="dk1"/>
              </a:buClr>
              <a:buSzPts val="2000"/>
              <a:buChar char="•"/>
            </a:pPr>
            <a:r>
              <a:rPr b="1" lang="en-US" sz="2000">
                <a:solidFill>
                  <a:srgbClr val="188038"/>
                </a:solidFill>
                <a:latin typeface="Roboto Mono"/>
                <a:ea typeface="Roboto Mono"/>
                <a:cs typeface="Roboto Mono"/>
                <a:sym typeface="Roboto Mono"/>
              </a:rPr>
              <a:t>dict.get(key[, default])</a:t>
            </a:r>
            <a:r>
              <a:rPr lang="en-US" sz="2000">
                <a:solidFill>
                  <a:schemeClr val="dk1"/>
                </a:solidFill>
              </a:rPr>
              <a:t>: Returns the value for the specified key, or a default value if the key is not found.</a:t>
            </a:r>
            <a:endParaRPr sz="2000">
              <a:solidFill>
                <a:schemeClr val="dk1"/>
              </a:solidFill>
            </a:endParaRPr>
          </a:p>
          <a:p>
            <a:pPr indent="-355600" lvl="0" marL="457200" rtl="0" algn="l">
              <a:lnSpc>
                <a:spcPct val="150000"/>
              </a:lnSpc>
              <a:spcBef>
                <a:spcPts val="0"/>
              </a:spcBef>
              <a:spcAft>
                <a:spcPts val="0"/>
              </a:spcAft>
              <a:buClr>
                <a:schemeClr val="dk1"/>
              </a:buClr>
              <a:buSzPts val="2000"/>
              <a:buChar char="•"/>
            </a:pPr>
            <a:r>
              <a:rPr b="1" lang="en-US" sz="2000">
                <a:solidFill>
                  <a:srgbClr val="188038"/>
                </a:solidFill>
                <a:latin typeface="Roboto Mono"/>
                <a:ea typeface="Roboto Mono"/>
                <a:cs typeface="Roboto Mono"/>
                <a:sym typeface="Roboto Mono"/>
              </a:rPr>
              <a:t>dict.update(other_dict)</a:t>
            </a:r>
            <a:r>
              <a:rPr lang="en-US" sz="2000">
                <a:solidFill>
                  <a:schemeClr val="dk1"/>
                </a:solidFill>
              </a:rPr>
              <a:t>: Updates the dictionary with key-value pairs from another dictionary or iterable of key-value pairs.</a:t>
            </a:r>
            <a:endParaRPr sz="2000">
              <a:solidFill>
                <a:schemeClr val="dk1"/>
              </a:solidFill>
            </a:endParaRPr>
          </a:p>
          <a:p>
            <a:pPr indent="-355600" lvl="0" marL="457200" rtl="0" algn="l">
              <a:lnSpc>
                <a:spcPct val="150000"/>
              </a:lnSpc>
              <a:spcBef>
                <a:spcPts val="0"/>
              </a:spcBef>
              <a:spcAft>
                <a:spcPts val="0"/>
              </a:spcAft>
              <a:buClr>
                <a:schemeClr val="dk1"/>
              </a:buClr>
              <a:buSzPts val="2000"/>
              <a:buChar char="•"/>
            </a:pPr>
            <a:r>
              <a:rPr b="1" lang="en-US" sz="2000">
                <a:solidFill>
                  <a:srgbClr val="188038"/>
                </a:solidFill>
                <a:latin typeface="Roboto Mono"/>
                <a:ea typeface="Roboto Mono"/>
                <a:cs typeface="Roboto Mono"/>
                <a:sym typeface="Roboto Mono"/>
              </a:rPr>
              <a:t>dict.pop(key[, default])</a:t>
            </a:r>
            <a:r>
              <a:rPr lang="en-US" sz="2000">
                <a:solidFill>
                  <a:schemeClr val="dk1"/>
                </a:solidFill>
              </a:rPr>
              <a:t>: Removes and returns the value for the specified key. If the key is not found, returns the default value if provided, otherwise raises a </a:t>
            </a:r>
            <a:r>
              <a:rPr lang="en-US" sz="2000">
                <a:solidFill>
                  <a:srgbClr val="188038"/>
                </a:solidFill>
                <a:latin typeface="Roboto Mono"/>
                <a:ea typeface="Roboto Mono"/>
                <a:cs typeface="Roboto Mono"/>
                <a:sym typeface="Roboto Mono"/>
              </a:rPr>
              <a:t>KeyError</a:t>
            </a:r>
            <a:r>
              <a:rPr lang="en-US" sz="2000">
                <a:solidFill>
                  <a:schemeClr val="dk1"/>
                </a:solidFill>
              </a:rPr>
              <a:t>.</a:t>
            </a:r>
            <a:endParaRPr sz="2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keys()</a:t>
            </a:r>
            <a:endParaRPr/>
          </a:p>
        </p:txBody>
      </p:sp>
      <p:sp>
        <p:nvSpPr>
          <p:cNvPr id="126" name="Google Shape;126;p6"/>
          <p:cNvSpPr txBox="1"/>
          <p:nvPr/>
        </p:nvSpPr>
        <p:spPr>
          <a:xfrm>
            <a:off x="1022888" y="1813302"/>
            <a:ext cx="9624300" cy="14469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US" sz="2200">
                <a:solidFill>
                  <a:srgbClr val="1155CC"/>
                </a:solidFill>
              </a:rPr>
              <a:t>Syntax : dict.keys()</a:t>
            </a:r>
            <a:endParaRPr sz="2200">
              <a:solidFill>
                <a:srgbClr val="1155CC"/>
              </a:solidFill>
            </a:endParaRPr>
          </a:p>
          <a:p>
            <a:pPr indent="0" lvl="0" marL="0" marR="0" rtl="0" algn="l">
              <a:lnSpc>
                <a:spcPct val="150000"/>
              </a:lnSpc>
              <a:spcBef>
                <a:spcPts val="0"/>
              </a:spcBef>
              <a:spcAft>
                <a:spcPts val="0"/>
              </a:spcAft>
              <a:buNone/>
            </a:pPr>
            <a:r>
              <a:rPr b="0" i="0" lang="en-US" sz="2200" u="none" cap="none" strike="noStrike">
                <a:solidFill>
                  <a:schemeClr val="dk1"/>
                </a:solidFill>
                <a:latin typeface="Arial"/>
                <a:ea typeface="Arial"/>
                <a:cs typeface="Arial"/>
                <a:sym typeface="Arial"/>
              </a:rPr>
              <a:t>The keys() method returns a view object that displays a list of all the keys in the dictionary.</a:t>
            </a:r>
            <a:endParaRPr b="0" i="0" sz="2200" u="none" cap="none" strike="noStrike">
              <a:solidFill>
                <a:schemeClr val="dk1"/>
              </a:solidFill>
              <a:latin typeface="Arial"/>
              <a:ea typeface="Arial"/>
              <a:cs typeface="Arial"/>
              <a:sym typeface="Arial"/>
            </a:endParaRPr>
          </a:p>
        </p:txBody>
      </p:sp>
      <p:pic>
        <p:nvPicPr>
          <p:cNvPr descr="A black screen with white text&#10;&#10;Description automatically generated" id="127" name="Google Shape;127;p6"/>
          <p:cNvPicPr preferRelativeResize="0"/>
          <p:nvPr/>
        </p:nvPicPr>
        <p:blipFill rotWithShape="1">
          <a:blip r:embed="rId3">
            <a:alphaModFix/>
          </a:blip>
          <a:srcRect b="0" l="0" r="0" t="0"/>
          <a:stretch/>
        </p:blipFill>
        <p:spPr>
          <a:xfrm>
            <a:off x="1363369" y="3429000"/>
            <a:ext cx="9465262" cy="16478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values()</a:t>
            </a:r>
            <a:endParaRPr/>
          </a:p>
        </p:txBody>
      </p:sp>
      <p:sp>
        <p:nvSpPr>
          <p:cNvPr id="134" name="Google Shape;134;p7"/>
          <p:cNvSpPr txBox="1"/>
          <p:nvPr/>
        </p:nvSpPr>
        <p:spPr>
          <a:xfrm>
            <a:off x="1022888" y="1813302"/>
            <a:ext cx="9624300" cy="14469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US" sz="2200">
                <a:solidFill>
                  <a:srgbClr val="1155CC"/>
                </a:solidFill>
              </a:rPr>
              <a:t>Syntax : dict.values()</a:t>
            </a:r>
            <a:endParaRPr sz="2200">
              <a:solidFill>
                <a:srgbClr val="1155CC"/>
              </a:solidFill>
            </a:endParaRPr>
          </a:p>
          <a:p>
            <a:pPr indent="0" lvl="0" marL="0" marR="0" rtl="0" algn="l">
              <a:lnSpc>
                <a:spcPct val="150000"/>
              </a:lnSpc>
              <a:spcBef>
                <a:spcPts val="0"/>
              </a:spcBef>
              <a:spcAft>
                <a:spcPts val="0"/>
              </a:spcAft>
              <a:buNone/>
            </a:pPr>
            <a:r>
              <a:rPr b="0" i="0" lang="en-US" sz="2200" u="none" cap="none" strike="noStrike">
                <a:solidFill>
                  <a:schemeClr val="dk1"/>
                </a:solidFill>
                <a:latin typeface="Arial"/>
                <a:ea typeface="Arial"/>
                <a:cs typeface="Arial"/>
                <a:sym typeface="Arial"/>
              </a:rPr>
              <a:t>The values() method returns a view object that displays a list of all the values in the dictionary.</a:t>
            </a:r>
            <a:endParaRPr/>
          </a:p>
        </p:txBody>
      </p:sp>
      <p:pic>
        <p:nvPicPr>
          <p:cNvPr descr="A black screen with white text&#10;&#10;Description automatically generated" id="135" name="Google Shape;135;p7"/>
          <p:cNvPicPr preferRelativeResize="0"/>
          <p:nvPr/>
        </p:nvPicPr>
        <p:blipFill rotWithShape="1">
          <a:blip r:embed="rId3">
            <a:alphaModFix/>
          </a:blip>
          <a:srcRect b="0" l="0" r="0" t="0"/>
          <a:stretch/>
        </p:blipFill>
        <p:spPr>
          <a:xfrm>
            <a:off x="1079556" y="3429000"/>
            <a:ext cx="10274244" cy="1685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items()</a:t>
            </a:r>
            <a:endParaRPr/>
          </a:p>
        </p:txBody>
      </p:sp>
      <p:sp>
        <p:nvSpPr>
          <p:cNvPr id="142" name="Google Shape;142;p8"/>
          <p:cNvSpPr txBox="1"/>
          <p:nvPr/>
        </p:nvSpPr>
        <p:spPr>
          <a:xfrm>
            <a:off x="1022888" y="1813302"/>
            <a:ext cx="9624300" cy="14469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US" sz="2200">
                <a:solidFill>
                  <a:srgbClr val="1155CC"/>
                </a:solidFill>
              </a:rPr>
              <a:t>Syntax : dict.items()</a:t>
            </a:r>
            <a:endParaRPr sz="2200">
              <a:solidFill>
                <a:srgbClr val="1155CC"/>
              </a:solidFill>
            </a:endParaRPr>
          </a:p>
          <a:p>
            <a:pPr indent="0" lvl="0" marL="0" marR="0" rtl="0" algn="l">
              <a:lnSpc>
                <a:spcPct val="150000"/>
              </a:lnSpc>
              <a:spcBef>
                <a:spcPts val="0"/>
              </a:spcBef>
              <a:spcAft>
                <a:spcPts val="0"/>
              </a:spcAft>
              <a:buNone/>
            </a:pPr>
            <a:r>
              <a:rPr b="0" i="0" lang="en-US" sz="2200" u="none" cap="none" strike="noStrike">
                <a:solidFill>
                  <a:schemeClr val="dk1"/>
                </a:solidFill>
                <a:latin typeface="Arial"/>
                <a:ea typeface="Arial"/>
                <a:cs typeface="Arial"/>
                <a:sym typeface="Arial"/>
              </a:rPr>
              <a:t>The items() method returns a view object that displays a list of all the key-value pairs in the dictionary as tuples.</a:t>
            </a:r>
            <a:endParaRPr b="0" i="0" sz="2200" u="none" cap="none" strike="noStrike">
              <a:solidFill>
                <a:schemeClr val="dk1"/>
              </a:solidFill>
              <a:latin typeface="Arial"/>
              <a:ea typeface="Arial"/>
              <a:cs typeface="Arial"/>
              <a:sym typeface="Arial"/>
            </a:endParaRPr>
          </a:p>
        </p:txBody>
      </p:sp>
      <p:pic>
        <p:nvPicPr>
          <p:cNvPr descr="A computer screen with white text&#10;&#10;Description automatically generated" id="143" name="Google Shape;143;p8"/>
          <p:cNvPicPr preferRelativeResize="0"/>
          <p:nvPr/>
        </p:nvPicPr>
        <p:blipFill rotWithShape="1">
          <a:blip r:embed="rId3">
            <a:alphaModFix/>
          </a:blip>
          <a:srcRect b="0" l="0" r="0" t="0"/>
          <a:stretch/>
        </p:blipFill>
        <p:spPr>
          <a:xfrm>
            <a:off x="1643527" y="3429000"/>
            <a:ext cx="8904945" cy="259022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get()</a:t>
            </a:r>
            <a:endParaRPr/>
          </a:p>
        </p:txBody>
      </p:sp>
      <p:sp>
        <p:nvSpPr>
          <p:cNvPr id="150" name="Google Shape;150;p9"/>
          <p:cNvSpPr txBox="1"/>
          <p:nvPr/>
        </p:nvSpPr>
        <p:spPr>
          <a:xfrm>
            <a:off x="1022888" y="1813302"/>
            <a:ext cx="9624300" cy="14469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US" sz="2200">
                <a:solidFill>
                  <a:srgbClr val="1155CC"/>
                </a:solidFill>
              </a:rPr>
              <a:t>Syntax : dict.get(key, default=None)</a:t>
            </a:r>
            <a:endParaRPr sz="2200">
              <a:solidFill>
                <a:srgbClr val="1155CC"/>
              </a:solidFill>
            </a:endParaRPr>
          </a:p>
          <a:p>
            <a:pPr indent="0" lvl="0" marL="0" marR="0" rtl="0" algn="l">
              <a:lnSpc>
                <a:spcPct val="150000"/>
              </a:lnSpc>
              <a:spcBef>
                <a:spcPts val="0"/>
              </a:spcBef>
              <a:spcAft>
                <a:spcPts val="0"/>
              </a:spcAft>
              <a:buNone/>
            </a:pPr>
            <a:r>
              <a:rPr b="0" i="0" lang="en-US" sz="2200" u="none" cap="none" strike="noStrike">
                <a:solidFill>
                  <a:schemeClr val="dk1"/>
                </a:solidFill>
                <a:latin typeface="Arial"/>
                <a:ea typeface="Arial"/>
                <a:cs typeface="Arial"/>
                <a:sym typeface="Arial"/>
              </a:rPr>
              <a:t>The get() method returns the value associated with a specified key. If the key is not found, it returns a default value (which is None if not specified).</a:t>
            </a:r>
            <a:endParaRPr b="0" i="0" sz="2200" u="none" cap="none" strike="noStrike">
              <a:solidFill>
                <a:schemeClr val="dk1"/>
              </a:solidFill>
              <a:latin typeface="Arial"/>
              <a:ea typeface="Arial"/>
              <a:cs typeface="Arial"/>
              <a:sym typeface="Arial"/>
            </a:endParaRPr>
          </a:p>
        </p:txBody>
      </p:sp>
      <p:pic>
        <p:nvPicPr>
          <p:cNvPr descr="A computer code with text&#10;&#10;Description automatically generated with medium confidence" id="151" name="Google Shape;151;p9"/>
          <p:cNvPicPr preferRelativeResize="0"/>
          <p:nvPr/>
        </p:nvPicPr>
        <p:blipFill rotWithShape="1">
          <a:blip r:embed="rId3">
            <a:alphaModFix/>
          </a:blip>
          <a:srcRect b="0" l="0" r="0" t="0"/>
          <a:stretch/>
        </p:blipFill>
        <p:spPr>
          <a:xfrm>
            <a:off x="1461808" y="3429000"/>
            <a:ext cx="8746608" cy="2326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2024-08-09T00:21:02Z</dcterms:created>
  <dc:creator>NEHA MAHENDRAN NAMBIAR</dc:creator>
</cp:coreProperties>
</file>