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lay"/>
      <p:regular r:id="rId16"/>
      <p:bold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ewdvDU21QV9m0voHu2600cY1c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bold.fntdata"/><Relationship Id="rId16" Type="http://schemas.openxmlformats.org/officeDocument/2006/relationships/font" Target="fonts/Play-regular.fntdata"/><Relationship Id="rId5" Type="http://schemas.openxmlformats.org/officeDocument/2006/relationships/slide" Target="slides/slide1.xml"/><Relationship Id="rId19" Type="http://schemas.openxmlformats.org/officeDocument/2006/relationships/font" Target="fonts/RobotoMono-bold.fntdata"/><Relationship Id="rId6" Type="http://schemas.openxmlformats.org/officeDocument/2006/relationships/slide" Target="slides/slide2.xml"/><Relationship Id="rId18"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1100"/>
              <a:t>Welcome to Lesson 6 of the Foundations of Programming in Python course (FOPPY).</a:t>
            </a:r>
            <a:endParaRPr b="1" sz="1100"/>
          </a:p>
          <a:p>
            <a:pPr indent="0" lvl="0" marL="0" rtl="0" algn="l">
              <a:lnSpc>
                <a:spcPct val="115000"/>
              </a:lnSpc>
              <a:spcBef>
                <a:spcPts val="1200"/>
              </a:spcBef>
              <a:spcAft>
                <a:spcPts val="0"/>
              </a:spcAft>
              <a:buClr>
                <a:schemeClr val="dk1"/>
              </a:buClr>
              <a:buSzPts val="1100"/>
              <a:buFont typeface="Arial"/>
              <a:buNone/>
            </a:pPr>
            <a:r>
              <a:rPr b="1" lang="en-US" sz="1100"/>
              <a:t>Sets</a:t>
            </a:r>
            <a:r>
              <a:rPr lang="en-US" sz="1100"/>
              <a:t> in Python are unordered collections of unique elements. Unlike lists and tuples, sets do not preserve the order of elements, and they automatically eliminate duplicates. They are particularly useful for performing mathematical set operations like union, intersection, and difference.</a:t>
            </a:r>
            <a:endParaRPr sz="1100"/>
          </a:p>
          <a:p>
            <a:pPr indent="0" lvl="0" marL="0" rtl="0" algn="l">
              <a:lnSpc>
                <a:spcPct val="115000"/>
              </a:lnSpc>
              <a:spcBef>
                <a:spcPts val="1200"/>
              </a:spcBef>
              <a:spcAft>
                <a:spcPts val="0"/>
              </a:spcAft>
              <a:buClr>
                <a:schemeClr val="dk1"/>
              </a:buClr>
              <a:buSzPts val="1100"/>
              <a:buFont typeface="Arial"/>
              <a:buNone/>
            </a:pPr>
            <a:r>
              <a:rPr lang="en-US" sz="1100"/>
              <a:t>Sets are mutable, meaning you can add or remove elements after creating a set. They are often used to check for membership, remove duplicates from a sequence, and perform efficient set operations.</a:t>
            </a:r>
            <a:endParaRPr sz="1100"/>
          </a:p>
          <a:p>
            <a:pPr indent="0" lvl="0" marL="0" rtl="0" algn="l">
              <a:lnSpc>
                <a:spcPct val="115000"/>
              </a:lnSpc>
              <a:spcBef>
                <a:spcPts val="1200"/>
              </a:spcBef>
              <a:spcAft>
                <a:spcPts val="0"/>
              </a:spcAft>
              <a:buClr>
                <a:schemeClr val="dk1"/>
              </a:buClr>
              <a:buSzPts val="1100"/>
              <a:buFont typeface="Arial"/>
              <a:buNone/>
            </a:pPr>
            <a:r>
              <a:rPr lang="en-US" sz="1100"/>
              <a:t>In this lesson, we will delve into the world of sets, exploring how to create sets, add and remove elements, perform set operations, and understand their applications in various programming scenarios. Let's uncover the power of sets in Python!</a:t>
            </a:r>
            <a:endParaRPr sz="1100"/>
          </a:p>
          <a:p>
            <a:pPr indent="0" lvl="0" marL="0" rtl="0" algn="l">
              <a:spcBef>
                <a:spcPts val="120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Set comprehensions provide a concise way to create sets in Python. They are similar to list comprehensions but result in a set, which means elements are unique and unordered.</a:t>
            </a:r>
            <a:endParaRPr/>
          </a:p>
          <a:p>
            <a:pPr indent="0" lvl="0" marL="0" rtl="0" algn="l">
              <a:spcBef>
                <a:spcPts val="0"/>
              </a:spcBef>
              <a:spcAft>
                <a:spcPts val="0"/>
              </a:spcAft>
              <a:buNone/>
            </a:pPr>
            <a:r>
              <a:rPr lang="en-US"/>
              <a:t>The syntax is </a:t>
            </a:r>
            <a:r>
              <a:rPr lang="en-US" sz="1100">
                <a:solidFill>
                  <a:srgbClr val="1155CC"/>
                </a:solidFill>
              </a:rPr>
              <a:t>{expression for item in iterable if condition}</a:t>
            </a:r>
            <a:endParaRPr sz="1100">
              <a:solidFill>
                <a:srgbClr val="1155CC"/>
              </a:solidFill>
            </a:endParaRPr>
          </a:p>
          <a:p>
            <a:pPr indent="0" lvl="0" marL="0" rtl="0" algn="l">
              <a:spcBef>
                <a:spcPts val="0"/>
              </a:spcBef>
              <a:spcAft>
                <a:spcPts val="0"/>
              </a:spcAft>
              <a:buClr>
                <a:schemeClr val="dk1"/>
              </a:buClr>
              <a:buSzPts val="1100"/>
              <a:buFont typeface="Arial"/>
              <a:buNone/>
            </a:pPr>
            <a:r>
              <a:rPr b="1" lang="en-US" sz="1100"/>
              <a:t>expression:</a:t>
            </a:r>
            <a:r>
              <a:rPr lang="en-US" sz="1100"/>
              <a:t> The value to be included in the set.</a:t>
            </a:r>
            <a:endParaRPr sz="1100"/>
          </a:p>
          <a:p>
            <a:pPr indent="0" lvl="0" marL="0" rtl="0" algn="l">
              <a:spcBef>
                <a:spcPts val="0"/>
              </a:spcBef>
              <a:spcAft>
                <a:spcPts val="0"/>
              </a:spcAft>
              <a:buClr>
                <a:schemeClr val="dk1"/>
              </a:buClr>
              <a:buSzPts val="1100"/>
              <a:buFont typeface="Arial"/>
              <a:buNone/>
            </a:pPr>
            <a:r>
              <a:rPr b="1" lang="en-US" sz="1100"/>
              <a:t>item:</a:t>
            </a:r>
            <a:r>
              <a:rPr lang="en-US" sz="1100"/>
              <a:t> The variable representing each element in the iterable.</a:t>
            </a:r>
            <a:endParaRPr sz="1100"/>
          </a:p>
          <a:p>
            <a:pPr indent="0" lvl="0" marL="0" rtl="0" algn="l">
              <a:spcBef>
                <a:spcPts val="0"/>
              </a:spcBef>
              <a:spcAft>
                <a:spcPts val="0"/>
              </a:spcAft>
              <a:buClr>
                <a:schemeClr val="dk1"/>
              </a:buClr>
              <a:buSzPts val="1100"/>
              <a:buFont typeface="Arial"/>
              <a:buNone/>
            </a:pPr>
            <a:r>
              <a:rPr b="1" lang="en-US" sz="1100"/>
              <a:t>iterable:</a:t>
            </a:r>
            <a:r>
              <a:rPr lang="en-US" sz="1100"/>
              <a:t> The source of elements (list, tuple, string, etc.).</a:t>
            </a:r>
            <a:endParaRPr sz="1100"/>
          </a:p>
          <a:p>
            <a:pPr indent="0" lvl="0" marL="0" rtl="0" algn="l">
              <a:spcBef>
                <a:spcPts val="0"/>
              </a:spcBef>
              <a:spcAft>
                <a:spcPts val="0"/>
              </a:spcAft>
              <a:buClr>
                <a:schemeClr val="dk1"/>
              </a:buClr>
              <a:buSzPts val="1100"/>
              <a:buFont typeface="Arial"/>
              <a:buNone/>
            </a:pPr>
            <a:r>
              <a:rPr b="1" lang="en-US" sz="1100"/>
              <a:t>condition (optional):</a:t>
            </a:r>
            <a:r>
              <a:rPr lang="en-US" sz="1100"/>
              <a:t> A filtering condition for elements.</a:t>
            </a:r>
            <a:endParaRPr sz="1100"/>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sz="1100"/>
              <a:t>Set comprehensions are efficient for creating sets from other iterables.</a:t>
            </a:r>
            <a:endParaRPr sz="1100"/>
          </a:p>
          <a:p>
            <a:pPr indent="0" lvl="0" marL="0" rtl="0" algn="l">
              <a:spcBef>
                <a:spcPts val="0"/>
              </a:spcBef>
              <a:spcAft>
                <a:spcPts val="0"/>
              </a:spcAft>
              <a:buClr>
                <a:schemeClr val="dk1"/>
              </a:buClr>
              <a:buSzPts val="1100"/>
              <a:buFont typeface="Arial"/>
              <a:buNone/>
            </a:pPr>
            <a:r>
              <a:rPr lang="en-US" sz="1100"/>
              <a:t>The </a:t>
            </a:r>
            <a:r>
              <a:rPr lang="en-US" sz="1100">
                <a:solidFill>
                  <a:srgbClr val="188038"/>
                </a:solidFill>
                <a:latin typeface="Roboto Mono"/>
                <a:ea typeface="Roboto Mono"/>
                <a:cs typeface="Roboto Mono"/>
                <a:sym typeface="Roboto Mono"/>
              </a:rPr>
              <a:t>if</a:t>
            </a:r>
            <a:r>
              <a:rPr lang="en-US" sz="1100"/>
              <a:t> clause is optional.</a:t>
            </a:r>
            <a:endParaRPr sz="1100"/>
          </a:p>
          <a:p>
            <a:pPr indent="0" lvl="0" marL="0" rtl="0" algn="l">
              <a:spcBef>
                <a:spcPts val="0"/>
              </a:spcBef>
              <a:spcAft>
                <a:spcPts val="0"/>
              </a:spcAft>
              <a:buClr>
                <a:schemeClr val="dk1"/>
              </a:buClr>
              <a:buSzPts val="1100"/>
              <a:buFont typeface="Arial"/>
              <a:buNone/>
            </a:pPr>
            <a:r>
              <a:rPr lang="en-US" sz="1100"/>
              <a:t>Duplicate elements are automatically removed.</a:t>
            </a:r>
            <a:endParaRPr sz="1100"/>
          </a:p>
          <a:p>
            <a:pPr indent="0" lvl="0" marL="0" rtl="0" algn="l">
              <a:spcBef>
                <a:spcPts val="0"/>
              </a:spcBef>
              <a:spcAft>
                <a:spcPts val="0"/>
              </a:spcAft>
              <a:buClr>
                <a:schemeClr val="dk1"/>
              </a:buClr>
              <a:buSzPts val="1100"/>
              <a:buFont typeface="Arial"/>
              <a:buNone/>
            </a:pPr>
            <a:r>
              <a:rPr lang="en-US" sz="1100"/>
              <a:t>The order of elements in the resulting set is arbitrary.</a:t>
            </a:r>
            <a:endParaRPr sz="1100"/>
          </a:p>
          <a:p>
            <a:pPr indent="0" lvl="0" marL="0" rtl="0" algn="l">
              <a:spcBef>
                <a:spcPts val="0"/>
              </a:spcBef>
              <a:spcAft>
                <a:spcPts val="0"/>
              </a:spcAft>
              <a:buNone/>
            </a:pPr>
            <a:r>
              <a:t/>
            </a:r>
            <a:endParaRPr/>
          </a:p>
        </p:txBody>
      </p:sp>
      <p:sp>
        <p:nvSpPr>
          <p:cNvPr id="154" name="Google Shape;15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When to Use Sets</a:t>
            </a:r>
            <a:endParaRPr b="1" sz="1300"/>
          </a:p>
          <a:p>
            <a:pPr indent="-298450" lvl="0" marL="457200" rtl="0" algn="l">
              <a:lnSpc>
                <a:spcPct val="115000"/>
              </a:lnSpc>
              <a:spcBef>
                <a:spcPts val="1200"/>
              </a:spcBef>
              <a:spcAft>
                <a:spcPts val="0"/>
              </a:spcAft>
              <a:buClr>
                <a:schemeClr val="dk1"/>
              </a:buClr>
              <a:buSzPts val="1100"/>
              <a:buChar char="●"/>
            </a:pPr>
            <a:r>
              <a:rPr b="1" lang="en-US" sz="1100"/>
              <a:t>Removing duplicates:</a:t>
            </a:r>
            <a:r>
              <a:rPr lang="en-US" sz="1100"/>
              <a:t> Quickly eliminate duplicate elements from a list.</a:t>
            </a:r>
            <a:endParaRPr sz="1100"/>
          </a:p>
          <a:p>
            <a:pPr indent="-298450" lvl="0" marL="457200" rtl="0" algn="l">
              <a:lnSpc>
                <a:spcPct val="115000"/>
              </a:lnSpc>
              <a:spcBef>
                <a:spcPts val="0"/>
              </a:spcBef>
              <a:spcAft>
                <a:spcPts val="0"/>
              </a:spcAft>
              <a:buClr>
                <a:schemeClr val="dk1"/>
              </a:buClr>
              <a:buSzPts val="1100"/>
              <a:buChar char="●"/>
            </a:pPr>
            <a:r>
              <a:rPr b="1" lang="en-US" sz="1100"/>
              <a:t>Membership testing:</a:t>
            </a:r>
            <a:r>
              <a:rPr lang="en-US" sz="1100"/>
              <a:t> Efficiently check if an element is present in a collection.</a:t>
            </a:r>
            <a:endParaRPr sz="1100"/>
          </a:p>
          <a:p>
            <a:pPr indent="-298450" lvl="0" marL="457200" rtl="0" algn="l">
              <a:lnSpc>
                <a:spcPct val="115000"/>
              </a:lnSpc>
              <a:spcBef>
                <a:spcPts val="0"/>
              </a:spcBef>
              <a:spcAft>
                <a:spcPts val="0"/>
              </a:spcAft>
              <a:buClr>
                <a:schemeClr val="dk1"/>
              </a:buClr>
              <a:buSzPts val="1100"/>
              <a:buChar char="●"/>
            </a:pPr>
            <a:r>
              <a:rPr b="1" lang="en-US" sz="1100"/>
              <a:t>Mathematical set operations:</a:t>
            </a:r>
            <a:r>
              <a:rPr lang="en-US" sz="1100"/>
              <a:t> Perform calculations like union, intersection, and difference.</a:t>
            </a:r>
            <a:endParaRPr sz="1100"/>
          </a:p>
          <a:p>
            <a:pPr indent="-298450" lvl="0" marL="457200" rtl="0" algn="l">
              <a:lnSpc>
                <a:spcPct val="115000"/>
              </a:lnSpc>
              <a:spcBef>
                <a:spcPts val="0"/>
              </a:spcBef>
              <a:spcAft>
                <a:spcPts val="0"/>
              </a:spcAft>
              <a:buClr>
                <a:schemeClr val="dk1"/>
              </a:buClr>
              <a:buSzPts val="1100"/>
              <a:buChar char="●"/>
            </a:pPr>
            <a:r>
              <a:rPr b="1" lang="en-US" sz="1100"/>
              <a:t>Data structures:</a:t>
            </a:r>
            <a:r>
              <a:rPr lang="en-US" sz="1100"/>
              <a:t> Used as keys in dictionaries due to their hashability.</a:t>
            </a:r>
            <a:endParaRPr sz="1100"/>
          </a:p>
          <a:p>
            <a:pPr indent="0" lvl="0" marL="0" rtl="0" algn="l">
              <a:spcBef>
                <a:spcPts val="1200"/>
              </a:spcBef>
              <a:spcAft>
                <a:spcPts val="0"/>
              </a:spcAft>
              <a:buNone/>
            </a:pPr>
            <a:r>
              <a:t/>
            </a:r>
            <a:endParaRPr/>
          </a:p>
        </p:txBody>
      </p:sp>
      <p:sp>
        <p:nvSpPr>
          <p:cNvPr id="162" name="Google Shape;16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What is a Set?</a:t>
            </a:r>
            <a:endParaRPr b="1" sz="1300"/>
          </a:p>
          <a:p>
            <a:pPr indent="0" lvl="0" marL="0" rtl="0" algn="l">
              <a:lnSpc>
                <a:spcPct val="115000"/>
              </a:lnSpc>
              <a:spcBef>
                <a:spcPts val="1200"/>
              </a:spcBef>
              <a:spcAft>
                <a:spcPts val="0"/>
              </a:spcAft>
              <a:buClr>
                <a:schemeClr val="dk1"/>
              </a:buClr>
              <a:buSzPts val="1100"/>
              <a:buFont typeface="Arial"/>
              <a:buNone/>
            </a:pPr>
            <a:r>
              <a:rPr lang="en-US" sz="1100"/>
              <a:t>A set in Python is a collection of unique and unordered elements. Unlike lists or tuples, sets do not allow duplicates. Think of a set as a shopping list where you only write down each item once, regardless of how many you need.</a:t>
            </a:r>
            <a:endParaRPr sz="1100"/>
          </a:p>
          <a:p>
            <a:pPr indent="0" lvl="0" marL="0" rtl="0" algn="l">
              <a:lnSpc>
                <a:spcPct val="115000"/>
              </a:lnSpc>
              <a:spcBef>
                <a:spcPts val="1400"/>
              </a:spcBef>
              <a:spcAft>
                <a:spcPts val="0"/>
              </a:spcAft>
              <a:buClr>
                <a:schemeClr val="dk1"/>
              </a:buClr>
              <a:buSzPts val="1100"/>
              <a:buFont typeface="Arial"/>
              <a:buNone/>
            </a:pPr>
            <a:r>
              <a:rPr b="1" lang="en-US" sz="1300"/>
              <a:t>Key Characteristics of Sets</a:t>
            </a:r>
            <a:endParaRPr b="1" sz="1300"/>
          </a:p>
          <a:p>
            <a:pPr indent="-298450" lvl="0" marL="457200" rtl="0" algn="l">
              <a:lnSpc>
                <a:spcPct val="115000"/>
              </a:lnSpc>
              <a:spcBef>
                <a:spcPts val="1200"/>
              </a:spcBef>
              <a:spcAft>
                <a:spcPts val="0"/>
              </a:spcAft>
              <a:buClr>
                <a:schemeClr val="dk1"/>
              </a:buClr>
              <a:buSzPts val="1100"/>
              <a:buChar char="●"/>
            </a:pPr>
            <a:r>
              <a:rPr b="1" lang="en-US" sz="1100"/>
              <a:t>Unordered:</a:t>
            </a:r>
            <a:r>
              <a:rPr lang="en-US" sz="1100"/>
              <a:t> Elements have no specific position within a set.</a:t>
            </a:r>
            <a:endParaRPr sz="1100"/>
          </a:p>
          <a:p>
            <a:pPr indent="-298450" lvl="0" marL="457200" rtl="0" algn="l">
              <a:lnSpc>
                <a:spcPct val="115000"/>
              </a:lnSpc>
              <a:spcBef>
                <a:spcPts val="0"/>
              </a:spcBef>
              <a:spcAft>
                <a:spcPts val="0"/>
              </a:spcAft>
              <a:buClr>
                <a:schemeClr val="dk1"/>
              </a:buClr>
              <a:buSzPts val="1100"/>
              <a:buChar char="●"/>
            </a:pPr>
            <a:r>
              <a:rPr b="1" lang="en-US" sz="1100"/>
              <a:t>Unique:</a:t>
            </a:r>
            <a:r>
              <a:rPr lang="en-US" sz="1100"/>
              <a:t> Duplicate elements are automatically removed.</a:t>
            </a:r>
            <a:endParaRPr sz="1100"/>
          </a:p>
          <a:p>
            <a:pPr indent="-298450" lvl="0" marL="457200" rtl="0" algn="l">
              <a:lnSpc>
                <a:spcPct val="115000"/>
              </a:lnSpc>
              <a:spcBef>
                <a:spcPts val="0"/>
              </a:spcBef>
              <a:spcAft>
                <a:spcPts val="0"/>
              </a:spcAft>
              <a:buClr>
                <a:schemeClr val="dk1"/>
              </a:buClr>
              <a:buSzPts val="1100"/>
              <a:buChar char="●"/>
            </a:pPr>
            <a:r>
              <a:rPr b="1" lang="en-US" sz="1100"/>
              <a:t>Mutable:</a:t>
            </a:r>
            <a:r>
              <a:rPr lang="en-US" sz="1100"/>
              <a:t> You can add or remove elements after creating a set.</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219750a4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2f219750a47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300"/>
              <a:t>Set Operations</a:t>
            </a:r>
            <a:endParaRPr b="1" sz="1300"/>
          </a:p>
          <a:p>
            <a:pPr indent="0" lvl="0" marL="0" rtl="0" algn="l">
              <a:lnSpc>
                <a:spcPct val="115000"/>
              </a:lnSpc>
              <a:spcBef>
                <a:spcPts val="1200"/>
              </a:spcBef>
              <a:spcAft>
                <a:spcPts val="0"/>
              </a:spcAft>
              <a:buNone/>
            </a:pPr>
            <a:r>
              <a:rPr lang="en-US" sz="1100"/>
              <a:t>Sets support various operations:</a:t>
            </a:r>
            <a:endParaRPr sz="1100"/>
          </a:p>
          <a:p>
            <a:pPr indent="-298450" lvl="0" marL="457200" rtl="0" algn="l">
              <a:lnSpc>
                <a:spcPct val="115000"/>
              </a:lnSpc>
              <a:spcBef>
                <a:spcPts val="1200"/>
              </a:spcBef>
              <a:spcAft>
                <a:spcPts val="0"/>
              </a:spcAft>
              <a:buClr>
                <a:schemeClr val="dk1"/>
              </a:buClr>
              <a:buSzPts val="1100"/>
              <a:buChar char="●"/>
            </a:pPr>
            <a:r>
              <a:rPr b="1" lang="en-US" sz="1100"/>
              <a:t>Union:</a:t>
            </a:r>
            <a:r>
              <a:rPr lang="en-US" sz="1100"/>
              <a:t> Combines elements from two sets into a new set.</a:t>
            </a:r>
            <a:endParaRPr sz="1100"/>
          </a:p>
          <a:p>
            <a:pPr indent="-298450" lvl="0" marL="457200" rtl="0" algn="l">
              <a:lnSpc>
                <a:spcPct val="115000"/>
              </a:lnSpc>
              <a:spcBef>
                <a:spcPts val="0"/>
              </a:spcBef>
              <a:spcAft>
                <a:spcPts val="0"/>
              </a:spcAft>
              <a:buClr>
                <a:schemeClr val="dk1"/>
              </a:buClr>
              <a:buSzPts val="1100"/>
              <a:buChar char="●"/>
            </a:pPr>
            <a:r>
              <a:rPr b="1" lang="en-US" sz="1100"/>
              <a:t>Intersection:</a:t>
            </a:r>
            <a:r>
              <a:rPr lang="en-US" sz="1100"/>
              <a:t> Returns elements present in both sets.</a:t>
            </a:r>
            <a:endParaRPr sz="1100"/>
          </a:p>
          <a:p>
            <a:pPr indent="-298450" lvl="0" marL="457200" rtl="0" algn="l">
              <a:lnSpc>
                <a:spcPct val="115000"/>
              </a:lnSpc>
              <a:spcBef>
                <a:spcPts val="0"/>
              </a:spcBef>
              <a:spcAft>
                <a:spcPts val="0"/>
              </a:spcAft>
              <a:buClr>
                <a:schemeClr val="dk1"/>
              </a:buClr>
              <a:buSzPts val="1100"/>
              <a:buChar char="●"/>
            </a:pPr>
            <a:r>
              <a:rPr b="1" lang="en-US" sz="1100"/>
              <a:t>Difference:</a:t>
            </a:r>
            <a:r>
              <a:rPr lang="en-US" sz="1100"/>
              <a:t> Returns elements present in one set but not in another.</a:t>
            </a:r>
            <a:endParaRPr sz="1100"/>
          </a:p>
          <a:p>
            <a:pPr indent="-298450" lvl="0" marL="457200" rtl="0" algn="l">
              <a:lnSpc>
                <a:spcPct val="115000"/>
              </a:lnSpc>
              <a:spcBef>
                <a:spcPts val="0"/>
              </a:spcBef>
              <a:spcAft>
                <a:spcPts val="0"/>
              </a:spcAft>
              <a:buClr>
                <a:schemeClr val="dk1"/>
              </a:buClr>
              <a:buSzPts val="1100"/>
              <a:buChar char="●"/>
            </a:pPr>
            <a:r>
              <a:rPr b="1" lang="en-US" sz="1100"/>
              <a:t>Symmetric Difference:</a:t>
            </a:r>
            <a:r>
              <a:rPr lang="en-US" sz="1100"/>
              <a:t> Returns elements present in either set, but not both.</a:t>
            </a:r>
            <a:endParaRPr b="1" sz="1300"/>
          </a:p>
        </p:txBody>
      </p:sp>
      <p:sp>
        <p:nvSpPr>
          <p:cNvPr id="100" name="Google Shape;100;g2f219750a47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100">
                <a:solidFill>
                  <a:srgbClr val="000000"/>
                </a:solidFill>
              </a:rPr>
              <a:t>In set theory, the union of two sets is a new set that contains all unique elements from both sets. Python provides a convenient way to perform this operation using the </a:t>
            </a:r>
            <a:r>
              <a:rPr lang="en-US" sz="1100">
                <a:solidFill>
                  <a:srgbClr val="188038"/>
                </a:solidFill>
                <a:latin typeface="Roboto Mono"/>
                <a:ea typeface="Roboto Mono"/>
                <a:cs typeface="Roboto Mono"/>
                <a:sym typeface="Roboto Mono"/>
              </a:rPr>
              <a:t>|</a:t>
            </a:r>
            <a:r>
              <a:rPr lang="en-US" sz="1100">
                <a:solidFill>
                  <a:srgbClr val="000000"/>
                </a:solidFill>
              </a:rPr>
              <a:t> operator.</a:t>
            </a:r>
            <a:endParaRPr sz="1100">
              <a:solidFill>
                <a:srgbClr val="000000"/>
              </a:solidFill>
            </a:endParaRPr>
          </a:p>
          <a:p>
            <a:pPr indent="0" lvl="0" marL="0" rtl="0" algn="l">
              <a:lnSpc>
                <a:spcPct val="100000"/>
              </a:lnSpc>
              <a:spcBef>
                <a:spcPts val="0"/>
              </a:spcBef>
              <a:spcAft>
                <a:spcPts val="0"/>
              </a:spcAft>
              <a:buNone/>
            </a:pPr>
            <a:r>
              <a:rPr lang="en-US" sz="1100">
                <a:solidFill>
                  <a:srgbClr val="000000"/>
                </a:solidFill>
              </a:rPr>
              <a:t>The syntax is </a:t>
            </a:r>
            <a:r>
              <a:rPr lang="en-US" sz="1100">
                <a:solidFill>
                  <a:srgbClr val="1155CC"/>
                </a:solidFill>
              </a:rPr>
              <a:t>set1 | set2</a:t>
            </a:r>
            <a:r>
              <a:rPr lang="en-US" sz="1100">
                <a:solidFill>
                  <a:srgbClr val="000000"/>
                </a:solidFill>
              </a:rPr>
              <a: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US" sz="1100"/>
              <a:t>The order of elements in the resulting set is arbitrary.</a:t>
            </a:r>
            <a:endParaRPr sz="1100"/>
          </a:p>
          <a:p>
            <a:pPr indent="0" lvl="0" marL="0" rtl="0" algn="l">
              <a:lnSpc>
                <a:spcPct val="100000"/>
              </a:lnSpc>
              <a:spcBef>
                <a:spcPts val="0"/>
              </a:spcBef>
              <a:spcAft>
                <a:spcPts val="0"/>
              </a:spcAft>
              <a:buClr>
                <a:schemeClr val="dk1"/>
              </a:buClr>
              <a:buSzPts val="1100"/>
              <a:buFont typeface="Arial"/>
              <a:buNone/>
            </a:pPr>
            <a:r>
              <a:rPr lang="en-US" sz="1100"/>
              <a:t>Duplicate elements are automatically removed.</a:t>
            </a:r>
            <a:endParaRPr sz="1100"/>
          </a:p>
          <a:p>
            <a:pPr indent="0" lvl="0" marL="0" rtl="0" algn="l">
              <a:lnSpc>
                <a:spcPct val="100000"/>
              </a:lnSpc>
              <a:spcBef>
                <a:spcPts val="0"/>
              </a:spcBef>
              <a:spcAft>
                <a:spcPts val="0"/>
              </a:spcAft>
              <a:buClr>
                <a:schemeClr val="dk1"/>
              </a:buClr>
              <a:buSzPts val="1100"/>
              <a:buFont typeface="Arial"/>
              <a:buNone/>
            </a:pPr>
            <a:r>
              <a:rPr lang="en-US" sz="1100"/>
              <a:t>The </a:t>
            </a:r>
            <a:r>
              <a:rPr lang="en-US" sz="1100">
                <a:solidFill>
                  <a:srgbClr val="188038"/>
                </a:solidFill>
                <a:latin typeface="Roboto Mono"/>
                <a:ea typeface="Roboto Mono"/>
                <a:cs typeface="Roboto Mono"/>
                <a:sym typeface="Roboto Mono"/>
              </a:rPr>
              <a:t>union()</a:t>
            </a:r>
            <a:r>
              <a:rPr lang="en-US" sz="1100"/>
              <a:t> method can also be used to achieve the same result: </a:t>
            </a:r>
            <a:r>
              <a:rPr lang="en-US" sz="1100">
                <a:solidFill>
                  <a:srgbClr val="1155CC"/>
                </a:solidFill>
              </a:rPr>
              <a:t>union_set = set_a.union(set_b)</a:t>
            </a:r>
            <a:endParaRPr sz="1100">
              <a:solidFill>
                <a:srgbClr val="1155CC"/>
              </a:solidFill>
            </a:endParaRPr>
          </a:p>
          <a:p>
            <a:pPr indent="0" lvl="0" marL="0" rtl="0" algn="l">
              <a:lnSpc>
                <a:spcPct val="115000"/>
              </a:lnSpc>
              <a:spcBef>
                <a:spcPts val="1200"/>
              </a:spcBef>
              <a:spcAft>
                <a:spcPts val="1200"/>
              </a:spcAft>
              <a:buNone/>
            </a:pPr>
            <a:r>
              <a:t/>
            </a:r>
            <a:endParaRPr sz="1100">
              <a:solidFill>
                <a:srgbClr val="000000"/>
              </a:solidFill>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intersection of two sets is a new set containing only the elements that are present in both sets. Think of it as the overlap between two groups.</a:t>
            </a:r>
            <a:endParaRPr/>
          </a:p>
          <a:p>
            <a:pPr indent="0" lvl="0" marL="0" rtl="0" algn="l">
              <a:spcBef>
                <a:spcPts val="0"/>
              </a:spcBef>
              <a:spcAft>
                <a:spcPts val="0"/>
              </a:spcAft>
              <a:buNone/>
            </a:pPr>
            <a:r>
              <a:rPr lang="en-US"/>
              <a:t>The syntax is </a:t>
            </a:r>
            <a:r>
              <a:rPr lang="en-US">
                <a:solidFill>
                  <a:srgbClr val="1155CC"/>
                </a:solidFill>
              </a:rPr>
              <a:t>set1 &amp; set2</a:t>
            </a:r>
            <a:endParaRPr>
              <a:solidFill>
                <a:srgbClr val="1155CC"/>
              </a:solidFill>
            </a:endParaRPr>
          </a:p>
          <a:p>
            <a:pPr indent="0" lvl="0" marL="0" rtl="0" algn="l">
              <a:spcBef>
                <a:spcPts val="0"/>
              </a:spcBef>
              <a:spcAft>
                <a:spcPts val="0"/>
              </a:spcAft>
              <a:buClr>
                <a:schemeClr val="dk1"/>
              </a:buClr>
              <a:buSzPts val="1100"/>
              <a:buFont typeface="Arial"/>
              <a:buNone/>
            </a:pPr>
            <a:r>
              <a:rPr lang="en-US" sz="1100"/>
              <a:t>The order of elements in the resulting set is arbitrary.</a:t>
            </a:r>
            <a:endParaRPr sz="1100"/>
          </a:p>
          <a:p>
            <a:pPr indent="0" lvl="0" marL="0" rtl="0" algn="l">
              <a:spcBef>
                <a:spcPts val="0"/>
              </a:spcBef>
              <a:spcAft>
                <a:spcPts val="0"/>
              </a:spcAft>
              <a:buClr>
                <a:schemeClr val="dk1"/>
              </a:buClr>
              <a:buSzPts val="1100"/>
              <a:buFont typeface="Arial"/>
              <a:buNone/>
            </a:pPr>
            <a:r>
              <a:rPr lang="en-US" sz="1100"/>
              <a:t>The </a:t>
            </a:r>
            <a:r>
              <a:rPr lang="en-US" sz="1100">
                <a:solidFill>
                  <a:srgbClr val="188038"/>
                </a:solidFill>
                <a:latin typeface="Roboto Mono"/>
                <a:ea typeface="Roboto Mono"/>
                <a:cs typeface="Roboto Mono"/>
                <a:sym typeface="Roboto Mono"/>
              </a:rPr>
              <a:t>intersection()</a:t>
            </a:r>
            <a:r>
              <a:rPr lang="en-US" sz="1100"/>
              <a:t> method can also be used:</a:t>
            </a:r>
            <a:r>
              <a:rPr lang="en-US" sz="1100">
                <a:solidFill>
                  <a:srgbClr val="1155CC"/>
                </a:solidFill>
              </a:rPr>
              <a:t> intersection_set = set_a.intersection(set_b)</a:t>
            </a:r>
            <a:endParaRPr sz="1100">
              <a:solidFill>
                <a:srgbClr val="1155CC"/>
              </a:solidFill>
            </a:endParaRPr>
          </a:p>
          <a:p>
            <a:pPr indent="0" lvl="0" marL="0" rtl="0" algn="l">
              <a:spcBef>
                <a:spcPts val="0"/>
              </a:spcBef>
              <a:spcAft>
                <a:spcPts val="0"/>
              </a:spcAft>
              <a:buNone/>
            </a:pPr>
            <a:r>
              <a:t/>
            </a:r>
            <a:endParaRPr>
              <a:solidFill>
                <a:srgbClr val="1155CC"/>
              </a:solidFill>
            </a:endParaRPr>
          </a:p>
          <a:p>
            <a:pPr indent="0" lvl="0" marL="0" rtl="0" algn="l">
              <a:spcBef>
                <a:spcPts val="0"/>
              </a:spcBef>
              <a:spcAft>
                <a:spcPts val="0"/>
              </a:spcAft>
              <a:buNone/>
            </a:pPr>
            <a:r>
              <a:rPr lang="en-US"/>
              <a:t>The difference between two sets is a new set containing elements that are in the first set but not in the second set.</a:t>
            </a:r>
            <a:endParaRPr/>
          </a:p>
          <a:p>
            <a:pPr indent="0" lvl="0" marL="0" rtl="0" algn="l">
              <a:spcBef>
                <a:spcPts val="0"/>
              </a:spcBef>
              <a:spcAft>
                <a:spcPts val="0"/>
              </a:spcAft>
              <a:buNone/>
            </a:pPr>
            <a:r>
              <a:rPr lang="en-US"/>
              <a:t>The syntax is </a:t>
            </a:r>
            <a:r>
              <a:rPr lang="en-US">
                <a:solidFill>
                  <a:srgbClr val="1155CC"/>
                </a:solidFill>
              </a:rPr>
              <a:t>set1 - set2.</a:t>
            </a:r>
            <a:endParaRPr>
              <a:solidFill>
                <a:srgbClr val="1155CC"/>
              </a:solidFill>
            </a:endParaRPr>
          </a:p>
          <a:p>
            <a:pPr indent="0" lvl="0" marL="0" rtl="0" algn="l">
              <a:spcBef>
                <a:spcPts val="0"/>
              </a:spcBef>
              <a:spcAft>
                <a:spcPts val="0"/>
              </a:spcAft>
              <a:buClr>
                <a:schemeClr val="dk1"/>
              </a:buClr>
              <a:buSzPts val="1100"/>
              <a:buFont typeface="Arial"/>
              <a:buNone/>
            </a:pPr>
            <a:r>
              <a:rPr lang="en-US" sz="1100"/>
              <a:t>The order of sets matters in the difference operation.</a:t>
            </a:r>
            <a:endParaRPr sz="1100"/>
          </a:p>
          <a:p>
            <a:pPr indent="0" lvl="0" marL="0" rtl="0" algn="l">
              <a:spcBef>
                <a:spcPts val="0"/>
              </a:spcBef>
              <a:spcAft>
                <a:spcPts val="0"/>
              </a:spcAft>
              <a:buClr>
                <a:schemeClr val="dk1"/>
              </a:buClr>
              <a:buSzPts val="1100"/>
              <a:buFont typeface="Arial"/>
              <a:buNone/>
            </a:pPr>
            <a:r>
              <a:rPr lang="en-US" sz="1100"/>
              <a:t>The </a:t>
            </a:r>
            <a:r>
              <a:rPr lang="en-US" sz="1100">
                <a:solidFill>
                  <a:srgbClr val="188038"/>
                </a:solidFill>
                <a:latin typeface="Roboto Mono"/>
                <a:ea typeface="Roboto Mono"/>
                <a:cs typeface="Roboto Mono"/>
                <a:sym typeface="Roboto Mono"/>
              </a:rPr>
              <a:t>difference()</a:t>
            </a:r>
            <a:r>
              <a:rPr lang="en-US" sz="1100"/>
              <a:t> method can also be used: </a:t>
            </a:r>
            <a:r>
              <a:rPr lang="en-US" sz="1100">
                <a:solidFill>
                  <a:srgbClr val="1155CC"/>
                </a:solidFill>
              </a:rPr>
              <a:t>difference_set = set_a.difference(set_b)</a:t>
            </a:r>
            <a:endParaRPr sz="1100">
              <a:solidFill>
                <a:srgbClr val="1155CC"/>
              </a:solidFill>
            </a:endParaRPr>
          </a:p>
          <a:p>
            <a:pPr indent="0" lvl="0" marL="0" rtl="0" algn="l">
              <a:spcBef>
                <a:spcPts val="0"/>
              </a:spcBef>
              <a:spcAft>
                <a:spcPts val="0"/>
              </a:spcAft>
              <a:buNone/>
            </a:pPr>
            <a:r>
              <a:t/>
            </a:r>
            <a:endParaRPr>
              <a:solidFill>
                <a:srgbClr val="1155CC"/>
              </a:solidFill>
            </a:endParaRPr>
          </a:p>
        </p:txBody>
      </p:sp>
      <p:sp>
        <p:nvSpPr>
          <p:cNvPr id="115" name="Google Shape;1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219750a47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2f219750a47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100"/>
              <a:t>The symmetric difference of two sets is a new set containing all elements that are in either set, but not in both.</a:t>
            </a:r>
            <a:endParaRPr sz="1100"/>
          </a:p>
          <a:p>
            <a:pPr indent="0" lvl="0" marL="0" rtl="0" algn="l">
              <a:lnSpc>
                <a:spcPct val="100000"/>
              </a:lnSpc>
              <a:spcBef>
                <a:spcPts val="0"/>
              </a:spcBef>
              <a:spcAft>
                <a:spcPts val="0"/>
              </a:spcAft>
              <a:buNone/>
            </a:pPr>
            <a:r>
              <a:rPr lang="en-US" sz="1100"/>
              <a:t>The syntax is </a:t>
            </a:r>
            <a:r>
              <a:rPr lang="en-US" sz="1100">
                <a:solidFill>
                  <a:srgbClr val="1155CC"/>
                </a:solidFill>
              </a:rPr>
              <a:t>set1 ^ set2</a:t>
            </a:r>
            <a:endParaRPr sz="1100">
              <a:solidFill>
                <a:srgbClr val="1155CC"/>
              </a:solidFill>
            </a:endParaRPr>
          </a:p>
          <a:p>
            <a:pPr indent="0" lvl="0" marL="0" rtl="0" algn="l">
              <a:lnSpc>
                <a:spcPct val="100000"/>
              </a:lnSpc>
              <a:spcBef>
                <a:spcPts val="0"/>
              </a:spcBef>
              <a:spcAft>
                <a:spcPts val="0"/>
              </a:spcAft>
              <a:buNone/>
            </a:pPr>
            <a:r>
              <a:rPr lang="en-US" sz="1100"/>
              <a:t>The order of sets doesn't matter in the symmetric difference operation.</a:t>
            </a:r>
            <a:endParaRPr sz="1100"/>
          </a:p>
          <a:p>
            <a:pPr indent="0" lvl="0" marL="0" rtl="0" algn="l">
              <a:lnSpc>
                <a:spcPct val="100000"/>
              </a:lnSpc>
              <a:spcBef>
                <a:spcPts val="0"/>
              </a:spcBef>
              <a:spcAft>
                <a:spcPts val="0"/>
              </a:spcAft>
              <a:buNone/>
            </a:pPr>
            <a:r>
              <a:rPr lang="en-US" sz="1100"/>
              <a:t>The </a:t>
            </a:r>
            <a:r>
              <a:rPr lang="en-US" sz="1100">
                <a:solidFill>
                  <a:srgbClr val="188038"/>
                </a:solidFill>
                <a:latin typeface="Roboto Mono"/>
                <a:ea typeface="Roboto Mono"/>
                <a:cs typeface="Roboto Mono"/>
                <a:sym typeface="Roboto Mono"/>
              </a:rPr>
              <a:t>symmetric_difference()</a:t>
            </a:r>
            <a:r>
              <a:rPr lang="en-US" sz="1100"/>
              <a:t> method can also be used: </a:t>
            </a:r>
            <a:r>
              <a:rPr lang="en-US" sz="1100">
                <a:solidFill>
                  <a:srgbClr val="1155CC"/>
                </a:solidFill>
              </a:rPr>
              <a:t>symmetric_difference_set = set_a.symmetric_difference(set_b)</a:t>
            </a:r>
            <a:endParaRPr sz="1100">
              <a:solidFill>
                <a:srgbClr val="1155CC"/>
              </a:solidFill>
            </a:endParaRPr>
          </a:p>
          <a:p>
            <a:pPr indent="0" lvl="0" marL="0" rtl="0" algn="l">
              <a:lnSpc>
                <a:spcPct val="100000"/>
              </a:lnSpc>
              <a:spcBef>
                <a:spcPts val="0"/>
              </a:spcBef>
              <a:spcAft>
                <a:spcPts val="0"/>
              </a:spcAft>
              <a:buNone/>
            </a:pPr>
            <a:r>
              <a:rPr lang="en-US" sz="1100"/>
              <a:t>We can use it to, </a:t>
            </a:r>
            <a:endParaRPr sz="1100"/>
          </a:p>
          <a:p>
            <a:pPr indent="-298450" lvl="0" marL="457200" rtl="0" algn="l">
              <a:lnSpc>
                <a:spcPct val="115000"/>
              </a:lnSpc>
              <a:spcBef>
                <a:spcPts val="1200"/>
              </a:spcBef>
              <a:spcAft>
                <a:spcPts val="0"/>
              </a:spcAft>
              <a:buSzPts val="1100"/>
              <a:buChar char="●"/>
            </a:pPr>
            <a:r>
              <a:rPr lang="en-US" sz="1100"/>
              <a:t>Finding elements that are exclusive to either set.</a:t>
            </a:r>
            <a:endParaRPr sz="1100"/>
          </a:p>
          <a:p>
            <a:pPr indent="-298450" lvl="0" marL="457200" rtl="0" algn="l">
              <a:lnSpc>
                <a:spcPct val="115000"/>
              </a:lnSpc>
              <a:spcBef>
                <a:spcPts val="0"/>
              </a:spcBef>
              <a:spcAft>
                <a:spcPts val="0"/>
              </a:spcAft>
              <a:buSzPts val="1100"/>
              <a:buChar char="●"/>
            </a:pPr>
            <a:r>
              <a:rPr lang="en-US" sz="1100"/>
              <a:t>Comparing two sets to identify differences.</a:t>
            </a:r>
            <a:endParaRPr sz="110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lnSpc>
                <a:spcPct val="115000"/>
              </a:lnSpc>
              <a:spcBef>
                <a:spcPts val="1200"/>
              </a:spcBef>
              <a:spcAft>
                <a:spcPts val="1200"/>
              </a:spcAft>
              <a:buNone/>
            </a:pPr>
            <a:r>
              <a:t/>
            </a:r>
            <a:endParaRPr sz="1100"/>
          </a:p>
        </p:txBody>
      </p:sp>
      <p:sp>
        <p:nvSpPr>
          <p:cNvPr id="125" name="Google Shape;125;g2f219750a47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Read the slide.</a:t>
            </a:r>
            <a:endParaRPr/>
          </a:p>
        </p:txBody>
      </p:sp>
      <p:sp>
        <p:nvSpPr>
          <p:cNvPr id="133" name="Google Shape;13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Read the slide.</a:t>
            </a:r>
            <a:endParaRPr/>
          </a:p>
        </p:txBody>
      </p:sp>
      <p:sp>
        <p:nvSpPr>
          <p:cNvPr id="140" name="Google Shape;14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membership test in Python determines whether a specific element is present within a set. It's a straightforward operation that returns a Boolean value (True or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syntax is </a:t>
            </a:r>
            <a:r>
              <a:rPr lang="en-US">
                <a:solidFill>
                  <a:srgbClr val="1155CC"/>
                </a:solidFill>
              </a:rPr>
              <a:t>element in set.</a:t>
            </a:r>
            <a:endParaRPr>
              <a:solidFill>
                <a:srgbClr val="1155CC"/>
              </a:solidFill>
            </a:endParaRPr>
          </a:p>
          <a:p>
            <a:pPr indent="0" lvl="0" marL="0" rtl="0" algn="l">
              <a:spcBef>
                <a:spcPts val="0"/>
              </a:spcBef>
              <a:spcAft>
                <a:spcPts val="0"/>
              </a:spcAft>
              <a:buNone/>
            </a:pPr>
            <a:r>
              <a:t/>
            </a:r>
            <a:endParaRPr>
              <a:solidFill>
                <a:srgbClr val="1155CC"/>
              </a:solidFill>
            </a:endParaRPr>
          </a:p>
          <a:p>
            <a:pPr indent="0" lvl="0" marL="0" rtl="0" algn="l">
              <a:spcBef>
                <a:spcPts val="0"/>
              </a:spcBef>
              <a:spcAft>
                <a:spcPts val="0"/>
              </a:spcAft>
              <a:buClr>
                <a:schemeClr val="dk1"/>
              </a:buClr>
              <a:buSzPts val="1100"/>
              <a:buFont typeface="Arial"/>
              <a:buNone/>
            </a:pPr>
            <a:r>
              <a:rPr lang="en-US"/>
              <a:t>Membership testing is efficient in sets due to their underlying implementation.</a:t>
            </a:r>
            <a:endParaRPr/>
          </a:p>
          <a:p>
            <a:pPr indent="0" lvl="0" marL="0" rtl="0" algn="l">
              <a:spcBef>
                <a:spcPts val="0"/>
              </a:spcBef>
              <a:spcAft>
                <a:spcPts val="0"/>
              </a:spcAft>
              <a:buClr>
                <a:schemeClr val="dk1"/>
              </a:buClr>
              <a:buSzPts val="1100"/>
              <a:buFont typeface="Arial"/>
              <a:buNone/>
            </a:pPr>
            <a:r>
              <a:rPr lang="en-US"/>
              <a:t>It can be used in conditional statements to make decisions based on element presence.</a:t>
            </a:r>
            <a:endParaRPr/>
          </a:p>
          <a:p>
            <a:pPr indent="0" lvl="0" marL="0" rtl="0" algn="l">
              <a:spcBef>
                <a:spcPts val="0"/>
              </a:spcBef>
              <a:spcAft>
                <a:spcPts val="0"/>
              </a:spcAft>
              <a:buNone/>
            </a:pPr>
            <a:r>
              <a:t/>
            </a:r>
            <a:endParaRPr/>
          </a:p>
        </p:txBody>
      </p:sp>
      <p:sp>
        <p:nvSpPr>
          <p:cNvPr id="146" name="Google Shape;14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4122964" y="2103437"/>
            <a:ext cx="394607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Lesson 6 - 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Set Comprehensions</a:t>
            </a:r>
            <a:endParaRPr/>
          </a:p>
        </p:txBody>
      </p:sp>
      <p:sp>
        <p:nvSpPr>
          <p:cNvPr id="157" name="Google Shape;157;p8"/>
          <p:cNvSpPr txBox="1"/>
          <p:nvPr/>
        </p:nvSpPr>
        <p:spPr>
          <a:xfrm>
            <a:off x="1022888" y="1813302"/>
            <a:ext cx="9624300" cy="939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Similar to list comprehensions, but for sets.</a:t>
            </a:r>
            <a:endParaRPr b="0" i="0" sz="2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US" sz="2200">
                <a:solidFill>
                  <a:schemeClr val="dk1"/>
                </a:solidFill>
              </a:rPr>
              <a:t>Syntax : </a:t>
            </a:r>
            <a:r>
              <a:rPr lang="en-US" sz="2200">
                <a:solidFill>
                  <a:srgbClr val="1155CC"/>
                </a:solidFill>
              </a:rPr>
              <a:t>{expression for item in iterable if condition}</a:t>
            </a:r>
            <a:endParaRPr sz="2200">
              <a:solidFill>
                <a:srgbClr val="1155CC"/>
              </a:solidFill>
            </a:endParaRPr>
          </a:p>
        </p:txBody>
      </p:sp>
      <p:pic>
        <p:nvPicPr>
          <p:cNvPr descr="A black background with white text&#10;&#10;Description automatically generated" id="158" name="Google Shape;158;p8"/>
          <p:cNvPicPr preferRelativeResize="0"/>
          <p:nvPr/>
        </p:nvPicPr>
        <p:blipFill rotWithShape="1">
          <a:blip r:embed="rId3">
            <a:alphaModFix/>
          </a:blip>
          <a:srcRect b="0" l="0" r="0" t="0"/>
          <a:stretch/>
        </p:blipFill>
        <p:spPr>
          <a:xfrm>
            <a:off x="1391755" y="3429000"/>
            <a:ext cx="9408490" cy="15594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When to Use Sets</a:t>
            </a:r>
            <a:endParaRPr/>
          </a:p>
        </p:txBody>
      </p:sp>
      <p:sp>
        <p:nvSpPr>
          <p:cNvPr id="165" name="Google Shape;165;p9"/>
          <p:cNvSpPr txBox="1"/>
          <p:nvPr/>
        </p:nvSpPr>
        <p:spPr>
          <a:xfrm>
            <a:off x="1022888" y="1813302"/>
            <a:ext cx="9624448" cy="105920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Useful when you need to store unique items.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Efficient for checking membership, removing duplicates.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Introduction to Sets</a:t>
            </a:r>
            <a:endParaRPr/>
          </a:p>
        </p:txBody>
      </p:sp>
      <p:sp>
        <p:nvSpPr>
          <p:cNvPr id="96" name="Google Shape;96;p2"/>
          <p:cNvSpPr txBox="1"/>
          <p:nvPr/>
        </p:nvSpPr>
        <p:spPr>
          <a:xfrm>
            <a:off x="1022888" y="1813302"/>
            <a:ext cx="9624448" cy="20748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Sets are unordered collections of unique elements.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Useful for membership tests, removing duplicates.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Syntax: set_name = {item1, item2, item3, ...}</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Example: my_set = {1, 2, 3, 3} (Results in {1, 2, 3})</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f219750a47_0_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Sets Operations</a:t>
            </a:r>
            <a:endParaRPr/>
          </a:p>
        </p:txBody>
      </p:sp>
      <p:sp>
        <p:nvSpPr>
          <p:cNvPr id="103" name="Google Shape;103;g2f219750a47_0_32"/>
          <p:cNvSpPr txBox="1"/>
          <p:nvPr/>
        </p:nvSpPr>
        <p:spPr>
          <a:xfrm>
            <a:off x="1021501" y="2348400"/>
            <a:ext cx="10149000" cy="2161200"/>
          </a:xfrm>
          <a:prstGeom prst="rect">
            <a:avLst/>
          </a:prstGeom>
          <a:noFill/>
          <a:ln>
            <a:noFill/>
          </a:ln>
        </p:spPr>
        <p:txBody>
          <a:bodyPr anchorCtr="0" anchor="t" bIns="45700" lIns="91425" spcFirstLastPara="1" rIns="91425" wrap="square" tIns="45700">
            <a:spAutoFit/>
          </a:bodyPr>
          <a:lstStyle/>
          <a:p>
            <a:pPr indent="-381000" lvl="0" marL="457200" rtl="0" algn="l">
              <a:lnSpc>
                <a:spcPct val="115000"/>
              </a:lnSpc>
              <a:spcBef>
                <a:spcPts val="1200"/>
              </a:spcBef>
              <a:spcAft>
                <a:spcPts val="0"/>
              </a:spcAft>
              <a:buClr>
                <a:schemeClr val="dk1"/>
              </a:buClr>
              <a:buSzPts val="2400"/>
              <a:buChar char="•"/>
            </a:pPr>
            <a:r>
              <a:rPr b="1" lang="en-US" sz="2400">
                <a:solidFill>
                  <a:schemeClr val="dk1"/>
                </a:solidFill>
              </a:rPr>
              <a:t>Union:</a:t>
            </a:r>
            <a:r>
              <a:rPr lang="en-US" sz="2400">
                <a:solidFill>
                  <a:schemeClr val="dk1"/>
                </a:solidFill>
              </a:rPr>
              <a:t> Combines elements from two sets into a new set.</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rPr>
              <a:t>Intersection:</a:t>
            </a:r>
            <a:r>
              <a:rPr lang="en-US" sz="2400">
                <a:solidFill>
                  <a:schemeClr val="dk1"/>
                </a:solidFill>
              </a:rPr>
              <a:t> Returns elements present in both sets.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rPr>
              <a:t>Difference:</a:t>
            </a:r>
            <a:r>
              <a:rPr lang="en-US" sz="2400">
                <a:solidFill>
                  <a:schemeClr val="dk1"/>
                </a:solidFill>
              </a:rPr>
              <a:t> Returns elements present in one set but not in another.</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rPr>
              <a:t>Symmetric Difference:</a:t>
            </a:r>
            <a:r>
              <a:rPr lang="en-US" sz="2400">
                <a:solidFill>
                  <a:schemeClr val="dk1"/>
                </a:solidFill>
              </a:rPr>
              <a:t> Returns elements present in either set, but not both.</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Set Operations</a:t>
            </a:r>
            <a:endParaRPr/>
          </a:p>
        </p:txBody>
      </p:sp>
      <p:sp>
        <p:nvSpPr>
          <p:cNvPr id="110" name="Google Shape;110;p3"/>
          <p:cNvSpPr txBox="1"/>
          <p:nvPr/>
        </p:nvSpPr>
        <p:spPr>
          <a:xfrm>
            <a:off x="1022888" y="1813302"/>
            <a:ext cx="9624448" cy="5513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Union: Combines elements from both sets.</a:t>
            </a:r>
            <a:endParaRPr b="0" i="0" sz="2200" u="none" cap="none" strike="noStrike">
              <a:solidFill>
                <a:schemeClr val="dk1"/>
              </a:solidFill>
              <a:latin typeface="Arial"/>
              <a:ea typeface="Arial"/>
              <a:cs typeface="Arial"/>
              <a:sym typeface="Arial"/>
            </a:endParaRPr>
          </a:p>
        </p:txBody>
      </p:sp>
      <p:pic>
        <p:nvPicPr>
          <p:cNvPr descr="A black background with white text&#10;&#10;Description automatically generated" id="111" name="Google Shape;111;p3"/>
          <p:cNvPicPr preferRelativeResize="0"/>
          <p:nvPr/>
        </p:nvPicPr>
        <p:blipFill rotWithShape="1">
          <a:blip r:embed="rId3">
            <a:alphaModFix/>
          </a:blip>
          <a:srcRect b="0" l="0" r="0" t="0"/>
          <a:stretch/>
        </p:blipFill>
        <p:spPr>
          <a:xfrm>
            <a:off x="1725639" y="3185377"/>
            <a:ext cx="8740722" cy="17785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Set Operations</a:t>
            </a:r>
            <a:endParaRPr/>
          </a:p>
        </p:txBody>
      </p:sp>
      <p:sp>
        <p:nvSpPr>
          <p:cNvPr id="118" name="Google Shape;118;p4"/>
          <p:cNvSpPr txBox="1"/>
          <p:nvPr/>
        </p:nvSpPr>
        <p:spPr>
          <a:xfrm>
            <a:off x="1022888" y="1813302"/>
            <a:ext cx="9624448" cy="5513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Intersection: Common elements in both sets.</a:t>
            </a:r>
            <a:endParaRPr b="0" i="0" sz="2200" u="none" cap="none" strike="noStrike">
              <a:solidFill>
                <a:schemeClr val="dk1"/>
              </a:solidFill>
              <a:latin typeface="Arial"/>
              <a:ea typeface="Arial"/>
              <a:cs typeface="Arial"/>
              <a:sym typeface="Arial"/>
            </a:endParaRPr>
          </a:p>
        </p:txBody>
      </p:sp>
      <p:pic>
        <p:nvPicPr>
          <p:cNvPr id="119" name="Google Shape;119;p4"/>
          <p:cNvPicPr preferRelativeResize="0"/>
          <p:nvPr/>
        </p:nvPicPr>
        <p:blipFill rotWithShape="1">
          <a:blip r:embed="rId3">
            <a:alphaModFix/>
          </a:blip>
          <a:srcRect b="0" l="0" r="0" t="0"/>
          <a:stretch/>
        </p:blipFill>
        <p:spPr>
          <a:xfrm>
            <a:off x="1215705" y="2522740"/>
            <a:ext cx="9238814" cy="906260"/>
          </a:xfrm>
          <a:prstGeom prst="rect">
            <a:avLst/>
          </a:prstGeom>
          <a:noFill/>
          <a:ln>
            <a:noFill/>
          </a:ln>
        </p:spPr>
      </p:pic>
      <p:sp>
        <p:nvSpPr>
          <p:cNvPr id="120" name="Google Shape;120;p4"/>
          <p:cNvSpPr txBox="1"/>
          <p:nvPr/>
        </p:nvSpPr>
        <p:spPr>
          <a:xfrm>
            <a:off x="1022888" y="3941961"/>
            <a:ext cx="9624448" cy="5513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Difference: Elements in one set but not the other</a:t>
            </a:r>
            <a:endParaRPr b="0" i="0" sz="2200" u="none" cap="none" strike="noStrike">
              <a:solidFill>
                <a:schemeClr val="dk1"/>
              </a:solidFill>
              <a:latin typeface="Arial"/>
              <a:ea typeface="Arial"/>
              <a:cs typeface="Arial"/>
              <a:sym typeface="Arial"/>
            </a:endParaRPr>
          </a:p>
        </p:txBody>
      </p:sp>
      <p:pic>
        <p:nvPicPr>
          <p:cNvPr id="121" name="Google Shape;121;p4"/>
          <p:cNvPicPr preferRelativeResize="0"/>
          <p:nvPr/>
        </p:nvPicPr>
        <p:blipFill rotWithShape="1">
          <a:blip r:embed="rId4">
            <a:alphaModFix/>
          </a:blip>
          <a:srcRect b="0" l="0" r="0" t="0"/>
          <a:stretch/>
        </p:blipFill>
        <p:spPr>
          <a:xfrm>
            <a:off x="1215705" y="4857309"/>
            <a:ext cx="9982569" cy="8931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f219750a47_0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Set Operations</a:t>
            </a:r>
            <a:endParaRPr/>
          </a:p>
        </p:txBody>
      </p:sp>
      <p:sp>
        <p:nvSpPr>
          <p:cNvPr id="128" name="Google Shape;128;g2f219750a47_0_17"/>
          <p:cNvSpPr txBox="1"/>
          <p:nvPr/>
        </p:nvSpPr>
        <p:spPr>
          <a:xfrm>
            <a:off x="1022888" y="1813302"/>
            <a:ext cx="9624300" cy="939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1" lang="en-US" sz="2200">
                <a:solidFill>
                  <a:schemeClr val="dk1"/>
                </a:solidFill>
              </a:rPr>
              <a:t>Symmetric Difference</a:t>
            </a:r>
            <a:r>
              <a:rPr b="0" i="0" lang="en-US" sz="2200" u="none" cap="none" strike="noStrike">
                <a:solidFill>
                  <a:schemeClr val="dk1"/>
                </a:solidFill>
                <a:latin typeface="Arial"/>
                <a:ea typeface="Arial"/>
                <a:cs typeface="Arial"/>
                <a:sym typeface="Arial"/>
              </a:rPr>
              <a:t>: </a:t>
            </a:r>
            <a:r>
              <a:rPr lang="en-US" sz="2200">
                <a:solidFill>
                  <a:schemeClr val="dk1"/>
                </a:solidFill>
              </a:rPr>
              <a:t>The symmetric difference of two sets is a new set containing all elements that are in either set, but not in both</a:t>
            </a:r>
            <a:endParaRPr b="0" i="0" sz="2200" u="none" cap="none" strike="noStrike">
              <a:solidFill>
                <a:schemeClr val="dk1"/>
              </a:solidFill>
              <a:latin typeface="Arial"/>
              <a:ea typeface="Arial"/>
              <a:cs typeface="Arial"/>
              <a:sym typeface="Arial"/>
            </a:endParaRPr>
          </a:p>
        </p:txBody>
      </p:sp>
      <p:pic>
        <p:nvPicPr>
          <p:cNvPr id="129" name="Google Shape;129;g2f219750a47_0_17"/>
          <p:cNvPicPr preferRelativeResize="0"/>
          <p:nvPr/>
        </p:nvPicPr>
        <p:blipFill>
          <a:blip r:embed="rId3">
            <a:alphaModFix/>
          </a:blip>
          <a:stretch>
            <a:fillRect/>
          </a:stretch>
        </p:blipFill>
        <p:spPr>
          <a:xfrm>
            <a:off x="2322013" y="3162675"/>
            <a:ext cx="7026075" cy="330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Set Methods</a:t>
            </a:r>
            <a:endParaRPr/>
          </a:p>
        </p:txBody>
      </p:sp>
      <p:sp>
        <p:nvSpPr>
          <p:cNvPr id="136" name="Google Shape;136;p5"/>
          <p:cNvSpPr txBox="1"/>
          <p:nvPr/>
        </p:nvSpPr>
        <p:spPr>
          <a:xfrm>
            <a:off x="1022888" y="1813302"/>
            <a:ext cx="9624300" cy="3986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rPr>
              <a:t>add()</a:t>
            </a:r>
            <a:r>
              <a:rPr b="0" i="0" lang="en-US" sz="2200" u="none" cap="none" strike="noStrike">
                <a:solidFill>
                  <a:schemeClr val="dk1"/>
                </a:solidFill>
                <a:latin typeface="Arial"/>
                <a:ea typeface="Arial"/>
                <a:cs typeface="Arial"/>
                <a:sym typeface="Arial"/>
              </a:rPr>
              <a:t>: Adds an element to the set.</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rPr>
              <a:t>remove()</a:t>
            </a:r>
            <a:r>
              <a:rPr b="0" i="0" lang="en-US" sz="2200" u="none" cap="none" strike="noStrike">
                <a:solidFill>
                  <a:schemeClr val="dk1"/>
                </a:solidFill>
                <a:latin typeface="Arial"/>
                <a:ea typeface="Arial"/>
                <a:cs typeface="Arial"/>
                <a:sym typeface="Arial"/>
              </a:rPr>
              <a:t>: Removes the specified element from the set. Raises a KeyError if the element is not present.</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rPr>
              <a:t>pop()</a:t>
            </a:r>
            <a:r>
              <a:rPr b="0" i="0" lang="en-US" sz="2200" u="none" cap="none" strike="noStrike">
                <a:solidFill>
                  <a:schemeClr val="dk1"/>
                </a:solidFill>
                <a:latin typeface="Arial"/>
                <a:ea typeface="Arial"/>
                <a:cs typeface="Arial"/>
                <a:sym typeface="Arial"/>
              </a:rPr>
              <a:t>: Removes and returns an arbitrary element from the set. If the set is empty, it raises a KeyError.</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rPr>
              <a:t>clear()</a:t>
            </a:r>
            <a:r>
              <a:rPr b="0" i="0" lang="en-US" sz="2200" u="none" cap="none" strike="noStrike">
                <a:solidFill>
                  <a:schemeClr val="dk1"/>
                </a:solidFill>
                <a:latin typeface="Arial"/>
                <a:ea typeface="Arial"/>
                <a:cs typeface="Arial"/>
                <a:sym typeface="Arial"/>
              </a:rPr>
              <a:t>: Removes all the elements from the set</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rPr>
              <a:t>update()</a:t>
            </a:r>
            <a:r>
              <a:rPr b="0" i="0" lang="en-US" sz="2200" u="none" cap="none" strike="noStrike">
                <a:solidFill>
                  <a:schemeClr val="dk1"/>
                </a:solidFill>
                <a:latin typeface="Arial"/>
                <a:ea typeface="Arial"/>
                <a:cs typeface="Arial"/>
                <a:sym typeface="Arial"/>
              </a:rPr>
              <a:t>: Adds elements from an iterable (e.g., another set, list) to the 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6"/>
          <p:cNvPicPr preferRelativeResize="0"/>
          <p:nvPr/>
        </p:nvPicPr>
        <p:blipFill rotWithShape="1">
          <a:blip r:embed="rId3">
            <a:alphaModFix/>
          </a:blip>
          <a:srcRect b="0" l="0" r="0" t="0"/>
          <a:stretch/>
        </p:blipFill>
        <p:spPr>
          <a:xfrm>
            <a:off x="1219809" y="162145"/>
            <a:ext cx="9752381" cy="65337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Membership Test</a:t>
            </a:r>
            <a:endParaRPr/>
          </a:p>
        </p:txBody>
      </p:sp>
      <p:sp>
        <p:nvSpPr>
          <p:cNvPr id="149" name="Google Shape;149;p7"/>
          <p:cNvSpPr txBox="1"/>
          <p:nvPr/>
        </p:nvSpPr>
        <p:spPr>
          <a:xfrm>
            <a:off x="1022888" y="1813302"/>
            <a:ext cx="9624300" cy="939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Test if an element is in a set using the in keyword.</a:t>
            </a:r>
            <a:endParaRPr b="0" i="0" sz="2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US" sz="2200">
                <a:solidFill>
                  <a:schemeClr val="dk1"/>
                </a:solidFill>
              </a:rPr>
              <a:t>Syntax : </a:t>
            </a:r>
            <a:r>
              <a:rPr lang="en-US" sz="2200">
                <a:solidFill>
                  <a:srgbClr val="1155CC"/>
                </a:solidFill>
              </a:rPr>
              <a:t>element in set</a:t>
            </a:r>
            <a:endParaRPr sz="2200">
              <a:solidFill>
                <a:srgbClr val="1155CC"/>
              </a:solidFill>
            </a:endParaRPr>
          </a:p>
        </p:txBody>
      </p:sp>
      <p:pic>
        <p:nvPicPr>
          <p:cNvPr id="150" name="Google Shape;150;p7"/>
          <p:cNvPicPr preferRelativeResize="0"/>
          <p:nvPr/>
        </p:nvPicPr>
        <p:blipFill rotWithShape="1">
          <a:blip r:embed="rId3">
            <a:alphaModFix/>
          </a:blip>
          <a:srcRect b="0" l="0" r="0" t="0"/>
          <a:stretch/>
        </p:blipFill>
        <p:spPr>
          <a:xfrm>
            <a:off x="2249753" y="3241180"/>
            <a:ext cx="7432270" cy="15757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2024-08-09T00:21:49Z</dcterms:created>
  <dc:creator>NEHA MAHENDRAN NAMBIAR</dc:creator>
</cp:coreProperties>
</file>