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embeddedFontLst>
    <p:embeddedFont>
      <p:font typeface="Play"/>
      <p:regular r:id="rId20"/>
      <p:bold r:id="rId21"/>
    </p:embeddedFont>
    <p:embeddedFont>
      <p:font typeface="Roboto Mon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6" roundtripDataSignature="AMtx7mj9g64DHs3I8vVU/Ng0JZrDCHJiv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Play-regular.fntdata"/><Relationship Id="rId22" Type="http://schemas.openxmlformats.org/officeDocument/2006/relationships/font" Target="fonts/RobotoMono-regular.fntdata"/><Relationship Id="rId21" Type="http://schemas.openxmlformats.org/officeDocument/2006/relationships/font" Target="fonts/Play-bold.fntdata"/><Relationship Id="rId24" Type="http://schemas.openxmlformats.org/officeDocument/2006/relationships/font" Target="fonts/RobotoMono-italic.fntdata"/><Relationship Id="rId23" Type="http://schemas.openxmlformats.org/officeDocument/2006/relationships/font" Target="fonts/RobotoMon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customschemas.google.com/relationships/presentationmetadata" Target="metadata"/><Relationship Id="rId25" Type="http://schemas.openxmlformats.org/officeDocument/2006/relationships/font" Target="fonts/RobotoMon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sz="1100"/>
              <a:t>Welcome to Lesson 16 of the Foundations of Programming in Python course (FOPPY).</a:t>
            </a:r>
            <a:endParaRPr sz="1100"/>
          </a:p>
          <a:p>
            <a:pPr indent="0" lvl="0" marL="0" rtl="0" algn="l">
              <a:lnSpc>
                <a:spcPct val="115000"/>
              </a:lnSpc>
              <a:spcBef>
                <a:spcPts val="1200"/>
              </a:spcBef>
              <a:spcAft>
                <a:spcPts val="0"/>
              </a:spcAft>
              <a:buClr>
                <a:schemeClr val="dk1"/>
              </a:buClr>
              <a:buSzPts val="1100"/>
              <a:buFont typeface="Arial"/>
              <a:buNone/>
            </a:pPr>
            <a:r>
              <a:rPr lang="en-US" sz="1100"/>
              <a:t>Object-Oriented Programming (OOP) is a powerful programming paradigm that allows you to design and structure your code around objects and classes. This approach is fundamental for creating modular, reusable, and maintainable code, which can simplify complex software development.</a:t>
            </a:r>
            <a:endParaRPr sz="1100"/>
          </a:p>
          <a:p>
            <a:pPr indent="0" lvl="0" marL="0" rtl="0" algn="l">
              <a:lnSpc>
                <a:spcPct val="115000"/>
              </a:lnSpc>
              <a:spcBef>
                <a:spcPts val="1200"/>
              </a:spcBef>
              <a:spcAft>
                <a:spcPts val="0"/>
              </a:spcAft>
              <a:buClr>
                <a:schemeClr val="dk1"/>
              </a:buClr>
              <a:buSzPts val="1100"/>
              <a:buFont typeface="Arial"/>
              <a:buNone/>
            </a:pPr>
            <a:r>
              <a:rPr lang="en-US" sz="1100"/>
              <a:t>In Python, OOP enables you to model real-world entities and their interactions using classes and objects. A class defines a blueprint for creating objects, encapsulating data and behavior in a single entity. An object is an instance of a class that contains the attributes and methods defined by the class.</a:t>
            </a:r>
            <a:endParaRPr sz="1100"/>
          </a:p>
          <a:p>
            <a:pPr indent="0" lvl="0" marL="0" rtl="0" algn="l">
              <a:lnSpc>
                <a:spcPct val="115000"/>
              </a:lnSpc>
              <a:spcBef>
                <a:spcPts val="1200"/>
              </a:spcBef>
              <a:spcAft>
                <a:spcPts val="0"/>
              </a:spcAft>
              <a:buClr>
                <a:schemeClr val="dk1"/>
              </a:buClr>
              <a:buSzPts val="1100"/>
              <a:buFont typeface="Arial"/>
              <a:buNone/>
            </a:pPr>
            <a:r>
              <a:rPr lang="en-US" sz="1100"/>
              <a:t>This lesson will introduce you to the core concepts of Object-Oriented Programming in Python, including:</a:t>
            </a:r>
            <a:endParaRPr sz="1100"/>
          </a:p>
          <a:p>
            <a:pPr indent="-298450" lvl="0" marL="457200" rtl="0" algn="l">
              <a:lnSpc>
                <a:spcPct val="115000"/>
              </a:lnSpc>
              <a:spcBef>
                <a:spcPts val="1200"/>
              </a:spcBef>
              <a:spcAft>
                <a:spcPts val="0"/>
              </a:spcAft>
              <a:buClr>
                <a:schemeClr val="dk1"/>
              </a:buClr>
              <a:buSzPts val="1100"/>
              <a:buChar char="●"/>
            </a:pPr>
            <a:r>
              <a:rPr b="1" lang="en-US" sz="1100"/>
              <a:t>Classes and Objects</a:t>
            </a:r>
            <a:r>
              <a:rPr lang="en-US" sz="1100"/>
              <a:t>: Learn how to define classes and create objects, and understand their roles in OOP.</a:t>
            </a:r>
            <a:endParaRPr sz="1100"/>
          </a:p>
          <a:p>
            <a:pPr indent="-298450" lvl="0" marL="457200" rtl="0" algn="l">
              <a:lnSpc>
                <a:spcPct val="115000"/>
              </a:lnSpc>
              <a:spcBef>
                <a:spcPts val="0"/>
              </a:spcBef>
              <a:spcAft>
                <a:spcPts val="0"/>
              </a:spcAft>
              <a:buClr>
                <a:schemeClr val="dk1"/>
              </a:buClr>
              <a:buSzPts val="1100"/>
              <a:buChar char="●"/>
            </a:pPr>
            <a:r>
              <a:rPr b="1" lang="en-US" sz="1100"/>
              <a:t>Attributes and Methods</a:t>
            </a:r>
            <a:r>
              <a:rPr lang="en-US" sz="1100"/>
              <a:t>: Explore how to use attributes to store data and methods to define behavior within classes.</a:t>
            </a:r>
            <a:endParaRPr sz="1100"/>
          </a:p>
          <a:p>
            <a:pPr indent="-298450" lvl="0" marL="457200" rtl="0" algn="l">
              <a:lnSpc>
                <a:spcPct val="115000"/>
              </a:lnSpc>
              <a:spcBef>
                <a:spcPts val="0"/>
              </a:spcBef>
              <a:spcAft>
                <a:spcPts val="0"/>
              </a:spcAft>
              <a:buClr>
                <a:schemeClr val="dk1"/>
              </a:buClr>
              <a:buSzPts val="1100"/>
              <a:buChar char="●"/>
            </a:pPr>
            <a:r>
              <a:rPr b="1" lang="en-US" sz="1100"/>
              <a:t>Inheritance</a:t>
            </a:r>
            <a:r>
              <a:rPr lang="en-US" sz="1100"/>
              <a:t>: Understand how to create new classes based on existing ones, facilitating code reuse and extension.</a:t>
            </a:r>
            <a:endParaRPr sz="1100"/>
          </a:p>
          <a:p>
            <a:pPr indent="-298450" lvl="0" marL="457200" rtl="0" algn="l">
              <a:lnSpc>
                <a:spcPct val="115000"/>
              </a:lnSpc>
              <a:spcBef>
                <a:spcPts val="0"/>
              </a:spcBef>
              <a:spcAft>
                <a:spcPts val="0"/>
              </a:spcAft>
              <a:buClr>
                <a:schemeClr val="dk1"/>
              </a:buClr>
              <a:buSzPts val="1100"/>
              <a:buChar char="●"/>
            </a:pPr>
            <a:r>
              <a:rPr b="1" lang="en-US" sz="1100"/>
              <a:t>Polymorphism</a:t>
            </a:r>
            <a:r>
              <a:rPr lang="en-US" sz="1100"/>
              <a:t>: Discover how to use methods in different ways, depending on the object type, allowing for flexible and dynamic code.</a:t>
            </a:r>
            <a:endParaRPr sz="1100"/>
          </a:p>
          <a:p>
            <a:pPr indent="-298450" lvl="0" marL="457200" rtl="0" algn="l">
              <a:lnSpc>
                <a:spcPct val="115000"/>
              </a:lnSpc>
              <a:spcBef>
                <a:spcPts val="0"/>
              </a:spcBef>
              <a:spcAft>
                <a:spcPts val="0"/>
              </a:spcAft>
              <a:buClr>
                <a:schemeClr val="dk1"/>
              </a:buClr>
              <a:buSzPts val="1100"/>
              <a:buChar char="●"/>
            </a:pPr>
            <a:r>
              <a:rPr b="1" lang="en-US" sz="1100"/>
              <a:t>Encapsulation</a:t>
            </a:r>
            <a:r>
              <a:rPr lang="en-US" sz="1100"/>
              <a:t>: Learn about data hiding and protection using access control mechanisms to safeguard the internal state of objects.</a:t>
            </a:r>
            <a:endParaRPr sz="1100"/>
          </a:p>
          <a:p>
            <a:pPr indent="0" lvl="0" marL="0" rtl="0" algn="l">
              <a:lnSpc>
                <a:spcPct val="115000"/>
              </a:lnSpc>
              <a:spcBef>
                <a:spcPts val="1200"/>
              </a:spcBef>
              <a:spcAft>
                <a:spcPts val="0"/>
              </a:spcAft>
              <a:buClr>
                <a:schemeClr val="dk1"/>
              </a:buClr>
              <a:buSzPts val="1100"/>
              <a:buFont typeface="Arial"/>
              <a:buNone/>
            </a:pPr>
            <a:r>
              <a:rPr lang="en-US" sz="1100"/>
              <a:t>By the end of this lesson, you will have a solid grasp of the principles of OOP and how to apply them effectively in your Python programs. Let’s dive into the details of Object-Oriented Programming and see how it can enhance your coding practices.</a:t>
            </a:r>
            <a:endParaRPr sz="1100"/>
          </a:p>
          <a:p>
            <a:pPr indent="0" lvl="0" marL="0" rtl="0" algn="l">
              <a:spcBef>
                <a:spcPts val="120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US" sz="1100"/>
              <a:t>Static methods</a:t>
            </a:r>
            <a:r>
              <a:rPr lang="en-US" sz="1100"/>
              <a:t> are a type of method defined within a class that does not operate on instances of the class (i.e., they don’t modify or access the instance attributes). Instead, static methods are used to perform a task that is logically related to the class, but that doesn't need to use or modify class or instance-specific data.</a:t>
            </a:r>
            <a:endParaRPr sz="1100"/>
          </a:p>
          <a:p>
            <a:pPr indent="0" lvl="0" marL="0" rtl="0" algn="l">
              <a:lnSpc>
                <a:spcPct val="115000"/>
              </a:lnSpc>
              <a:spcBef>
                <a:spcPts val="1400"/>
              </a:spcBef>
              <a:spcAft>
                <a:spcPts val="0"/>
              </a:spcAft>
              <a:buClr>
                <a:schemeClr val="dk1"/>
              </a:buClr>
              <a:buSzPts val="1100"/>
              <a:buFont typeface="Arial"/>
              <a:buNone/>
            </a:pPr>
            <a:r>
              <a:rPr b="1" lang="en-US" sz="1300"/>
              <a:t>Key Characteristics of Static Methods:</a:t>
            </a:r>
            <a:endParaRPr b="1" sz="1300"/>
          </a:p>
          <a:p>
            <a:pPr indent="-298450" lvl="0" marL="457200" rtl="0" algn="l">
              <a:lnSpc>
                <a:spcPct val="115000"/>
              </a:lnSpc>
              <a:spcBef>
                <a:spcPts val="1200"/>
              </a:spcBef>
              <a:spcAft>
                <a:spcPts val="0"/>
              </a:spcAft>
              <a:buClr>
                <a:schemeClr val="dk1"/>
              </a:buClr>
              <a:buSzPts val="1100"/>
              <a:buAutoNum type="arabicPeriod"/>
            </a:pPr>
            <a:r>
              <a:rPr b="1" lang="en-US" sz="1100"/>
              <a:t>No </a:t>
            </a:r>
            <a:r>
              <a:rPr b="1" lang="en-US" sz="1100">
                <a:solidFill>
                  <a:srgbClr val="188038"/>
                </a:solidFill>
                <a:latin typeface="Roboto Mono"/>
                <a:ea typeface="Roboto Mono"/>
                <a:cs typeface="Roboto Mono"/>
                <a:sym typeface="Roboto Mono"/>
              </a:rPr>
              <a:t>self</a:t>
            </a:r>
            <a:r>
              <a:rPr b="1" lang="en-US" sz="1100"/>
              <a:t> or </a:t>
            </a:r>
            <a:r>
              <a:rPr b="1" lang="en-US" sz="1100">
                <a:solidFill>
                  <a:srgbClr val="188038"/>
                </a:solidFill>
                <a:latin typeface="Roboto Mono"/>
                <a:ea typeface="Roboto Mono"/>
                <a:cs typeface="Roboto Mono"/>
                <a:sym typeface="Roboto Mono"/>
              </a:rPr>
              <a:t>cls</a:t>
            </a:r>
            <a:r>
              <a:rPr b="1" lang="en-US" sz="1100"/>
              <a:t> Parameters:</a:t>
            </a:r>
            <a:endParaRPr b="1" sz="1100"/>
          </a:p>
          <a:p>
            <a:pPr indent="-298450" lvl="1" marL="914400" rtl="0" algn="l">
              <a:lnSpc>
                <a:spcPct val="115000"/>
              </a:lnSpc>
              <a:spcBef>
                <a:spcPts val="0"/>
              </a:spcBef>
              <a:spcAft>
                <a:spcPts val="0"/>
              </a:spcAft>
              <a:buClr>
                <a:schemeClr val="dk1"/>
              </a:buClr>
              <a:buSzPts val="1100"/>
              <a:buChar char="○"/>
            </a:pPr>
            <a:r>
              <a:rPr lang="en-US" sz="1100"/>
              <a:t>Unlike instance methods, static methods do not take </a:t>
            </a:r>
            <a:r>
              <a:rPr lang="en-US" sz="1100">
                <a:solidFill>
                  <a:srgbClr val="188038"/>
                </a:solidFill>
                <a:latin typeface="Roboto Mono"/>
                <a:ea typeface="Roboto Mono"/>
                <a:cs typeface="Roboto Mono"/>
                <a:sym typeface="Roboto Mono"/>
              </a:rPr>
              <a:t>self</a:t>
            </a:r>
            <a:r>
              <a:rPr lang="en-US" sz="1100"/>
              <a:t> (which refers to the instance) or </a:t>
            </a:r>
            <a:r>
              <a:rPr lang="en-US" sz="1100">
                <a:solidFill>
                  <a:srgbClr val="188038"/>
                </a:solidFill>
                <a:latin typeface="Roboto Mono"/>
                <a:ea typeface="Roboto Mono"/>
                <a:cs typeface="Roboto Mono"/>
                <a:sym typeface="Roboto Mono"/>
              </a:rPr>
              <a:t>cls</a:t>
            </a:r>
            <a:r>
              <a:rPr lang="en-US" sz="1100"/>
              <a:t> (which refers to the class) as their first parameter. This is because static methods don’t need to interact with the instance or class data.</a:t>
            </a:r>
            <a:endParaRPr sz="1100"/>
          </a:p>
          <a:p>
            <a:pPr indent="-298450" lvl="0" marL="457200" rtl="0" algn="l">
              <a:lnSpc>
                <a:spcPct val="115000"/>
              </a:lnSpc>
              <a:spcBef>
                <a:spcPts val="0"/>
              </a:spcBef>
              <a:spcAft>
                <a:spcPts val="0"/>
              </a:spcAft>
              <a:buClr>
                <a:schemeClr val="dk1"/>
              </a:buClr>
              <a:buSzPts val="1100"/>
              <a:buAutoNum type="arabicPeriod"/>
            </a:pPr>
            <a:r>
              <a:rPr b="1" lang="en-US" sz="1100"/>
              <a:t>Defined Using the </a:t>
            </a:r>
            <a:r>
              <a:rPr b="1" lang="en-US" sz="1100">
                <a:solidFill>
                  <a:srgbClr val="188038"/>
                </a:solidFill>
                <a:latin typeface="Roboto Mono"/>
                <a:ea typeface="Roboto Mono"/>
                <a:cs typeface="Roboto Mono"/>
                <a:sym typeface="Roboto Mono"/>
              </a:rPr>
              <a:t>@staticmethod</a:t>
            </a:r>
            <a:r>
              <a:rPr b="1" lang="en-US" sz="1100"/>
              <a:t> Decorator:</a:t>
            </a:r>
            <a:endParaRPr b="1" sz="1100"/>
          </a:p>
          <a:p>
            <a:pPr indent="-298450" lvl="1" marL="914400" rtl="0" algn="l">
              <a:lnSpc>
                <a:spcPct val="115000"/>
              </a:lnSpc>
              <a:spcBef>
                <a:spcPts val="0"/>
              </a:spcBef>
              <a:spcAft>
                <a:spcPts val="0"/>
              </a:spcAft>
              <a:buClr>
                <a:schemeClr val="dk1"/>
              </a:buClr>
              <a:buSzPts val="1100"/>
              <a:buChar char="○"/>
            </a:pPr>
            <a:r>
              <a:rPr lang="en-US" sz="1100"/>
              <a:t>Static methods are defined using the </a:t>
            </a:r>
            <a:r>
              <a:rPr lang="en-US" sz="1100">
                <a:solidFill>
                  <a:srgbClr val="188038"/>
                </a:solidFill>
                <a:latin typeface="Roboto Mono"/>
                <a:ea typeface="Roboto Mono"/>
                <a:cs typeface="Roboto Mono"/>
                <a:sym typeface="Roboto Mono"/>
              </a:rPr>
              <a:t>@staticmethod</a:t>
            </a:r>
            <a:r>
              <a:rPr lang="en-US" sz="1100"/>
              <a:t> decorator above the method definition. This tells Python that the method is static and doesn’t operate on class or instance data.</a:t>
            </a:r>
            <a:endParaRPr sz="1100"/>
          </a:p>
          <a:p>
            <a:pPr indent="-298450" lvl="0" marL="457200" rtl="0" algn="l">
              <a:lnSpc>
                <a:spcPct val="115000"/>
              </a:lnSpc>
              <a:spcBef>
                <a:spcPts val="0"/>
              </a:spcBef>
              <a:spcAft>
                <a:spcPts val="0"/>
              </a:spcAft>
              <a:buClr>
                <a:schemeClr val="dk1"/>
              </a:buClr>
              <a:buSzPts val="1100"/>
              <a:buAutoNum type="arabicPeriod"/>
            </a:pPr>
            <a:r>
              <a:rPr b="1" lang="en-US" sz="1100"/>
              <a:t>Can Be Called on the Class or Instance:</a:t>
            </a:r>
            <a:endParaRPr b="1" sz="1100"/>
          </a:p>
          <a:p>
            <a:pPr indent="-298450" lvl="1" marL="914400" rtl="0" algn="l">
              <a:lnSpc>
                <a:spcPct val="115000"/>
              </a:lnSpc>
              <a:spcBef>
                <a:spcPts val="0"/>
              </a:spcBef>
              <a:spcAft>
                <a:spcPts val="0"/>
              </a:spcAft>
              <a:buClr>
                <a:schemeClr val="dk1"/>
              </a:buClr>
              <a:buSzPts val="1100"/>
              <a:buChar char="○"/>
            </a:pPr>
            <a:r>
              <a:rPr lang="en-US" sz="1100"/>
              <a:t>Static methods can be called on both the class itself or on an instance of the class. However, since they do not operate on the instance or class data, there's no need to use them on an instance.</a:t>
            </a:r>
            <a:endParaRPr sz="1100"/>
          </a:p>
          <a:p>
            <a:pPr indent="-298450" lvl="0" marL="457200" rtl="0" algn="l">
              <a:lnSpc>
                <a:spcPct val="115000"/>
              </a:lnSpc>
              <a:spcBef>
                <a:spcPts val="0"/>
              </a:spcBef>
              <a:spcAft>
                <a:spcPts val="0"/>
              </a:spcAft>
              <a:buClr>
                <a:schemeClr val="dk1"/>
              </a:buClr>
              <a:buSzPts val="1100"/>
              <a:buAutoNum type="arabicPeriod"/>
            </a:pPr>
            <a:r>
              <a:rPr b="1" lang="en-US" sz="1100"/>
              <a:t>Useful for Utility Functions:</a:t>
            </a:r>
            <a:endParaRPr b="1" sz="1100"/>
          </a:p>
          <a:p>
            <a:pPr indent="-298450" lvl="1" marL="914400" rtl="0" algn="l">
              <a:lnSpc>
                <a:spcPct val="115000"/>
              </a:lnSpc>
              <a:spcBef>
                <a:spcPts val="0"/>
              </a:spcBef>
              <a:spcAft>
                <a:spcPts val="0"/>
              </a:spcAft>
              <a:buClr>
                <a:schemeClr val="dk1"/>
              </a:buClr>
              <a:buSzPts val="1100"/>
              <a:buChar char="○"/>
            </a:pPr>
            <a:r>
              <a:rPr lang="en-US" sz="1100"/>
              <a:t>Static methods are often used for utility functions that are related to the class but don’t need to access or modify class or instance attributes. These are typically helper functions that perform some operation relevant to the class as a whole.</a:t>
            </a:r>
            <a:endParaRPr/>
          </a:p>
        </p:txBody>
      </p:sp>
      <p:sp>
        <p:nvSpPr>
          <p:cNvPr id="153" name="Google Shape;153;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US" sz="1300"/>
              <a:t>How Static Methods Work:</a:t>
            </a:r>
            <a:endParaRPr b="1" sz="1300"/>
          </a:p>
          <a:p>
            <a:pPr indent="-298450" lvl="0" marL="457200" rtl="0" algn="l">
              <a:lnSpc>
                <a:spcPct val="115000"/>
              </a:lnSpc>
              <a:spcBef>
                <a:spcPts val="1200"/>
              </a:spcBef>
              <a:spcAft>
                <a:spcPts val="0"/>
              </a:spcAft>
              <a:buClr>
                <a:schemeClr val="dk1"/>
              </a:buClr>
              <a:buSzPts val="1100"/>
              <a:buAutoNum type="arabicPeriod"/>
            </a:pPr>
            <a:r>
              <a:rPr b="1" lang="en-US" sz="1100"/>
              <a:t>Definition:</a:t>
            </a:r>
            <a:endParaRPr b="1" sz="1100"/>
          </a:p>
          <a:p>
            <a:pPr indent="-298450" lvl="1" marL="914400" rtl="0" algn="l">
              <a:lnSpc>
                <a:spcPct val="115000"/>
              </a:lnSpc>
              <a:spcBef>
                <a:spcPts val="0"/>
              </a:spcBef>
              <a:spcAft>
                <a:spcPts val="0"/>
              </a:spcAft>
              <a:buClr>
                <a:schemeClr val="dk1"/>
              </a:buClr>
              <a:buSzPts val="1100"/>
              <a:buChar char="○"/>
            </a:pPr>
            <a:r>
              <a:rPr lang="en-US" sz="1100"/>
              <a:t>Static methods are defined within a class, using the </a:t>
            </a:r>
            <a:r>
              <a:rPr lang="en-US" sz="1100">
                <a:solidFill>
                  <a:srgbClr val="188038"/>
                </a:solidFill>
                <a:latin typeface="Roboto Mono"/>
                <a:ea typeface="Roboto Mono"/>
                <a:cs typeface="Roboto Mono"/>
                <a:sym typeface="Roboto Mono"/>
              </a:rPr>
              <a:t>@staticmethod</a:t>
            </a:r>
            <a:r>
              <a:rPr lang="en-US" sz="1100"/>
              <a:t> decorator to indicate that they are static. They do not have access to the instance (</a:t>
            </a:r>
            <a:r>
              <a:rPr lang="en-US" sz="1100">
                <a:solidFill>
                  <a:srgbClr val="188038"/>
                </a:solidFill>
                <a:latin typeface="Roboto Mono"/>
                <a:ea typeface="Roboto Mono"/>
                <a:cs typeface="Roboto Mono"/>
                <a:sym typeface="Roboto Mono"/>
              </a:rPr>
              <a:t>self</a:t>
            </a:r>
            <a:r>
              <a:rPr lang="en-US" sz="1100"/>
              <a:t>) or class (</a:t>
            </a:r>
            <a:r>
              <a:rPr lang="en-US" sz="1100">
                <a:solidFill>
                  <a:srgbClr val="188038"/>
                </a:solidFill>
                <a:latin typeface="Roboto Mono"/>
                <a:ea typeface="Roboto Mono"/>
                <a:cs typeface="Roboto Mono"/>
                <a:sym typeface="Roboto Mono"/>
              </a:rPr>
              <a:t>cls</a:t>
            </a:r>
            <a:r>
              <a:rPr lang="en-US" sz="1100"/>
              <a:t>) attributes.</a:t>
            </a:r>
            <a:endParaRPr sz="1100"/>
          </a:p>
          <a:p>
            <a:pPr indent="-298450" lvl="0" marL="457200" rtl="0" algn="l">
              <a:lnSpc>
                <a:spcPct val="115000"/>
              </a:lnSpc>
              <a:spcBef>
                <a:spcPts val="0"/>
              </a:spcBef>
              <a:spcAft>
                <a:spcPts val="0"/>
              </a:spcAft>
              <a:buClr>
                <a:schemeClr val="dk1"/>
              </a:buClr>
              <a:buSzPts val="1100"/>
              <a:buAutoNum type="arabicPeriod"/>
            </a:pPr>
            <a:r>
              <a:rPr b="1" lang="en-US" sz="1100"/>
              <a:t>Functionality:</a:t>
            </a:r>
            <a:endParaRPr b="1" sz="1100"/>
          </a:p>
          <a:p>
            <a:pPr indent="-298450" lvl="1" marL="914400" rtl="0" algn="l">
              <a:lnSpc>
                <a:spcPct val="115000"/>
              </a:lnSpc>
              <a:spcBef>
                <a:spcPts val="0"/>
              </a:spcBef>
              <a:spcAft>
                <a:spcPts val="0"/>
              </a:spcAft>
              <a:buClr>
                <a:schemeClr val="dk1"/>
              </a:buClr>
              <a:buSzPts val="1100"/>
              <a:buChar char="○"/>
            </a:pPr>
            <a:r>
              <a:rPr lang="en-US" sz="1100"/>
              <a:t>Static methods can perform tasks that are relevant to the class but don’t require any information from the instance or the class itself. They can be useful for grouping related functions within a class.</a:t>
            </a:r>
            <a:endParaRPr sz="1100"/>
          </a:p>
          <a:p>
            <a:pPr indent="-298450" lvl="0" marL="457200" rtl="0" algn="l">
              <a:lnSpc>
                <a:spcPct val="115000"/>
              </a:lnSpc>
              <a:spcBef>
                <a:spcPts val="0"/>
              </a:spcBef>
              <a:spcAft>
                <a:spcPts val="0"/>
              </a:spcAft>
              <a:buClr>
                <a:schemeClr val="dk1"/>
              </a:buClr>
              <a:buSzPts val="1100"/>
              <a:buAutoNum type="arabicPeriod"/>
            </a:pPr>
            <a:r>
              <a:rPr b="1" lang="en-US" sz="1100"/>
              <a:t>Calling Static Methods:</a:t>
            </a:r>
            <a:endParaRPr b="1" sz="1100"/>
          </a:p>
          <a:p>
            <a:pPr indent="-298450" lvl="1" marL="914400" rtl="0" algn="l">
              <a:lnSpc>
                <a:spcPct val="115000"/>
              </a:lnSpc>
              <a:spcBef>
                <a:spcPts val="0"/>
              </a:spcBef>
              <a:spcAft>
                <a:spcPts val="0"/>
              </a:spcAft>
              <a:buClr>
                <a:schemeClr val="dk1"/>
              </a:buClr>
              <a:buSzPts val="1100"/>
              <a:buChar char="○"/>
            </a:pPr>
            <a:r>
              <a:rPr lang="en-US" sz="1100"/>
              <a:t>Static methods can be called directly on the class (</a:t>
            </a:r>
            <a:r>
              <a:rPr lang="en-US" sz="1100">
                <a:solidFill>
                  <a:srgbClr val="188038"/>
                </a:solidFill>
                <a:latin typeface="Roboto Mono"/>
                <a:ea typeface="Roboto Mono"/>
                <a:cs typeface="Roboto Mono"/>
                <a:sym typeface="Roboto Mono"/>
              </a:rPr>
              <a:t>MathOperations.add(5, 10)</a:t>
            </a:r>
            <a:r>
              <a:rPr lang="en-US" sz="1100"/>
              <a:t>) or on an instance of the class (</a:t>
            </a:r>
            <a:r>
              <a:rPr lang="en-US" sz="1100">
                <a:solidFill>
                  <a:srgbClr val="188038"/>
                </a:solidFill>
                <a:latin typeface="Roboto Mono"/>
                <a:ea typeface="Roboto Mono"/>
                <a:cs typeface="Roboto Mono"/>
                <a:sym typeface="Roboto Mono"/>
              </a:rPr>
              <a:t>math_ops.add(7, 3)</a:t>
            </a:r>
            <a:r>
              <a:rPr lang="en-US" sz="1100"/>
              <a:t>), but they behave the same way in both cases.</a:t>
            </a:r>
            <a:endParaRPr sz="1100"/>
          </a:p>
          <a:p>
            <a:pPr indent="0" lvl="0" marL="0" rtl="0" algn="l">
              <a:lnSpc>
                <a:spcPct val="115000"/>
              </a:lnSpc>
              <a:spcBef>
                <a:spcPts val="1400"/>
              </a:spcBef>
              <a:spcAft>
                <a:spcPts val="0"/>
              </a:spcAft>
              <a:buClr>
                <a:schemeClr val="dk1"/>
              </a:buClr>
              <a:buSzPts val="1100"/>
              <a:buFont typeface="Arial"/>
              <a:buNone/>
            </a:pPr>
            <a:r>
              <a:rPr b="1" lang="en-US" sz="1300"/>
              <a:t>When to Use Static Methods:</a:t>
            </a:r>
            <a:endParaRPr b="1" sz="1300"/>
          </a:p>
          <a:p>
            <a:pPr indent="-298450" lvl="0" marL="457200" rtl="0" algn="l">
              <a:lnSpc>
                <a:spcPct val="115000"/>
              </a:lnSpc>
              <a:spcBef>
                <a:spcPts val="1200"/>
              </a:spcBef>
              <a:spcAft>
                <a:spcPts val="0"/>
              </a:spcAft>
              <a:buClr>
                <a:schemeClr val="dk1"/>
              </a:buClr>
              <a:buSzPts val="1100"/>
              <a:buChar char="●"/>
            </a:pPr>
            <a:r>
              <a:rPr b="1" lang="en-US" sz="1100"/>
              <a:t>Utility Functions:</a:t>
            </a:r>
            <a:r>
              <a:rPr lang="en-US" sz="1100"/>
              <a:t> When you need a method that performs a function related to the class, but does not need to access or modify instance or class data.</a:t>
            </a:r>
            <a:endParaRPr sz="1100"/>
          </a:p>
          <a:p>
            <a:pPr indent="-298450" lvl="0" marL="457200" rtl="0" algn="l">
              <a:lnSpc>
                <a:spcPct val="115000"/>
              </a:lnSpc>
              <a:spcBef>
                <a:spcPts val="0"/>
              </a:spcBef>
              <a:spcAft>
                <a:spcPts val="0"/>
              </a:spcAft>
              <a:buClr>
                <a:schemeClr val="dk1"/>
              </a:buClr>
              <a:buSzPts val="1100"/>
              <a:buChar char="●"/>
            </a:pPr>
            <a:r>
              <a:rPr b="1" lang="en-US" sz="1100"/>
              <a:t>Code Organization:</a:t>
            </a:r>
            <a:r>
              <a:rPr lang="en-US" sz="1100"/>
              <a:t> To keep your code organized by grouping related functions within a class, even if those functions don’t interact with instances of the class.</a:t>
            </a:r>
            <a:endParaRPr sz="1100"/>
          </a:p>
          <a:p>
            <a:pPr indent="0" lvl="0" marL="0" rtl="0" algn="l">
              <a:lnSpc>
                <a:spcPct val="115000"/>
              </a:lnSpc>
              <a:spcBef>
                <a:spcPts val="1400"/>
              </a:spcBef>
              <a:spcAft>
                <a:spcPts val="0"/>
              </a:spcAft>
              <a:buClr>
                <a:schemeClr val="dk1"/>
              </a:buClr>
              <a:buSzPts val="1100"/>
              <a:buFont typeface="Arial"/>
              <a:buNone/>
            </a:pPr>
            <a:r>
              <a:rPr b="1" lang="en-US" sz="1300"/>
              <a:t>Summary:</a:t>
            </a:r>
            <a:endParaRPr b="1" sz="1300"/>
          </a:p>
          <a:p>
            <a:pPr indent="-298450" lvl="0" marL="457200" rtl="0" algn="l">
              <a:lnSpc>
                <a:spcPct val="115000"/>
              </a:lnSpc>
              <a:spcBef>
                <a:spcPts val="1200"/>
              </a:spcBef>
              <a:spcAft>
                <a:spcPts val="0"/>
              </a:spcAft>
              <a:buClr>
                <a:schemeClr val="dk1"/>
              </a:buClr>
              <a:buSzPts val="1100"/>
              <a:buChar char="●"/>
            </a:pPr>
            <a:r>
              <a:rPr b="1" lang="en-US" sz="1100"/>
              <a:t>Static Methods</a:t>
            </a:r>
            <a:r>
              <a:rPr lang="en-US" sz="1100"/>
              <a:t>: Methods that do not access or modify class or instance attributes. They are defined with the </a:t>
            </a:r>
            <a:r>
              <a:rPr lang="en-US" sz="1100">
                <a:solidFill>
                  <a:srgbClr val="188038"/>
                </a:solidFill>
                <a:latin typeface="Roboto Mono"/>
                <a:ea typeface="Roboto Mono"/>
                <a:cs typeface="Roboto Mono"/>
                <a:sym typeface="Roboto Mono"/>
              </a:rPr>
              <a:t>@staticmethod</a:t>
            </a:r>
            <a:r>
              <a:rPr lang="en-US" sz="1100"/>
              <a:t> decorator and do not require </a:t>
            </a:r>
            <a:r>
              <a:rPr lang="en-US" sz="1100">
                <a:solidFill>
                  <a:srgbClr val="188038"/>
                </a:solidFill>
                <a:latin typeface="Roboto Mono"/>
                <a:ea typeface="Roboto Mono"/>
                <a:cs typeface="Roboto Mono"/>
                <a:sym typeface="Roboto Mono"/>
              </a:rPr>
              <a:t>self</a:t>
            </a:r>
            <a:r>
              <a:rPr lang="en-US" sz="1100"/>
              <a:t> or </a:t>
            </a:r>
            <a:r>
              <a:rPr lang="en-US" sz="1100">
                <a:solidFill>
                  <a:srgbClr val="188038"/>
                </a:solidFill>
                <a:latin typeface="Roboto Mono"/>
                <a:ea typeface="Roboto Mono"/>
                <a:cs typeface="Roboto Mono"/>
                <a:sym typeface="Roboto Mono"/>
              </a:rPr>
              <a:t>cls</a:t>
            </a:r>
            <a:r>
              <a:rPr lang="en-US" sz="1100"/>
              <a:t> parameters.</a:t>
            </a:r>
            <a:endParaRPr sz="1100"/>
          </a:p>
          <a:p>
            <a:pPr indent="-298450" lvl="0" marL="457200" rtl="0" algn="l">
              <a:lnSpc>
                <a:spcPct val="115000"/>
              </a:lnSpc>
              <a:spcBef>
                <a:spcPts val="0"/>
              </a:spcBef>
              <a:spcAft>
                <a:spcPts val="0"/>
              </a:spcAft>
              <a:buClr>
                <a:schemeClr val="dk1"/>
              </a:buClr>
              <a:buSzPts val="1100"/>
              <a:buChar char="●"/>
            </a:pPr>
            <a:r>
              <a:rPr b="1" lang="en-US" sz="1100"/>
              <a:t>Use Cases</a:t>
            </a:r>
            <a:r>
              <a:rPr lang="en-US" sz="1100"/>
              <a:t>: Ideal for utility functions that relate to the class conceptually but don’t need to operate on instance or class data.</a:t>
            </a:r>
            <a:endParaRPr sz="1100"/>
          </a:p>
          <a:p>
            <a:pPr indent="0" lvl="0" marL="0" rtl="0" algn="l">
              <a:lnSpc>
                <a:spcPct val="115000"/>
              </a:lnSpc>
              <a:spcBef>
                <a:spcPts val="1200"/>
              </a:spcBef>
              <a:spcAft>
                <a:spcPts val="0"/>
              </a:spcAft>
              <a:buClr>
                <a:schemeClr val="dk1"/>
              </a:buClr>
              <a:buSzPts val="1100"/>
              <a:buFont typeface="Arial"/>
              <a:buNone/>
            </a:pPr>
            <a:r>
              <a:rPr lang="en-US" sz="1100"/>
              <a:t>Static methods allow you to encapsulate functionality that is logically related to the class, providing a clean and organized way to structure your code.</a:t>
            </a:r>
            <a:endParaRPr sz="1100"/>
          </a:p>
          <a:p>
            <a:pPr indent="0" lvl="0" marL="0" rtl="0" algn="l">
              <a:spcBef>
                <a:spcPts val="1200"/>
              </a:spcBef>
              <a:spcAft>
                <a:spcPts val="0"/>
              </a:spcAft>
              <a:buNone/>
            </a:pPr>
            <a:r>
              <a:t/>
            </a:r>
            <a:endParaRPr/>
          </a:p>
        </p:txBody>
      </p:sp>
      <p:sp>
        <p:nvSpPr>
          <p:cNvPr id="160" name="Google Shape;160;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US" sz="1100"/>
              <a:t>Inheritance</a:t>
            </a:r>
            <a:r>
              <a:rPr lang="en-US" sz="1100"/>
              <a:t> is a fundamental concept in object-oriented programming (OOP) that allows a class to inherit attributes and methods from another class. This mechanism promotes code reuse, modularity, and a hierarchical organization of classes.</a:t>
            </a:r>
            <a:endParaRPr sz="1100"/>
          </a:p>
          <a:p>
            <a:pPr indent="0" lvl="0" marL="0" rtl="0" algn="l">
              <a:lnSpc>
                <a:spcPct val="115000"/>
              </a:lnSpc>
              <a:spcBef>
                <a:spcPts val="1400"/>
              </a:spcBef>
              <a:spcAft>
                <a:spcPts val="0"/>
              </a:spcAft>
              <a:buClr>
                <a:schemeClr val="dk1"/>
              </a:buClr>
              <a:buSzPts val="1100"/>
              <a:buFont typeface="Arial"/>
              <a:buNone/>
            </a:pPr>
            <a:r>
              <a:rPr b="1" lang="en-US" sz="1300"/>
              <a:t>Key Concepts of Inheritance:</a:t>
            </a:r>
            <a:endParaRPr b="1" sz="1300"/>
          </a:p>
          <a:p>
            <a:pPr indent="-298450" lvl="0" marL="457200" rtl="0" algn="l">
              <a:lnSpc>
                <a:spcPct val="115000"/>
              </a:lnSpc>
              <a:spcBef>
                <a:spcPts val="1200"/>
              </a:spcBef>
              <a:spcAft>
                <a:spcPts val="0"/>
              </a:spcAft>
              <a:buClr>
                <a:schemeClr val="dk1"/>
              </a:buClr>
              <a:buSzPts val="1100"/>
              <a:buAutoNum type="arabicPeriod"/>
            </a:pPr>
            <a:r>
              <a:rPr b="1" lang="en-US" sz="1100"/>
              <a:t>Parent Class (Base or Superclass):</a:t>
            </a:r>
            <a:endParaRPr b="1" sz="1100"/>
          </a:p>
          <a:p>
            <a:pPr indent="-298450" lvl="1" marL="914400" rtl="0" algn="l">
              <a:lnSpc>
                <a:spcPct val="115000"/>
              </a:lnSpc>
              <a:spcBef>
                <a:spcPts val="0"/>
              </a:spcBef>
              <a:spcAft>
                <a:spcPts val="0"/>
              </a:spcAft>
              <a:buClr>
                <a:schemeClr val="dk1"/>
              </a:buClr>
              <a:buSzPts val="1100"/>
              <a:buChar char="○"/>
            </a:pPr>
            <a:r>
              <a:rPr lang="en-US" sz="1100"/>
              <a:t>The class from which attributes and methods are inherited. It is the general class that contains common functionality.</a:t>
            </a:r>
            <a:endParaRPr sz="1100"/>
          </a:p>
          <a:p>
            <a:pPr indent="-298450" lvl="0" marL="457200" rtl="0" algn="l">
              <a:lnSpc>
                <a:spcPct val="115000"/>
              </a:lnSpc>
              <a:spcBef>
                <a:spcPts val="0"/>
              </a:spcBef>
              <a:spcAft>
                <a:spcPts val="0"/>
              </a:spcAft>
              <a:buClr>
                <a:schemeClr val="dk1"/>
              </a:buClr>
              <a:buSzPts val="1100"/>
              <a:buAutoNum type="arabicPeriod"/>
            </a:pPr>
            <a:r>
              <a:rPr b="1" lang="en-US" sz="1100"/>
              <a:t>Child Class (Derived or Subclass):</a:t>
            </a:r>
            <a:endParaRPr b="1" sz="1100"/>
          </a:p>
          <a:p>
            <a:pPr indent="-298450" lvl="1" marL="914400" rtl="0" algn="l">
              <a:lnSpc>
                <a:spcPct val="115000"/>
              </a:lnSpc>
              <a:spcBef>
                <a:spcPts val="0"/>
              </a:spcBef>
              <a:spcAft>
                <a:spcPts val="0"/>
              </a:spcAft>
              <a:buClr>
                <a:schemeClr val="dk1"/>
              </a:buClr>
              <a:buSzPts val="1100"/>
              <a:buChar char="○"/>
            </a:pPr>
            <a:r>
              <a:rPr lang="en-US" sz="1100"/>
              <a:t>The class that inherits from the parent class. It can have additional attributes and methods or override existing ones.</a:t>
            </a:r>
            <a:endParaRPr sz="1100"/>
          </a:p>
          <a:p>
            <a:pPr indent="-298450" lvl="0" marL="457200" rtl="0" algn="l">
              <a:lnSpc>
                <a:spcPct val="115000"/>
              </a:lnSpc>
              <a:spcBef>
                <a:spcPts val="0"/>
              </a:spcBef>
              <a:spcAft>
                <a:spcPts val="0"/>
              </a:spcAft>
              <a:buClr>
                <a:schemeClr val="dk1"/>
              </a:buClr>
              <a:buSzPts val="1100"/>
              <a:buAutoNum type="arabicPeriod"/>
            </a:pPr>
            <a:r>
              <a:rPr b="1" lang="en-US" sz="1100"/>
              <a:t>Code Reusability:</a:t>
            </a:r>
            <a:endParaRPr b="1" sz="1100"/>
          </a:p>
          <a:p>
            <a:pPr indent="-298450" lvl="1" marL="914400" rtl="0" algn="l">
              <a:lnSpc>
                <a:spcPct val="115000"/>
              </a:lnSpc>
              <a:spcBef>
                <a:spcPts val="0"/>
              </a:spcBef>
              <a:spcAft>
                <a:spcPts val="0"/>
              </a:spcAft>
              <a:buClr>
                <a:schemeClr val="dk1"/>
              </a:buClr>
              <a:buSzPts val="1100"/>
              <a:buChar char="○"/>
            </a:pPr>
            <a:r>
              <a:rPr lang="en-US" sz="1100"/>
              <a:t>Inheritance allows a child class to reuse code from the parent class, avoiding duplication and promoting maintainability.</a:t>
            </a:r>
            <a:endParaRPr sz="1100"/>
          </a:p>
          <a:p>
            <a:pPr indent="-298450" lvl="0" marL="457200" rtl="0" algn="l">
              <a:lnSpc>
                <a:spcPct val="115000"/>
              </a:lnSpc>
              <a:spcBef>
                <a:spcPts val="0"/>
              </a:spcBef>
              <a:spcAft>
                <a:spcPts val="0"/>
              </a:spcAft>
              <a:buClr>
                <a:schemeClr val="dk1"/>
              </a:buClr>
              <a:buSzPts val="1100"/>
              <a:buAutoNum type="arabicPeriod"/>
            </a:pPr>
            <a:r>
              <a:rPr b="1" lang="en-US" sz="1100"/>
              <a:t>Method Overriding:</a:t>
            </a:r>
            <a:endParaRPr b="1" sz="1100"/>
          </a:p>
          <a:p>
            <a:pPr indent="-298450" lvl="1" marL="914400" rtl="0" algn="l">
              <a:lnSpc>
                <a:spcPct val="115000"/>
              </a:lnSpc>
              <a:spcBef>
                <a:spcPts val="0"/>
              </a:spcBef>
              <a:spcAft>
                <a:spcPts val="0"/>
              </a:spcAft>
              <a:buClr>
                <a:schemeClr val="dk1"/>
              </a:buClr>
              <a:buSzPts val="1100"/>
              <a:buChar char="○"/>
            </a:pPr>
            <a:r>
              <a:rPr lang="en-US" sz="1100"/>
              <a:t>A child class can provide a specific implementation of a method that is already defined in the parent class. This allows the child class to customize or extend the behavior inherited from the parent class.</a:t>
            </a:r>
            <a:endParaRPr sz="1100"/>
          </a:p>
          <a:p>
            <a:pPr indent="-298450" lvl="0" marL="457200" rtl="0" algn="l">
              <a:lnSpc>
                <a:spcPct val="115000"/>
              </a:lnSpc>
              <a:spcBef>
                <a:spcPts val="0"/>
              </a:spcBef>
              <a:spcAft>
                <a:spcPts val="0"/>
              </a:spcAft>
              <a:buClr>
                <a:schemeClr val="dk1"/>
              </a:buClr>
              <a:buSzPts val="1100"/>
              <a:buAutoNum type="arabicPeriod"/>
            </a:pPr>
            <a:r>
              <a:rPr b="1" lang="en-US" sz="1100">
                <a:solidFill>
                  <a:srgbClr val="188038"/>
                </a:solidFill>
                <a:latin typeface="Roboto Mono"/>
                <a:ea typeface="Roboto Mono"/>
                <a:cs typeface="Roboto Mono"/>
                <a:sym typeface="Roboto Mono"/>
              </a:rPr>
              <a:t>super()</a:t>
            </a:r>
            <a:r>
              <a:rPr b="1" lang="en-US" sz="1100"/>
              <a:t> Function:</a:t>
            </a:r>
            <a:endParaRPr b="1" sz="1100"/>
          </a:p>
          <a:p>
            <a:pPr indent="-298450" lvl="1" marL="914400" rtl="0" algn="l">
              <a:lnSpc>
                <a:spcPct val="115000"/>
              </a:lnSpc>
              <a:spcBef>
                <a:spcPts val="0"/>
              </a:spcBef>
              <a:spcAft>
                <a:spcPts val="0"/>
              </a:spcAft>
              <a:buClr>
                <a:schemeClr val="dk1"/>
              </a:buClr>
              <a:buSzPts val="1100"/>
              <a:buChar char="○"/>
            </a:pPr>
            <a:r>
              <a:rPr lang="en-US" sz="1100"/>
              <a:t>The </a:t>
            </a:r>
            <a:r>
              <a:rPr lang="en-US" sz="1100">
                <a:solidFill>
                  <a:srgbClr val="188038"/>
                </a:solidFill>
                <a:latin typeface="Roboto Mono"/>
                <a:ea typeface="Roboto Mono"/>
                <a:cs typeface="Roboto Mono"/>
                <a:sym typeface="Roboto Mono"/>
              </a:rPr>
              <a:t>super()</a:t>
            </a:r>
            <a:r>
              <a:rPr lang="en-US" sz="1100"/>
              <a:t> function is used to call a method from the parent class within the child class. It’s often used when overriding methods to extend or modify the behavior of the parent class’s method.</a:t>
            </a:r>
            <a:endParaRPr sz="1100"/>
          </a:p>
          <a:p>
            <a:pPr indent="0" lvl="0" marL="0" rtl="0" algn="l">
              <a:lnSpc>
                <a:spcPct val="115000"/>
              </a:lnSpc>
              <a:spcBef>
                <a:spcPts val="1400"/>
              </a:spcBef>
              <a:spcAft>
                <a:spcPts val="0"/>
              </a:spcAft>
              <a:buNone/>
            </a:pPr>
            <a:r>
              <a:rPr b="1" lang="en-US" sz="1300"/>
              <a:t>How Inheritance Works:</a:t>
            </a:r>
            <a:endParaRPr b="1" sz="1300"/>
          </a:p>
          <a:p>
            <a:pPr indent="-298450" lvl="0" marL="457200" rtl="0" algn="l">
              <a:lnSpc>
                <a:spcPct val="115000"/>
              </a:lnSpc>
              <a:spcBef>
                <a:spcPts val="1200"/>
              </a:spcBef>
              <a:spcAft>
                <a:spcPts val="0"/>
              </a:spcAft>
              <a:buClr>
                <a:schemeClr val="dk1"/>
              </a:buClr>
              <a:buSzPts val="1100"/>
              <a:buAutoNum type="arabicPeriod"/>
            </a:pPr>
            <a:r>
              <a:rPr b="1" lang="en-US" sz="1100"/>
              <a:t>Creating a Parent Class:</a:t>
            </a:r>
            <a:endParaRPr b="1" sz="1100"/>
          </a:p>
          <a:p>
            <a:pPr indent="-298450" lvl="1" marL="914400" rtl="0" algn="l">
              <a:lnSpc>
                <a:spcPct val="115000"/>
              </a:lnSpc>
              <a:spcBef>
                <a:spcPts val="0"/>
              </a:spcBef>
              <a:spcAft>
                <a:spcPts val="0"/>
              </a:spcAft>
              <a:buClr>
                <a:schemeClr val="dk1"/>
              </a:buClr>
              <a:buSzPts val="1100"/>
              <a:buChar char="○"/>
            </a:pPr>
            <a:r>
              <a:rPr lang="en-US" sz="1100"/>
              <a:t>The </a:t>
            </a:r>
            <a:r>
              <a:rPr lang="en-US" sz="1100">
                <a:solidFill>
                  <a:srgbClr val="188038"/>
                </a:solidFill>
                <a:latin typeface="Roboto Mono"/>
                <a:ea typeface="Roboto Mono"/>
                <a:cs typeface="Roboto Mono"/>
                <a:sym typeface="Roboto Mono"/>
              </a:rPr>
              <a:t>Vehicle</a:t>
            </a:r>
            <a:r>
              <a:rPr lang="en-US" sz="1100"/>
              <a:t> class is created with basic attributes and methods common to all vehicles.</a:t>
            </a:r>
            <a:endParaRPr sz="1100"/>
          </a:p>
          <a:p>
            <a:pPr indent="-298450" lvl="0" marL="457200" rtl="0" algn="l">
              <a:lnSpc>
                <a:spcPct val="115000"/>
              </a:lnSpc>
              <a:spcBef>
                <a:spcPts val="0"/>
              </a:spcBef>
              <a:spcAft>
                <a:spcPts val="0"/>
              </a:spcAft>
              <a:buClr>
                <a:schemeClr val="dk1"/>
              </a:buClr>
              <a:buSzPts val="1100"/>
              <a:buAutoNum type="arabicPeriod"/>
            </a:pPr>
            <a:r>
              <a:rPr b="1" lang="en-US" sz="1100"/>
              <a:t>Creating a Child Class:</a:t>
            </a:r>
            <a:endParaRPr b="1" sz="1100"/>
          </a:p>
          <a:p>
            <a:pPr indent="-298450" lvl="1" marL="914400" rtl="0" algn="l">
              <a:lnSpc>
                <a:spcPct val="115000"/>
              </a:lnSpc>
              <a:spcBef>
                <a:spcPts val="0"/>
              </a:spcBef>
              <a:spcAft>
                <a:spcPts val="0"/>
              </a:spcAft>
              <a:buClr>
                <a:schemeClr val="dk1"/>
              </a:buClr>
              <a:buSzPts val="1100"/>
              <a:buChar char="○"/>
            </a:pPr>
            <a:r>
              <a:rPr lang="en-US" sz="1100"/>
              <a:t>The </a:t>
            </a:r>
            <a:r>
              <a:rPr lang="en-US" sz="1100">
                <a:solidFill>
                  <a:srgbClr val="188038"/>
                </a:solidFill>
                <a:latin typeface="Roboto Mono"/>
                <a:ea typeface="Roboto Mono"/>
                <a:cs typeface="Roboto Mono"/>
                <a:sym typeface="Roboto Mono"/>
              </a:rPr>
              <a:t>Car</a:t>
            </a:r>
            <a:r>
              <a:rPr lang="en-US" sz="1100"/>
              <a:t> class is defined as a child class of </a:t>
            </a:r>
            <a:r>
              <a:rPr lang="en-US" sz="1100">
                <a:solidFill>
                  <a:srgbClr val="188038"/>
                </a:solidFill>
                <a:latin typeface="Roboto Mono"/>
                <a:ea typeface="Roboto Mono"/>
                <a:cs typeface="Roboto Mono"/>
                <a:sym typeface="Roboto Mono"/>
              </a:rPr>
              <a:t>Vehicle</a:t>
            </a:r>
            <a:r>
              <a:rPr lang="en-US" sz="1100"/>
              <a:t> using the syntax </a:t>
            </a:r>
            <a:r>
              <a:rPr lang="en-US" sz="1100">
                <a:solidFill>
                  <a:srgbClr val="188038"/>
                </a:solidFill>
                <a:latin typeface="Roboto Mono"/>
                <a:ea typeface="Roboto Mono"/>
                <a:cs typeface="Roboto Mono"/>
                <a:sym typeface="Roboto Mono"/>
              </a:rPr>
              <a:t>class Car(Vehicle):</a:t>
            </a:r>
            <a:r>
              <a:rPr lang="en-US" sz="1100"/>
              <a:t>. The </a:t>
            </a:r>
            <a:r>
              <a:rPr lang="en-US" sz="1100">
                <a:solidFill>
                  <a:srgbClr val="188038"/>
                </a:solidFill>
                <a:latin typeface="Roboto Mono"/>
                <a:ea typeface="Roboto Mono"/>
                <a:cs typeface="Roboto Mono"/>
                <a:sym typeface="Roboto Mono"/>
              </a:rPr>
              <a:t>Car</a:t>
            </a:r>
            <a:r>
              <a:rPr lang="en-US" sz="1100"/>
              <a:t> class inherits all attributes and methods from the </a:t>
            </a:r>
            <a:r>
              <a:rPr lang="en-US" sz="1100">
                <a:solidFill>
                  <a:srgbClr val="188038"/>
                </a:solidFill>
                <a:latin typeface="Roboto Mono"/>
                <a:ea typeface="Roboto Mono"/>
                <a:cs typeface="Roboto Mono"/>
                <a:sym typeface="Roboto Mono"/>
              </a:rPr>
              <a:t>Vehicle</a:t>
            </a:r>
            <a:r>
              <a:rPr lang="en-US" sz="1100"/>
              <a:t> class.</a:t>
            </a:r>
            <a:endParaRPr sz="1100"/>
          </a:p>
          <a:p>
            <a:pPr indent="-298450" lvl="0" marL="457200" rtl="0" algn="l">
              <a:lnSpc>
                <a:spcPct val="115000"/>
              </a:lnSpc>
              <a:spcBef>
                <a:spcPts val="0"/>
              </a:spcBef>
              <a:spcAft>
                <a:spcPts val="0"/>
              </a:spcAft>
              <a:buClr>
                <a:schemeClr val="dk1"/>
              </a:buClr>
              <a:buSzPts val="1100"/>
              <a:buAutoNum type="arabicPeriod"/>
            </a:pPr>
            <a:r>
              <a:rPr b="1" lang="en-US" sz="1100"/>
              <a:t>Overriding Methods:</a:t>
            </a:r>
            <a:endParaRPr b="1" sz="1100"/>
          </a:p>
          <a:p>
            <a:pPr indent="-298450" lvl="1" marL="914400" rtl="0" algn="l">
              <a:lnSpc>
                <a:spcPct val="115000"/>
              </a:lnSpc>
              <a:spcBef>
                <a:spcPts val="0"/>
              </a:spcBef>
              <a:spcAft>
                <a:spcPts val="0"/>
              </a:spcAft>
              <a:buClr>
                <a:schemeClr val="dk1"/>
              </a:buClr>
              <a:buSzPts val="1100"/>
              <a:buChar char="○"/>
            </a:pPr>
            <a:r>
              <a:rPr lang="en-US" sz="1100"/>
              <a:t>The </a:t>
            </a:r>
            <a:r>
              <a:rPr lang="en-US" sz="1100">
                <a:solidFill>
                  <a:srgbClr val="188038"/>
                </a:solidFill>
                <a:latin typeface="Roboto Mono"/>
                <a:ea typeface="Roboto Mono"/>
                <a:cs typeface="Roboto Mono"/>
                <a:sym typeface="Roboto Mono"/>
              </a:rPr>
              <a:t>Car</a:t>
            </a:r>
            <a:r>
              <a:rPr lang="en-US" sz="1100"/>
              <a:t> class overrides the </a:t>
            </a:r>
            <a:r>
              <a:rPr lang="en-US" sz="1100">
                <a:solidFill>
                  <a:srgbClr val="188038"/>
                </a:solidFill>
                <a:latin typeface="Roboto Mono"/>
                <a:ea typeface="Roboto Mono"/>
                <a:cs typeface="Roboto Mono"/>
                <a:sym typeface="Roboto Mono"/>
              </a:rPr>
              <a:t>start_engine</a:t>
            </a:r>
            <a:r>
              <a:rPr lang="en-US" sz="1100"/>
              <a:t> method to provide a more specific implementation. This allows the </a:t>
            </a:r>
            <a:r>
              <a:rPr lang="en-US" sz="1100">
                <a:solidFill>
                  <a:srgbClr val="188038"/>
                </a:solidFill>
                <a:latin typeface="Roboto Mono"/>
                <a:ea typeface="Roboto Mono"/>
                <a:cs typeface="Roboto Mono"/>
                <a:sym typeface="Roboto Mono"/>
              </a:rPr>
              <a:t>Car</a:t>
            </a:r>
            <a:r>
              <a:rPr lang="en-US" sz="1100"/>
              <a:t> class to customize the behavior inherited from the </a:t>
            </a:r>
            <a:r>
              <a:rPr lang="en-US" sz="1100">
                <a:solidFill>
                  <a:srgbClr val="188038"/>
                </a:solidFill>
                <a:latin typeface="Roboto Mono"/>
                <a:ea typeface="Roboto Mono"/>
                <a:cs typeface="Roboto Mono"/>
                <a:sym typeface="Roboto Mono"/>
              </a:rPr>
              <a:t>Vehicle</a:t>
            </a:r>
            <a:r>
              <a:rPr lang="en-US" sz="1100"/>
              <a:t> class.</a:t>
            </a:r>
            <a:endParaRPr sz="1100"/>
          </a:p>
          <a:p>
            <a:pPr indent="-298450" lvl="0" marL="457200" rtl="0" algn="l">
              <a:lnSpc>
                <a:spcPct val="115000"/>
              </a:lnSpc>
              <a:spcBef>
                <a:spcPts val="0"/>
              </a:spcBef>
              <a:spcAft>
                <a:spcPts val="0"/>
              </a:spcAft>
              <a:buClr>
                <a:schemeClr val="dk1"/>
              </a:buClr>
              <a:buSzPts val="1100"/>
              <a:buAutoNum type="arabicPeriod"/>
            </a:pPr>
            <a:r>
              <a:rPr b="1" lang="en-US" sz="1100"/>
              <a:t>Using </a:t>
            </a:r>
            <a:r>
              <a:rPr b="1" lang="en-US" sz="1100">
                <a:solidFill>
                  <a:srgbClr val="188038"/>
                </a:solidFill>
                <a:latin typeface="Roboto Mono"/>
                <a:ea typeface="Roboto Mono"/>
                <a:cs typeface="Roboto Mono"/>
                <a:sym typeface="Roboto Mono"/>
              </a:rPr>
              <a:t>super()</a:t>
            </a:r>
            <a:r>
              <a:rPr b="1" lang="en-US" sz="1100"/>
              <a:t>:</a:t>
            </a:r>
            <a:endParaRPr b="1" sz="1100"/>
          </a:p>
          <a:p>
            <a:pPr indent="-298450" lvl="1" marL="914400" rtl="0" algn="l">
              <a:lnSpc>
                <a:spcPct val="115000"/>
              </a:lnSpc>
              <a:spcBef>
                <a:spcPts val="0"/>
              </a:spcBef>
              <a:spcAft>
                <a:spcPts val="0"/>
              </a:spcAft>
              <a:buClr>
                <a:schemeClr val="dk1"/>
              </a:buClr>
              <a:buSzPts val="1100"/>
              <a:buChar char="○"/>
            </a:pPr>
            <a:r>
              <a:rPr lang="en-US" sz="1100"/>
              <a:t>The </a:t>
            </a:r>
            <a:r>
              <a:rPr lang="en-US" sz="1100">
                <a:solidFill>
                  <a:srgbClr val="188038"/>
                </a:solidFill>
                <a:latin typeface="Roboto Mono"/>
                <a:ea typeface="Roboto Mono"/>
                <a:cs typeface="Roboto Mono"/>
                <a:sym typeface="Roboto Mono"/>
              </a:rPr>
              <a:t>super()</a:t>
            </a:r>
            <a:r>
              <a:rPr lang="en-US" sz="1100"/>
              <a:t> function is used in the constructor of the </a:t>
            </a:r>
            <a:r>
              <a:rPr lang="en-US" sz="1100">
                <a:solidFill>
                  <a:srgbClr val="188038"/>
                </a:solidFill>
                <a:latin typeface="Roboto Mono"/>
                <a:ea typeface="Roboto Mono"/>
                <a:cs typeface="Roboto Mono"/>
                <a:sym typeface="Roboto Mono"/>
              </a:rPr>
              <a:t>Car</a:t>
            </a:r>
            <a:r>
              <a:rPr lang="en-US" sz="1100"/>
              <a:t> class to call the constructor of the </a:t>
            </a:r>
            <a:r>
              <a:rPr lang="en-US" sz="1100">
                <a:solidFill>
                  <a:srgbClr val="188038"/>
                </a:solidFill>
                <a:latin typeface="Roboto Mono"/>
                <a:ea typeface="Roboto Mono"/>
                <a:cs typeface="Roboto Mono"/>
                <a:sym typeface="Roboto Mono"/>
              </a:rPr>
              <a:t>Vehicle</a:t>
            </a:r>
            <a:r>
              <a:rPr lang="en-US" sz="1100"/>
              <a:t> class. This ensures that the </a:t>
            </a:r>
            <a:r>
              <a:rPr lang="en-US" sz="1100">
                <a:solidFill>
                  <a:srgbClr val="188038"/>
                </a:solidFill>
                <a:latin typeface="Roboto Mono"/>
                <a:ea typeface="Roboto Mono"/>
                <a:cs typeface="Roboto Mono"/>
                <a:sym typeface="Roboto Mono"/>
              </a:rPr>
              <a:t>make</a:t>
            </a:r>
            <a:r>
              <a:rPr lang="en-US" sz="1100"/>
              <a:t>, </a:t>
            </a:r>
            <a:r>
              <a:rPr lang="en-US" sz="1100">
                <a:solidFill>
                  <a:srgbClr val="188038"/>
                </a:solidFill>
                <a:latin typeface="Roboto Mono"/>
                <a:ea typeface="Roboto Mono"/>
                <a:cs typeface="Roboto Mono"/>
                <a:sym typeface="Roboto Mono"/>
              </a:rPr>
              <a:t>model</a:t>
            </a:r>
            <a:r>
              <a:rPr lang="en-US" sz="1100"/>
              <a:t>, and </a:t>
            </a:r>
            <a:r>
              <a:rPr lang="en-US" sz="1100">
                <a:solidFill>
                  <a:srgbClr val="188038"/>
                </a:solidFill>
                <a:latin typeface="Roboto Mono"/>
                <a:ea typeface="Roboto Mono"/>
                <a:cs typeface="Roboto Mono"/>
                <a:sym typeface="Roboto Mono"/>
              </a:rPr>
              <a:t>year</a:t>
            </a:r>
            <a:r>
              <a:rPr lang="en-US" sz="1100"/>
              <a:t> attributes are properly initialized.</a:t>
            </a:r>
            <a:endParaRPr sz="1100"/>
          </a:p>
          <a:p>
            <a:pPr indent="-298450" lvl="0" marL="457200" rtl="0" algn="l">
              <a:lnSpc>
                <a:spcPct val="115000"/>
              </a:lnSpc>
              <a:spcBef>
                <a:spcPts val="0"/>
              </a:spcBef>
              <a:spcAft>
                <a:spcPts val="0"/>
              </a:spcAft>
              <a:buClr>
                <a:schemeClr val="dk1"/>
              </a:buClr>
              <a:buSzPts val="1100"/>
              <a:buAutoNum type="arabicPeriod"/>
            </a:pPr>
            <a:r>
              <a:rPr b="1" lang="en-US" sz="1100"/>
              <a:t>Accessing Methods:</a:t>
            </a:r>
            <a:endParaRPr b="1" sz="1100"/>
          </a:p>
          <a:p>
            <a:pPr indent="-298450" lvl="1" marL="914400" rtl="0" algn="l">
              <a:lnSpc>
                <a:spcPct val="115000"/>
              </a:lnSpc>
              <a:spcBef>
                <a:spcPts val="0"/>
              </a:spcBef>
              <a:spcAft>
                <a:spcPts val="0"/>
              </a:spcAft>
              <a:buClr>
                <a:schemeClr val="dk1"/>
              </a:buClr>
              <a:buSzPts val="1100"/>
              <a:buChar char="○"/>
            </a:pPr>
            <a:r>
              <a:rPr lang="en-US" sz="1100"/>
              <a:t>The </a:t>
            </a:r>
            <a:r>
              <a:rPr lang="en-US" sz="1100">
                <a:solidFill>
                  <a:srgbClr val="188038"/>
                </a:solidFill>
                <a:latin typeface="Roboto Mono"/>
                <a:ea typeface="Roboto Mono"/>
                <a:cs typeface="Roboto Mono"/>
                <a:sym typeface="Roboto Mono"/>
              </a:rPr>
              <a:t>my_car</a:t>
            </a:r>
            <a:r>
              <a:rPr lang="en-US" sz="1100"/>
              <a:t> object, an instance of the </a:t>
            </a:r>
            <a:r>
              <a:rPr lang="en-US" sz="1100">
                <a:solidFill>
                  <a:srgbClr val="188038"/>
                </a:solidFill>
                <a:latin typeface="Roboto Mono"/>
                <a:ea typeface="Roboto Mono"/>
                <a:cs typeface="Roboto Mono"/>
                <a:sym typeface="Roboto Mono"/>
              </a:rPr>
              <a:t>Car</a:t>
            </a:r>
            <a:r>
              <a:rPr lang="en-US" sz="1100"/>
              <a:t> class, can access both inherited methods (</a:t>
            </a:r>
            <a:r>
              <a:rPr lang="en-US" sz="1100">
                <a:solidFill>
                  <a:srgbClr val="188038"/>
                </a:solidFill>
                <a:latin typeface="Roboto Mono"/>
                <a:ea typeface="Roboto Mono"/>
                <a:cs typeface="Roboto Mono"/>
                <a:sym typeface="Roboto Mono"/>
              </a:rPr>
              <a:t>start_engine</a:t>
            </a:r>
            <a:r>
              <a:rPr lang="en-US" sz="1100"/>
              <a:t>, </a:t>
            </a:r>
            <a:r>
              <a:rPr lang="en-US" sz="1100">
                <a:solidFill>
                  <a:srgbClr val="188038"/>
                </a:solidFill>
                <a:latin typeface="Roboto Mono"/>
                <a:ea typeface="Roboto Mono"/>
                <a:cs typeface="Roboto Mono"/>
                <a:sym typeface="Roboto Mono"/>
              </a:rPr>
              <a:t>stop_engine</a:t>
            </a:r>
            <a:r>
              <a:rPr lang="en-US" sz="1100"/>
              <a:t>) and methods specific to the </a:t>
            </a:r>
            <a:r>
              <a:rPr lang="en-US" sz="1100">
                <a:solidFill>
                  <a:srgbClr val="188038"/>
                </a:solidFill>
                <a:latin typeface="Roboto Mono"/>
                <a:ea typeface="Roboto Mono"/>
                <a:cs typeface="Roboto Mono"/>
                <a:sym typeface="Roboto Mono"/>
              </a:rPr>
              <a:t>Car</a:t>
            </a:r>
            <a:r>
              <a:rPr lang="en-US" sz="1100"/>
              <a:t> class (</a:t>
            </a:r>
            <a:r>
              <a:rPr lang="en-US" sz="1100">
                <a:solidFill>
                  <a:srgbClr val="188038"/>
                </a:solidFill>
                <a:latin typeface="Roboto Mono"/>
                <a:ea typeface="Roboto Mono"/>
                <a:cs typeface="Roboto Mono"/>
                <a:sym typeface="Roboto Mono"/>
              </a:rPr>
              <a:t>open_sunroof</a:t>
            </a:r>
            <a:r>
              <a:rPr lang="en-US" sz="1100"/>
              <a:t>).</a:t>
            </a:r>
            <a:endParaRPr sz="1100"/>
          </a:p>
          <a:p>
            <a:pPr indent="0" lvl="0" marL="0" rtl="0" algn="l">
              <a:lnSpc>
                <a:spcPct val="115000"/>
              </a:lnSpc>
              <a:spcBef>
                <a:spcPts val="1400"/>
              </a:spcBef>
              <a:spcAft>
                <a:spcPts val="0"/>
              </a:spcAft>
              <a:buNone/>
            </a:pPr>
            <a:r>
              <a:rPr b="1" lang="en-US" sz="1300"/>
              <a:t>Types of Inheritance:</a:t>
            </a:r>
            <a:endParaRPr b="1" sz="1300"/>
          </a:p>
          <a:p>
            <a:pPr indent="-298450" lvl="0" marL="457200" rtl="0" algn="l">
              <a:lnSpc>
                <a:spcPct val="115000"/>
              </a:lnSpc>
              <a:spcBef>
                <a:spcPts val="1200"/>
              </a:spcBef>
              <a:spcAft>
                <a:spcPts val="0"/>
              </a:spcAft>
              <a:buClr>
                <a:schemeClr val="dk1"/>
              </a:buClr>
              <a:buSzPts val="1100"/>
              <a:buAutoNum type="arabicPeriod"/>
            </a:pPr>
            <a:r>
              <a:rPr b="1" lang="en-US" sz="1100"/>
              <a:t>Single Inheritance:</a:t>
            </a:r>
            <a:endParaRPr b="1" sz="1100"/>
          </a:p>
          <a:p>
            <a:pPr indent="-298450" lvl="1" marL="914400" rtl="0" algn="l">
              <a:lnSpc>
                <a:spcPct val="115000"/>
              </a:lnSpc>
              <a:spcBef>
                <a:spcPts val="0"/>
              </a:spcBef>
              <a:spcAft>
                <a:spcPts val="0"/>
              </a:spcAft>
              <a:buClr>
                <a:schemeClr val="dk1"/>
              </a:buClr>
              <a:buSzPts val="1100"/>
              <a:buChar char="○"/>
            </a:pPr>
            <a:r>
              <a:rPr lang="en-US" sz="1100"/>
              <a:t>A child class inherits from one parent class.</a:t>
            </a:r>
            <a:endParaRPr sz="1100"/>
          </a:p>
          <a:p>
            <a:pPr indent="-298450" lvl="1" marL="914400" rtl="0" algn="l">
              <a:lnSpc>
                <a:spcPct val="115000"/>
              </a:lnSpc>
              <a:spcBef>
                <a:spcPts val="0"/>
              </a:spcBef>
              <a:spcAft>
                <a:spcPts val="0"/>
              </a:spcAft>
              <a:buClr>
                <a:schemeClr val="dk1"/>
              </a:buClr>
              <a:buSzPts val="1100"/>
              <a:buChar char="○"/>
            </a:pPr>
            <a:r>
              <a:rPr lang="en-US" sz="1100"/>
              <a:t>Example: </a:t>
            </a:r>
            <a:r>
              <a:rPr lang="en-US" sz="1100">
                <a:solidFill>
                  <a:srgbClr val="188038"/>
                </a:solidFill>
                <a:latin typeface="Roboto Mono"/>
                <a:ea typeface="Roboto Mono"/>
                <a:cs typeface="Roboto Mono"/>
                <a:sym typeface="Roboto Mono"/>
              </a:rPr>
              <a:t>Car</a:t>
            </a:r>
            <a:r>
              <a:rPr lang="en-US" sz="1100"/>
              <a:t> inherits from </a:t>
            </a:r>
            <a:r>
              <a:rPr lang="en-US" sz="1100">
                <a:solidFill>
                  <a:srgbClr val="188038"/>
                </a:solidFill>
                <a:latin typeface="Roboto Mono"/>
                <a:ea typeface="Roboto Mono"/>
                <a:cs typeface="Roboto Mono"/>
                <a:sym typeface="Roboto Mono"/>
              </a:rPr>
              <a:t>Vehicle</a:t>
            </a:r>
            <a:r>
              <a:rPr lang="en-US" sz="1100"/>
              <a:t>.</a:t>
            </a:r>
            <a:endParaRPr sz="1100"/>
          </a:p>
          <a:p>
            <a:pPr indent="-298450" lvl="0" marL="457200" rtl="0" algn="l">
              <a:lnSpc>
                <a:spcPct val="115000"/>
              </a:lnSpc>
              <a:spcBef>
                <a:spcPts val="0"/>
              </a:spcBef>
              <a:spcAft>
                <a:spcPts val="0"/>
              </a:spcAft>
              <a:buClr>
                <a:schemeClr val="dk1"/>
              </a:buClr>
              <a:buSzPts val="1100"/>
              <a:buAutoNum type="arabicPeriod"/>
            </a:pPr>
            <a:r>
              <a:rPr b="1" lang="en-US" sz="1100"/>
              <a:t>Multiple Inheritance:</a:t>
            </a:r>
            <a:endParaRPr b="1" sz="1100"/>
          </a:p>
          <a:p>
            <a:pPr indent="-298450" lvl="1" marL="914400" rtl="0" algn="l">
              <a:lnSpc>
                <a:spcPct val="115000"/>
              </a:lnSpc>
              <a:spcBef>
                <a:spcPts val="0"/>
              </a:spcBef>
              <a:spcAft>
                <a:spcPts val="0"/>
              </a:spcAft>
              <a:buClr>
                <a:schemeClr val="dk1"/>
              </a:buClr>
              <a:buSzPts val="1100"/>
              <a:buChar char="○"/>
            </a:pPr>
            <a:r>
              <a:rPr lang="en-US" sz="1100"/>
              <a:t>A child class inherits from more than one parent class.</a:t>
            </a:r>
            <a:endParaRPr sz="1100"/>
          </a:p>
          <a:p>
            <a:pPr indent="-298450" lvl="1" marL="914400" rtl="0" algn="l">
              <a:lnSpc>
                <a:spcPct val="115000"/>
              </a:lnSpc>
              <a:spcBef>
                <a:spcPts val="0"/>
              </a:spcBef>
              <a:spcAft>
                <a:spcPts val="0"/>
              </a:spcAft>
              <a:buClr>
                <a:schemeClr val="dk1"/>
              </a:buClr>
              <a:buSzPts val="1100"/>
              <a:buChar char="○"/>
            </a:pPr>
            <a:r>
              <a:rPr lang="en-US" sz="1100"/>
              <a:t>Example: </a:t>
            </a:r>
            <a:r>
              <a:rPr lang="en-US" sz="1100">
                <a:solidFill>
                  <a:srgbClr val="188038"/>
                </a:solidFill>
                <a:latin typeface="Roboto Mono"/>
                <a:ea typeface="Roboto Mono"/>
                <a:cs typeface="Roboto Mono"/>
                <a:sym typeface="Roboto Mono"/>
              </a:rPr>
              <a:t>class FlyingCar(Car, Airplane):</a:t>
            </a:r>
            <a:endParaRPr sz="1100">
              <a:solidFill>
                <a:srgbClr val="188038"/>
              </a:solidFill>
              <a:latin typeface="Roboto Mono"/>
              <a:ea typeface="Roboto Mono"/>
              <a:cs typeface="Roboto Mono"/>
              <a:sym typeface="Roboto Mono"/>
            </a:endParaRPr>
          </a:p>
          <a:p>
            <a:pPr indent="-298450" lvl="0" marL="457200" rtl="0" algn="l">
              <a:lnSpc>
                <a:spcPct val="115000"/>
              </a:lnSpc>
              <a:spcBef>
                <a:spcPts val="0"/>
              </a:spcBef>
              <a:spcAft>
                <a:spcPts val="0"/>
              </a:spcAft>
              <a:buClr>
                <a:schemeClr val="dk1"/>
              </a:buClr>
              <a:buSzPts val="1100"/>
              <a:buAutoNum type="arabicPeriod"/>
            </a:pPr>
            <a:r>
              <a:rPr b="1" lang="en-US" sz="1100"/>
              <a:t>Multilevel Inheritance:</a:t>
            </a:r>
            <a:endParaRPr b="1" sz="1100"/>
          </a:p>
          <a:p>
            <a:pPr indent="-298450" lvl="1" marL="914400" rtl="0" algn="l">
              <a:lnSpc>
                <a:spcPct val="115000"/>
              </a:lnSpc>
              <a:spcBef>
                <a:spcPts val="0"/>
              </a:spcBef>
              <a:spcAft>
                <a:spcPts val="0"/>
              </a:spcAft>
              <a:buClr>
                <a:schemeClr val="dk1"/>
              </a:buClr>
              <a:buSzPts val="1100"/>
              <a:buChar char="○"/>
            </a:pPr>
            <a:r>
              <a:rPr lang="en-US" sz="1100"/>
              <a:t>A class inherits from another class, which in turn is inherited by another class.</a:t>
            </a:r>
            <a:endParaRPr sz="1100"/>
          </a:p>
          <a:p>
            <a:pPr indent="-298450" lvl="1" marL="914400" rtl="0" algn="l">
              <a:lnSpc>
                <a:spcPct val="115000"/>
              </a:lnSpc>
              <a:spcBef>
                <a:spcPts val="0"/>
              </a:spcBef>
              <a:spcAft>
                <a:spcPts val="0"/>
              </a:spcAft>
              <a:buClr>
                <a:schemeClr val="dk1"/>
              </a:buClr>
              <a:buSzPts val="1100"/>
              <a:buChar char="○"/>
            </a:pPr>
            <a:r>
              <a:rPr lang="en-US" sz="1100"/>
              <a:t>Example: </a:t>
            </a:r>
            <a:r>
              <a:rPr lang="en-US" sz="1100">
                <a:solidFill>
                  <a:srgbClr val="188038"/>
                </a:solidFill>
                <a:latin typeface="Roboto Mono"/>
                <a:ea typeface="Roboto Mono"/>
                <a:cs typeface="Roboto Mono"/>
                <a:sym typeface="Roboto Mono"/>
              </a:rPr>
              <a:t>class SportsCar(Car):</a:t>
            </a:r>
            <a:r>
              <a:rPr lang="en-US" sz="1100"/>
              <a:t>, where </a:t>
            </a:r>
            <a:r>
              <a:rPr lang="en-US" sz="1100">
                <a:solidFill>
                  <a:srgbClr val="188038"/>
                </a:solidFill>
                <a:latin typeface="Roboto Mono"/>
                <a:ea typeface="Roboto Mono"/>
                <a:cs typeface="Roboto Mono"/>
                <a:sym typeface="Roboto Mono"/>
              </a:rPr>
              <a:t>Car</a:t>
            </a:r>
            <a:r>
              <a:rPr lang="en-US" sz="1100"/>
              <a:t> inherits from </a:t>
            </a:r>
            <a:r>
              <a:rPr lang="en-US" sz="1100">
                <a:solidFill>
                  <a:srgbClr val="188038"/>
                </a:solidFill>
                <a:latin typeface="Roboto Mono"/>
                <a:ea typeface="Roboto Mono"/>
                <a:cs typeface="Roboto Mono"/>
                <a:sym typeface="Roboto Mono"/>
              </a:rPr>
              <a:t>Vehicle</a:t>
            </a:r>
            <a:r>
              <a:rPr lang="en-US" sz="1100"/>
              <a:t>.</a:t>
            </a:r>
            <a:endParaRPr sz="1100"/>
          </a:p>
          <a:p>
            <a:pPr indent="-298450" lvl="0" marL="457200" rtl="0" algn="l">
              <a:lnSpc>
                <a:spcPct val="115000"/>
              </a:lnSpc>
              <a:spcBef>
                <a:spcPts val="0"/>
              </a:spcBef>
              <a:spcAft>
                <a:spcPts val="0"/>
              </a:spcAft>
              <a:buClr>
                <a:schemeClr val="dk1"/>
              </a:buClr>
              <a:buSzPts val="1100"/>
              <a:buAutoNum type="arabicPeriod"/>
            </a:pPr>
            <a:r>
              <a:rPr b="1" lang="en-US" sz="1100"/>
              <a:t>Hierarchical Inheritance:</a:t>
            </a:r>
            <a:endParaRPr b="1" sz="1100"/>
          </a:p>
          <a:p>
            <a:pPr indent="-298450" lvl="1" marL="914400" rtl="0" algn="l">
              <a:lnSpc>
                <a:spcPct val="115000"/>
              </a:lnSpc>
              <a:spcBef>
                <a:spcPts val="0"/>
              </a:spcBef>
              <a:spcAft>
                <a:spcPts val="0"/>
              </a:spcAft>
              <a:buClr>
                <a:schemeClr val="dk1"/>
              </a:buClr>
              <a:buSzPts val="1100"/>
              <a:buChar char="○"/>
            </a:pPr>
            <a:r>
              <a:rPr lang="en-US" sz="1100"/>
              <a:t>Multiple child classes inherit from the same parent class.</a:t>
            </a:r>
            <a:endParaRPr sz="1100"/>
          </a:p>
          <a:p>
            <a:pPr indent="-298450" lvl="1" marL="914400" rtl="0" algn="l">
              <a:lnSpc>
                <a:spcPct val="115000"/>
              </a:lnSpc>
              <a:spcBef>
                <a:spcPts val="0"/>
              </a:spcBef>
              <a:spcAft>
                <a:spcPts val="0"/>
              </a:spcAft>
              <a:buClr>
                <a:schemeClr val="dk1"/>
              </a:buClr>
              <a:buSzPts val="1100"/>
              <a:buChar char="○"/>
            </a:pPr>
            <a:r>
              <a:rPr lang="en-US" sz="1100"/>
              <a:t>Example: </a:t>
            </a:r>
            <a:r>
              <a:rPr lang="en-US" sz="1100">
                <a:solidFill>
                  <a:srgbClr val="188038"/>
                </a:solidFill>
                <a:latin typeface="Roboto Mono"/>
                <a:ea typeface="Roboto Mono"/>
                <a:cs typeface="Roboto Mono"/>
                <a:sym typeface="Roboto Mono"/>
              </a:rPr>
              <a:t>class Truck(Vehicle):</a:t>
            </a:r>
            <a:r>
              <a:rPr lang="en-US" sz="1100"/>
              <a:t>, </a:t>
            </a:r>
            <a:r>
              <a:rPr lang="en-US" sz="1100">
                <a:solidFill>
                  <a:srgbClr val="188038"/>
                </a:solidFill>
                <a:latin typeface="Roboto Mono"/>
                <a:ea typeface="Roboto Mono"/>
                <a:cs typeface="Roboto Mono"/>
                <a:sym typeface="Roboto Mono"/>
              </a:rPr>
              <a:t>class Motorcycle(Vehicle):</a:t>
            </a:r>
            <a:endParaRPr sz="1100">
              <a:solidFill>
                <a:srgbClr val="188038"/>
              </a:solidFill>
              <a:latin typeface="Roboto Mono"/>
              <a:ea typeface="Roboto Mono"/>
              <a:cs typeface="Roboto Mono"/>
              <a:sym typeface="Roboto Mono"/>
            </a:endParaRPr>
          </a:p>
          <a:p>
            <a:pPr indent="-298450" lvl="0" marL="457200" rtl="0" algn="l">
              <a:lnSpc>
                <a:spcPct val="115000"/>
              </a:lnSpc>
              <a:spcBef>
                <a:spcPts val="0"/>
              </a:spcBef>
              <a:spcAft>
                <a:spcPts val="0"/>
              </a:spcAft>
              <a:buClr>
                <a:schemeClr val="dk1"/>
              </a:buClr>
              <a:buSzPts val="1100"/>
              <a:buAutoNum type="arabicPeriod"/>
            </a:pPr>
            <a:r>
              <a:rPr b="1" lang="en-US" sz="1100"/>
              <a:t>Hybrid Inheritance:</a:t>
            </a:r>
            <a:endParaRPr b="1" sz="1100"/>
          </a:p>
          <a:p>
            <a:pPr indent="-298450" lvl="1" marL="914400" rtl="0" algn="l">
              <a:lnSpc>
                <a:spcPct val="115000"/>
              </a:lnSpc>
              <a:spcBef>
                <a:spcPts val="0"/>
              </a:spcBef>
              <a:spcAft>
                <a:spcPts val="0"/>
              </a:spcAft>
              <a:buClr>
                <a:schemeClr val="dk1"/>
              </a:buClr>
              <a:buSzPts val="1100"/>
              <a:buChar char="○"/>
            </a:pPr>
            <a:r>
              <a:rPr lang="en-US" sz="1100"/>
              <a:t>A combination of two or more types of inheritance.</a:t>
            </a:r>
            <a:endParaRPr sz="1100"/>
          </a:p>
          <a:p>
            <a:pPr indent="-298450" lvl="1" marL="914400" rtl="0" algn="l">
              <a:lnSpc>
                <a:spcPct val="115000"/>
              </a:lnSpc>
              <a:spcBef>
                <a:spcPts val="0"/>
              </a:spcBef>
              <a:spcAft>
                <a:spcPts val="0"/>
              </a:spcAft>
              <a:buClr>
                <a:schemeClr val="dk1"/>
              </a:buClr>
              <a:buSzPts val="1100"/>
              <a:buChar char="○"/>
            </a:pPr>
            <a:r>
              <a:rPr lang="en-US" sz="1100"/>
              <a:t>Example: A class structure that includes multiple inheritance and multilevel inheritance.</a:t>
            </a:r>
            <a:endParaRPr sz="1100"/>
          </a:p>
          <a:p>
            <a:pPr indent="0" lvl="0" marL="0" rtl="0" algn="l">
              <a:lnSpc>
                <a:spcPct val="115000"/>
              </a:lnSpc>
              <a:spcBef>
                <a:spcPts val="1400"/>
              </a:spcBef>
              <a:spcAft>
                <a:spcPts val="0"/>
              </a:spcAft>
              <a:buNone/>
            </a:pPr>
            <a:r>
              <a:rPr b="1" lang="en-US" sz="1300"/>
              <a:t>Advantages of Inheritance:</a:t>
            </a:r>
            <a:endParaRPr b="1" sz="1300"/>
          </a:p>
          <a:p>
            <a:pPr indent="-298450" lvl="0" marL="457200" rtl="0" algn="l">
              <a:lnSpc>
                <a:spcPct val="115000"/>
              </a:lnSpc>
              <a:spcBef>
                <a:spcPts val="1200"/>
              </a:spcBef>
              <a:spcAft>
                <a:spcPts val="0"/>
              </a:spcAft>
              <a:buClr>
                <a:schemeClr val="dk1"/>
              </a:buClr>
              <a:buSzPts val="1100"/>
              <a:buChar char="●"/>
            </a:pPr>
            <a:r>
              <a:rPr b="1" lang="en-US" sz="1100"/>
              <a:t>Code Reusability:</a:t>
            </a:r>
            <a:r>
              <a:rPr lang="en-US" sz="1100"/>
              <a:t> Allows you to reuse existing code, reducing redundancy.</a:t>
            </a:r>
            <a:endParaRPr sz="1100"/>
          </a:p>
          <a:p>
            <a:pPr indent="-298450" lvl="0" marL="457200" rtl="0" algn="l">
              <a:lnSpc>
                <a:spcPct val="115000"/>
              </a:lnSpc>
              <a:spcBef>
                <a:spcPts val="0"/>
              </a:spcBef>
              <a:spcAft>
                <a:spcPts val="0"/>
              </a:spcAft>
              <a:buClr>
                <a:schemeClr val="dk1"/>
              </a:buClr>
              <a:buSzPts val="1100"/>
              <a:buChar char="●"/>
            </a:pPr>
            <a:r>
              <a:rPr b="1" lang="en-US" sz="1100"/>
              <a:t>Modularity:</a:t>
            </a:r>
            <a:r>
              <a:rPr lang="en-US" sz="1100"/>
              <a:t> Helps in organizing code into more manageable and logical units.</a:t>
            </a:r>
            <a:endParaRPr sz="1100"/>
          </a:p>
          <a:p>
            <a:pPr indent="-298450" lvl="0" marL="457200" rtl="0" algn="l">
              <a:lnSpc>
                <a:spcPct val="115000"/>
              </a:lnSpc>
              <a:spcBef>
                <a:spcPts val="0"/>
              </a:spcBef>
              <a:spcAft>
                <a:spcPts val="0"/>
              </a:spcAft>
              <a:buClr>
                <a:schemeClr val="dk1"/>
              </a:buClr>
              <a:buSzPts val="1100"/>
              <a:buChar char="●"/>
            </a:pPr>
            <a:r>
              <a:rPr b="1" lang="en-US" sz="1100"/>
              <a:t>Extensibility:</a:t>
            </a:r>
            <a:r>
              <a:rPr lang="en-US" sz="1100"/>
              <a:t> Makes it easy to extend the functionality of existing classes.</a:t>
            </a:r>
            <a:endParaRPr sz="1100"/>
          </a:p>
          <a:p>
            <a:pPr indent="-298450" lvl="0" marL="457200" rtl="0" algn="l">
              <a:lnSpc>
                <a:spcPct val="115000"/>
              </a:lnSpc>
              <a:spcBef>
                <a:spcPts val="0"/>
              </a:spcBef>
              <a:spcAft>
                <a:spcPts val="0"/>
              </a:spcAft>
              <a:buClr>
                <a:schemeClr val="dk1"/>
              </a:buClr>
              <a:buSzPts val="1100"/>
              <a:buChar char="●"/>
            </a:pPr>
            <a:r>
              <a:rPr b="1" lang="en-US" sz="1100"/>
              <a:t>Maintainability:</a:t>
            </a:r>
            <a:r>
              <a:rPr lang="en-US" sz="1100"/>
              <a:t> Simplifies the process of maintaining and updating code.</a:t>
            </a:r>
            <a:endParaRPr sz="1100"/>
          </a:p>
          <a:p>
            <a:pPr indent="0" lvl="0" marL="0" rtl="0" algn="l">
              <a:lnSpc>
                <a:spcPct val="115000"/>
              </a:lnSpc>
              <a:spcBef>
                <a:spcPts val="1400"/>
              </a:spcBef>
              <a:spcAft>
                <a:spcPts val="0"/>
              </a:spcAft>
              <a:buNone/>
            </a:pPr>
            <a:r>
              <a:rPr b="1" lang="en-US" sz="1300"/>
              <a:t>Summary:</a:t>
            </a:r>
            <a:endParaRPr b="1" sz="1300"/>
          </a:p>
          <a:p>
            <a:pPr indent="-298450" lvl="0" marL="457200" rtl="0" algn="l">
              <a:lnSpc>
                <a:spcPct val="115000"/>
              </a:lnSpc>
              <a:spcBef>
                <a:spcPts val="1200"/>
              </a:spcBef>
              <a:spcAft>
                <a:spcPts val="0"/>
              </a:spcAft>
              <a:buClr>
                <a:schemeClr val="dk1"/>
              </a:buClr>
              <a:buSzPts val="1100"/>
              <a:buChar char="●"/>
            </a:pPr>
            <a:r>
              <a:rPr b="1" lang="en-US" sz="1100"/>
              <a:t>Inheritance</a:t>
            </a:r>
            <a:r>
              <a:rPr lang="en-US" sz="1100"/>
              <a:t> allows a class (child class) to inherit attributes and methods from another class (parent class), promoting code reuse and modularity.</a:t>
            </a:r>
            <a:endParaRPr sz="1100"/>
          </a:p>
          <a:p>
            <a:pPr indent="-298450" lvl="0" marL="457200" rtl="0" algn="l">
              <a:lnSpc>
                <a:spcPct val="115000"/>
              </a:lnSpc>
              <a:spcBef>
                <a:spcPts val="0"/>
              </a:spcBef>
              <a:spcAft>
                <a:spcPts val="0"/>
              </a:spcAft>
              <a:buClr>
                <a:schemeClr val="dk1"/>
              </a:buClr>
              <a:buSzPts val="1100"/>
              <a:buChar char="●"/>
            </a:pPr>
            <a:r>
              <a:rPr b="1" lang="en-US" sz="1100"/>
              <a:t>Method Overriding</a:t>
            </a:r>
            <a:r>
              <a:rPr lang="en-US" sz="1100"/>
              <a:t> enables a child class to modify or extend the behavior of methods inherited from the parent class.</a:t>
            </a:r>
            <a:endParaRPr sz="1100"/>
          </a:p>
          <a:p>
            <a:pPr indent="-298450" lvl="0" marL="457200" rtl="0" algn="l">
              <a:lnSpc>
                <a:spcPct val="115000"/>
              </a:lnSpc>
              <a:spcBef>
                <a:spcPts val="0"/>
              </a:spcBef>
              <a:spcAft>
                <a:spcPts val="0"/>
              </a:spcAft>
              <a:buClr>
                <a:schemeClr val="dk1"/>
              </a:buClr>
              <a:buSzPts val="1100"/>
              <a:buChar char="●"/>
            </a:pPr>
            <a:r>
              <a:rPr b="1" lang="en-US" sz="1100"/>
              <a:t>Types of Inheritance</a:t>
            </a:r>
            <a:r>
              <a:rPr lang="en-US" sz="1100"/>
              <a:t> include single, multiple, multilevel, hierarchical, and hybrid inheritance.</a:t>
            </a:r>
            <a:endParaRPr sz="1100"/>
          </a:p>
          <a:p>
            <a:pPr indent="0" lvl="0" marL="0" rtl="0" algn="l">
              <a:lnSpc>
                <a:spcPct val="115000"/>
              </a:lnSpc>
              <a:spcBef>
                <a:spcPts val="1200"/>
              </a:spcBef>
              <a:spcAft>
                <a:spcPts val="0"/>
              </a:spcAft>
              <a:buNone/>
            </a:pPr>
            <a:r>
              <a:rPr lang="en-US" sz="1100"/>
              <a:t>Understanding inheritance is essential for building complex systems in object-oriented programming, as it helps create a clear and organized structure while avoiding code duplication.</a:t>
            </a:r>
            <a:endParaRPr sz="1100"/>
          </a:p>
          <a:p>
            <a:pPr indent="0" lvl="0" marL="0" rtl="0" algn="l">
              <a:spcBef>
                <a:spcPts val="1200"/>
              </a:spcBef>
              <a:spcAft>
                <a:spcPts val="0"/>
              </a:spcAft>
              <a:buNone/>
            </a:pPr>
            <a:r>
              <a:t/>
            </a:r>
            <a:endParaRPr/>
          </a:p>
        </p:txBody>
      </p:sp>
      <p:sp>
        <p:nvSpPr>
          <p:cNvPr id="168" name="Google Shape;168;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US" sz="1100"/>
              <a:t>Polymorphism</a:t>
            </a:r>
            <a:r>
              <a:rPr lang="en-US" sz="1100"/>
              <a:t> is another fundamental concept in object-oriented programming (OOP). It allows objects of different classes to be treated as objects of a common superclass. Polymorphism provides a way to perform a single action in different forms, depending on the context or the type of object involved.</a:t>
            </a:r>
            <a:endParaRPr sz="1100"/>
          </a:p>
          <a:p>
            <a:pPr indent="0" lvl="0" marL="0" rtl="0" algn="l">
              <a:lnSpc>
                <a:spcPct val="115000"/>
              </a:lnSpc>
              <a:spcBef>
                <a:spcPts val="1400"/>
              </a:spcBef>
              <a:spcAft>
                <a:spcPts val="0"/>
              </a:spcAft>
              <a:buClr>
                <a:schemeClr val="dk1"/>
              </a:buClr>
              <a:buSzPts val="1100"/>
              <a:buFont typeface="Arial"/>
              <a:buNone/>
            </a:pPr>
            <a:r>
              <a:rPr b="1" lang="en-US" sz="1300"/>
              <a:t>Key Concepts of Polymorphism:</a:t>
            </a:r>
            <a:endParaRPr b="1" sz="1300"/>
          </a:p>
          <a:p>
            <a:pPr indent="-298450" lvl="0" marL="457200" rtl="0" algn="l">
              <a:lnSpc>
                <a:spcPct val="115000"/>
              </a:lnSpc>
              <a:spcBef>
                <a:spcPts val="1200"/>
              </a:spcBef>
              <a:spcAft>
                <a:spcPts val="0"/>
              </a:spcAft>
              <a:buClr>
                <a:schemeClr val="dk1"/>
              </a:buClr>
              <a:buSzPts val="1100"/>
              <a:buAutoNum type="arabicPeriod"/>
            </a:pPr>
            <a:r>
              <a:rPr b="1" lang="en-US" sz="1100"/>
              <a:t>Method Overriding:</a:t>
            </a:r>
            <a:endParaRPr b="1" sz="1100"/>
          </a:p>
          <a:p>
            <a:pPr indent="-298450" lvl="1" marL="914400" rtl="0" algn="l">
              <a:lnSpc>
                <a:spcPct val="115000"/>
              </a:lnSpc>
              <a:spcBef>
                <a:spcPts val="0"/>
              </a:spcBef>
              <a:spcAft>
                <a:spcPts val="0"/>
              </a:spcAft>
              <a:buClr>
                <a:schemeClr val="dk1"/>
              </a:buClr>
              <a:buSzPts val="1100"/>
              <a:buChar char="○"/>
            </a:pPr>
            <a:r>
              <a:rPr lang="en-US" sz="1100"/>
              <a:t>Polymorphism often involves method overriding, where a child class provides a specific implementation of a method that is already defined in its parent class. The overridden method can be called through the parent class reference, but the specific child class's method will be executed.</a:t>
            </a:r>
            <a:endParaRPr sz="1100"/>
          </a:p>
          <a:p>
            <a:pPr indent="-298450" lvl="0" marL="457200" rtl="0" algn="l">
              <a:lnSpc>
                <a:spcPct val="115000"/>
              </a:lnSpc>
              <a:spcBef>
                <a:spcPts val="0"/>
              </a:spcBef>
              <a:spcAft>
                <a:spcPts val="0"/>
              </a:spcAft>
              <a:buClr>
                <a:schemeClr val="dk1"/>
              </a:buClr>
              <a:buSzPts val="1100"/>
              <a:buAutoNum type="arabicPeriod"/>
            </a:pPr>
            <a:r>
              <a:rPr b="1" lang="en-US" sz="1100"/>
              <a:t>Method Overloading:</a:t>
            </a:r>
            <a:endParaRPr b="1" sz="1100"/>
          </a:p>
          <a:p>
            <a:pPr indent="-298450" lvl="1" marL="914400" rtl="0" algn="l">
              <a:lnSpc>
                <a:spcPct val="115000"/>
              </a:lnSpc>
              <a:spcBef>
                <a:spcPts val="0"/>
              </a:spcBef>
              <a:spcAft>
                <a:spcPts val="0"/>
              </a:spcAft>
              <a:buClr>
                <a:schemeClr val="dk1"/>
              </a:buClr>
              <a:buSzPts val="1100"/>
              <a:buChar char="○"/>
            </a:pPr>
            <a:r>
              <a:rPr lang="en-US" sz="1100"/>
              <a:t>While not supported in Python in the same way as in languages like Java, method overloading is another form of polymorphism where multiple methods with the same name but different parameters are defined in a class.</a:t>
            </a:r>
            <a:endParaRPr sz="1100"/>
          </a:p>
          <a:p>
            <a:pPr indent="-298450" lvl="0" marL="457200" rtl="0" algn="l">
              <a:lnSpc>
                <a:spcPct val="115000"/>
              </a:lnSpc>
              <a:spcBef>
                <a:spcPts val="0"/>
              </a:spcBef>
              <a:spcAft>
                <a:spcPts val="0"/>
              </a:spcAft>
              <a:buClr>
                <a:schemeClr val="dk1"/>
              </a:buClr>
              <a:buSzPts val="1100"/>
              <a:buAutoNum type="arabicPeriod"/>
            </a:pPr>
            <a:r>
              <a:rPr b="1" lang="en-US" sz="1100"/>
              <a:t>Operator Overloading:</a:t>
            </a:r>
            <a:endParaRPr b="1" sz="1100"/>
          </a:p>
          <a:p>
            <a:pPr indent="-298450" lvl="1" marL="914400" rtl="0" algn="l">
              <a:lnSpc>
                <a:spcPct val="115000"/>
              </a:lnSpc>
              <a:spcBef>
                <a:spcPts val="0"/>
              </a:spcBef>
              <a:spcAft>
                <a:spcPts val="0"/>
              </a:spcAft>
              <a:buClr>
                <a:schemeClr val="dk1"/>
              </a:buClr>
              <a:buSzPts val="1100"/>
              <a:buChar char="○"/>
            </a:pPr>
            <a:r>
              <a:rPr lang="en-US" sz="1100"/>
              <a:t>Polymorphism also includes operator overloading, where operators like </a:t>
            </a:r>
            <a:r>
              <a:rPr lang="en-US" sz="1100">
                <a:solidFill>
                  <a:srgbClr val="188038"/>
                </a:solidFill>
                <a:latin typeface="Roboto Mono"/>
                <a:ea typeface="Roboto Mono"/>
                <a:cs typeface="Roboto Mono"/>
                <a:sym typeface="Roboto Mono"/>
              </a:rPr>
              <a:t>+</a:t>
            </a:r>
            <a:r>
              <a:rPr lang="en-US" sz="1100"/>
              <a:t>, </a:t>
            </a:r>
            <a:r>
              <a:rPr lang="en-US" sz="1100">
                <a:solidFill>
                  <a:srgbClr val="188038"/>
                </a:solidFill>
                <a:latin typeface="Roboto Mono"/>
                <a:ea typeface="Roboto Mono"/>
                <a:cs typeface="Roboto Mono"/>
                <a:sym typeface="Roboto Mono"/>
              </a:rPr>
              <a:t>-</a:t>
            </a:r>
            <a:r>
              <a:rPr lang="en-US" sz="1100"/>
              <a:t>, </a:t>
            </a:r>
            <a:r>
              <a:rPr lang="en-US" sz="1100">
                <a:solidFill>
                  <a:srgbClr val="188038"/>
                </a:solidFill>
                <a:latin typeface="Roboto Mono"/>
                <a:ea typeface="Roboto Mono"/>
                <a:cs typeface="Roboto Mono"/>
                <a:sym typeface="Roboto Mono"/>
              </a:rPr>
              <a:t>*</a:t>
            </a:r>
            <a:r>
              <a:rPr lang="en-US" sz="1100"/>
              <a:t>, etc., are given a new meaning when applied to objects of a user-defined class.</a:t>
            </a:r>
            <a:endParaRPr sz="1100"/>
          </a:p>
          <a:p>
            <a:pPr indent="-298450" lvl="0" marL="457200" rtl="0" algn="l">
              <a:lnSpc>
                <a:spcPct val="115000"/>
              </a:lnSpc>
              <a:spcBef>
                <a:spcPts val="0"/>
              </a:spcBef>
              <a:spcAft>
                <a:spcPts val="0"/>
              </a:spcAft>
              <a:buClr>
                <a:schemeClr val="dk1"/>
              </a:buClr>
              <a:buSzPts val="1100"/>
              <a:buAutoNum type="arabicPeriod"/>
            </a:pPr>
            <a:r>
              <a:rPr b="1" lang="en-US" sz="1100"/>
              <a:t>Duck Typing:</a:t>
            </a:r>
            <a:endParaRPr b="1" sz="1100"/>
          </a:p>
          <a:p>
            <a:pPr indent="-298450" lvl="1" marL="914400" rtl="0" algn="l">
              <a:lnSpc>
                <a:spcPct val="115000"/>
              </a:lnSpc>
              <a:spcBef>
                <a:spcPts val="0"/>
              </a:spcBef>
              <a:spcAft>
                <a:spcPts val="0"/>
              </a:spcAft>
              <a:buClr>
                <a:schemeClr val="dk1"/>
              </a:buClr>
              <a:buSzPts val="1100"/>
              <a:buChar char="○"/>
            </a:pPr>
            <a:r>
              <a:rPr lang="en-US" sz="1100"/>
              <a:t>In Python, polymorphism is often achieved through duck typing. If an object behaves like a certain type (i.e., it has the necessary methods or attributes), it can be used as that type, regardless of its actual class.</a:t>
            </a:r>
            <a:endParaRPr sz="1100"/>
          </a:p>
          <a:p>
            <a:pPr indent="0" lvl="0" marL="0" rtl="0" algn="l">
              <a:lnSpc>
                <a:spcPct val="115000"/>
              </a:lnSpc>
              <a:spcBef>
                <a:spcPts val="1400"/>
              </a:spcBef>
              <a:spcAft>
                <a:spcPts val="0"/>
              </a:spcAft>
              <a:buNone/>
            </a:pPr>
            <a:r>
              <a:rPr b="1" lang="en-US" sz="1300"/>
              <a:t>How Polymorphism Works:</a:t>
            </a:r>
            <a:endParaRPr b="1" sz="1300"/>
          </a:p>
          <a:p>
            <a:pPr indent="-298450" lvl="0" marL="457200" rtl="0" algn="l">
              <a:lnSpc>
                <a:spcPct val="115000"/>
              </a:lnSpc>
              <a:spcBef>
                <a:spcPts val="1200"/>
              </a:spcBef>
              <a:spcAft>
                <a:spcPts val="0"/>
              </a:spcAft>
              <a:buClr>
                <a:schemeClr val="dk1"/>
              </a:buClr>
              <a:buSzPts val="1100"/>
              <a:buAutoNum type="arabicPeriod"/>
            </a:pPr>
            <a:r>
              <a:rPr b="1" lang="en-US" sz="1100"/>
              <a:t>Defining a Parent Class:</a:t>
            </a:r>
            <a:endParaRPr b="1" sz="1100"/>
          </a:p>
          <a:p>
            <a:pPr indent="-298450" lvl="1" marL="914400" rtl="0" algn="l">
              <a:lnSpc>
                <a:spcPct val="115000"/>
              </a:lnSpc>
              <a:spcBef>
                <a:spcPts val="0"/>
              </a:spcBef>
              <a:spcAft>
                <a:spcPts val="0"/>
              </a:spcAft>
              <a:buClr>
                <a:schemeClr val="dk1"/>
              </a:buClr>
              <a:buSzPts val="1100"/>
              <a:buChar char="○"/>
            </a:pPr>
            <a:r>
              <a:rPr lang="en-US" sz="1100"/>
              <a:t>The </a:t>
            </a:r>
            <a:r>
              <a:rPr lang="en-US" sz="1100">
                <a:solidFill>
                  <a:srgbClr val="188038"/>
                </a:solidFill>
                <a:latin typeface="Roboto Mono"/>
                <a:ea typeface="Roboto Mono"/>
                <a:cs typeface="Roboto Mono"/>
                <a:sym typeface="Roboto Mono"/>
              </a:rPr>
              <a:t>Shape</a:t>
            </a:r>
            <a:r>
              <a:rPr lang="en-US" sz="1100"/>
              <a:t> class serves as a parent class with a method </a:t>
            </a:r>
            <a:r>
              <a:rPr lang="en-US" sz="1100">
                <a:solidFill>
                  <a:srgbClr val="188038"/>
                </a:solidFill>
                <a:latin typeface="Roboto Mono"/>
                <a:ea typeface="Roboto Mono"/>
                <a:cs typeface="Roboto Mono"/>
                <a:sym typeface="Roboto Mono"/>
              </a:rPr>
              <a:t>area()</a:t>
            </a:r>
            <a:r>
              <a:rPr lang="en-US" sz="1100"/>
              <a:t> that is intended to be overridden by child classes. It defines a common interface for all shapes.</a:t>
            </a:r>
            <a:endParaRPr sz="1100"/>
          </a:p>
          <a:p>
            <a:pPr indent="-298450" lvl="0" marL="457200" rtl="0" algn="l">
              <a:lnSpc>
                <a:spcPct val="115000"/>
              </a:lnSpc>
              <a:spcBef>
                <a:spcPts val="0"/>
              </a:spcBef>
              <a:spcAft>
                <a:spcPts val="0"/>
              </a:spcAft>
              <a:buClr>
                <a:schemeClr val="dk1"/>
              </a:buClr>
              <a:buSzPts val="1100"/>
              <a:buAutoNum type="arabicPeriod"/>
            </a:pPr>
            <a:r>
              <a:rPr b="1" lang="en-US" sz="1100"/>
              <a:t>Child Classes Implementing Methods:</a:t>
            </a:r>
            <a:endParaRPr b="1" sz="1100"/>
          </a:p>
          <a:p>
            <a:pPr indent="-298450" lvl="1" marL="914400" rtl="0" algn="l">
              <a:lnSpc>
                <a:spcPct val="115000"/>
              </a:lnSpc>
              <a:spcBef>
                <a:spcPts val="0"/>
              </a:spcBef>
              <a:spcAft>
                <a:spcPts val="0"/>
              </a:spcAft>
              <a:buClr>
                <a:schemeClr val="dk1"/>
              </a:buClr>
              <a:buSzPts val="1100"/>
              <a:buChar char="○"/>
            </a:pPr>
            <a:r>
              <a:rPr lang="en-US" sz="1100"/>
              <a:t>The </a:t>
            </a:r>
            <a:r>
              <a:rPr lang="en-US" sz="1100">
                <a:solidFill>
                  <a:srgbClr val="188038"/>
                </a:solidFill>
                <a:latin typeface="Roboto Mono"/>
                <a:ea typeface="Roboto Mono"/>
                <a:cs typeface="Roboto Mono"/>
                <a:sym typeface="Roboto Mono"/>
              </a:rPr>
              <a:t>Circle</a:t>
            </a:r>
            <a:r>
              <a:rPr lang="en-US" sz="1100"/>
              <a:t> and </a:t>
            </a:r>
            <a:r>
              <a:rPr lang="en-US" sz="1100">
                <a:solidFill>
                  <a:srgbClr val="188038"/>
                </a:solidFill>
                <a:latin typeface="Roboto Mono"/>
                <a:ea typeface="Roboto Mono"/>
                <a:cs typeface="Roboto Mono"/>
                <a:sym typeface="Roboto Mono"/>
              </a:rPr>
              <a:t>Rectangle</a:t>
            </a:r>
            <a:r>
              <a:rPr lang="en-US" sz="1100"/>
              <a:t> classes inherit from the </a:t>
            </a:r>
            <a:r>
              <a:rPr lang="en-US" sz="1100">
                <a:solidFill>
                  <a:srgbClr val="188038"/>
                </a:solidFill>
                <a:latin typeface="Roboto Mono"/>
                <a:ea typeface="Roboto Mono"/>
                <a:cs typeface="Roboto Mono"/>
                <a:sym typeface="Roboto Mono"/>
              </a:rPr>
              <a:t>Shape</a:t>
            </a:r>
            <a:r>
              <a:rPr lang="en-US" sz="1100"/>
              <a:t> class and override the </a:t>
            </a:r>
            <a:r>
              <a:rPr lang="en-US" sz="1100">
                <a:solidFill>
                  <a:srgbClr val="188038"/>
                </a:solidFill>
                <a:latin typeface="Roboto Mono"/>
                <a:ea typeface="Roboto Mono"/>
                <a:cs typeface="Roboto Mono"/>
                <a:sym typeface="Roboto Mono"/>
              </a:rPr>
              <a:t>area()</a:t>
            </a:r>
            <a:r>
              <a:rPr lang="en-US" sz="1100"/>
              <a:t> method to provide specific implementations for calculating the area of a circle and a rectangle, respectively.</a:t>
            </a:r>
            <a:endParaRPr sz="1100"/>
          </a:p>
          <a:p>
            <a:pPr indent="-298450" lvl="0" marL="457200" rtl="0" algn="l">
              <a:lnSpc>
                <a:spcPct val="115000"/>
              </a:lnSpc>
              <a:spcBef>
                <a:spcPts val="0"/>
              </a:spcBef>
              <a:spcAft>
                <a:spcPts val="0"/>
              </a:spcAft>
              <a:buClr>
                <a:schemeClr val="dk1"/>
              </a:buClr>
              <a:buSzPts val="1100"/>
              <a:buAutoNum type="arabicPeriod"/>
            </a:pPr>
            <a:r>
              <a:rPr b="1" lang="en-US" sz="1100"/>
              <a:t>Using Polymorphism:</a:t>
            </a:r>
            <a:endParaRPr b="1" sz="1100"/>
          </a:p>
          <a:p>
            <a:pPr indent="-298450" lvl="1" marL="914400" rtl="0" algn="l">
              <a:lnSpc>
                <a:spcPct val="115000"/>
              </a:lnSpc>
              <a:spcBef>
                <a:spcPts val="0"/>
              </a:spcBef>
              <a:spcAft>
                <a:spcPts val="0"/>
              </a:spcAft>
              <a:buClr>
                <a:schemeClr val="dk1"/>
              </a:buClr>
              <a:buSzPts val="1100"/>
              <a:buChar char="○"/>
            </a:pPr>
            <a:r>
              <a:rPr lang="en-US" sz="1100"/>
              <a:t>The </a:t>
            </a:r>
            <a:r>
              <a:rPr lang="en-US" sz="1100">
                <a:solidFill>
                  <a:srgbClr val="188038"/>
                </a:solidFill>
                <a:latin typeface="Roboto Mono"/>
                <a:ea typeface="Roboto Mono"/>
                <a:cs typeface="Roboto Mono"/>
                <a:sym typeface="Roboto Mono"/>
              </a:rPr>
              <a:t>print_area()</a:t>
            </a:r>
            <a:r>
              <a:rPr lang="en-US" sz="1100"/>
              <a:t> function accepts an object of type </a:t>
            </a:r>
            <a:r>
              <a:rPr lang="en-US" sz="1100">
                <a:solidFill>
                  <a:srgbClr val="188038"/>
                </a:solidFill>
                <a:latin typeface="Roboto Mono"/>
                <a:ea typeface="Roboto Mono"/>
                <a:cs typeface="Roboto Mono"/>
                <a:sym typeface="Roboto Mono"/>
              </a:rPr>
              <a:t>Shape</a:t>
            </a:r>
            <a:r>
              <a:rPr lang="en-US" sz="1100"/>
              <a:t> (or any class derived from </a:t>
            </a:r>
            <a:r>
              <a:rPr lang="en-US" sz="1100">
                <a:solidFill>
                  <a:srgbClr val="188038"/>
                </a:solidFill>
                <a:latin typeface="Roboto Mono"/>
                <a:ea typeface="Roboto Mono"/>
                <a:cs typeface="Roboto Mono"/>
                <a:sym typeface="Roboto Mono"/>
              </a:rPr>
              <a:t>Shape</a:t>
            </a:r>
            <a:r>
              <a:rPr lang="en-US" sz="1100"/>
              <a:t>). It calls the </a:t>
            </a:r>
            <a:r>
              <a:rPr lang="en-US" sz="1100">
                <a:solidFill>
                  <a:srgbClr val="188038"/>
                </a:solidFill>
                <a:latin typeface="Roboto Mono"/>
                <a:ea typeface="Roboto Mono"/>
                <a:cs typeface="Roboto Mono"/>
                <a:sym typeface="Roboto Mono"/>
              </a:rPr>
              <a:t>area()</a:t>
            </a:r>
            <a:r>
              <a:rPr lang="en-US" sz="1100"/>
              <a:t> method on the object passed to it, and thanks to polymorphism, the correct method (either from </a:t>
            </a:r>
            <a:r>
              <a:rPr lang="en-US" sz="1100">
                <a:solidFill>
                  <a:srgbClr val="188038"/>
                </a:solidFill>
                <a:latin typeface="Roboto Mono"/>
                <a:ea typeface="Roboto Mono"/>
                <a:cs typeface="Roboto Mono"/>
                <a:sym typeface="Roboto Mono"/>
              </a:rPr>
              <a:t>Circle</a:t>
            </a:r>
            <a:r>
              <a:rPr lang="en-US" sz="1100"/>
              <a:t> or </a:t>
            </a:r>
            <a:r>
              <a:rPr lang="en-US" sz="1100">
                <a:solidFill>
                  <a:srgbClr val="188038"/>
                </a:solidFill>
                <a:latin typeface="Roboto Mono"/>
                <a:ea typeface="Roboto Mono"/>
                <a:cs typeface="Roboto Mono"/>
                <a:sym typeface="Roboto Mono"/>
              </a:rPr>
              <a:t>Rectangle</a:t>
            </a:r>
            <a:r>
              <a:rPr lang="en-US" sz="1100"/>
              <a:t>) is invoked based on the actual object type.</a:t>
            </a:r>
            <a:endParaRPr sz="1100"/>
          </a:p>
          <a:p>
            <a:pPr indent="-298450" lvl="0" marL="457200" rtl="0" algn="l">
              <a:lnSpc>
                <a:spcPct val="115000"/>
              </a:lnSpc>
              <a:spcBef>
                <a:spcPts val="0"/>
              </a:spcBef>
              <a:spcAft>
                <a:spcPts val="0"/>
              </a:spcAft>
              <a:buClr>
                <a:schemeClr val="dk1"/>
              </a:buClr>
              <a:buSzPts val="1100"/>
              <a:buAutoNum type="arabicPeriod"/>
            </a:pPr>
            <a:r>
              <a:rPr b="1" lang="en-US" sz="1100"/>
              <a:t>Method Overriding:</a:t>
            </a:r>
            <a:endParaRPr b="1" sz="1100"/>
          </a:p>
          <a:p>
            <a:pPr indent="-298450" lvl="1" marL="914400" rtl="0" algn="l">
              <a:lnSpc>
                <a:spcPct val="115000"/>
              </a:lnSpc>
              <a:spcBef>
                <a:spcPts val="0"/>
              </a:spcBef>
              <a:spcAft>
                <a:spcPts val="0"/>
              </a:spcAft>
              <a:buClr>
                <a:schemeClr val="dk1"/>
              </a:buClr>
              <a:buSzPts val="1100"/>
              <a:buChar char="○"/>
            </a:pPr>
            <a:r>
              <a:rPr lang="en-US" sz="1100"/>
              <a:t>Polymorphism relies on method overriding, where the child classes provide their specific implementations of the </a:t>
            </a:r>
            <a:r>
              <a:rPr lang="en-US" sz="1100">
                <a:solidFill>
                  <a:srgbClr val="188038"/>
                </a:solidFill>
                <a:latin typeface="Roboto Mono"/>
                <a:ea typeface="Roboto Mono"/>
                <a:cs typeface="Roboto Mono"/>
                <a:sym typeface="Roboto Mono"/>
              </a:rPr>
              <a:t>area()</a:t>
            </a:r>
            <a:r>
              <a:rPr lang="en-US" sz="1100"/>
              <a:t> method. When </a:t>
            </a:r>
            <a:r>
              <a:rPr lang="en-US" sz="1100">
                <a:solidFill>
                  <a:srgbClr val="188038"/>
                </a:solidFill>
                <a:latin typeface="Roboto Mono"/>
                <a:ea typeface="Roboto Mono"/>
                <a:cs typeface="Roboto Mono"/>
                <a:sym typeface="Roboto Mono"/>
              </a:rPr>
              <a:t>print_area(circle)</a:t>
            </a:r>
            <a:r>
              <a:rPr lang="en-US" sz="1100"/>
              <a:t> is called, the </a:t>
            </a:r>
            <a:r>
              <a:rPr lang="en-US" sz="1100">
                <a:solidFill>
                  <a:srgbClr val="188038"/>
                </a:solidFill>
                <a:latin typeface="Roboto Mono"/>
                <a:ea typeface="Roboto Mono"/>
                <a:cs typeface="Roboto Mono"/>
                <a:sym typeface="Roboto Mono"/>
              </a:rPr>
              <a:t>Circle</a:t>
            </a:r>
            <a:r>
              <a:rPr lang="en-US" sz="1100"/>
              <a:t> class’s </a:t>
            </a:r>
            <a:r>
              <a:rPr lang="en-US" sz="1100">
                <a:solidFill>
                  <a:srgbClr val="188038"/>
                </a:solidFill>
                <a:latin typeface="Roboto Mono"/>
                <a:ea typeface="Roboto Mono"/>
                <a:cs typeface="Roboto Mono"/>
                <a:sym typeface="Roboto Mono"/>
              </a:rPr>
              <a:t>area()</a:t>
            </a:r>
            <a:r>
              <a:rPr lang="en-US" sz="1100"/>
              <a:t> method is executed, and when </a:t>
            </a:r>
            <a:r>
              <a:rPr lang="en-US" sz="1100">
                <a:solidFill>
                  <a:srgbClr val="188038"/>
                </a:solidFill>
                <a:latin typeface="Roboto Mono"/>
                <a:ea typeface="Roboto Mono"/>
                <a:cs typeface="Roboto Mono"/>
                <a:sym typeface="Roboto Mono"/>
              </a:rPr>
              <a:t>print_area(rectangle)</a:t>
            </a:r>
            <a:r>
              <a:rPr lang="en-US" sz="1100"/>
              <a:t> is called, the </a:t>
            </a:r>
            <a:r>
              <a:rPr lang="en-US" sz="1100">
                <a:solidFill>
                  <a:srgbClr val="188038"/>
                </a:solidFill>
                <a:latin typeface="Roboto Mono"/>
                <a:ea typeface="Roboto Mono"/>
                <a:cs typeface="Roboto Mono"/>
                <a:sym typeface="Roboto Mono"/>
              </a:rPr>
              <a:t>Rectangle</a:t>
            </a:r>
            <a:r>
              <a:rPr lang="en-US" sz="1100"/>
              <a:t> class’s </a:t>
            </a:r>
            <a:r>
              <a:rPr lang="en-US" sz="1100">
                <a:solidFill>
                  <a:srgbClr val="188038"/>
                </a:solidFill>
                <a:latin typeface="Roboto Mono"/>
                <a:ea typeface="Roboto Mono"/>
                <a:cs typeface="Roboto Mono"/>
                <a:sym typeface="Roboto Mono"/>
              </a:rPr>
              <a:t>area()</a:t>
            </a:r>
            <a:r>
              <a:rPr lang="en-US" sz="1100"/>
              <a:t> method is executed.</a:t>
            </a:r>
            <a:endParaRPr sz="1100"/>
          </a:p>
          <a:p>
            <a:pPr indent="0" lvl="0" marL="0" rtl="0" algn="l">
              <a:lnSpc>
                <a:spcPct val="115000"/>
              </a:lnSpc>
              <a:spcBef>
                <a:spcPts val="1400"/>
              </a:spcBef>
              <a:spcAft>
                <a:spcPts val="0"/>
              </a:spcAft>
              <a:buNone/>
            </a:pPr>
            <a:r>
              <a:rPr b="1" lang="en-US" sz="1300"/>
              <a:t>How Operator Overloading Works:</a:t>
            </a:r>
            <a:endParaRPr b="1" sz="1300"/>
          </a:p>
          <a:p>
            <a:pPr indent="-298450" lvl="0" marL="457200" rtl="0" algn="l">
              <a:lnSpc>
                <a:spcPct val="115000"/>
              </a:lnSpc>
              <a:spcBef>
                <a:spcPts val="1200"/>
              </a:spcBef>
              <a:spcAft>
                <a:spcPts val="0"/>
              </a:spcAft>
              <a:buClr>
                <a:schemeClr val="dk1"/>
              </a:buClr>
              <a:buSzPts val="1100"/>
              <a:buAutoNum type="arabicPeriod"/>
            </a:pPr>
            <a:r>
              <a:rPr b="1" lang="en-US" sz="1100"/>
              <a:t>Defining a Class:</a:t>
            </a:r>
            <a:endParaRPr b="1" sz="1100"/>
          </a:p>
          <a:p>
            <a:pPr indent="-298450" lvl="1" marL="914400" rtl="0" algn="l">
              <a:lnSpc>
                <a:spcPct val="115000"/>
              </a:lnSpc>
              <a:spcBef>
                <a:spcPts val="0"/>
              </a:spcBef>
              <a:spcAft>
                <a:spcPts val="0"/>
              </a:spcAft>
              <a:buClr>
                <a:schemeClr val="dk1"/>
              </a:buClr>
              <a:buSzPts val="1100"/>
              <a:buChar char="○"/>
            </a:pPr>
            <a:r>
              <a:rPr lang="en-US" sz="1100"/>
              <a:t>The </a:t>
            </a:r>
            <a:r>
              <a:rPr lang="en-US" sz="1100">
                <a:solidFill>
                  <a:srgbClr val="188038"/>
                </a:solidFill>
                <a:latin typeface="Roboto Mono"/>
                <a:ea typeface="Roboto Mono"/>
                <a:cs typeface="Roboto Mono"/>
                <a:sym typeface="Roboto Mono"/>
              </a:rPr>
              <a:t>Vector</a:t>
            </a:r>
            <a:r>
              <a:rPr lang="en-US" sz="1100"/>
              <a:t> class is defined with attributes </a:t>
            </a:r>
            <a:r>
              <a:rPr lang="en-US" sz="1100">
                <a:solidFill>
                  <a:srgbClr val="188038"/>
                </a:solidFill>
                <a:latin typeface="Roboto Mono"/>
                <a:ea typeface="Roboto Mono"/>
                <a:cs typeface="Roboto Mono"/>
                <a:sym typeface="Roboto Mono"/>
              </a:rPr>
              <a:t>x</a:t>
            </a:r>
            <a:r>
              <a:rPr lang="en-US" sz="1100"/>
              <a:t> and </a:t>
            </a:r>
            <a:r>
              <a:rPr lang="en-US" sz="1100">
                <a:solidFill>
                  <a:srgbClr val="188038"/>
                </a:solidFill>
                <a:latin typeface="Roboto Mono"/>
                <a:ea typeface="Roboto Mono"/>
                <a:cs typeface="Roboto Mono"/>
                <a:sym typeface="Roboto Mono"/>
              </a:rPr>
              <a:t>y</a:t>
            </a:r>
            <a:r>
              <a:rPr lang="en-US" sz="1100"/>
              <a:t>.</a:t>
            </a:r>
            <a:endParaRPr sz="1100"/>
          </a:p>
          <a:p>
            <a:pPr indent="-298450" lvl="0" marL="457200" rtl="0" algn="l">
              <a:lnSpc>
                <a:spcPct val="115000"/>
              </a:lnSpc>
              <a:spcBef>
                <a:spcPts val="0"/>
              </a:spcBef>
              <a:spcAft>
                <a:spcPts val="0"/>
              </a:spcAft>
              <a:buClr>
                <a:schemeClr val="dk1"/>
              </a:buClr>
              <a:buSzPts val="1100"/>
              <a:buAutoNum type="arabicPeriod"/>
            </a:pPr>
            <a:r>
              <a:rPr b="1" lang="en-US" sz="1100"/>
              <a:t>Overloading the </a:t>
            </a:r>
            <a:r>
              <a:rPr b="1" lang="en-US" sz="1100">
                <a:solidFill>
                  <a:srgbClr val="188038"/>
                </a:solidFill>
                <a:latin typeface="Roboto Mono"/>
                <a:ea typeface="Roboto Mono"/>
                <a:cs typeface="Roboto Mono"/>
                <a:sym typeface="Roboto Mono"/>
              </a:rPr>
              <a:t>+</a:t>
            </a:r>
            <a:r>
              <a:rPr b="1" lang="en-US" sz="1100"/>
              <a:t> Operator:</a:t>
            </a:r>
            <a:endParaRPr b="1" sz="1100"/>
          </a:p>
          <a:p>
            <a:pPr indent="-298450" lvl="1" marL="914400" rtl="0" algn="l">
              <a:lnSpc>
                <a:spcPct val="115000"/>
              </a:lnSpc>
              <a:spcBef>
                <a:spcPts val="0"/>
              </a:spcBef>
              <a:spcAft>
                <a:spcPts val="0"/>
              </a:spcAft>
              <a:buClr>
                <a:schemeClr val="dk1"/>
              </a:buClr>
              <a:buSzPts val="1100"/>
              <a:buChar char="○"/>
            </a:pPr>
            <a:r>
              <a:rPr lang="en-US" sz="1100"/>
              <a:t>The </a:t>
            </a:r>
            <a:r>
              <a:rPr lang="en-US" sz="1100">
                <a:solidFill>
                  <a:srgbClr val="188038"/>
                </a:solidFill>
                <a:latin typeface="Roboto Mono"/>
                <a:ea typeface="Roboto Mono"/>
                <a:cs typeface="Roboto Mono"/>
                <a:sym typeface="Roboto Mono"/>
              </a:rPr>
              <a:t>__add__()</a:t>
            </a:r>
            <a:r>
              <a:rPr lang="en-US" sz="1100"/>
              <a:t> method is defined to overload the </a:t>
            </a:r>
            <a:r>
              <a:rPr lang="en-US" sz="1100">
                <a:solidFill>
                  <a:srgbClr val="188038"/>
                </a:solidFill>
                <a:latin typeface="Roboto Mono"/>
                <a:ea typeface="Roboto Mono"/>
                <a:cs typeface="Roboto Mono"/>
                <a:sym typeface="Roboto Mono"/>
              </a:rPr>
              <a:t>+</a:t>
            </a:r>
            <a:r>
              <a:rPr lang="en-US" sz="1100"/>
              <a:t> operator. It takes two </a:t>
            </a:r>
            <a:r>
              <a:rPr lang="en-US" sz="1100">
                <a:solidFill>
                  <a:srgbClr val="188038"/>
                </a:solidFill>
                <a:latin typeface="Roboto Mono"/>
                <a:ea typeface="Roboto Mono"/>
                <a:cs typeface="Roboto Mono"/>
                <a:sym typeface="Roboto Mono"/>
              </a:rPr>
              <a:t>Vector</a:t>
            </a:r>
            <a:r>
              <a:rPr lang="en-US" sz="1100"/>
              <a:t> objects and returns a new </a:t>
            </a:r>
            <a:r>
              <a:rPr lang="en-US" sz="1100">
                <a:solidFill>
                  <a:srgbClr val="188038"/>
                </a:solidFill>
                <a:latin typeface="Roboto Mono"/>
                <a:ea typeface="Roboto Mono"/>
                <a:cs typeface="Roboto Mono"/>
                <a:sym typeface="Roboto Mono"/>
              </a:rPr>
              <a:t>Vector</a:t>
            </a:r>
            <a:r>
              <a:rPr lang="en-US" sz="1100"/>
              <a:t> object whose components are the sums of the corresponding components of the two input vectors.</a:t>
            </a:r>
            <a:endParaRPr sz="1100"/>
          </a:p>
          <a:p>
            <a:pPr indent="-298450" lvl="0" marL="457200" rtl="0" algn="l">
              <a:lnSpc>
                <a:spcPct val="115000"/>
              </a:lnSpc>
              <a:spcBef>
                <a:spcPts val="0"/>
              </a:spcBef>
              <a:spcAft>
                <a:spcPts val="0"/>
              </a:spcAft>
              <a:buClr>
                <a:schemeClr val="dk1"/>
              </a:buClr>
              <a:buSzPts val="1100"/>
              <a:buAutoNum type="arabicPeriod"/>
            </a:pPr>
            <a:r>
              <a:rPr b="1" lang="en-US" sz="1100"/>
              <a:t>Using the Overloaded Operator:</a:t>
            </a:r>
            <a:endParaRPr b="1" sz="1100"/>
          </a:p>
          <a:p>
            <a:pPr indent="-298450" lvl="1" marL="914400" rtl="0" algn="l">
              <a:lnSpc>
                <a:spcPct val="115000"/>
              </a:lnSpc>
              <a:spcBef>
                <a:spcPts val="0"/>
              </a:spcBef>
              <a:spcAft>
                <a:spcPts val="0"/>
              </a:spcAft>
              <a:buClr>
                <a:schemeClr val="dk1"/>
              </a:buClr>
              <a:buSzPts val="1100"/>
              <a:buChar char="○"/>
            </a:pPr>
            <a:r>
              <a:rPr lang="en-US" sz="1100"/>
              <a:t>When </a:t>
            </a:r>
            <a:r>
              <a:rPr lang="en-US" sz="1100">
                <a:solidFill>
                  <a:srgbClr val="188038"/>
                </a:solidFill>
                <a:latin typeface="Roboto Mono"/>
                <a:ea typeface="Roboto Mono"/>
                <a:cs typeface="Roboto Mono"/>
                <a:sym typeface="Roboto Mono"/>
              </a:rPr>
              <a:t>v1 + v2</a:t>
            </a:r>
            <a:r>
              <a:rPr lang="en-US" sz="1100"/>
              <a:t> is executed, Python internally calls </a:t>
            </a:r>
            <a:r>
              <a:rPr lang="en-US" sz="1100">
                <a:solidFill>
                  <a:srgbClr val="188038"/>
                </a:solidFill>
                <a:latin typeface="Roboto Mono"/>
                <a:ea typeface="Roboto Mono"/>
                <a:cs typeface="Roboto Mono"/>
                <a:sym typeface="Roboto Mono"/>
              </a:rPr>
              <a:t>v1.__add__(v2)</a:t>
            </a:r>
            <a:r>
              <a:rPr lang="en-US" sz="1100"/>
              <a:t>, which returns a new </a:t>
            </a:r>
            <a:r>
              <a:rPr lang="en-US" sz="1100">
                <a:solidFill>
                  <a:srgbClr val="188038"/>
                </a:solidFill>
                <a:latin typeface="Roboto Mono"/>
                <a:ea typeface="Roboto Mono"/>
                <a:cs typeface="Roboto Mono"/>
                <a:sym typeface="Roboto Mono"/>
              </a:rPr>
              <a:t>Vector(6, 8)</a:t>
            </a:r>
            <a:r>
              <a:rPr lang="en-US" sz="1100"/>
              <a:t> object.</a:t>
            </a:r>
            <a:endParaRPr sz="1100"/>
          </a:p>
          <a:p>
            <a:pPr indent="0" lvl="0" marL="0" rtl="0" algn="l">
              <a:lnSpc>
                <a:spcPct val="115000"/>
              </a:lnSpc>
              <a:spcBef>
                <a:spcPts val="1400"/>
              </a:spcBef>
              <a:spcAft>
                <a:spcPts val="0"/>
              </a:spcAft>
              <a:buNone/>
            </a:pPr>
            <a:r>
              <a:rPr b="1" lang="en-US" sz="1300"/>
              <a:t>Summary:</a:t>
            </a:r>
            <a:endParaRPr b="1" sz="1300"/>
          </a:p>
          <a:p>
            <a:pPr indent="-298450" lvl="0" marL="457200" rtl="0" algn="l">
              <a:lnSpc>
                <a:spcPct val="115000"/>
              </a:lnSpc>
              <a:spcBef>
                <a:spcPts val="1200"/>
              </a:spcBef>
              <a:spcAft>
                <a:spcPts val="0"/>
              </a:spcAft>
              <a:buClr>
                <a:schemeClr val="dk1"/>
              </a:buClr>
              <a:buSzPts val="1100"/>
              <a:buChar char="●"/>
            </a:pPr>
            <a:r>
              <a:rPr b="1" lang="en-US" sz="1100"/>
              <a:t>Polymorphism</a:t>
            </a:r>
            <a:r>
              <a:rPr lang="en-US" sz="1100"/>
              <a:t> allows objects of different classes to be treated as objects of a common superclass, providing flexibility in the code.</a:t>
            </a:r>
            <a:endParaRPr sz="1100"/>
          </a:p>
          <a:p>
            <a:pPr indent="-298450" lvl="0" marL="457200" rtl="0" algn="l">
              <a:lnSpc>
                <a:spcPct val="115000"/>
              </a:lnSpc>
              <a:spcBef>
                <a:spcPts val="0"/>
              </a:spcBef>
              <a:spcAft>
                <a:spcPts val="0"/>
              </a:spcAft>
              <a:buClr>
                <a:schemeClr val="dk1"/>
              </a:buClr>
              <a:buSzPts val="1100"/>
              <a:buChar char="●"/>
            </a:pPr>
            <a:r>
              <a:rPr b="1" lang="en-US" sz="1100"/>
              <a:t>Method Overriding</a:t>
            </a:r>
            <a:r>
              <a:rPr lang="en-US" sz="1100"/>
              <a:t> is a key aspect of polymorphism, allowing child classes to define specific implementations of methods inherited from a parent class.</a:t>
            </a:r>
            <a:endParaRPr sz="1100"/>
          </a:p>
          <a:p>
            <a:pPr indent="-298450" lvl="0" marL="457200" rtl="0" algn="l">
              <a:lnSpc>
                <a:spcPct val="115000"/>
              </a:lnSpc>
              <a:spcBef>
                <a:spcPts val="0"/>
              </a:spcBef>
              <a:spcAft>
                <a:spcPts val="0"/>
              </a:spcAft>
              <a:buClr>
                <a:schemeClr val="dk1"/>
              </a:buClr>
              <a:buSzPts val="1100"/>
              <a:buChar char="●"/>
            </a:pPr>
            <a:r>
              <a:rPr b="1" lang="en-US" sz="1100"/>
              <a:t>Operator Overloading</a:t>
            </a:r>
            <a:r>
              <a:rPr lang="en-US" sz="1100"/>
              <a:t> is another form of polymorphism, where operators are given new meanings for user-defined classes.</a:t>
            </a:r>
            <a:endParaRPr sz="1100"/>
          </a:p>
          <a:p>
            <a:pPr indent="-298450" lvl="0" marL="457200" rtl="0" algn="l">
              <a:lnSpc>
                <a:spcPct val="115000"/>
              </a:lnSpc>
              <a:spcBef>
                <a:spcPts val="0"/>
              </a:spcBef>
              <a:spcAft>
                <a:spcPts val="0"/>
              </a:spcAft>
              <a:buClr>
                <a:schemeClr val="dk1"/>
              </a:buClr>
              <a:buSzPts val="1100"/>
              <a:buChar char="●"/>
            </a:pPr>
            <a:r>
              <a:rPr b="1" lang="en-US" sz="1100"/>
              <a:t>Duck Typing</a:t>
            </a:r>
            <a:r>
              <a:rPr lang="en-US" sz="1100"/>
              <a:t> in Python allows polymorphism to be based on the presence of certain methods or attributes rather than the actual class type.</a:t>
            </a:r>
            <a:endParaRPr sz="1100"/>
          </a:p>
          <a:p>
            <a:pPr indent="0" lvl="0" marL="0" rtl="0" algn="l">
              <a:spcBef>
                <a:spcPts val="1200"/>
              </a:spcBef>
              <a:spcAft>
                <a:spcPts val="0"/>
              </a:spcAft>
              <a:buNone/>
            </a:pPr>
            <a:r>
              <a:t/>
            </a:r>
            <a:endParaRPr/>
          </a:p>
        </p:txBody>
      </p:sp>
      <p:sp>
        <p:nvSpPr>
          <p:cNvPr id="176" name="Google Shape;176;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US" sz="1100"/>
              <a:t>Encapsulation</a:t>
            </a:r>
            <a:r>
              <a:rPr lang="en-US" sz="1100"/>
              <a:t> is a fundamental concept in object-oriented programming (OOP) that involves bundling the data (attributes) and methods (functions) that operate on the data into a single unit or class. It also involves restricting access to some of the object's components, which is a way of preventing the accidental modification of data.</a:t>
            </a:r>
            <a:endParaRPr sz="1100"/>
          </a:p>
          <a:p>
            <a:pPr indent="0" lvl="0" marL="0" rtl="0" algn="l">
              <a:lnSpc>
                <a:spcPct val="115000"/>
              </a:lnSpc>
              <a:spcBef>
                <a:spcPts val="1400"/>
              </a:spcBef>
              <a:spcAft>
                <a:spcPts val="0"/>
              </a:spcAft>
              <a:buClr>
                <a:schemeClr val="dk1"/>
              </a:buClr>
              <a:buSzPts val="1100"/>
              <a:buFont typeface="Arial"/>
              <a:buNone/>
            </a:pPr>
            <a:r>
              <a:rPr b="1" lang="en-US" sz="1300"/>
              <a:t>Key Concepts of Encapsulation:</a:t>
            </a:r>
            <a:endParaRPr b="1" sz="1300"/>
          </a:p>
          <a:p>
            <a:pPr indent="-298450" lvl="0" marL="457200" rtl="0" algn="l">
              <a:lnSpc>
                <a:spcPct val="115000"/>
              </a:lnSpc>
              <a:spcBef>
                <a:spcPts val="1200"/>
              </a:spcBef>
              <a:spcAft>
                <a:spcPts val="0"/>
              </a:spcAft>
              <a:buClr>
                <a:schemeClr val="dk1"/>
              </a:buClr>
              <a:buSzPts val="1100"/>
              <a:buAutoNum type="arabicPeriod"/>
            </a:pPr>
            <a:r>
              <a:rPr b="1" lang="en-US" sz="1100"/>
              <a:t>Data Hiding:</a:t>
            </a:r>
            <a:endParaRPr b="1" sz="1100"/>
          </a:p>
          <a:p>
            <a:pPr indent="-298450" lvl="1" marL="914400" rtl="0" algn="l">
              <a:lnSpc>
                <a:spcPct val="115000"/>
              </a:lnSpc>
              <a:spcBef>
                <a:spcPts val="0"/>
              </a:spcBef>
              <a:spcAft>
                <a:spcPts val="0"/>
              </a:spcAft>
              <a:buClr>
                <a:schemeClr val="dk1"/>
              </a:buClr>
              <a:buSzPts val="1100"/>
              <a:buChar char="○"/>
            </a:pPr>
            <a:r>
              <a:rPr lang="en-US" sz="1100"/>
              <a:t>Encapsulation allows an object to hide its internal data and only expose a controlled interface to the outside world. This prevents external code from directly accessing and modifying the internal data, ensuring that the object maintains control over its state.</a:t>
            </a:r>
            <a:endParaRPr sz="1100"/>
          </a:p>
          <a:p>
            <a:pPr indent="-298450" lvl="0" marL="457200" rtl="0" algn="l">
              <a:lnSpc>
                <a:spcPct val="115000"/>
              </a:lnSpc>
              <a:spcBef>
                <a:spcPts val="0"/>
              </a:spcBef>
              <a:spcAft>
                <a:spcPts val="0"/>
              </a:spcAft>
              <a:buClr>
                <a:schemeClr val="dk1"/>
              </a:buClr>
              <a:buSzPts val="1100"/>
              <a:buAutoNum type="arabicPeriod"/>
            </a:pPr>
            <a:r>
              <a:rPr b="1" lang="en-US" sz="1100"/>
              <a:t>Public, Private, and Protected Access Modifiers:</a:t>
            </a:r>
            <a:endParaRPr b="1" sz="1100"/>
          </a:p>
          <a:p>
            <a:pPr indent="-298450" lvl="1" marL="914400" rtl="0" algn="l">
              <a:lnSpc>
                <a:spcPct val="115000"/>
              </a:lnSpc>
              <a:spcBef>
                <a:spcPts val="0"/>
              </a:spcBef>
              <a:spcAft>
                <a:spcPts val="0"/>
              </a:spcAft>
              <a:buClr>
                <a:schemeClr val="dk1"/>
              </a:buClr>
              <a:buSzPts val="1100"/>
              <a:buChar char="○"/>
            </a:pPr>
            <a:r>
              <a:rPr b="1" lang="en-US" sz="1100"/>
              <a:t>Public Attributes/Methods</a:t>
            </a:r>
            <a:r>
              <a:rPr lang="en-US" sz="1100"/>
              <a:t>: Accessible from anywhere (both inside and outside the class).</a:t>
            </a:r>
            <a:endParaRPr sz="1100"/>
          </a:p>
          <a:p>
            <a:pPr indent="-298450" lvl="1" marL="914400" rtl="0" algn="l">
              <a:lnSpc>
                <a:spcPct val="115000"/>
              </a:lnSpc>
              <a:spcBef>
                <a:spcPts val="0"/>
              </a:spcBef>
              <a:spcAft>
                <a:spcPts val="0"/>
              </a:spcAft>
              <a:buClr>
                <a:schemeClr val="dk1"/>
              </a:buClr>
              <a:buSzPts val="1100"/>
              <a:buChar char="○"/>
            </a:pPr>
            <a:r>
              <a:rPr b="1" lang="en-US" sz="1100"/>
              <a:t>Private Attributes/Methods</a:t>
            </a:r>
            <a:r>
              <a:rPr lang="en-US" sz="1100"/>
              <a:t>: Accessible only within the class where they are defined. In Python, these are indicated by a double underscore prefix (</a:t>
            </a:r>
            <a:r>
              <a:rPr lang="en-US" sz="1100">
                <a:solidFill>
                  <a:srgbClr val="188038"/>
                </a:solidFill>
                <a:latin typeface="Roboto Mono"/>
                <a:ea typeface="Roboto Mono"/>
                <a:cs typeface="Roboto Mono"/>
                <a:sym typeface="Roboto Mono"/>
              </a:rPr>
              <a:t>__</a:t>
            </a:r>
            <a:r>
              <a:rPr lang="en-US" sz="1100"/>
              <a:t>).</a:t>
            </a:r>
            <a:endParaRPr sz="1100"/>
          </a:p>
          <a:p>
            <a:pPr indent="-298450" lvl="1" marL="914400" rtl="0" algn="l">
              <a:lnSpc>
                <a:spcPct val="115000"/>
              </a:lnSpc>
              <a:spcBef>
                <a:spcPts val="0"/>
              </a:spcBef>
              <a:spcAft>
                <a:spcPts val="0"/>
              </a:spcAft>
              <a:buClr>
                <a:schemeClr val="dk1"/>
              </a:buClr>
              <a:buSzPts val="1100"/>
              <a:buChar char="○"/>
            </a:pPr>
            <a:r>
              <a:rPr b="1" lang="en-US" sz="1100"/>
              <a:t>Protected Attributes/Methods</a:t>
            </a:r>
            <a:r>
              <a:rPr lang="en-US" sz="1100"/>
              <a:t>: Accessible within the class and by subclasses. In Python, these are indicated by a single underscore prefix (</a:t>
            </a:r>
            <a:r>
              <a:rPr lang="en-US" sz="1100">
                <a:solidFill>
                  <a:srgbClr val="188038"/>
                </a:solidFill>
                <a:latin typeface="Roboto Mono"/>
                <a:ea typeface="Roboto Mono"/>
                <a:cs typeface="Roboto Mono"/>
                <a:sym typeface="Roboto Mono"/>
              </a:rPr>
              <a:t>_</a:t>
            </a:r>
            <a:r>
              <a:rPr lang="en-US" sz="1100"/>
              <a:t>).</a:t>
            </a:r>
            <a:endParaRPr sz="1100"/>
          </a:p>
          <a:p>
            <a:pPr indent="-298450" lvl="0" marL="457200" rtl="0" algn="l">
              <a:lnSpc>
                <a:spcPct val="115000"/>
              </a:lnSpc>
              <a:spcBef>
                <a:spcPts val="0"/>
              </a:spcBef>
              <a:spcAft>
                <a:spcPts val="0"/>
              </a:spcAft>
              <a:buClr>
                <a:schemeClr val="dk1"/>
              </a:buClr>
              <a:buSzPts val="1100"/>
              <a:buAutoNum type="arabicPeriod"/>
            </a:pPr>
            <a:r>
              <a:rPr b="1" lang="en-US" sz="1100"/>
              <a:t>Getter and Setter Methods:</a:t>
            </a:r>
            <a:endParaRPr b="1" sz="1100"/>
          </a:p>
          <a:p>
            <a:pPr indent="-298450" lvl="1" marL="914400" rtl="0" algn="l">
              <a:lnSpc>
                <a:spcPct val="115000"/>
              </a:lnSpc>
              <a:spcBef>
                <a:spcPts val="0"/>
              </a:spcBef>
              <a:spcAft>
                <a:spcPts val="0"/>
              </a:spcAft>
              <a:buClr>
                <a:schemeClr val="dk1"/>
              </a:buClr>
              <a:buSzPts val="1100"/>
              <a:buChar char="○"/>
            </a:pPr>
            <a:r>
              <a:rPr lang="en-US" sz="1100"/>
              <a:t>Encapsulation is often implemented using getter and setter methods to control access to an object's attributes. Getters allow reading an attribute's value, while setters allow modifying it with additional logic or validation.</a:t>
            </a:r>
            <a:endParaRPr sz="1100"/>
          </a:p>
          <a:p>
            <a:pPr indent="-298450" lvl="0" marL="457200" rtl="0" algn="l">
              <a:lnSpc>
                <a:spcPct val="115000"/>
              </a:lnSpc>
              <a:spcBef>
                <a:spcPts val="0"/>
              </a:spcBef>
              <a:spcAft>
                <a:spcPts val="0"/>
              </a:spcAft>
              <a:buClr>
                <a:schemeClr val="dk1"/>
              </a:buClr>
              <a:buSzPts val="1100"/>
              <a:buAutoNum type="arabicPeriod"/>
            </a:pPr>
            <a:r>
              <a:rPr b="1" lang="en-US" sz="1100"/>
              <a:t>Maintaining Object Integrity:</a:t>
            </a:r>
            <a:endParaRPr b="1" sz="1100"/>
          </a:p>
          <a:p>
            <a:pPr indent="-298450" lvl="1" marL="914400" rtl="0" algn="l">
              <a:lnSpc>
                <a:spcPct val="115000"/>
              </a:lnSpc>
              <a:spcBef>
                <a:spcPts val="0"/>
              </a:spcBef>
              <a:spcAft>
                <a:spcPts val="0"/>
              </a:spcAft>
              <a:buClr>
                <a:schemeClr val="dk1"/>
              </a:buClr>
              <a:buSzPts val="1100"/>
              <a:buChar char="○"/>
            </a:pPr>
            <a:r>
              <a:rPr lang="en-US" sz="1100"/>
              <a:t>By controlling how data is accessed and modified, encapsulation helps maintain the integrity of the object's state, preventing unauthorized or invalid changes.</a:t>
            </a:r>
            <a:endParaRPr sz="1100"/>
          </a:p>
          <a:p>
            <a:pPr indent="0" lvl="0" marL="0" rtl="0" algn="l">
              <a:lnSpc>
                <a:spcPct val="115000"/>
              </a:lnSpc>
              <a:spcBef>
                <a:spcPts val="1200"/>
              </a:spcBef>
              <a:spcAft>
                <a:spcPts val="0"/>
              </a:spcAft>
              <a:buNone/>
            </a:pPr>
            <a:r>
              <a:rPr b="1" lang="en-US" sz="1100"/>
              <a:t>Encapsulation</a:t>
            </a:r>
            <a:r>
              <a:rPr lang="en-US" sz="1100"/>
              <a:t> is a fundamental concept in object-oriented programming (OOP) that involves bundling the data (attributes) and methods (functions) that operate on the data into a single unit or class. It also involves restricting access to some of the object's components, which is a way of preventing the accidental modification of data.</a:t>
            </a:r>
            <a:endParaRPr sz="1100"/>
          </a:p>
          <a:p>
            <a:pPr indent="0" lvl="0" marL="0" rtl="0" algn="l">
              <a:lnSpc>
                <a:spcPct val="115000"/>
              </a:lnSpc>
              <a:spcBef>
                <a:spcPts val="1400"/>
              </a:spcBef>
              <a:spcAft>
                <a:spcPts val="0"/>
              </a:spcAft>
              <a:buNone/>
            </a:pPr>
            <a:r>
              <a:rPr b="1" lang="en-US" sz="1300"/>
              <a:t>Key Concepts of Encapsulation:</a:t>
            </a:r>
            <a:endParaRPr b="1" sz="1300"/>
          </a:p>
          <a:p>
            <a:pPr indent="-298450" lvl="0" marL="457200" rtl="0" algn="l">
              <a:lnSpc>
                <a:spcPct val="115000"/>
              </a:lnSpc>
              <a:spcBef>
                <a:spcPts val="1200"/>
              </a:spcBef>
              <a:spcAft>
                <a:spcPts val="0"/>
              </a:spcAft>
              <a:buClr>
                <a:schemeClr val="dk1"/>
              </a:buClr>
              <a:buSzPts val="1100"/>
              <a:buAutoNum type="arabicPeriod"/>
            </a:pPr>
            <a:r>
              <a:rPr b="1" lang="en-US" sz="1100"/>
              <a:t>Data Hiding:</a:t>
            </a:r>
            <a:endParaRPr b="1" sz="1100"/>
          </a:p>
          <a:p>
            <a:pPr indent="-298450" lvl="1" marL="914400" rtl="0" algn="l">
              <a:lnSpc>
                <a:spcPct val="115000"/>
              </a:lnSpc>
              <a:spcBef>
                <a:spcPts val="0"/>
              </a:spcBef>
              <a:spcAft>
                <a:spcPts val="0"/>
              </a:spcAft>
              <a:buClr>
                <a:schemeClr val="dk1"/>
              </a:buClr>
              <a:buSzPts val="1100"/>
              <a:buChar char="○"/>
            </a:pPr>
            <a:r>
              <a:rPr lang="en-US" sz="1100"/>
              <a:t>Encapsulation allows an object to hide its internal data and only expose a controlled interface to the outside world. This prevents external code from directly accessing and modifying the internal data, ensuring that the object maintains control over its state.</a:t>
            </a:r>
            <a:endParaRPr sz="1100"/>
          </a:p>
          <a:p>
            <a:pPr indent="-298450" lvl="0" marL="457200" rtl="0" algn="l">
              <a:lnSpc>
                <a:spcPct val="115000"/>
              </a:lnSpc>
              <a:spcBef>
                <a:spcPts val="0"/>
              </a:spcBef>
              <a:spcAft>
                <a:spcPts val="0"/>
              </a:spcAft>
              <a:buClr>
                <a:schemeClr val="dk1"/>
              </a:buClr>
              <a:buSzPts val="1100"/>
              <a:buAutoNum type="arabicPeriod"/>
            </a:pPr>
            <a:r>
              <a:rPr b="1" lang="en-US" sz="1100"/>
              <a:t>Public, Private, and Protected Access Modifiers:</a:t>
            </a:r>
            <a:endParaRPr b="1" sz="1100"/>
          </a:p>
          <a:p>
            <a:pPr indent="-298450" lvl="1" marL="914400" rtl="0" algn="l">
              <a:lnSpc>
                <a:spcPct val="115000"/>
              </a:lnSpc>
              <a:spcBef>
                <a:spcPts val="0"/>
              </a:spcBef>
              <a:spcAft>
                <a:spcPts val="0"/>
              </a:spcAft>
              <a:buClr>
                <a:schemeClr val="dk1"/>
              </a:buClr>
              <a:buSzPts val="1100"/>
              <a:buChar char="○"/>
            </a:pPr>
            <a:r>
              <a:rPr b="1" lang="en-US" sz="1100"/>
              <a:t>Public Attributes/Methods</a:t>
            </a:r>
            <a:r>
              <a:rPr lang="en-US" sz="1100"/>
              <a:t>: Accessible from anywhere (both inside and outside the class).</a:t>
            </a:r>
            <a:endParaRPr sz="1100"/>
          </a:p>
          <a:p>
            <a:pPr indent="-298450" lvl="1" marL="914400" rtl="0" algn="l">
              <a:lnSpc>
                <a:spcPct val="115000"/>
              </a:lnSpc>
              <a:spcBef>
                <a:spcPts val="0"/>
              </a:spcBef>
              <a:spcAft>
                <a:spcPts val="0"/>
              </a:spcAft>
              <a:buClr>
                <a:schemeClr val="dk1"/>
              </a:buClr>
              <a:buSzPts val="1100"/>
              <a:buChar char="○"/>
            </a:pPr>
            <a:r>
              <a:rPr b="1" lang="en-US" sz="1100"/>
              <a:t>Private Attributes/Methods</a:t>
            </a:r>
            <a:r>
              <a:rPr lang="en-US" sz="1100"/>
              <a:t>: Accessible only within the class where they are defined. In Python, these are indicated by a double underscore prefix (</a:t>
            </a:r>
            <a:r>
              <a:rPr lang="en-US" sz="1100">
                <a:solidFill>
                  <a:srgbClr val="188038"/>
                </a:solidFill>
                <a:latin typeface="Roboto Mono"/>
                <a:ea typeface="Roboto Mono"/>
                <a:cs typeface="Roboto Mono"/>
                <a:sym typeface="Roboto Mono"/>
              </a:rPr>
              <a:t>__</a:t>
            </a:r>
            <a:r>
              <a:rPr lang="en-US" sz="1100"/>
              <a:t>).</a:t>
            </a:r>
            <a:endParaRPr sz="1100"/>
          </a:p>
          <a:p>
            <a:pPr indent="-298450" lvl="1" marL="914400" rtl="0" algn="l">
              <a:lnSpc>
                <a:spcPct val="115000"/>
              </a:lnSpc>
              <a:spcBef>
                <a:spcPts val="0"/>
              </a:spcBef>
              <a:spcAft>
                <a:spcPts val="0"/>
              </a:spcAft>
              <a:buClr>
                <a:schemeClr val="dk1"/>
              </a:buClr>
              <a:buSzPts val="1100"/>
              <a:buChar char="○"/>
            </a:pPr>
            <a:r>
              <a:rPr b="1" lang="en-US" sz="1100"/>
              <a:t>Protected Attributes/Methods</a:t>
            </a:r>
            <a:r>
              <a:rPr lang="en-US" sz="1100"/>
              <a:t>: Accessible within the class and by subclasses. In Python, these are indicated by a single underscore prefix (</a:t>
            </a:r>
            <a:r>
              <a:rPr lang="en-US" sz="1100">
                <a:solidFill>
                  <a:srgbClr val="188038"/>
                </a:solidFill>
                <a:latin typeface="Roboto Mono"/>
                <a:ea typeface="Roboto Mono"/>
                <a:cs typeface="Roboto Mono"/>
                <a:sym typeface="Roboto Mono"/>
              </a:rPr>
              <a:t>_</a:t>
            </a:r>
            <a:r>
              <a:rPr lang="en-US" sz="1100"/>
              <a:t>).</a:t>
            </a:r>
            <a:endParaRPr sz="1100"/>
          </a:p>
          <a:p>
            <a:pPr indent="-298450" lvl="0" marL="457200" rtl="0" algn="l">
              <a:lnSpc>
                <a:spcPct val="115000"/>
              </a:lnSpc>
              <a:spcBef>
                <a:spcPts val="0"/>
              </a:spcBef>
              <a:spcAft>
                <a:spcPts val="0"/>
              </a:spcAft>
              <a:buClr>
                <a:schemeClr val="dk1"/>
              </a:buClr>
              <a:buSzPts val="1100"/>
              <a:buAutoNum type="arabicPeriod"/>
            </a:pPr>
            <a:r>
              <a:rPr b="1" lang="en-US" sz="1100"/>
              <a:t>Getter and Setter Methods:</a:t>
            </a:r>
            <a:endParaRPr b="1" sz="1100"/>
          </a:p>
          <a:p>
            <a:pPr indent="-298450" lvl="1" marL="914400" rtl="0" algn="l">
              <a:lnSpc>
                <a:spcPct val="115000"/>
              </a:lnSpc>
              <a:spcBef>
                <a:spcPts val="0"/>
              </a:spcBef>
              <a:spcAft>
                <a:spcPts val="0"/>
              </a:spcAft>
              <a:buClr>
                <a:schemeClr val="dk1"/>
              </a:buClr>
              <a:buSzPts val="1100"/>
              <a:buChar char="○"/>
            </a:pPr>
            <a:r>
              <a:rPr lang="en-US" sz="1100"/>
              <a:t>Encapsulation is often implemented using getter and setter methods to control access to an object's attributes. Getters allow reading an attribute's value, while setters allow modifying it with additional logic or validation.</a:t>
            </a:r>
            <a:endParaRPr sz="1100"/>
          </a:p>
          <a:p>
            <a:pPr indent="-298450" lvl="0" marL="457200" rtl="0" algn="l">
              <a:lnSpc>
                <a:spcPct val="115000"/>
              </a:lnSpc>
              <a:spcBef>
                <a:spcPts val="0"/>
              </a:spcBef>
              <a:spcAft>
                <a:spcPts val="0"/>
              </a:spcAft>
              <a:buClr>
                <a:schemeClr val="dk1"/>
              </a:buClr>
              <a:buSzPts val="1100"/>
              <a:buAutoNum type="arabicPeriod"/>
            </a:pPr>
            <a:r>
              <a:rPr b="1" lang="en-US" sz="1100"/>
              <a:t>Maintaining Object Integrity:</a:t>
            </a:r>
            <a:endParaRPr b="1" sz="1100"/>
          </a:p>
          <a:p>
            <a:pPr indent="-298450" lvl="1" marL="914400" rtl="0" algn="l">
              <a:lnSpc>
                <a:spcPct val="115000"/>
              </a:lnSpc>
              <a:spcBef>
                <a:spcPts val="0"/>
              </a:spcBef>
              <a:spcAft>
                <a:spcPts val="0"/>
              </a:spcAft>
              <a:buClr>
                <a:schemeClr val="dk1"/>
              </a:buClr>
              <a:buSzPts val="1100"/>
              <a:buChar char="○"/>
            </a:pPr>
            <a:r>
              <a:rPr lang="en-US" sz="1100"/>
              <a:t>By controlling how data is accessed and modified, encapsulation helps maintain the integrity of the object's state, preventing unauthorized or invalid changes.</a:t>
            </a:r>
            <a:endParaRPr sz="1100"/>
          </a:p>
          <a:p>
            <a:pPr indent="0" lvl="0" marL="0" rtl="0" algn="l">
              <a:lnSpc>
                <a:spcPct val="115000"/>
              </a:lnSpc>
              <a:spcBef>
                <a:spcPts val="1400"/>
              </a:spcBef>
              <a:spcAft>
                <a:spcPts val="0"/>
              </a:spcAft>
              <a:buNone/>
            </a:pPr>
            <a:r>
              <a:rPr b="1" lang="en-US" sz="1300"/>
              <a:t>How Encapsulation Works:</a:t>
            </a:r>
            <a:endParaRPr b="1" sz="1300"/>
          </a:p>
          <a:p>
            <a:pPr indent="-298450" lvl="0" marL="457200" rtl="0" algn="l">
              <a:lnSpc>
                <a:spcPct val="115000"/>
              </a:lnSpc>
              <a:spcBef>
                <a:spcPts val="1200"/>
              </a:spcBef>
              <a:spcAft>
                <a:spcPts val="0"/>
              </a:spcAft>
              <a:buClr>
                <a:schemeClr val="dk1"/>
              </a:buClr>
              <a:buSzPts val="1100"/>
              <a:buAutoNum type="arabicPeriod"/>
            </a:pPr>
            <a:r>
              <a:rPr b="1" lang="en-US" sz="1100"/>
              <a:t>Defining a Class:</a:t>
            </a:r>
            <a:endParaRPr b="1" sz="1100"/>
          </a:p>
          <a:p>
            <a:pPr indent="-298450" lvl="1" marL="914400" rtl="0" algn="l">
              <a:lnSpc>
                <a:spcPct val="115000"/>
              </a:lnSpc>
              <a:spcBef>
                <a:spcPts val="0"/>
              </a:spcBef>
              <a:spcAft>
                <a:spcPts val="0"/>
              </a:spcAft>
              <a:buClr>
                <a:schemeClr val="dk1"/>
              </a:buClr>
              <a:buSzPts val="1100"/>
              <a:buChar char="○"/>
            </a:pPr>
            <a:r>
              <a:rPr lang="en-US" sz="1100"/>
              <a:t>The </a:t>
            </a:r>
            <a:r>
              <a:rPr lang="en-US" sz="1100">
                <a:solidFill>
                  <a:srgbClr val="188038"/>
                </a:solidFill>
                <a:latin typeface="Roboto Mono"/>
                <a:ea typeface="Roboto Mono"/>
                <a:cs typeface="Roboto Mono"/>
                <a:sym typeface="Roboto Mono"/>
              </a:rPr>
              <a:t>BankAccount</a:t>
            </a:r>
            <a:r>
              <a:rPr lang="en-US" sz="1100"/>
              <a:t> class is defined with attributes and methods that operate on those attributes. The </a:t>
            </a:r>
            <a:r>
              <a:rPr lang="en-US" sz="1100">
                <a:solidFill>
                  <a:srgbClr val="188038"/>
                </a:solidFill>
                <a:latin typeface="Roboto Mono"/>
                <a:ea typeface="Roboto Mono"/>
                <a:cs typeface="Roboto Mono"/>
                <a:sym typeface="Roboto Mono"/>
              </a:rPr>
              <a:t>account_holder</a:t>
            </a:r>
            <a:r>
              <a:rPr lang="en-US" sz="1100"/>
              <a:t> attribute is public, while the </a:t>
            </a:r>
            <a:r>
              <a:rPr lang="en-US" sz="1100">
                <a:solidFill>
                  <a:srgbClr val="188038"/>
                </a:solidFill>
                <a:latin typeface="Roboto Mono"/>
                <a:ea typeface="Roboto Mono"/>
                <a:cs typeface="Roboto Mono"/>
                <a:sym typeface="Roboto Mono"/>
              </a:rPr>
              <a:t>__balance</a:t>
            </a:r>
            <a:r>
              <a:rPr lang="en-US" sz="1100"/>
              <a:t> attribute is private.</a:t>
            </a:r>
            <a:endParaRPr sz="1100"/>
          </a:p>
          <a:p>
            <a:pPr indent="-298450" lvl="0" marL="457200" rtl="0" algn="l">
              <a:lnSpc>
                <a:spcPct val="115000"/>
              </a:lnSpc>
              <a:spcBef>
                <a:spcPts val="0"/>
              </a:spcBef>
              <a:spcAft>
                <a:spcPts val="0"/>
              </a:spcAft>
              <a:buClr>
                <a:schemeClr val="dk1"/>
              </a:buClr>
              <a:buSzPts val="1100"/>
              <a:buAutoNum type="arabicPeriod"/>
            </a:pPr>
            <a:r>
              <a:rPr b="1" lang="en-US" sz="1100"/>
              <a:t>Private Attributes:</a:t>
            </a:r>
            <a:endParaRPr b="1" sz="1100"/>
          </a:p>
          <a:p>
            <a:pPr indent="-298450" lvl="1" marL="914400" rtl="0" algn="l">
              <a:lnSpc>
                <a:spcPct val="115000"/>
              </a:lnSpc>
              <a:spcBef>
                <a:spcPts val="0"/>
              </a:spcBef>
              <a:spcAft>
                <a:spcPts val="0"/>
              </a:spcAft>
              <a:buClr>
                <a:schemeClr val="dk1"/>
              </a:buClr>
              <a:buSzPts val="1100"/>
              <a:buChar char="○"/>
            </a:pPr>
            <a:r>
              <a:rPr lang="en-US" sz="1100"/>
              <a:t>The </a:t>
            </a:r>
            <a:r>
              <a:rPr lang="en-US" sz="1100">
                <a:solidFill>
                  <a:srgbClr val="188038"/>
                </a:solidFill>
                <a:latin typeface="Roboto Mono"/>
                <a:ea typeface="Roboto Mono"/>
                <a:cs typeface="Roboto Mono"/>
                <a:sym typeface="Roboto Mono"/>
              </a:rPr>
              <a:t>__balance</a:t>
            </a:r>
            <a:r>
              <a:rPr lang="en-US" sz="1100"/>
              <a:t> attribute is marked as private by prefixing it with double underscores (</a:t>
            </a:r>
            <a:r>
              <a:rPr lang="en-US" sz="1100">
                <a:solidFill>
                  <a:srgbClr val="188038"/>
                </a:solidFill>
                <a:latin typeface="Roboto Mono"/>
                <a:ea typeface="Roboto Mono"/>
                <a:cs typeface="Roboto Mono"/>
                <a:sym typeface="Roboto Mono"/>
              </a:rPr>
              <a:t>__</a:t>
            </a:r>
            <a:r>
              <a:rPr lang="en-US" sz="1100"/>
              <a:t>). This makes it inaccessible directly from outside the class.</a:t>
            </a:r>
            <a:endParaRPr sz="1100"/>
          </a:p>
          <a:p>
            <a:pPr indent="-298450" lvl="0" marL="457200" rtl="0" algn="l">
              <a:lnSpc>
                <a:spcPct val="115000"/>
              </a:lnSpc>
              <a:spcBef>
                <a:spcPts val="0"/>
              </a:spcBef>
              <a:spcAft>
                <a:spcPts val="0"/>
              </a:spcAft>
              <a:buClr>
                <a:schemeClr val="dk1"/>
              </a:buClr>
              <a:buSzPts val="1100"/>
              <a:buAutoNum type="arabicPeriod"/>
            </a:pPr>
            <a:r>
              <a:rPr b="1" lang="en-US" sz="1100"/>
              <a:t>Public Methods for Accessing Private Data:</a:t>
            </a:r>
            <a:endParaRPr b="1" sz="1100"/>
          </a:p>
          <a:p>
            <a:pPr indent="-298450" lvl="1" marL="914400" rtl="0" algn="l">
              <a:lnSpc>
                <a:spcPct val="115000"/>
              </a:lnSpc>
              <a:spcBef>
                <a:spcPts val="0"/>
              </a:spcBef>
              <a:spcAft>
                <a:spcPts val="0"/>
              </a:spcAft>
              <a:buClr>
                <a:schemeClr val="dk1"/>
              </a:buClr>
              <a:buSzPts val="1100"/>
              <a:buChar char="○"/>
            </a:pPr>
            <a:r>
              <a:rPr lang="en-US" sz="1100"/>
              <a:t>Public methods like </a:t>
            </a:r>
            <a:r>
              <a:rPr lang="en-US" sz="1100">
                <a:solidFill>
                  <a:srgbClr val="188038"/>
                </a:solidFill>
                <a:latin typeface="Roboto Mono"/>
                <a:ea typeface="Roboto Mono"/>
                <a:cs typeface="Roboto Mono"/>
                <a:sym typeface="Roboto Mono"/>
              </a:rPr>
              <a:t>get_balance()</a:t>
            </a:r>
            <a:r>
              <a:rPr lang="en-US" sz="1100"/>
              <a:t>, </a:t>
            </a:r>
            <a:r>
              <a:rPr lang="en-US" sz="1100">
                <a:solidFill>
                  <a:srgbClr val="188038"/>
                </a:solidFill>
                <a:latin typeface="Roboto Mono"/>
                <a:ea typeface="Roboto Mono"/>
                <a:cs typeface="Roboto Mono"/>
                <a:sym typeface="Roboto Mono"/>
              </a:rPr>
              <a:t>deposit()</a:t>
            </a:r>
            <a:r>
              <a:rPr lang="en-US" sz="1100"/>
              <a:t>, and </a:t>
            </a:r>
            <a:r>
              <a:rPr lang="en-US" sz="1100">
                <a:solidFill>
                  <a:srgbClr val="188038"/>
                </a:solidFill>
                <a:latin typeface="Roboto Mono"/>
                <a:ea typeface="Roboto Mono"/>
                <a:cs typeface="Roboto Mono"/>
                <a:sym typeface="Roboto Mono"/>
              </a:rPr>
              <a:t>withdraw()</a:t>
            </a:r>
            <a:r>
              <a:rPr lang="en-US" sz="1100"/>
              <a:t> are defined to interact with the </a:t>
            </a:r>
            <a:r>
              <a:rPr lang="en-US" sz="1100">
                <a:solidFill>
                  <a:srgbClr val="188038"/>
                </a:solidFill>
                <a:latin typeface="Roboto Mono"/>
                <a:ea typeface="Roboto Mono"/>
                <a:cs typeface="Roboto Mono"/>
                <a:sym typeface="Roboto Mono"/>
              </a:rPr>
              <a:t>__balance</a:t>
            </a:r>
            <a:r>
              <a:rPr lang="en-US" sz="1100"/>
              <a:t> attribute. These methods ensure that the </a:t>
            </a:r>
            <a:r>
              <a:rPr lang="en-US" sz="1100">
                <a:solidFill>
                  <a:srgbClr val="188038"/>
                </a:solidFill>
                <a:latin typeface="Roboto Mono"/>
                <a:ea typeface="Roboto Mono"/>
                <a:cs typeface="Roboto Mono"/>
                <a:sym typeface="Roboto Mono"/>
              </a:rPr>
              <a:t>__balance</a:t>
            </a:r>
            <a:r>
              <a:rPr lang="en-US" sz="1100"/>
              <a:t> can only be modified in controlled ways, preserving the integrity of the object's state.</a:t>
            </a:r>
            <a:endParaRPr sz="1100"/>
          </a:p>
          <a:p>
            <a:pPr indent="-298450" lvl="0" marL="457200" rtl="0" algn="l">
              <a:lnSpc>
                <a:spcPct val="115000"/>
              </a:lnSpc>
              <a:spcBef>
                <a:spcPts val="0"/>
              </a:spcBef>
              <a:spcAft>
                <a:spcPts val="0"/>
              </a:spcAft>
              <a:buClr>
                <a:schemeClr val="dk1"/>
              </a:buClr>
              <a:buSzPts val="1100"/>
              <a:buAutoNum type="arabicPeriod"/>
            </a:pPr>
            <a:r>
              <a:rPr b="1" lang="en-US" sz="1100"/>
              <a:t>Preventing Direct Access:</a:t>
            </a:r>
            <a:endParaRPr b="1" sz="1100"/>
          </a:p>
          <a:p>
            <a:pPr indent="-298450" lvl="1" marL="914400" rtl="0" algn="l">
              <a:lnSpc>
                <a:spcPct val="115000"/>
              </a:lnSpc>
              <a:spcBef>
                <a:spcPts val="0"/>
              </a:spcBef>
              <a:spcAft>
                <a:spcPts val="0"/>
              </a:spcAft>
              <a:buClr>
                <a:schemeClr val="dk1"/>
              </a:buClr>
              <a:buSzPts val="1100"/>
              <a:buChar char="○"/>
            </a:pPr>
            <a:r>
              <a:rPr lang="en-US" sz="1100"/>
              <a:t>Attempting to directly access </a:t>
            </a:r>
            <a:r>
              <a:rPr lang="en-US" sz="1100">
                <a:solidFill>
                  <a:srgbClr val="188038"/>
                </a:solidFill>
                <a:latin typeface="Roboto Mono"/>
                <a:ea typeface="Roboto Mono"/>
                <a:cs typeface="Roboto Mono"/>
                <a:sym typeface="Roboto Mono"/>
              </a:rPr>
              <a:t>__balance</a:t>
            </a:r>
            <a:r>
              <a:rPr lang="en-US" sz="1100"/>
              <a:t> from outside the class would raise an </a:t>
            </a:r>
            <a:r>
              <a:rPr lang="en-US" sz="1100">
                <a:solidFill>
                  <a:srgbClr val="188038"/>
                </a:solidFill>
                <a:latin typeface="Roboto Mono"/>
                <a:ea typeface="Roboto Mono"/>
                <a:cs typeface="Roboto Mono"/>
                <a:sym typeface="Roboto Mono"/>
              </a:rPr>
              <a:t>AttributeError</a:t>
            </a:r>
            <a:r>
              <a:rPr lang="en-US" sz="1100"/>
              <a:t>, demonstrating how encapsulation protects the data from unintended modifications.</a:t>
            </a:r>
            <a:endParaRPr sz="1100"/>
          </a:p>
          <a:p>
            <a:pPr indent="0" lvl="0" marL="0" rtl="0" algn="l">
              <a:lnSpc>
                <a:spcPct val="115000"/>
              </a:lnSpc>
              <a:spcBef>
                <a:spcPts val="1400"/>
              </a:spcBef>
              <a:spcAft>
                <a:spcPts val="0"/>
              </a:spcAft>
              <a:buNone/>
            </a:pPr>
            <a:r>
              <a:rPr b="1" lang="en-US" sz="1300"/>
              <a:t>Why Encapsulation is Important:</a:t>
            </a:r>
            <a:endParaRPr b="1" sz="1300"/>
          </a:p>
          <a:p>
            <a:pPr indent="-298450" lvl="0" marL="457200" rtl="0" algn="l">
              <a:lnSpc>
                <a:spcPct val="115000"/>
              </a:lnSpc>
              <a:spcBef>
                <a:spcPts val="1200"/>
              </a:spcBef>
              <a:spcAft>
                <a:spcPts val="0"/>
              </a:spcAft>
              <a:buClr>
                <a:schemeClr val="dk1"/>
              </a:buClr>
              <a:buSzPts val="1100"/>
              <a:buChar char="●"/>
            </a:pPr>
            <a:r>
              <a:rPr b="1" lang="en-US" sz="1100"/>
              <a:t>Control Over Data:</a:t>
            </a:r>
            <a:endParaRPr b="1" sz="1100"/>
          </a:p>
          <a:p>
            <a:pPr indent="-298450" lvl="1" marL="914400" rtl="0" algn="l">
              <a:lnSpc>
                <a:spcPct val="115000"/>
              </a:lnSpc>
              <a:spcBef>
                <a:spcPts val="0"/>
              </a:spcBef>
              <a:spcAft>
                <a:spcPts val="0"/>
              </a:spcAft>
              <a:buClr>
                <a:schemeClr val="dk1"/>
              </a:buClr>
              <a:buSzPts val="1100"/>
              <a:buChar char="○"/>
            </a:pPr>
            <a:r>
              <a:rPr lang="en-US" sz="1100"/>
              <a:t>Encapsulation allows you to control how data is accessed and modified, ensuring that the object remains in a valid state.</a:t>
            </a:r>
            <a:endParaRPr sz="1100"/>
          </a:p>
          <a:p>
            <a:pPr indent="-298450" lvl="0" marL="457200" rtl="0" algn="l">
              <a:lnSpc>
                <a:spcPct val="115000"/>
              </a:lnSpc>
              <a:spcBef>
                <a:spcPts val="0"/>
              </a:spcBef>
              <a:spcAft>
                <a:spcPts val="0"/>
              </a:spcAft>
              <a:buClr>
                <a:schemeClr val="dk1"/>
              </a:buClr>
              <a:buSzPts val="1100"/>
              <a:buChar char="●"/>
            </a:pPr>
            <a:r>
              <a:rPr b="1" lang="en-US" sz="1100"/>
              <a:t>Data Protection:</a:t>
            </a:r>
            <a:endParaRPr b="1" sz="1100"/>
          </a:p>
          <a:p>
            <a:pPr indent="-298450" lvl="1" marL="914400" rtl="0" algn="l">
              <a:lnSpc>
                <a:spcPct val="115000"/>
              </a:lnSpc>
              <a:spcBef>
                <a:spcPts val="0"/>
              </a:spcBef>
              <a:spcAft>
                <a:spcPts val="0"/>
              </a:spcAft>
              <a:buClr>
                <a:schemeClr val="dk1"/>
              </a:buClr>
              <a:buSzPts val="1100"/>
              <a:buChar char="○"/>
            </a:pPr>
            <a:r>
              <a:rPr lang="en-US" sz="1100"/>
              <a:t>By hiding the internal implementation details, encapsulation protects the data from being accidentally or maliciously modified by external code.</a:t>
            </a:r>
            <a:endParaRPr sz="1100"/>
          </a:p>
          <a:p>
            <a:pPr indent="-298450" lvl="0" marL="457200" rtl="0" algn="l">
              <a:lnSpc>
                <a:spcPct val="115000"/>
              </a:lnSpc>
              <a:spcBef>
                <a:spcPts val="0"/>
              </a:spcBef>
              <a:spcAft>
                <a:spcPts val="0"/>
              </a:spcAft>
              <a:buClr>
                <a:schemeClr val="dk1"/>
              </a:buClr>
              <a:buSzPts val="1100"/>
              <a:buChar char="●"/>
            </a:pPr>
            <a:r>
              <a:rPr b="1" lang="en-US" sz="1100"/>
              <a:t>Code Maintainability:</a:t>
            </a:r>
            <a:endParaRPr b="1" sz="1100"/>
          </a:p>
          <a:p>
            <a:pPr indent="-298450" lvl="1" marL="914400" rtl="0" algn="l">
              <a:lnSpc>
                <a:spcPct val="115000"/>
              </a:lnSpc>
              <a:spcBef>
                <a:spcPts val="0"/>
              </a:spcBef>
              <a:spcAft>
                <a:spcPts val="0"/>
              </a:spcAft>
              <a:buClr>
                <a:schemeClr val="dk1"/>
              </a:buClr>
              <a:buSzPts val="1100"/>
              <a:buChar char="○"/>
            </a:pPr>
            <a:r>
              <a:rPr lang="en-US" sz="1100"/>
              <a:t>Encapsulation makes it easier to change the internal implementation of a class without affecting the external code that uses the class.</a:t>
            </a:r>
            <a:endParaRPr sz="1100"/>
          </a:p>
          <a:p>
            <a:pPr indent="-298450" lvl="0" marL="457200" rtl="0" algn="l">
              <a:lnSpc>
                <a:spcPct val="115000"/>
              </a:lnSpc>
              <a:spcBef>
                <a:spcPts val="0"/>
              </a:spcBef>
              <a:spcAft>
                <a:spcPts val="0"/>
              </a:spcAft>
              <a:buClr>
                <a:schemeClr val="dk1"/>
              </a:buClr>
              <a:buSzPts val="1100"/>
              <a:buChar char="●"/>
            </a:pPr>
            <a:r>
              <a:rPr b="1" lang="en-US" sz="1100"/>
              <a:t>Abstraction:</a:t>
            </a:r>
            <a:endParaRPr b="1" sz="1100"/>
          </a:p>
          <a:p>
            <a:pPr indent="-298450" lvl="1" marL="914400" rtl="0" algn="l">
              <a:lnSpc>
                <a:spcPct val="115000"/>
              </a:lnSpc>
              <a:spcBef>
                <a:spcPts val="0"/>
              </a:spcBef>
              <a:spcAft>
                <a:spcPts val="0"/>
              </a:spcAft>
              <a:buClr>
                <a:schemeClr val="dk1"/>
              </a:buClr>
              <a:buSzPts val="1100"/>
              <a:buChar char="○"/>
            </a:pPr>
            <a:r>
              <a:rPr lang="en-US" sz="1100"/>
              <a:t>Encapsulation supports the concept of abstraction by exposing only the necessary details to the outside world and hiding the complex internal workings of the class.</a:t>
            </a:r>
            <a:endParaRPr sz="1100"/>
          </a:p>
          <a:p>
            <a:pPr indent="0" lvl="0" marL="0" rtl="0" algn="l">
              <a:lnSpc>
                <a:spcPct val="115000"/>
              </a:lnSpc>
              <a:spcBef>
                <a:spcPts val="1400"/>
              </a:spcBef>
              <a:spcAft>
                <a:spcPts val="0"/>
              </a:spcAft>
              <a:buNone/>
            </a:pPr>
            <a:r>
              <a:rPr b="1" lang="en-US" sz="1300"/>
              <a:t>Summary:</a:t>
            </a:r>
            <a:endParaRPr b="1" sz="1300"/>
          </a:p>
          <a:p>
            <a:pPr indent="-298450" lvl="0" marL="457200" rtl="0" algn="l">
              <a:lnSpc>
                <a:spcPct val="115000"/>
              </a:lnSpc>
              <a:spcBef>
                <a:spcPts val="1200"/>
              </a:spcBef>
              <a:spcAft>
                <a:spcPts val="0"/>
              </a:spcAft>
              <a:buClr>
                <a:schemeClr val="dk1"/>
              </a:buClr>
              <a:buSzPts val="1100"/>
              <a:buChar char="●"/>
            </a:pPr>
            <a:r>
              <a:rPr b="1" lang="en-US" sz="1100"/>
              <a:t>Encapsulation</a:t>
            </a:r>
            <a:r>
              <a:rPr lang="en-US" sz="1100"/>
              <a:t> is the practice of bundling data and methods into a single unit (a class) and controlling access to the data to prevent unauthorized modification.</a:t>
            </a:r>
            <a:endParaRPr sz="1100"/>
          </a:p>
          <a:p>
            <a:pPr indent="-298450" lvl="0" marL="457200" rtl="0" algn="l">
              <a:lnSpc>
                <a:spcPct val="115000"/>
              </a:lnSpc>
              <a:spcBef>
                <a:spcPts val="0"/>
              </a:spcBef>
              <a:spcAft>
                <a:spcPts val="0"/>
              </a:spcAft>
              <a:buClr>
                <a:schemeClr val="dk1"/>
              </a:buClr>
              <a:buSzPts val="1100"/>
              <a:buChar char="●"/>
            </a:pPr>
            <a:r>
              <a:rPr b="1" lang="en-US" sz="1100"/>
              <a:t>Public, Private, and Protected</a:t>
            </a:r>
            <a:r>
              <a:rPr lang="en-US" sz="1100"/>
              <a:t> access modifiers are used to control the visibility of attributes and methods.</a:t>
            </a:r>
            <a:endParaRPr sz="1100"/>
          </a:p>
          <a:p>
            <a:pPr indent="-298450" lvl="0" marL="457200" rtl="0" algn="l">
              <a:lnSpc>
                <a:spcPct val="115000"/>
              </a:lnSpc>
              <a:spcBef>
                <a:spcPts val="0"/>
              </a:spcBef>
              <a:spcAft>
                <a:spcPts val="0"/>
              </a:spcAft>
              <a:buClr>
                <a:schemeClr val="dk1"/>
              </a:buClr>
              <a:buSzPts val="1100"/>
              <a:buChar char="●"/>
            </a:pPr>
            <a:r>
              <a:rPr b="1" lang="en-US" sz="1100"/>
              <a:t>Getter and Setter Methods</a:t>
            </a:r>
            <a:r>
              <a:rPr lang="en-US" sz="1100"/>
              <a:t> provide controlled access to private attributes.</a:t>
            </a:r>
            <a:endParaRPr sz="1100"/>
          </a:p>
          <a:p>
            <a:pPr indent="-298450" lvl="0" marL="457200" rtl="0" algn="l">
              <a:lnSpc>
                <a:spcPct val="115000"/>
              </a:lnSpc>
              <a:spcBef>
                <a:spcPts val="0"/>
              </a:spcBef>
              <a:spcAft>
                <a:spcPts val="0"/>
              </a:spcAft>
              <a:buClr>
                <a:schemeClr val="dk1"/>
              </a:buClr>
              <a:buSzPts val="1100"/>
              <a:buChar char="●"/>
            </a:pPr>
            <a:r>
              <a:rPr b="1" lang="en-US" sz="1100"/>
              <a:t>Encapsulation</a:t>
            </a:r>
            <a:r>
              <a:rPr lang="en-US" sz="1100"/>
              <a:t> helps maintain the integrity of an object, supports data protection, and promotes code maintainability.</a:t>
            </a:r>
            <a:endParaRPr sz="1100"/>
          </a:p>
          <a:p>
            <a:pPr indent="0" lvl="0" marL="0" rtl="0" algn="l">
              <a:spcBef>
                <a:spcPts val="1200"/>
              </a:spcBef>
              <a:spcAft>
                <a:spcPts val="0"/>
              </a:spcAft>
              <a:buNone/>
            </a:pPr>
            <a:r>
              <a:t/>
            </a:r>
            <a:endParaRPr/>
          </a:p>
        </p:txBody>
      </p:sp>
      <p:sp>
        <p:nvSpPr>
          <p:cNvPr id="184" name="Google Shape;184;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US" sz="1100"/>
              <a:t>Dunder methods</a:t>
            </a:r>
            <a:r>
              <a:rPr lang="en-US" sz="1100"/>
              <a:t> (short for "double underscore" methods) are special methods in Python that start and end with double underscores (e.g., </a:t>
            </a:r>
            <a:r>
              <a:rPr lang="en-US" sz="1100">
                <a:solidFill>
                  <a:srgbClr val="188038"/>
                </a:solidFill>
                <a:latin typeface="Roboto Mono"/>
                <a:ea typeface="Roboto Mono"/>
                <a:cs typeface="Roboto Mono"/>
                <a:sym typeface="Roboto Mono"/>
              </a:rPr>
              <a:t>__init__</a:t>
            </a:r>
            <a:r>
              <a:rPr lang="en-US" sz="1100"/>
              <a:t>, </a:t>
            </a:r>
            <a:r>
              <a:rPr lang="en-US" sz="1100">
                <a:solidFill>
                  <a:srgbClr val="188038"/>
                </a:solidFill>
                <a:latin typeface="Roboto Mono"/>
                <a:ea typeface="Roboto Mono"/>
                <a:cs typeface="Roboto Mono"/>
                <a:sym typeface="Roboto Mono"/>
              </a:rPr>
              <a:t>__str__</a:t>
            </a:r>
            <a:r>
              <a:rPr lang="en-US" sz="1100"/>
              <a:t>). These methods are also known as "magic methods" because they enable the customization of the behavior of Python objects, allowing you to define how objects of your class should behave with respect to built-in operations.</a:t>
            </a:r>
            <a:endParaRPr sz="1100"/>
          </a:p>
          <a:p>
            <a:pPr indent="0" lvl="0" marL="0" rtl="0" algn="l">
              <a:lnSpc>
                <a:spcPct val="115000"/>
              </a:lnSpc>
              <a:spcBef>
                <a:spcPts val="1400"/>
              </a:spcBef>
              <a:spcAft>
                <a:spcPts val="0"/>
              </a:spcAft>
              <a:buClr>
                <a:schemeClr val="dk1"/>
              </a:buClr>
              <a:buSzPts val="1100"/>
              <a:buFont typeface="Arial"/>
              <a:buNone/>
            </a:pPr>
            <a:r>
              <a:rPr b="1" lang="en-US" sz="1300"/>
              <a:t>Key Dunder Methods:</a:t>
            </a:r>
            <a:endParaRPr b="1" sz="1300"/>
          </a:p>
          <a:p>
            <a:pPr indent="-298450" lvl="0" marL="457200" rtl="0" algn="l">
              <a:lnSpc>
                <a:spcPct val="115000"/>
              </a:lnSpc>
              <a:spcBef>
                <a:spcPts val="1200"/>
              </a:spcBef>
              <a:spcAft>
                <a:spcPts val="0"/>
              </a:spcAft>
              <a:buClr>
                <a:schemeClr val="dk1"/>
              </a:buClr>
              <a:buSzPts val="1100"/>
              <a:buAutoNum type="arabicPeriod"/>
            </a:pPr>
            <a:r>
              <a:rPr b="1" lang="en-US" sz="1100">
                <a:solidFill>
                  <a:srgbClr val="188038"/>
                </a:solidFill>
                <a:latin typeface="Roboto Mono"/>
                <a:ea typeface="Roboto Mono"/>
                <a:cs typeface="Roboto Mono"/>
                <a:sym typeface="Roboto Mono"/>
              </a:rPr>
              <a:t>__init__()</a:t>
            </a:r>
            <a:r>
              <a:rPr lang="en-US" sz="1100"/>
              <a:t> - Constructor</a:t>
            </a:r>
            <a:endParaRPr sz="1100"/>
          </a:p>
          <a:p>
            <a:pPr indent="-298450" lvl="1" marL="914400" rtl="0" algn="l">
              <a:lnSpc>
                <a:spcPct val="115000"/>
              </a:lnSpc>
              <a:spcBef>
                <a:spcPts val="0"/>
              </a:spcBef>
              <a:spcAft>
                <a:spcPts val="0"/>
              </a:spcAft>
              <a:buClr>
                <a:schemeClr val="dk1"/>
              </a:buClr>
              <a:buSzPts val="1100"/>
              <a:buChar char="○"/>
            </a:pPr>
            <a:r>
              <a:rPr lang="en-US" sz="1100"/>
              <a:t>Initializes a new object of the class. It’s called automatically when an object is created.</a:t>
            </a:r>
            <a:endParaRPr sz="1100"/>
          </a:p>
          <a:p>
            <a:pPr indent="0" lvl="0" marL="0" rtl="0" algn="l">
              <a:lnSpc>
                <a:spcPct val="115000"/>
              </a:lnSpc>
              <a:spcBef>
                <a:spcPts val="1200"/>
              </a:spcBef>
              <a:spcAft>
                <a:spcPts val="0"/>
              </a:spcAft>
              <a:buNone/>
            </a:pPr>
            <a:r>
              <a:rPr b="1" lang="en-US" sz="1100">
                <a:solidFill>
                  <a:srgbClr val="188038"/>
                </a:solidFill>
                <a:latin typeface="Roboto Mono"/>
                <a:ea typeface="Roboto Mono"/>
                <a:cs typeface="Roboto Mono"/>
                <a:sym typeface="Roboto Mono"/>
              </a:rPr>
              <a:t>__str__()</a:t>
            </a:r>
            <a:r>
              <a:rPr lang="en-US" sz="1100"/>
              <a:t> - String Representation</a:t>
            </a:r>
            <a:endParaRPr sz="1100"/>
          </a:p>
          <a:p>
            <a:pPr indent="-298450" lvl="0" marL="457200" rtl="0" algn="l">
              <a:lnSpc>
                <a:spcPct val="115000"/>
              </a:lnSpc>
              <a:spcBef>
                <a:spcPts val="1200"/>
              </a:spcBef>
              <a:spcAft>
                <a:spcPts val="0"/>
              </a:spcAft>
              <a:buClr>
                <a:schemeClr val="dk1"/>
              </a:buClr>
              <a:buSzPts val="1100"/>
              <a:buChar char="●"/>
            </a:pPr>
            <a:r>
              <a:rPr lang="en-US" sz="1100"/>
              <a:t>Returns a human-readable string representation of the object. It’s called by the </a:t>
            </a:r>
            <a:r>
              <a:rPr lang="en-US" sz="1100">
                <a:solidFill>
                  <a:srgbClr val="188038"/>
                </a:solidFill>
                <a:latin typeface="Roboto Mono"/>
                <a:ea typeface="Roboto Mono"/>
                <a:cs typeface="Roboto Mono"/>
                <a:sym typeface="Roboto Mono"/>
              </a:rPr>
              <a:t>str()</a:t>
            </a:r>
            <a:r>
              <a:rPr lang="en-US" sz="1100"/>
              <a:t> function and by </a:t>
            </a:r>
            <a:r>
              <a:rPr lang="en-US" sz="1100">
                <a:solidFill>
                  <a:srgbClr val="188038"/>
                </a:solidFill>
                <a:latin typeface="Roboto Mono"/>
                <a:ea typeface="Roboto Mono"/>
                <a:cs typeface="Roboto Mono"/>
                <a:sym typeface="Roboto Mono"/>
              </a:rPr>
              <a:t>print()</a:t>
            </a:r>
            <a:r>
              <a:rPr lang="en-US" sz="1100"/>
              <a:t>.</a:t>
            </a:r>
            <a:endParaRPr sz="1100"/>
          </a:p>
          <a:p>
            <a:pPr indent="0" lvl="0" marL="0" rtl="0" algn="l">
              <a:lnSpc>
                <a:spcPct val="115000"/>
              </a:lnSpc>
              <a:spcBef>
                <a:spcPts val="1200"/>
              </a:spcBef>
              <a:spcAft>
                <a:spcPts val="0"/>
              </a:spcAft>
              <a:buNone/>
            </a:pPr>
            <a:r>
              <a:rPr b="1" lang="en-US" sz="1100">
                <a:solidFill>
                  <a:srgbClr val="188038"/>
                </a:solidFill>
                <a:latin typeface="Roboto Mono"/>
                <a:ea typeface="Roboto Mono"/>
                <a:cs typeface="Roboto Mono"/>
                <a:sym typeface="Roboto Mono"/>
              </a:rPr>
              <a:t>__repr__()</a:t>
            </a:r>
            <a:r>
              <a:rPr lang="en-US" sz="1100"/>
              <a:t> - Official String Representation</a:t>
            </a:r>
            <a:endParaRPr sz="1100"/>
          </a:p>
          <a:p>
            <a:pPr indent="-298450" lvl="0" marL="457200" rtl="0" algn="l">
              <a:lnSpc>
                <a:spcPct val="115000"/>
              </a:lnSpc>
              <a:spcBef>
                <a:spcPts val="1200"/>
              </a:spcBef>
              <a:spcAft>
                <a:spcPts val="0"/>
              </a:spcAft>
              <a:buClr>
                <a:schemeClr val="dk1"/>
              </a:buClr>
              <a:buSzPts val="1100"/>
              <a:buChar char="●"/>
            </a:pPr>
            <a:r>
              <a:rPr lang="en-US" sz="1100"/>
              <a:t>Returns a string that, ideally, could be used to recreate the object. It’s called by the </a:t>
            </a:r>
            <a:r>
              <a:rPr lang="en-US" sz="1100">
                <a:solidFill>
                  <a:srgbClr val="188038"/>
                </a:solidFill>
                <a:latin typeface="Roboto Mono"/>
                <a:ea typeface="Roboto Mono"/>
                <a:cs typeface="Roboto Mono"/>
                <a:sym typeface="Roboto Mono"/>
              </a:rPr>
              <a:t>repr()</a:t>
            </a:r>
            <a:r>
              <a:rPr lang="en-US" sz="1100"/>
              <a:t> function and in interactive mode.</a:t>
            </a:r>
            <a:endParaRPr sz="1100"/>
          </a:p>
          <a:p>
            <a:pPr indent="0" lvl="0" marL="0" rtl="0" algn="l">
              <a:lnSpc>
                <a:spcPct val="115000"/>
              </a:lnSpc>
              <a:spcBef>
                <a:spcPts val="1200"/>
              </a:spcBef>
              <a:spcAft>
                <a:spcPts val="0"/>
              </a:spcAft>
              <a:buNone/>
            </a:pPr>
            <a:r>
              <a:rPr b="1" lang="en-US" sz="1100">
                <a:solidFill>
                  <a:srgbClr val="188038"/>
                </a:solidFill>
                <a:latin typeface="Roboto Mono"/>
                <a:ea typeface="Roboto Mono"/>
                <a:cs typeface="Roboto Mono"/>
                <a:sym typeface="Roboto Mono"/>
              </a:rPr>
              <a:t>__len__()</a:t>
            </a:r>
            <a:r>
              <a:rPr lang="en-US" sz="1100"/>
              <a:t> - Length of Object</a:t>
            </a:r>
            <a:endParaRPr sz="1100"/>
          </a:p>
          <a:p>
            <a:pPr indent="-298450" lvl="0" marL="457200" rtl="0" algn="l">
              <a:lnSpc>
                <a:spcPct val="115000"/>
              </a:lnSpc>
              <a:spcBef>
                <a:spcPts val="1200"/>
              </a:spcBef>
              <a:spcAft>
                <a:spcPts val="0"/>
              </a:spcAft>
              <a:buClr>
                <a:schemeClr val="dk1"/>
              </a:buClr>
              <a:buSzPts val="1100"/>
              <a:buChar char="●"/>
            </a:pPr>
            <a:r>
              <a:rPr lang="en-US" sz="1100"/>
              <a:t>Returns the length (number of items) of an object. It’s called by the </a:t>
            </a:r>
            <a:r>
              <a:rPr lang="en-US" sz="1100">
                <a:solidFill>
                  <a:srgbClr val="188038"/>
                </a:solidFill>
                <a:latin typeface="Roboto Mono"/>
                <a:ea typeface="Roboto Mono"/>
                <a:cs typeface="Roboto Mono"/>
                <a:sym typeface="Roboto Mono"/>
              </a:rPr>
              <a:t>len()</a:t>
            </a:r>
            <a:r>
              <a:rPr lang="en-US" sz="1100"/>
              <a:t> function.</a:t>
            </a:r>
            <a:endParaRPr sz="1100"/>
          </a:p>
          <a:p>
            <a:pPr indent="0" lvl="0" marL="0" rtl="0" algn="l">
              <a:lnSpc>
                <a:spcPct val="115000"/>
              </a:lnSpc>
              <a:spcBef>
                <a:spcPts val="1200"/>
              </a:spcBef>
              <a:spcAft>
                <a:spcPts val="0"/>
              </a:spcAft>
              <a:buNone/>
            </a:pPr>
            <a:r>
              <a:rPr b="1" lang="en-US" sz="1100">
                <a:solidFill>
                  <a:srgbClr val="188038"/>
                </a:solidFill>
                <a:latin typeface="Roboto Mono"/>
                <a:ea typeface="Roboto Mono"/>
                <a:cs typeface="Roboto Mono"/>
                <a:sym typeface="Roboto Mono"/>
              </a:rPr>
              <a:t>__getitem__()</a:t>
            </a:r>
            <a:r>
              <a:rPr lang="en-US" sz="1100"/>
              <a:t> - Get Item</a:t>
            </a:r>
            <a:endParaRPr sz="1100"/>
          </a:p>
          <a:p>
            <a:pPr indent="-298450" lvl="0" marL="457200" rtl="0" algn="l">
              <a:lnSpc>
                <a:spcPct val="115000"/>
              </a:lnSpc>
              <a:spcBef>
                <a:spcPts val="1200"/>
              </a:spcBef>
              <a:spcAft>
                <a:spcPts val="0"/>
              </a:spcAft>
              <a:buClr>
                <a:schemeClr val="dk1"/>
              </a:buClr>
              <a:buSzPts val="1100"/>
              <a:buChar char="●"/>
            </a:pPr>
            <a:r>
              <a:rPr lang="en-US" sz="1100"/>
              <a:t>Allows the use of indexing or slicing on an object. It’s called when using the </a:t>
            </a:r>
            <a:r>
              <a:rPr lang="en-US" sz="1100">
                <a:solidFill>
                  <a:srgbClr val="188038"/>
                </a:solidFill>
                <a:latin typeface="Roboto Mono"/>
                <a:ea typeface="Roboto Mono"/>
                <a:cs typeface="Roboto Mono"/>
                <a:sym typeface="Roboto Mono"/>
              </a:rPr>
              <a:t>[]</a:t>
            </a:r>
            <a:r>
              <a:rPr lang="en-US" sz="1100"/>
              <a:t> operator.</a:t>
            </a:r>
            <a:endParaRPr sz="1100"/>
          </a:p>
          <a:p>
            <a:pPr indent="0" lvl="0" marL="0" rtl="0" algn="l">
              <a:lnSpc>
                <a:spcPct val="115000"/>
              </a:lnSpc>
              <a:spcBef>
                <a:spcPts val="1200"/>
              </a:spcBef>
              <a:spcAft>
                <a:spcPts val="0"/>
              </a:spcAft>
              <a:buNone/>
            </a:pPr>
            <a:r>
              <a:rPr b="1" lang="en-US" sz="1100">
                <a:solidFill>
                  <a:srgbClr val="188038"/>
                </a:solidFill>
                <a:latin typeface="Roboto Mono"/>
                <a:ea typeface="Roboto Mono"/>
                <a:cs typeface="Roboto Mono"/>
                <a:sym typeface="Roboto Mono"/>
              </a:rPr>
              <a:t>__setitem__()</a:t>
            </a:r>
            <a:r>
              <a:rPr lang="en-US" sz="1100"/>
              <a:t> - Set Item</a:t>
            </a:r>
            <a:endParaRPr sz="1100"/>
          </a:p>
          <a:p>
            <a:pPr indent="-298450" lvl="0" marL="457200" rtl="0" algn="l">
              <a:lnSpc>
                <a:spcPct val="115000"/>
              </a:lnSpc>
              <a:spcBef>
                <a:spcPts val="1200"/>
              </a:spcBef>
              <a:spcAft>
                <a:spcPts val="0"/>
              </a:spcAft>
              <a:buClr>
                <a:schemeClr val="dk1"/>
              </a:buClr>
              <a:buSzPts val="1100"/>
              <a:buChar char="●"/>
            </a:pPr>
            <a:r>
              <a:rPr lang="en-US" sz="1100"/>
              <a:t>Allows setting an item in an object using indexing. It’s called when using the </a:t>
            </a:r>
            <a:r>
              <a:rPr lang="en-US" sz="1100">
                <a:solidFill>
                  <a:srgbClr val="188038"/>
                </a:solidFill>
                <a:latin typeface="Roboto Mono"/>
                <a:ea typeface="Roboto Mono"/>
                <a:cs typeface="Roboto Mono"/>
                <a:sym typeface="Roboto Mono"/>
              </a:rPr>
              <a:t>[]</a:t>
            </a:r>
            <a:r>
              <a:rPr lang="en-US" sz="1100"/>
              <a:t> operator for assignment.</a:t>
            </a:r>
            <a:endParaRPr sz="1100"/>
          </a:p>
          <a:p>
            <a:pPr indent="0" lvl="0" marL="0" rtl="0" algn="l">
              <a:lnSpc>
                <a:spcPct val="115000"/>
              </a:lnSpc>
              <a:spcBef>
                <a:spcPts val="1200"/>
              </a:spcBef>
              <a:spcAft>
                <a:spcPts val="0"/>
              </a:spcAft>
              <a:buNone/>
            </a:pPr>
            <a:r>
              <a:rPr b="1" lang="en-US" sz="1100">
                <a:solidFill>
                  <a:srgbClr val="188038"/>
                </a:solidFill>
                <a:latin typeface="Roboto Mono"/>
                <a:ea typeface="Roboto Mono"/>
                <a:cs typeface="Roboto Mono"/>
                <a:sym typeface="Roboto Mono"/>
              </a:rPr>
              <a:t>__delitem__()</a:t>
            </a:r>
            <a:r>
              <a:rPr lang="en-US" sz="1100"/>
              <a:t> - Delete Item</a:t>
            </a:r>
            <a:endParaRPr sz="1100"/>
          </a:p>
          <a:p>
            <a:pPr indent="-298450" lvl="0" marL="457200" rtl="0" algn="l">
              <a:lnSpc>
                <a:spcPct val="115000"/>
              </a:lnSpc>
              <a:spcBef>
                <a:spcPts val="1200"/>
              </a:spcBef>
              <a:spcAft>
                <a:spcPts val="0"/>
              </a:spcAft>
              <a:buClr>
                <a:schemeClr val="dk1"/>
              </a:buClr>
              <a:buSzPts val="1100"/>
              <a:buChar char="●"/>
            </a:pPr>
            <a:r>
              <a:rPr lang="en-US" sz="1100"/>
              <a:t>Allows deletion of an item from an object using indexing. It’s called when using the </a:t>
            </a:r>
            <a:r>
              <a:rPr lang="en-US" sz="1100">
                <a:solidFill>
                  <a:srgbClr val="188038"/>
                </a:solidFill>
                <a:latin typeface="Roboto Mono"/>
                <a:ea typeface="Roboto Mono"/>
                <a:cs typeface="Roboto Mono"/>
                <a:sym typeface="Roboto Mono"/>
              </a:rPr>
              <a:t>del</a:t>
            </a:r>
            <a:r>
              <a:rPr lang="en-US" sz="1100"/>
              <a:t> statement.</a:t>
            </a:r>
            <a:endParaRPr sz="1100"/>
          </a:p>
          <a:p>
            <a:pPr indent="0" lvl="0" marL="0" rtl="0" algn="l">
              <a:lnSpc>
                <a:spcPct val="115000"/>
              </a:lnSpc>
              <a:spcBef>
                <a:spcPts val="1200"/>
              </a:spcBef>
              <a:spcAft>
                <a:spcPts val="0"/>
              </a:spcAft>
              <a:buNone/>
            </a:pPr>
            <a:r>
              <a:rPr b="1" lang="en-US" sz="1100">
                <a:solidFill>
                  <a:srgbClr val="188038"/>
                </a:solidFill>
                <a:latin typeface="Roboto Mono"/>
                <a:ea typeface="Roboto Mono"/>
                <a:cs typeface="Roboto Mono"/>
                <a:sym typeface="Roboto Mono"/>
              </a:rPr>
              <a:t>__add__()</a:t>
            </a:r>
            <a:r>
              <a:rPr lang="en-US" sz="1100"/>
              <a:t> - Addition</a:t>
            </a:r>
            <a:endParaRPr sz="1100"/>
          </a:p>
          <a:p>
            <a:pPr indent="-298450" lvl="0" marL="457200" rtl="0" algn="l">
              <a:lnSpc>
                <a:spcPct val="115000"/>
              </a:lnSpc>
              <a:spcBef>
                <a:spcPts val="1200"/>
              </a:spcBef>
              <a:spcAft>
                <a:spcPts val="0"/>
              </a:spcAft>
              <a:buClr>
                <a:schemeClr val="dk1"/>
              </a:buClr>
              <a:buSzPts val="1100"/>
              <a:buChar char="●"/>
            </a:pPr>
            <a:r>
              <a:rPr lang="en-US" sz="1100"/>
              <a:t>Defines the behavior for the </a:t>
            </a:r>
            <a:r>
              <a:rPr lang="en-US" sz="1100">
                <a:solidFill>
                  <a:srgbClr val="188038"/>
                </a:solidFill>
                <a:latin typeface="Roboto Mono"/>
                <a:ea typeface="Roboto Mono"/>
                <a:cs typeface="Roboto Mono"/>
                <a:sym typeface="Roboto Mono"/>
              </a:rPr>
              <a:t>+</a:t>
            </a:r>
            <a:r>
              <a:rPr lang="en-US" sz="1100"/>
              <a:t> operator. It’s used to add two objects together.</a:t>
            </a:r>
            <a:endParaRPr sz="1100"/>
          </a:p>
          <a:p>
            <a:pPr indent="0" lvl="0" marL="0" rtl="0" algn="l">
              <a:lnSpc>
                <a:spcPct val="115000"/>
              </a:lnSpc>
              <a:spcBef>
                <a:spcPts val="1200"/>
              </a:spcBef>
              <a:spcAft>
                <a:spcPts val="0"/>
              </a:spcAft>
              <a:buNone/>
            </a:pPr>
            <a:r>
              <a:rPr b="1" lang="en-US" sz="1100">
                <a:solidFill>
                  <a:srgbClr val="188038"/>
                </a:solidFill>
                <a:latin typeface="Roboto Mono"/>
                <a:ea typeface="Roboto Mono"/>
                <a:cs typeface="Roboto Mono"/>
                <a:sym typeface="Roboto Mono"/>
              </a:rPr>
              <a:t>__eq__()</a:t>
            </a:r>
            <a:r>
              <a:rPr lang="en-US" sz="1100"/>
              <a:t> - Equality</a:t>
            </a:r>
            <a:endParaRPr sz="1100"/>
          </a:p>
          <a:p>
            <a:pPr indent="-298450" lvl="0" marL="457200" rtl="0" algn="l">
              <a:lnSpc>
                <a:spcPct val="115000"/>
              </a:lnSpc>
              <a:spcBef>
                <a:spcPts val="1200"/>
              </a:spcBef>
              <a:spcAft>
                <a:spcPts val="0"/>
              </a:spcAft>
              <a:buClr>
                <a:schemeClr val="dk1"/>
              </a:buClr>
              <a:buSzPts val="1100"/>
              <a:buChar char="●"/>
            </a:pPr>
            <a:r>
              <a:rPr lang="en-US" sz="1100"/>
              <a:t>Defines the behavior for the </a:t>
            </a:r>
            <a:r>
              <a:rPr lang="en-US" sz="1100">
                <a:solidFill>
                  <a:srgbClr val="188038"/>
                </a:solidFill>
                <a:latin typeface="Roboto Mono"/>
                <a:ea typeface="Roboto Mono"/>
                <a:cs typeface="Roboto Mono"/>
                <a:sym typeface="Roboto Mono"/>
              </a:rPr>
              <a:t>==</a:t>
            </a:r>
            <a:r>
              <a:rPr lang="en-US" sz="1100"/>
              <a:t> operator. It’s used to compare two objects for equality.</a:t>
            </a:r>
            <a:endParaRPr sz="1100"/>
          </a:p>
          <a:p>
            <a:pPr indent="0" lvl="0" marL="0" rtl="0" algn="l">
              <a:lnSpc>
                <a:spcPct val="115000"/>
              </a:lnSpc>
              <a:spcBef>
                <a:spcPts val="1200"/>
              </a:spcBef>
              <a:spcAft>
                <a:spcPts val="0"/>
              </a:spcAft>
              <a:buNone/>
            </a:pPr>
            <a:r>
              <a:rPr b="1" lang="en-US" sz="1100">
                <a:solidFill>
                  <a:srgbClr val="188038"/>
                </a:solidFill>
                <a:latin typeface="Roboto Mono"/>
                <a:ea typeface="Roboto Mono"/>
                <a:cs typeface="Roboto Mono"/>
                <a:sym typeface="Roboto Mono"/>
              </a:rPr>
              <a:t>__call__()</a:t>
            </a:r>
            <a:r>
              <a:rPr lang="en-US" sz="1100"/>
              <a:t> - Callable Objects</a:t>
            </a:r>
            <a:endParaRPr sz="1100"/>
          </a:p>
          <a:p>
            <a:pPr indent="-298450" lvl="0" marL="457200" rtl="0" algn="l">
              <a:lnSpc>
                <a:spcPct val="115000"/>
              </a:lnSpc>
              <a:spcBef>
                <a:spcPts val="1200"/>
              </a:spcBef>
              <a:spcAft>
                <a:spcPts val="0"/>
              </a:spcAft>
              <a:buClr>
                <a:schemeClr val="dk1"/>
              </a:buClr>
              <a:buSzPts val="1100"/>
              <a:buChar char="●"/>
            </a:pPr>
            <a:r>
              <a:rPr lang="en-US" sz="1100"/>
              <a:t>Allows an object to be called as a function. It’s called when the object is used with parentheses </a:t>
            </a:r>
            <a:r>
              <a:rPr lang="en-US" sz="1100">
                <a:solidFill>
                  <a:srgbClr val="188038"/>
                </a:solidFill>
                <a:latin typeface="Roboto Mono"/>
                <a:ea typeface="Roboto Mono"/>
                <a:cs typeface="Roboto Mono"/>
                <a:sym typeface="Roboto Mono"/>
              </a:rPr>
              <a:t>()</a:t>
            </a:r>
            <a:r>
              <a:rPr lang="en-US" sz="1100"/>
              <a:t>.</a:t>
            </a:r>
            <a:endParaRPr sz="1100"/>
          </a:p>
          <a:p>
            <a:pPr indent="0" lvl="0" marL="0" rtl="0" algn="l">
              <a:lnSpc>
                <a:spcPct val="115000"/>
              </a:lnSpc>
              <a:spcBef>
                <a:spcPts val="1200"/>
              </a:spcBef>
              <a:spcAft>
                <a:spcPts val="0"/>
              </a:spcAft>
              <a:buNone/>
            </a:pPr>
            <a:r>
              <a:rPr b="1" lang="en-US" sz="1100"/>
              <a:t>Dunder methods</a:t>
            </a:r>
            <a:r>
              <a:rPr lang="en-US" sz="1100"/>
              <a:t> (short for "double underscore" methods) are special methods in Python that start and end with double underscores (e.g., </a:t>
            </a:r>
            <a:r>
              <a:rPr lang="en-US" sz="1100">
                <a:solidFill>
                  <a:srgbClr val="188038"/>
                </a:solidFill>
                <a:latin typeface="Roboto Mono"/>
                <a:ea typeface="Roboto Mono"/>
                <a:cs typeface="Roboto Mono"/>
                <a:sym typeface="Roboto Mono"/>
              </a:rPr>
              <a:t>__init__</a:t>
            </a:r>
            <a:r>
              <a:rPr lang="en-US" sz="1100"/>
              <a:t>, </a:t>
            </a:r>
            <a:r>
              <a:rPr lang="en-US" sz="1100">
                <a:solidFill>
                  <a:srgbClr val="188038"/>
                </a:solidFill>
                <a:latin typeface="Roboto Mono"/>
                <a:ea typeface="Roboto Mono"/>
                <a:cs typeface="Roboto Mono"/>
                <a:sym typeface="Roboto Mono"/>
              </a:rPr>
              <a:t>__str__</a:t>
            </a:r>
            <a:r>
              <a:rPr lang="en-US" sz="1100"/>
              <a:t>). These methods are also known as "magic methods" because they enable the customization of the behavior of Python objects, allowing you to define how objects of your class should behave with respect to built-in operations.</a:t>
            </a:r>
            <a:endParaRPr sz="1100"/>
          </a:p>
          <a:p>
            <a:pPr indent="0" lvl="0" marL="0" rtl="0" algn="l">
              <a:lnSpc>
                <a:spcPct val="115000"/>
              </a:lnSpc>
              <a:spcBef>
                <a:spcPts val="1400"/>
              </a:spcBef>
              <a:spcAft>
                <a:spcPts val="0"/>
              </a:spcAft>
              <a:buNone/>
            </a:pPr>
            <a:r>
              <a:rPr b="1" lang="en-US" sz="1300"/>
              <a:t>Key Dunder Methods:</a:t>
            </a:r>
            <a:endParaRPr b="1" sz="1300"/>
          </a:p>
          <a:p>
            <a:pPr indent="-298450" lvl="0" marL="457200" rtl="0" algn="l">
              <a:lnSpc>
                <a:spcPct val="115000"/>
              </a:lnSpc>
              <a:spcBef>
                <a:spcPts val="1200"/>
              </a:spcBef>
              <a:spcAft>
                <a:spcPts val="0"/>
              </a:spcAft>
              <a:buClr>
                <a:schemeClr val="dk1"/>
              </a:buClr>
              <a:buSzPts val="1100"/>
              <a:buAutoNum type="arabicPeriod"/>
            </a:pPr>
            <a:r>
              <a:rPr b="1" lang="en-US" sz="1100">
                <a:solidFill>
                  <a:srgbClr val="188038"/>
                </a:solidFill>
                <a:latin typeface="Roboto Mono"/>
                <a:ea typeface="Roboto Mono"/>
                <a:cs typeface="Roboto Mono"/>
                <a:sym typeface="Roboto Mono"/>
              </a:rPr>
              <a:t>__init__()</a:t>
            </a:r>
            <a:r>
              <a:rPr lang="en-US" sz="1100"/>
              <a:t> - Constructor</a:t>
            </a:r>
            <a:endParaRPr sz="1100"/>
          </a:p>
          <a:p>
            <a:pPr indent="-298450" lvl="1" marL="914400" rtl="0" algn="l">
              <a:lnSpc>
                <a:spcPct val="115000"/>
              </a:lnSpc>
              <a:spcBef>
                <a:spcPts val="0"/>
              </a:spcBef>
              <a:spcAft>
                <a:spcPts val="0"/>
              </a:spcAft>
              <a:buClr>
                <a:schemeClr val="dk1"/>
              </a:buClr>
              <a:buSzPts val="1100"/>
              <a:buChar char="○"/>
            </a:pPr>
            <a:r>
              <a:rPr lang="en-US" sz="1100"/>
              <a:t>Initializes a new object of the class. It’s called automatically when an object is created.</a:t>
            </a:r>
            <a:endParaRPr sz="1100"/>
          </a:p>
          <a:p>
            <a:pPr indent="0" lvl="0" marL="0" rtl="0" algn="l">
              <a:lnSpc>
                <a:spcPct val="115000"/>
              </a:lnSpc>
              <a:spcBef>
                <a:spcPts val="1200"/>
              </a:spcBef>
              <a:spcAft>
                <a:spcPts val="0"/>
              </a:spcAft>
              <a:buNone/>
            </a:pPr>
            <a:r>
              <a:rPr lang="en-US" sz="1100"/>
              <a:t>Example:</a:t>
            </a:r>
            <a:br>
              <a:rPr lang="en-US" sz="1100"/>
            </a:br>
            <a:r>
              <a:rPr lang="en-US" sz="1100"/>
              <a:t>python</a:t>
            </a:r>
            <a:br>
              <a:rPr lang="en-US" sz="1100"/>
            </a:br>
            <a:r>
              <a:rPr lang="en-US" sz="1100"/>
              <a:t>Copy code</a:t>
            </a:r>
            <a:br>
              <a:rPr lang="en-US" sz="1100"/>
            </a:br>
            <a:r>
              <a:rPr lang="en-US" sz="1100">
                <a:solidFill>
                  <a:srgbClr val="188038"/>
                </a:solidFill>
                <a:latin typeface="Roboto Mono"/>
                <a:ea typeface="Roboto Mono"/>
                <a:cs typeface="Roboto Mono"/>
                <a:sym typeface="Roboto Mono"/>
              </a:rPr>
              <a:t>class Person:</a:t>
            </a:r>
            <a:endParaRPr sz="11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US" sz="1100">
                <a:solidFill>
                  <a:srgbClr val="188038"/>
                </a:solidFill>
                <a:latin typeface="Roboto Mono"/>
                <a:ea typeface="Roboto Mono"/>
                <a:cs typeface="Roboto Mono"/>
                <a:sym typeface="Roboto Mono"/>
              </a:rPr>
              <a:t>    def __init__(self, name, age):</a:t>
            </a:r>
            <a:endParaRPr sz="11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US" sz="1100">
                <a:solidFill>
                  <a:srgbClr val="188038"/>
                </a:solidFill>
                <a:latin typeface="Roboto Mono"/>
                <a:ea typeface="Roboto Mono"/>
                <a:cs typeface="Roboto Mono"/>
                <a:sym typeface="Roboto Mono"/>
              </a:rPr>
              <a:t>        self.name = name</a:t>
            </a:r>
            <a:endParaRPr sz="11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US" sz="1100">
                <a:solidFill>
                  <a:srgbClr val="188038"/>
                </a:solidFill>
                <a:latin typeface="Roboto Mono"/>
                <a:ea typeface="Roboto Mono"/>
                <a:cs typeface="Roboto Mono"/>
                <a:sym typeface="Roboto Mono"/>
              </a:rPr>
              <a:t>        self.age = age</a:t>
            </a:r>
            <a:endParaRPr sz="11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t/>
            </a:r>
            <a:endParaRPr sz="11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US" sz="1100">
                <a:solidFill>
                  <a:srgbClr val="188038"/>
                </a:solidFill>
                <a:latin typeface="Roboto Mono"/>
                <a:ea typeface="Roboto Mono"/>
                <a:cs typeface="Roboto Mono"/>
                <a:sym typeface="Roboto Mono"/>
              </a:rPr>
              <a:t>person = Person("Alice", 30)  # __init__ is called automatically</a:t>
            </a:r>
            <a:endParaRPr sz="1100">
              <a:solidFill>
                <a:srgbClr val="188038"/>
              </a:solidFill>
              <a:latin typeface="Roboto Mono"/>
              <a:ea typeface="Roboto Mono"/>
              <a:cs typeface="Roboto Mono"/>
              <a:sym typeface="Roboto Mono"/>
            </a:endParaRPr>
          </a:p>
          <a:p>
            <a:pPr indent="-298450" lvl="1" marL="914400" rtl="0" algn="l">
              <a:lnSpc>
                <a:spcPct val="115000"/>
              </a:lnSpc>
              <a:spcBef>
                <a:spcPts val="1200"/>
              </a:spcBef>
              <a:spcAft>
                <a:spcPts val="0"/>
              </a:spcAft>
              <a:buClr>
                <a:schemeClr val="dk1"/>
              </a:buClr>
              <a:buSzPts val="1100"/>
              <a:buChar char="○"/>
            </a:pPr>
            <a:r>
              <a:t/>
            </a:r>
            <a:endParaRPr sz="1100"/>
          </a:p>
          <a:p>
            <a:pPr indent="-298450" lvl="0" marL="457200" rtl="0" algn="l">
              <a:lnSpc>
                <a:spcPct val="115000"/>
              </a:lnSpc>
              <a:spcBef>
                <a:spcPts val="0"/>
              </a:spcBef>
              <a:spcAft>
                <a:spcPts val="0"/>
              </a:spcAft>
              <a:buClr>
                <a:schemeClr val="dk1"/>
              </a:buClr>
              <a:buSzPts val="1100"/>
              <a:buAutoNum type="arabicPeriod"/>
            </a:pPr>
            <a:r>
              <a:rPr b="1" lang="en-US" sz="1100">
                <a:solidFill>
                  <a:srgbClr val="188038"/>
                </a:solidFill>
                <a:latin typeface="Roboto Mono"/>
                <a:ea typeface="Roboto Mono"/>
                <a:cs typeface="Roboto Mono"/>
                <a:sym typeface="Roboto Mono"/>
              </a:rPr>
              <a:t>__str__()</a:t>
            </a:r>
            <a:r>
              <a:rPr lang="en-US" sz="1100"/>
              <a:t> - String Representation</a:t>
            </a:r>
            <a:endParaRPr sz="1100"/>
          </a:p>
          <a:p>
            <a:pPr indent="-298450" lvl="1" marL="914400" rtl="0" algn="l">
              <a:lnSpc>
                <a:spcPct val="115000"/>
              </a:lnSpc>
              <a:spcBef>
                <a:spcPts val="0"/>
              </a:spcBef>
              <a:spcAft>
                <a:spcPts val="0"/>
              </a:spcAft>
              <a:buClr>
                <a:schemeClr val="dk1"/>
              </a:buClr>
              <a:buSzPts val="1100"/>
              <a:buChar char="○"/>
            </a:pPr>
            <a:r>
              <a:rPr lang="en-US" sz="1100"/>
              <a:t>Returns a human-readable string representation of the object. It’s called by the </a:t>
            </a:r>
            <a:r>
              <a:rPr lang="en-US" sz="1100">
                <a:solidFill>
                  <a:srgbClr val="188038"/>
                </a:solidFill>
                <a:latin typeface="Roboto Mono"/>
                <a:ea typeface="Roboto Mono"/>
                <a:cs typeface="Roboto Mono"/>
                <a:sym typeface="Roboto Mono"/>
              </a:rPr>
              <a:t>str()</a:t>
            </a:r>
            <a:r>
              <a:rPr lang="en-US" sz="1100"/>
              <a:t> function and by </a:t>
            </a:r>
            <a:r>
              <a:rPr lang="en-US" sz="1100">
                <a:solidFill>
                  <a:srgbClr val="188038"/>
                </a:solidFill>
                <a:latin typeface="Roboto Mono"/>
                <a:ea typeface="Roboto Mono"/>
                <a:cs typeface="Roboto Mono"/>
                <a:sym typeface="Roboto Mono"/>
              </a:rPr>
              <a:t>print()</a:t>
            </a:r>
            <a:r>
              <a:rPr lang="en-US" sz="1100"/>
              <a:t>.</a:t>
            </a:r>
            <a:endParaRPr sz="1100"/>
          </a:p>
          <a:p>
            <a:pPr indent="0" lvl="0" marL="0" rtl="0" algn="l">
              <a:lnSpc>
                <a:spcPct val="115000"/>
              </a:lnSpc>
              <a:spcBef>
                <a:spcPts val="1200"/>
              </a:spcBef>
              <a:spcAft>
                <a:spcPts val="0"/>
              </a:spcAft>
              <a:buNone/>
            </a:pPr>
            <a:r>
              <a:rPr lang="en-US" sz="1100"/>
              <a:t>Example:</a:t>
            </a:r>
            <a:br>
              <a:rPr lang="en-US" sz="1100"/>
            </a:br>
            <a:r>
              <a:rPr lang="en-US" sz="1100"/>
              <a:t>python</a:t>
            </a:r>
            <a:br>
              <a:rPr lang="en-US" sz="1100"/>
            </a:br>
            <a:r>
              <a:rPr lang="en-US" sz="1100"/>
              <a:t>Copy code</a:t>
            </a:r>
            <a:br>
              <a:rPr lang="en-US" sz="1100"/>
            </a:br>
            <a:r>
              <a:rPr lang="en-US" sz="1100">
                <a:solidFill>
                  <a:srgbClr val="188038"/>
                </a:solidFill>
                <a:latin typeface="Roboto Mono"/>
                <a:ea typeface="Roboto Mono"/>
                <a:cs typeface="Roboto Mono"/>
                <a:sym typeface="Roboto Mono"/>
              </a:rPr>
              <a:t>class Person:</a:t>
            </a:r>
            <a:endParaRPr sz="11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US" sz="1100">
                <a:solidFill>
                  <a:srgbClr val="188038"/>
                </a:solidFill>
                <a:latin typeface="Roboto Mono"/>
                <a:ea typeface="Roboto Mono"/>
                <a:cs typeface="Roboto Mono"/>
                <a:sym typeface="Roboto Mono"/>
              </a:rPr>
              <a:t>    def __init__(self, name, age):</a:t>
            </a:r>
            <a:endParaRPr sz="11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US" sz="1100">
                <a:solidFill>
                  <a:srgbClr val="188038"/>
                </a:solidFill>
                <a:latin typeface="Roboto Mono"/>
                <a:ea typeface="Roboto Mono"/>
                <a:cs typeface="Roboto Mono"/>
                <a:sym typeface="Roboto Mono"/>
              </a:rPr>
              <a:t>        self.name = name</a:t>
            </a:r>
            <a:endParaRPr sz="11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US" sz="1100">
                <a:solidFill>
                  <a:srgbClr val="188038"/>
                </a:solidFill>
                <a:latin typeface="Roboto Mono"/>
                <a:ea typeface="Roboto Mono"/>
                <a:cs typeface="Roboto Mono"/>
                <a:sym typeface="Roboto Mono"/>
              </a:rPr>
              <a:t>        self.age = age</a:t>
            </a:r>
            <a:endParaRPr sz="11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t/>
            </a:r>
            <a:endParaRPr sz="11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US" sz="1100">
                <a:solidFill>
                  <a:srgbClr val="188038"/>
                </a:solidFill>
                <a:latin typeface="Roboto Mono"/>
                <a:ea typeface="Roboto Mono"/>
                <a:cs typeface="Roboto Mono"/>
                <a:sym typeface="Roboto Mono"/>
              </a:rPr>
              <a:t>    def __str__(self):</a:t>
            </a:r>
            <a:endParaRPr sz="11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US" sz="1100">
                <a:solidFill>
                  <a:srgbClr val="188038"/>
                </a:solidFill>
                <a:latin typeface="Roboto Mono"/>
                <a:ea typeface="Roboto Mono"/>
                <a:cs typeface="Roboto Mono"/>
                <a:sym typeface="Roboto Mono"/>
              </a:rPr>
              <a:t>        return f"Person(name={self.name}, age={self.age})"</a:t>
            </a:r>
            <a:endParaRPr sz="11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t/>
            </a:r>
            <a:endParaRPr sz="11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US" sz="1100">
                <a:solidFill>
                  <a:srgbClr val="188038"/>
                </a:solidFill>
                <a:latin typeface="Roboto Mono"/>
                <a:ea typeface="Roboto Mono"/>
                <a:cs typeface="Roboto Mono"/>
                <a:sym typeface="Roboto Mono"/>
              </a:rPr>
              <a:t>person = Person("Alice", 30)</a:t>
            </a:r>
            <a:endParaRPr sz="11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US" sz="1100">
                <a:solidFill>
                  <a:srgbClr val="188038"/>
                </a:solidFill>
                <a:latin typeface="Roboto Mono"/>
                <a:ea typeface="Roboto Mono"/>
                <a:cs typeface="Roboto Mono"/>
                <a:sym typeface="Roboto Mono"/>
              </a:rPr>
              <a:t>print(person)  # Output: Person(name=Alice, age=30)</a:t>
            </a:r>
            <a:endParaRPr sz="1100">
              <a:solidFill>
                <a:srgbClr val="188038"/>
              </a:solidFill>
              <a:latin typeface="Roboto Mono"/>
              <a:ea typeface="Roboto Mono"/>
              <a:cs typeface="Roboto Mono"/>
              <a:sym typeface="Roboto Mono"/>
            </a:endParaRPr>
          </a:p>
          <a:p>
            <a:pPr indent="-298450" lvl="1" marL="914400" rtl="0" algn="l">
              <a:lnSpc>
                <a:spcPct val="115000"/>
              </a:lnSpc>
              <a:spcBef>
                <a:spcPts val="1200"/>
              </a:spcBef>
              <a:spcAft>
                <a:spcPts val="0"/>
              </a:spcAft>
              <a:buClr>
                <a:schemeClr val="dk1"/>
              </a:buClr>
              <a:buSzPts val="1100"/>
              <a:buChar char="○"/>
            </a:pPr>
            <a:r>
              <a:t/>
            </a:r>
            <a:endParaRPr sz="1100"/>
          </a:p>
          <a:p>
            <a:pPr indent="-298450" lvl="0" marL="457200" rtl="0" algn="l">
              <a:lnSpc>
                <a:spcPct val="115000"/>
              </a:lnSpc>
              <a:spcBef>
                <a:spcPts val="0"/>
              </a:spcBef>
              <a:spcAft>
                <a:spcPts val="0"/>
              </a:spcAft>
              <a:buClr>
                <a:schemeClr val="dk1"/>
              </a:buClr>
              <a:buSzPts val="1100"/>
              <a:buAutoNum type="arabicPeriod"/>
            </a:pPr>
            <a:r>
              <a:rPr b="1" lang="en-US" sz="1100">
                <a:solidFill>
                  <a:srgbClr val="188038"/>
                </a:solidFill>
                <a:latin typeface="Roboto Mono"/>
                <a:ea typeface="Roboto Mono"/>
                <a:cs typeface="Roboto Mono"/>
                <a:sym typeface="Roboto Mono"/>
              </a:rPr>
              <a:t>__repr__()</a:t>
            </a:r>
            <a:r>
              <a:rPr lang="en-US" sz="1100"/>
              <a:t> - Official String Representation</a:t>
            </a:r>
            <a:endParaRPr sz="1100"/>
          </a:p>
          <a:p>
            <a:pPr indent="-298450" lvl="1" marL="914400" rtl="0" algn="l">
              <a:lnSpc>
                <a:spcPct val="115000"/>
              </a:lnSpc>
              <a:spcBef>
                <a:spcPts val="0"/>
              </a:spcBef>
              <a:spcAft>
                <a:spcPts val="0"/>
              </a:spcAft>
              <a:buClr>
                <a:schemeClr val="dk1"/>
              </a:buClr>
              <a:buSzPts val="1100"/>
              <a:buChar char="○"/>
            </a:pPr>
            <a:r>
              <a:rPr lang="en-US" sz="1100"/>
              <a:t>Returns a string that, ideally, could be used to recreate the object. It’s called by the </a:t>
            </a:r>
            <a:r>
              <a:rPr lang="en-US" sz="1100">
                <a:solidFill>
                  <a:srgbClr val="188038"/>
                </a:solidFill>
                <a:latin typeface="Roboto Mono"/>
                <a:ea typeface="Roboto Mono"/>
                <a:cs typeface="Roboto Mono"/>
                <a:sym typeface="Roboto Mono"/>
              </a:rPr>
              <a:t>repr()</a:t>
            </a:r>
            <a:r>
              <a:rPr lang="en-US" sz="1100"/>
              <a:t> function and in interactive mode.</a:t>
            </a:r>
            <a:endParaRPr sz="1100"/>
          </a:p>
          <a:p>
            <a:pPr indent="0" lvl="0" marL="0" rtl="0" algn="l">
              <a:lnSpc>
                <a:spcPct val="115000"/>
              </a:lnSpc>
              <a:spcBef>
                <a:spcPts val="1200"/>
              </a:spcBef>
              <a:spcAft>
                <a:spcPts val="0"/>
              </a:spcAft>
              <a:buNone/>
            </a:pPr>
            <a:r>
              <a:rPr lang="en-US" sz="1100"/>
              <a:t>Example:</a:t>
            </a:r>
            <a:br>
              <a:rPr lang="en-US" sz="1100"/>
            </a:br>
            <a:r>
              <a:rPr lang="en-US" sz="1100"/>
              <a:t>python</a:t>
            </a:r>
            <a:br>
              <a:rPr lang="en-US" sz="1100"/>
            </a:br>
            <a:r>
              <a:rPr lang="en-US" sz="1100"/>
              <a:t>Copy code</a:t>
            </a:r>
            <a:br>
              <a:rPr lang="en-US" sz="1100"/>
            </a:br>
            <a:r>
              <a:rPr lang="en-US" sz="1100">
                <a:solidFill>
                  <a:srgbClr val="188038"/>
                </a:solidFill>
                <a:latin typeface="Roboto Mono"/>
                <a:ea typeface="Roboto Mono"/>
                <a:cs typeface="Roboto Mono"/>
                <a:sym typeface="Roboto Mono"/>
              </a:rPr>
              <a:t>class Person:</a:t>
            </a:r>
            <a:endParaRPr sz="11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US" sz="1100">
                <a:solidFill>
                  <a:srgbClr val="188038"/>
                </a:solidFill>
                <a:latin typeface="Roboto Mono"/>
                <a:ea typeface="Roboto Mono"/>
                <a:cs typeface="Roboto Mono"/>
                <a:sym typeface="Roboto Mono"/>
              </a:rPr>
              <a:t>    def __init__(self, name, age):</a:t>
            </a:r>
            <a:endParaRPr sz="11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US" sz="1100">
                <a:solidFill>
                  <a:srgbClr val="188038"/>
                </a:solidFill>
                <a:latin typeface="Roboto Mono"/>
                <a:ea typeface="Roboto Mono"/>
                <a:cs typeface="Roboto Mono"/>
                <a:sym typeface="Roboto Mono"/>
              </a:rPr>
              <a:t>        self.name = name</a:t>
            </a:r>
            <a:endParaRPr sz="11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US" sz="1100">
                <a:solidFill>
                  <a:srgbClr val="188038"/>
                </a:solidFill>
                <a:latin typeface="Roboto Mono"/>
                <a:ea typeface="Roboto Mono"/>
                <a:cs typeface="Roboto Mono"/>
                <a:sym typeface="Roboto Mono"/>
              </a:rPr>
              <a:t>        self.age = age</a:t>
            </a:r>
            <a:endParaRPr sz="11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t/>
            </a:r>
            <a:endParaRPr sz="11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US" sz="1100">
                <a:solidFill>
                  <a:srgbClr val="188038"/>
                </a:solidFill>
                <a:latin typeface="Roboto Mono"/>
                <a:ea typeface="Roboto Mono"/>
                <a:cs typeface="Roboto Mono"/>
                <a:sym typeface="Roboto Mono"/>
              </a:rPr>
              <a:t>    def __repr__(self):</a:t>
            </a:r>
            <a:endParaRPr sz="11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US" sz="1100">
                <a:solidFill>
                  <a:srgbClr val="188038"/>
                </a:solidFill>
                <a:latin typeface="Roboto Mono"/>
                <a:ea typeface="Roboto Mono"/>
                <a:cs typeface="Roboto Mono"/>
                <a:sym typeface="Roboto Mono"/>
              </a:rPr>
              <a:t>        return f"Person('{self.name}', {self.age})"</a:t>
            </a:r>
            <a:endParaRPr sz="11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t/>
            </a:r>
            <a:endParaRPr sz="11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US" sz="1100">
                <a:solidFill>
                  <a:srgbClr val="188038"/>
                </a:solidFill>
                <a:latin typeface="Roboto Mono"/>
                <a:ea typeface="Roboto Mono"/>
                <a:cs typeface="Roboto Mono"/>
                <a:sym typeface="Roboto Mono"/>
              </a:rPr>
              <a:t>person = Person("Alice", 30)</a:t>
            </a:r>
            <a:endParaRPr sz="11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US" sz="1100">
                <a:solidFill>
                  <a:srgbClr val="188038"/>
                </a:solidFill>
                <a:latin typeface="Roboto Mono"/>
                <a:ea typeface="Roboto Mono"/>
                <a:cs typeface="Roboto Mono"/>
                <a:sym typeface="Roboto Mono"/>
              </a:rPr>
              <a:t>print(repr(person))  # Output: Person('Alice', 30)</a:t>
            </a:r>
            <a:endParaRPr sz="1100">
              <a:solidFill>
                <a:srgbClr val="188038"/>
              </a:solidFill>
              <a:latin typeface="Roboto Mono"/>
              <a:ea typeface="Roboto Mono"/>
              <a:cs typeface="Roboto Mono"/>
              <a:sym typeface="Roboto Mono"/>
            </a:endParaRPr>
          </a:p>
          <a:p>
            <a:pPr indent="-298450" lvl="1" marL="914400" rtl="0" algn="l">
              <a:lnSpc>
                <a:spcPct val="115000"/>
              </a:lnSpc>
              <a:spcBef>
                <a:spcPts val="1200"/>
              </a:spcBef>
              <a:spcAft>
                <a:spcPts val="0"/>
              </a:spcAft>
              <a:buClr>
                <a:schemeClr val="dk1"/>
              </a:buClr>
              <a:buSzPts val="1100"/>
              <a:buChar char="○"/>
            </a:pPr>
            <a:r>
              <a:t/>
            </a:r>
            <a:endParaRPr sz="1100"/>
          </a:p>
          <a:p>
            <a:pPr indent="-298450" lvl="0" marL="457200" rtl="0" algn="l">
              <a:lnSpc>
                <a:spcPct val="115000"/>
              </a:lnSpc>
              <a:spcBef>
                <a:spcPts val="0"/>
              </a:spcBef>
              <a:spcAft>
                <a:spcPts val="0"/>
              </a:spcAft>
              <a:buClr>
                <a:schemeClr val="dk1"/>
              </a:buClr>
              <a:buSzPts val="1100"/>
              <a:buAutoNum type="arabicPeriod"/>
            </a:pPr>
            <a:r>
              <a:rPr b="1" lang="en-US" sz="1100">
                <a:solidFill>
                  <a:srgbClr val="188038"/>
                </a:solidFill>
                <a:latin typeface="Roboto Mono"/>
                <a:ea typeface="Roboto Mono"/>
                <a:cs typeface="Roboto Mono"/>
                <a:sym typeface="Roboto Mono"/>
              </a:rPr>
              <a:t>__len__()</a:t>
            </a:r>
            <a:r>
              <a:rPr lang="en-US" sz="1100"/>
              <a:t> - Length of Object</a:t>
            </a:r>
            <a:endParaRPr sz="1100"/>
          </a:p>
          <a:p>
            <a:pPr indent="-298450" lvl="1" marL="914400" rtl="0" algn="l">
              <a:lnSpc>
                <a:spcPct val="115000"/>
              </a:lnSpc>
              <a:spcBef>
                <a:spcPts val="0"/>
              </a:spcBef>
              <a:spcAft>
                <a:spcPts val="0"/>
              </a:spcAft>
              <a:buClr>
                <a:schemeClr val="dk1"/>
              </a:buClr>
              <a:buSzPts val="1100"/>
              <a:buChar char="○"/>
            </a:pPr>
            <a:r>
              <a:rPr lang="en-US" sz="1100"/>
              <a:t>Returns the length (number of items) of an object. It’s called by the </a:t>
            </a:r>
            <a:r>
              <a:rPr lang="en-US" sz="1100">
                <a:solidFill>
                  <a:srgbClr val="188038"/>
                </a:solidFill>
                <a:latin typeface="Roboto Mono"/>
                <a:ea typeface="Roboto Mono"/>
                <a:cs typeface="Roboto Mono"/>
                <a:sym typeface="Roboto Mono"/>
              </a:rPr>
              <a:t>len()</a:t>
            </a:r>
            <a:r>
              <a:rPr lang="en-US" sz="1100"/>
              <a:t> function.</a:t>
            </a:r>
            <a:endParaRPr sz="1100"/>
          </a:p>
          <a:p>
            <a:pPr indent="0" lvl="0" marL="0" rtl="0" algn="l">
              <a:lnSpc>
                <a:spcPct val="115000"/>
              </a:lnSpc>
              <a:spcBef>
                <a:spcPts val="1200"/>
              </a:spcBef>
              <a:spcAft>
                <a:spcPts val="0"/>
              </a:spcAft>
              <a:buNone/>
            </a:pPr>
            <a:r>
              <a:rPr lang="en-US" sz="1100"/>
              <a:t>Example:</a:t>
            </a:r>
            <a:br>
              <a:rPr lang="en-US" sz="1100"/>
            </a:br>
            <a:r>
              <a:rPr lang="en-US" sz="1100"/>
              <a:t>python</a:t>
            </a:r>
            <a:br>
              <a:rPr lang="en-US" sz="1100"/>
            </a:br>
            <a:r>
              <a:rPr lang="en-US" sz="1100"/>
              <a:t>Copy code</a:t>
            </a:r>
            <a:br>
              <a:rPr lang="en-US" sz="1100"/>
            </a:br>
            <a:r>
              <a:rPr lang="en-US" sz="1100">
                <a:solidFill>
                  <a:srgbClr val="188038"/>
                </a:solidFill>
                <a:latin typeface="Roboto Mono"/>
                <a:ea typeface="Roboto Mono"/>
                <a:cs typeface="Roboto Mono"/>
                <a:sym typeface="Roboto Mono"/>
              </a:rPr>
              <a:t>class MyList:</a:t>
            </a:r>
            <a:endParaRPr sz="11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US" sz="1100">
                <a:solidFill>
                  <a:srgbClr val="188038"/>
                </a:solidFill>
                <a:latin typeface="Roboto Mono"/>
                <a:ea typeface="Roboto Mono"/>
                <a:cs typeface="Roboto Mono"/>
                <a:sym typeface="Roboto Mono"/>
              </a:rPr>
              <a:t>    def __init__(self, items):</a:t>
            </a:r>
            <a:endParaRPr sz="11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US" sz="1100">
                <a:solidFill>
                  <a:srgbClr val="188038"/>
                </a:solidFill>
                <a:latin typeface="Roboto Mono"/>
                <a:ea typeface="Roboto Mono"/>
                <a:cs typeface="Roboto Mono"/>
                <a:sym typeface="Roboto Mono"/>
              </a:rPr>
              <a:t>        self.items = items</a:t>
            </a:r>
            <a:endParaRPr sz="11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t/>
            </a:r>
            <a:endParaRPr sz="11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US" sz="1100">
                <a:solidFill>
                  <a:srgbClr val="188038"/>
                </a:solidFill>
                <a:latin typeface="Roboto Mono"/>
                <a:ea typeface="Roboto Mono"/>
                <a:cs typeface="Roboto Mono"/>
                <a:sym typeface="Roboto Mono"/>
              </a:rPr>
              <a:t>    def __len__(self):</a:t>
            </a:r>
            <a:endParaRPr sz="11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US" sz="1100">
                <a:solidFill>
                  <a:srgbClr val="188038"/>
                </a:solidFill>
                <a:latin typeface="Roboto Mono"/>
                <a:ea typeface="Roboto Mono"/>
                <a:cs typeface="Roboto Mono"/>
                <a:sym typeface="Roboto Mono"/>
              </a:rPr>
              <a:t>        return len(self.items)</a:t>
            </a:r>
            <a:endParaRPr sz="11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t/>
            </a:r>
            <a:endParaRPr sz="11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US" sz="1100">
                <a:solidFill>
                  <a:srgbClr val="188038"/>
                </a:solidFill>
                <a:latin typeface="Roboto Mono"/>
                <a:ea typeface="Roboto Mono"/>
                <a:cs typeface="Roboto Mono"/>
                <a:sym typeface="Roboto Mono"/>
              </a:rPr>
              <a:t>my_list = MyList([1, 2, 3, 4])</a:t>
            </a:r>
            <a:endParaRPr sz="11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US" sz="1100">
                <a:solidFill>
                  <a:srgbClr val="188038"/>
                </a:solidFill>
                <a:latin typeface="Roboto Mono"/>
                <a:ea typeface="Roboto Mono"/>
                <a:cs typeface="Roboto Mono"/>
                <a:sym typeface="Roboto Mono"/>
              </a:rPr>
              <a:t>print(len(my_list))  # Output: 4</a:t>
            </a:r>
            <a:endParaRPr sz="1100">
              <a:solidFill>
                <a:srgbClr val="188038"/>
              </a:solidFill>
              <a:latin typeface="Roboto Mono"/>
              <a:ea typeface="Roboto Mono"/>
              <a:cs typeface="Roboto Mono"/>
              <a:sym typeface="Roboto Mono"/>
            </a:endParaRPr>
          </a:p>
          <a:p>
            <a:pPr indent="-298450" lvl="1" marL="914400" rtl="0" algn="l">
              <a:lnSpc>
                <a:spcPct val="115000"/>
              </a:lnSpc>
              <a:spcBef>
                <a:spcPts val="1200"/>
              </a:spcBef>
              <a:spcAft>
                <a:spcPts val="0"/>
              </a:spcAft>
              <a:buClr>
                <a:schemeClr val="dk1"/>
              </a:buClr>
              <a:buSzPts val="1100"/>
              <a:buChar char="○"/>
            </a:pPr>
            <a:r>
              <a:t/>
            </a:r>
            <a:endParaRPr sz="1100"/>
          </a:p>
          <a:p>
            <a:pPr indent="-298450" lvl="0" marL="457200" rtl="0" algn="l">
              <a:lnSpc>
                <a:spcPct val="115000"/>
              </a:lnSpc>
              <a:spcBef>
                <a:spcPts val="0"/>
              </a:spcBef>
              <a:spcAft>
                <a:spcPts val="0"/>
              </a:spcAft>
              <a:buClr>
                <a:schemeClr val="dk1"/>
              </a:buClr>
              <a:buSzPts val="1100"/>
              <a:buAutoNum type="arabicPeriod"/>
            </a:pPr>
            <a:r>
              <a:rPr b="1" lang="en-US" sz="1100">
                <a:solidFill>
                  <a:srgbClr val="188038"/>
                </a:solidFill>
                <a:latin typeface="Roboto Mono"/>
                <a:ea typeface="Roboto Mono"/>
                <a:cs typeface="Roboto Mono"/>
                <a:sym typeface="Roboto Mono"/>
              </a:rPr>
              <a:t>__getitem__()</a:t>
            </a:r>
            <a:r>
              <a:rPr lang="en-US" sz="1100"/>
              <a:t> - Get Item</a:t>
            </a:r>
            <a:endParaRPr sz="1100"/>
          </a:p>
          <a:p>
            <a:pPr indent="-298450" lvl="1" marL="914400" rtl="0" algn="l">
              <a:lnSpc>
                <a:spcPct val="115000"/>
              </a:lnSpc>
              <a:spcBef>
                <a:spcPts val="0"/>
              </a:spcBef>
              <a:spcAft>
                <a:spcPts val="0"/>
              </a:spcAft>
              <a:buClr>
                <a:schemeClr val="dk1"/>
              </a:buClr>
              <a:buSzPts val="1100"/>
              <a:buChar char="○"/>
            </a:pPr>
            <a:r>
              <a:rPr lang="en-US" sz="1100"/>
              <a:t>Allows the use of indexing or slicing on an object. It’s called when using the </a:t>
            </a:r>
            <a:r>
              <a:rPr lang="en-US" sz="1100">
                <a:solidFill>
                  <a:srgbClr val="188038"/>
                </a:solidFill>
                <a:latin typeface="Roboto Mono"/>
                <a:ea typeface="Roboto Mono"/>
                <a:cs typeface="Roboto Mono"/>
                <a:sym typeface="Roboto Mono"/>
              </a:rPr>
              <a:t>[]</a:t>
            </a:r>
            <a:r>
              <a:rPr lang="en-US" sz="1100"/>
              <a:t> operator.</a:t>
            </a:r>
            <a:endParaRPr sz="1100"/>
          </a:p>
          <a:p>
            <a:pPr indent="0" lvl="0" marL="0" rtl="0" algn="l">
              <a:lnSpc>
                <a:spcPct val="115000"/>
              </a:lnSpc>
              <a:spcBef>
                <a:spcPts val="1200"/>
              </a:spcBef>
              <a:spcAft>
                <a:spcPts val="0"/>
              </a:spcAft>
              <a:buNone/>
            </a:pPr>
            <a:r>
              <a:rPr lang="en-US" sz="1100"/>
              <a:t>Example:</a:t>
            </a:r>
            <a:br>
              <a:rPr lang="en-US" sz="1100"/>
            </a:br>
            <a:r>
              <a:rPr lang="en-US" sz="1100"/>
              <a:t>python</a:t>
            </a:r>
            <a:br>
              <a:rPr lang="en-US" sz="1100"/>
            </a:br>
            <a:r>
              <a:rPr lang="en-US" sz="1100"/>
              <a:t>Copy code</a:t>
            </a:r>
            <a:br>
              <a:rPr lang="en-US" sz="1100"/>
            </a:br>
            <a:r>
              <a:rPr lang="en-US" sz="1100">
                <a:solidFill>
                  <a:srgbClr val="188038"/>
                </a:solidFill>
                <a:latin typeface="Roboto Mono"/>
                <a:ea typeface="Roboto Mono"/>
                <a:cs typeface="Roboto Mono"/>
                <a:sym typeface="Roboto Mono"/>
              </a:rPr>
              <a:t>class MyList:</a:t>
            </a:r>
            <a:endParaRPr sz="11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US" sz="1100">
                <a:solidFill>
                  <a:srgbClr val="188038"/>
                </a:solidFill>
                <a:latin typeface="Roboto Mono"/>
                <a:ea typeface="Roboto Mono"/>
                <a:cs typeface="Roboto Mono"/>
                <a:sym typeface="Roboto Mono"/>
              </a:rPr>
              <a:t>    def __init__(self, items):</a:t>
            </a:r>
            <a:endParaRPr sz="11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US" sz="1100">
                <a:solidFill>
                  <a:srgbClr val="188038"/>
                </a:solidFill>
                <a:latin typeface="Roboto Mono"/>
                <a:ea typeface="Roboto Mono"/>
                <a:cs typeface="Roboto Mono"/>
                <a:sym typeface="Roboto Mono"/>
              </a:rPr>
              <a:t>        self.items = items</a:t>
            </a:r>
            <a:endParaRPr sz="11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t/>
            </a:r>
            <a:endParaRPr sz="11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US" sz="1100">
                <a:solidFill>
                  <a:srgbClr val="188038"/>
                </a:solidFill>
                <a:latin typeface="Roboto Mono"/>
                <a:ea typeface="Roboto Mono"/>
                <a:cs typeface="Roboto Mono"/>
                <a:sym typeface="Roboto Mono"/>
              </a:rPr>
              <a:t>    def __getitem__(self, index):</a:t>
            </a:r>
            <a:endParaRPr sz="11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US" sz="1100">
                <a:solidFill>
                  <a:srgbClr val="188038"/>
                </a:solidFill>
                <a:latin typeface="Roboto Mono"/>
                <a:ea typeface="Roboto Mono"/>
                <a:cs typeface="Roboto Mono"/>
                <a:sym typeface="Roboto Mono"/>
              </a:rPr>
              <a:t>        return self.items[index]</a:t>
            </a:r>
            <a:endParaRPr sz="11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t/>
            </a:r>
            <a:endParaRPr sz="11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US" sz="1100">
                <a:solidFill>
                  <a:srgbClr val="188038"/>
                </a:solidFill>
                <a:latin typeface="Roboto Mono"/>
                <a:ea typeface="Roboto Mono"/>
                <a:cs typeface="Roboto Mono"/>
                <a:sym typeface="Roboto Mono"/>
              </a:rPr>
              <a:t>my_list = MyList([1, 2, 3, 4])</a:t>
            </a:r>
            <a:endParaRPr sz="11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US" sz="1100">
                <a:solidFill>
                  <a:srgbClr val="188038"/>
                </a:solidFill>
                <a:latin typeface="Roboto Mono"/>
                <a:ea typeface="Roboto Mono"/>
                <a:cs typeface="Roboto Mono"/>
                <a:sym typeface="Roboto Mono"/>
              </a:rPr>
              <a:t>print(my_list[2])  # Output: 3</a:t>
            </a:r>
            <a:endParaRPr sz="1100">
              <a:solidFill>
                <a:srgbClr val="188038"/>
              </a:solidFill>
              <a:latin typeface="Roboto Mono"/>
              <a:ea typeface="Roboto Mono"/>
              <a:cs typeface="Roboto Mono"/>
              <a:sym typeface="Roboto Mono"/>
            </a:endParaRPr>
          </a:p>
          <a:p>
            <a:pPr indent="-298450" lvl="1" marL="914400" rtl="0" algn="l">
              <a:lnSpc>
                <a:spcPct val="115000"/>
              </a:lnSpc>
              <a:spcBef>
                <a:spcPts val="1200"/>
              </a:spcBef>
              <a:spcAft>
                <a:spcPts val="0"/>
              </a:spcAft>
              <a:buClr>
                <a:schemeClr val="dk1"/>
              </a:buClr>
              <a:buSzPts val="1100"/>
              <a:buChar char="○"/>
            </a:pPr>
            <a:r>
              <a:t/>
            </a:r>
            <a:endParaRPr sz="1100"/>
          </a:p>
          <a:p>
            <a:pPr indent="-298450" lvl="0" marL="457200" rtl="0" algn="l">
              <a:lnSpc>
                <a:spcPct val="115000"/>
              </a:lnSpc>
              <a:spcBef>
                <a:spcPts val="0"/>
              </a:spcBef>
              <a:spcAft>
                <a:spcPts val="0"/>
              </a:spcAft>
              <a:buClr>
                <a:schemeClr val="dk1"/>
              </a:buClr>
              <a:buSzPts val="1100"/>
              <a:buAutoNum type="arabicPeriod"/>
            </a:pPr>
            <a:r>
              <a:rPr b="1" lang="en-US" sz="1100">
                <a:solidFill>
                  <a:srgbClr val="188038"/>
                </a:solidFill>
                <a:latin typeface="Roboto Mono"/>
                <a:ea typeface="Roboto Mono"/>
                <a:cs typeface="Roboto Mono"/>
                <a:sym typeface="Roboto Mono"/>
              </a:rPr>
              <a:t>__setitem__()</a:t>
            </a:r>
            <a:r>
              <a:rPr lang="en-US" sz="1100"/>
              <a:t> - Set Item</a:t>
            </a:r>
            <a:endParaRPr sz="1100"/>
          </a:p>
          <a:p>
            <a:pPr indent="-298450" lvl="1" marL="914400" rtl="0" algn="l">
              <a:lnSpc>
                <a:spcPct val="115000"/>
              </a:lnSpc>
              <a:spcBef>
                <a:spcPts val="0"/>
              </a:spcBef>
              <a:spcAft>
                <a:spcPts val="0"/>
              </a:spcAft>
              <a:buClr>
                <a:schemeClr val="dk1"/>
              </a:buClr>
              <a:buSzPts val="1100"/>
              <a:buChar char="○"/>
            </a:pPr>
            <a:r>
              <a:rPr lang="en-US" sz="1100"/>
              <a:t>Allows setting an item in an object using indexing. It’s called when using the </a:t>
            </a:r>
            <a:r>
              <a:rPr lang="en-US" sz="1100">
                <a:solidFill>
                  <a:srgbClr val="188038"/>
                </a:solidFill>
                <a:latin typeface="Roboto Mono"/>
                <a:ea typeface="Roboto Mono"/>
                <a:cs typeface="Roboto Mono"/>
                <a:sym typeface="Roboto Mono"/>
              </a:rPr>
              <a:t>[]</a:t>
            </a:r>
            <a:r>
              <a:rPr lang="en-US" sz="1100"/>
              <a:t> operator for assignment.</a:t>
            </a:r>
            <a:endParaRPr sz="1100"/>
          </a:p>
          <a:p>
            <a:pPr indent="0" lvl="0" marL="0" rtl="0" algn="l">
              <a:lnSpc>
                <a:spcPct val="115000"/>
              </a:lnSpc>
              <a:spcBef>
                <a:spcPts val="1200"/>
              </a:spcBef>
              <a:spcAft>
                <a:spcPts val="0"/>
              </a:spcAft>
              <a:buNone/>
            </a:pPr>
            <a:r>
              <a:rPr lang="en-US" sz="1100"/>
              <a:t>Example:</a:t>
            </a:r>
            <a:br>
              <a:rPr lang="en-US" sz="1100"/>
            </a:br>
            <a:r>
              <a:rPr lang="en-US" sz="1100"/>
              <a:t>python</a:t>
            </a:r>
            <a:br>
              <a:rPr lang="en-US" sz="1100"/>
            </a:br>
            <a:r>
              <a:rPr lang="en-US" sz="1100"/>
              <a:t>Copy code</a:t>
            </a:r>
            <a:br>
              <a:rPr lang="en-US" sz="1100"/>
            </a:br>
            <a:r>
              <a:rPr lang="en-US" sz="1100">
                <a:solidFill>
                  <a:srgbClr val="188038"/>
                </a:solidFill>
                <a:latin typeface="Roboto Mono"/>
                <a:ea typeface="Roboto Mono"/>
                <a:cs typeface="Roboto Mono"/>
                <a:sym typeface="Roboto Mono"/>
              </a:rPr>
              <a:t>class MyList:</a:t>
            </a:r>
            <a:endParaRPr sz="11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US" sz="1100">
                <a:solidFill>
                  <a:srgbClr val="188038"/>
                </a:solidFill>
                <a:latin typeface="Roboto Mono"/>
                <a:ea typeface="Roboto Mono"/>
                <a:cs typeface="Roboto Mono"/>
                <a:sym typeface="Roboto Mono"/>
              </a:rPr>
              <a:t>    def __init__(self, items):</a:t>
            </a:r>
            <a:endParaRPr sz="11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US" sz="1100">
                <a:solidFill>
                  <a:srgbClr val="188038"/>
                </a:solidFill>
                <a:latin typeface="Roboto Mono"/>
                <a:ea typeface="Roboto Mono"/>
                <a:cs typeface="Roboto Mono"/>
                <a:sym typeface="Roboto Mono"/>
              </a:rPr>
              <a:t>        self.items = items</a:t>
            </a:r>
            <a:endParaRPr sz="11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t/>
            </a:r>
            <a:endParaRPr sz="11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US" sz="1100">
                <a:solidFill>
                  <a:srgbClr val="188038"/>
                </a:solidFill>
                <a:latin typeface="Roboto Mono"/>
                <a:ea typeface="Roboto Mono"/>
                <a:cs typeface="Roboto Mono"/>
                <a:sym typeface="Roboto Mono"/>
              </a:rPr>
              <a:t>    def __setitem__(self, index, value):</a:t>
            </a:r>
            <a:endParaRPr sz="11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US" sz="1100">
                <a:solidFill>
                  <a:srgbClr val="188038"/>
                </a:solidFill>
                <a:latin typeface="Roboto Mono"/>
                <a:ea typeface="Roboto Mono"/>
                <a:cs typeface="Roboto Mono"/>
                <a:sym typeface="Roboto Mono"/>
              </a:rPr>
              <a:t>        self.items[index] = value</a:t>
            </a:r>
            <a:endParaRPr sz="11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t/>
            </a:r>
            <a:endParaRPr sz="11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US" sz="1100">
                <a:solidFill>
                  <a:srgbClr val="188038"/>
                </a:solidFill>
                <a:latin typeface="Roboto Mono"/>
                <a:ea typeface="Roboto Mono"/>
                <a:cs typeface="Roboto Mono"/>
                <a:sym typeface="Roboto Mono"/>
              </a:rPr>
              <a:t>my_list = MyList([1, 2, 3, 4])</a:t>
            </a:r>
            <a:endParaRPr sz="11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US" sz="1100">
                <a:solidFill>
                  <a:srgbClr val="188038"/>
                </a:solidFill>
                <a:latin typeface="Roboto Mono"/>
                <a:ea typeface="Roboto Mono"/>
                <a:cs typeface="Roboto Mono"/>
                <a:sym typeface="Roboto Mono"/>
              </a:rPr>
              <a:t>my_list[2] = 10</a:t>
            </a:r>
            <a:endParaRPr sz="11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US" sz="1100">
                <a:solidFill>
                  <a:srgbClr val="188038"/>
                </a:solidFill>
                <a:latin typeface="Roboto Mono"/>
                <a:ea typeface="Roboto Mono"/>
                <a:cs typeface="Roboto Mono"/>
                <a:sym typeface="Roboto Mono"/>
              </a:rPr>
              <a:t>print(my_list[2])  # Output: 10</a:t>
            </a:r>
            <a:endParaRPr sz="1100">
              <a:solidFill>
                <a:srgbClr val="188038"/>
              </a:solidFill>
              <a:latin typeface="Roboto Mono"/>
              <a:ea typeface="Roboto Mono"/>
              <a:cs typeface="Roboto Mono"/>
              <a:sym typeface="Roboto Mono"/>
            </a:endParaRPr>
          </a:p>
          <a:p>
            <a:pPr indent="-298450" lvl="1" marL="914400" rtl="0" algn="l">
              <a:lnSpc>
                <a:spcPct val="115000"/>
              </a:lnSpc>
              <a:spcBef>
                <a:spcPts val="1200"/>
              </a:spcBef>
              <a:spcAft>
                <a:spcPts val="0"/>
              </a:spcAft>
              <a:buClr>
                <a:schemeClr val="dk1"/>
              </a:buClr>
              <a:buSzPts val="1100"/>
              <a:buChar char="○"/>
            </a:pPr>
            <a:r>
              <a:t/>
            </a:r>
            <a:endParaRPr sz="1100"/>
          </a:p>
          <a:p>
            <a:pPr indent="-298450" lvl="0" marL="457200" rtl="0" algn="l">
              <a:lnSpc>
                <a:spcPct val="115000"/>
              </a:lnSpc>
              <a:spcBef>
                <a:spcPts val="0"/>
              </a:spcBef>
              <a:spcAft>
                <a:spcPts val="0"/>
              </a:spcAft>
              <a:buClr>
                <a:schemeClr val="dk1"/>
              </a:buClr>
              <a:buSzPts val="1100"/>
              <a:buAutoNum type="arabicPeriod"/>
            </a:pPr>
            <a:r>
              <a:rPr b="1" lang="en-US" sz="1100">
                <a:solidFill>
                  <a:srgbClr val="188038"/>
                </a:solidFill>
                <a:latin typeface="Roboto Mono"/>
                <a:ea typeface="Roboto Mono"/>
                <a:cs typeface="Roboto Mono"/>
                <a:sym typeface="Roboto Mono"/>
              </a:rPr>
              <a:t>__delitem__()</a:t>
            </a:r>
            <a:r>
              <a:rPr lang="en-US" sz="1100"/>
              <a:t> - Delete Item</a:t>
            </a:r>
            <a:endParaRPr sz="1100"/>
          </a:p>
          <a:p>
            <a:pPr indent="-298450" lvl="1" marL="914400" rtl="0" algn="l">
              <a:lnSpc>
                <a:spcPct val="115000"/>
              </a:lnSpc>
              <a:spcBef>
                <a:spcPts val="0"/>
              </a:spcBef>
              <a:spcAft>
                <a:spcPts val="0"/>
              </a:spcAft>
              <a:buClr>
                <a:schemeClr val="dk1"/>
              </a:buClr>
              <a:buSzPts val="1100"/>
              <a:buChar char="○"/>
            </a:pPr>
            <a:r>
              <a:rPr lang="en-US" sz="1100"/>
              <a:t>Allows deletion of an item from an object using indexing. It’s called when using the </a:t>
            </a:r>
            <a:r>
              <a:rPr lang="en-US" sz="1100">
                <a:solidFill>
                  <a:srgbClr val="188038"/>
                </a:solidFill>
                <a:latin typeface="Roboto Mono"/>
                <a:ea typeface="Roboto Mono"/>
                <a:cs typeface="Roboto Mono"/>
                <a:sym typeface="Roboto Mono"/>
              </a:rPr>
              <a:t>del</a:t>
            </a:r>
            <a:r>
              <a:rPr lang="en-US" sz="1100"/>
              <a:t> statement.</a:t>
            </a:r>
            <a:endParaRPr sz="1100"/>
          </a:p>
          <a:p>
            <a:pPr indent="0" lvl="0" marL="0" rtl="0" algn="l">
              <a:lnSpc>
                <a:spcPct val="115000"/>
              </a:lnSpc>
              <a:spcBef>
                <a:spcPts val="1200"/>
              </a:spcBef>
              <a:spcAft>
                <a:spcPts val="0"/>
              </a:spcAft>
              <a:buNone/>
            </a:pPr>
            <a:r>
              <a:rPr lang="en-US" sz="1100"/>
              <a:t>Example:</a:t>
            </a:r>
            <a:br>
              <a:rPr lang="en-US" sz="1100"/>
            </a:br>
            <a:r>
              <a:rPr lang="en-US" sz="1100"/>
              <a:t>python</a:t>
            </a:r>
            <a:br>
              <a:rPr lang="en-US" sz="1100"/>
            </a:br>
            <a:r>
              <a:rPr lang="en-US" sz="1100"/>
              <a:t>Copy code</a:t>
            </a:r>
            <a:br>
              <a:rPr lang="en-US" sz="1100"/>
            </a:br>
            <a:r>
              <a:rPr lang="en-US" sz="1100">
                <a:solidFill>
                  <a:srgbClr val="188038"/>
                </a:solidFill>
                <a:latin typeface="Roboto Mono"/>
                <a:ea typeface="Roboto Mono"/>
                <a:cs typeface="Roboto Mono"/>
                <a:sym typeface="Roboto Mono"/>
              </a:rPr>
              <a:t>class MyList:</a:t>
            </a:r>
            <a:endParaRPr sz="11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US" sz="1100">
                <a:solidFill>
                  <a:srgbClr val="188038"/>
                </a:solidFill>
                <a:latin typeface="Roboto Mono"/>
                <a:ea typeface="Roboto Mono"/>
                <a:cs typeface="Roboto Mono"/>
                <a:sym typeface="Roboto Mono"/>
              </a:rPr>
              <a:t>    def __init__(self, items):</a:t>
            </a:r>
            <a:endParaRPr sz="11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US" sz="1100">
                <a:solidFill>
                  <a:srgbClr val="188038"/>
                </a:solidFill>
                <a:latin typeface="Roboto Mono"/>
                <a:ea typeface="Roboto Mono"/>
                <a:cs typeface="Roboto Mono"/>
                <a:sym typeface="Roboto Mono"/>
              </a:rPr>
              <a:t>        self.items = items</a:t>
            </a:r>
            <a:endParaRPr sz="11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t/>
            </a:r>
            <a:endParaRPr sz="11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US" sz="1100">
                <a:solidFill>
                  <a:srgbClr val="188038"/>
                </a:solidFill>
                <a:latin typeface="Roboto Mono"/>
                <a:ea typeface="Roboto Mono"/>
                <a:cs typeface="Roboto Mono"/>
                <a:sym typeface="Roboto Mono"/>
              </a:rPr>
              <a:t>    def __delitem__(self, index):</a:t>
            </a:r>
            <a:endParaRPr sz="11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US" sz="1100">
                <a:solidFill>
                  <a:srgbClr val="188038"/>
                </a:solidFill>
                <a:latin typeface="Roboto Mono"/>
                <a:ea typeface="Roboto Mono"/>
                <a:cs typeface="Roboto Mono"/>
                <a:sym typeface="Roboto Mono"/>
              </a:rPr>
              <a:t>        del self.items[index]</a:t>
            </a:r>
            <a:endParaRPr sz="11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t/>
            </a:r>
            <a:endParaRPr sz="11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US" sz="1100">
                <a:solidFill>
                  <a:srgbClr val="188038"/>
                </a:solidFill>
                <a:latin typeface="Roboto Mono"/>
                <a:ea typeface="Roboto Mono"/>
                <a:cs typeface="Roboto Mono"/>
                <a:sym typeface="Roboto Mono"/>
              </a:rPr>
              <a:t>my_list = MyList([1, 2, 3, 4])</a:t>
            </a:r>
            <a:endParaRPr sz="11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US" sz="1100">
                <a:solidFill>
                  <a:srgbClr val="188038"/>
                </a:solidFill>
                <a:latin typeface="Roboto Mono"/>
                <a:ea typeface="Roboto Mono"/>
                <a:cs typeface="Roboto Mono"/>
                <a:sym typeface="Roboto Mono"/>
              </a:rPr>
              <a:t>del my_list[2]</a:t>
            </a:r>
            <a:endParaRPr sz="11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US" sz="1100">
                <a:solidFill>
                  <a:srgbClr val="188038"/>
                </a:solidFill>
                <a:latin typeface="Roboto Mono"/>
                <a:ea typeface="Roboto Mono"/>
                <a:cs typeface="Roboto Mono"/>
                <a:sym typeface="Roboto Mono"/>
              </a:rPr>
              <a:t>print(my_list.items)  # Output: [1, 2, 4]</a:t>
            </a:r>
            <a:endParaRPr sz="1100">
              <a:solidFill>
                <a:srgbClr val="188038"/>
              </a:solidFill>
              <a:latin typeface="Roboto Mono"/>
              <a:ea typeface="Roboto Mono"/>
              <a:cs typeface="Roboto Mono"/>
              <a:sym typeface="Roboto Mono"/>
            </a:endParaRPr>
          </a:p>
          <a:p>
            <a:pPr indent="-298450" lvl="1" marL="914400" rtl="0" algn="l">
              <a:lnSpc>
                <a:spcPct val="115000"/>
              </a:lnSpc>
              <a:spcBef>
                <a:spcPts val="1200"/>
              </a:spcBef>
              <a:spcAft>
                <a:spcPts val="0"/>
              </a:spcAft>
              <a:buClr>
                <a:schemeClr val="dk1"/>
              </a:buClr>
              <a:buSzPts val="1100"/>
              <a:buChar char="○"/>
            </a:pPr>
            <a:r>
              <a:t/>
            </a:r>
            <a:endParaRPr sz="1100"/>
          </a:p>
          <a:p>
            <a:pPr indent="-298450" lvl="0" marL="457200" rtl="0" algn="l">
              <a:lnSpc>
                <a:spcPct val="115000"/>
              </a:lnSpc>
              <a:spcBef>
                <a:spcPts val="0"/>
              </a:spcBef>
              <a:spcAft>
                <a:spcPts val="0"/>
              </a:spcAft>
              <a:buClr>
                <a:schemeClr val="dk1"/>
              </a:buClr>
              <a:buSzPts val="1100"/>
              <a:buAutoNum type="arabicPeriod"/>
            </a:pPr>
            <a:r>
              <a:rPr b="1" lang="en-US" sz="1100">
                <a:solidFill>
                  <a:srgbClr val="188038"/>
                </a:solidFill>
                <a:latin typeface="Roboto Mono"/>
                <a:ea typeface="Roboto Mono"/>
                <a:cs typeface="Roboto Mono"/>
                <a:sym typeface="Roboto Mono"/>
              </a:rPr>
              <a:t>__add__()</a:t>
            </a:r>
            <a:r>
              <a:rPr lang="en-US" sz="1100"/>
              <a:t> - Addition</a:t>
            </a:r>
            <a:endParaRPr sz="1100"/>
          </a:p>
          <a:p>
            <a:pPr indent="-298450" lvl="1" marL="914400" rtl="0" algn="l">
              <a:lnSpc>
                <a:spcPct val="115000"/>
              </a:lnSpc>
              <a:spcBef>
                <a:spcPts val="0"/>
              </a:spcBef>
              <a:spcAft>
                <a:spcPts val="0"/>
              </a:spcAft>
              <a:buClr>
                <a:schemeClr val="dk1"/>
              </a:buClr>
              <a:buSzPts val="1100"/>
              <a:buChar char="○"/>
            </a:pPr>
            <a:r>
              <a:rPr lang="en-US" sz="1100"/>
              <a:t>Defines the behavior for the </a:t>
            </a:r>
            <a:r>
              <a:rPr lang="en-US" sz="1100">
                <a:solidFill>
                  <a:srgbClr val="188038"/>
                </a:solidFill>
                <a:latin typeface="Roboto Mono"/>
                <a:ea typeface="Roboto Mono"/>
                <a:cs typeface="Roboto Mono"/>
                <a:sym typeface="Roboto Mono"/>
              </a:rPr>
              <a:t>+</a:t>
            </a:r>
            <a:r>
              <a:rPr lang="en-US" sz="1100"/>
              <a:t> operator. It’s used to add two objects together.</a:t>
            </a:r>
            <a:endParaRPr sz="1100"/>
          </a:p>
          <a:p>
            <a:pPr indent="0" lvl="0" marL="0" rtl="0" algn="l">
              <a:lnSpc>
                <a:spcPct val="115000"/>
              </a:lnSpc>
              <a:spcBef>
                <a:spcPts val="1200"/>
              </a:spcBef>
              <a:spcAft>
                <a:spcPts val="0"/>
              </a:spcAft>
              <a:buNone/>
            </a:pPr>
            <a:r>
              <a:rPr lang="en-US" sz="1100"/>
              <a:t>Example:</a:t>
            </a:r>
            <a:br>
              <a:rPr lang="en-US" sz="1100"/>
            </a:br>
            <a:r>
              <a:rPr lang="en-US" sz="1100"/>
              <a:t>python</a:t>
            </a:r>
            <a:br>
              <a:rPr lang="en-US" sz="1100"/>
            </a:br>
            <a:r>
              <a:rPr lang="en-US" sz="1100"/>
              <a:t>Copy code</a:t>
            </a:r>
            <a:br>
              <a:rPr lang="en-US" sz="1100"/>
            </a:br>
            <a:r>
              <a:rPr lang="en-US" sz="1100">
                <a:solidFill>
                  <a:srgbClr val="188038"/>
                </a:solidFill>
                <a:latin typeface="Roboto Mono"/>
                <a:ea typeface="Roboto Mono"/>
                <a:cs typeface="Roboto Mono"/>
                <a:sym typeface="Roboto Mono"/>
              </a:rPr>
              <a:t>class Vector:</a:t>
            </a:r>
            <a:endParaRPr sz="11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US" sz="1100">
                <a:solidFill>
                  <a:srgbClr val="188038"/>
                </a:solidFill>
                <a:latin typeface="Roboto Mono"/>
                <a:ea typeface="Roboto Mono"/>
                <a:cs typeface="Roboto Mono"/>
                <a:sym typeface="Roboto Mono"/>
              </a:rPr>
              <a:t>    def __init__(self, x, y):</a:t>
            </a:r>
            <a:endParaRPr sz="11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US" sz="1100">
                <a:solidFill>
                  <a:srgbClr val="188038"/>
                </a:solidFill>
                <a:latin typeface="Roboto Mono"/>
                <a:ea typeface="Roboto Mono"/>
                <a:cs typeface="Roboto Mono"/>
                <a:sym typeface="Roboto Mono"/>
              </a:rPr>
              <a:t>        self.x = x</a:t>
            </a:r>
            <a:endParaRPr sz="11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US" sz="1100">
                <a:solidFill>
                  <a:srgbClr val="188038"/>
                </a:solidFill>
                <a:latin typeface="Roboto Mono"/>
                <a:ea typeface="Roboto Mono"/>
                <a:cs typeface="Roboto Mono"/>
                <a:sym typeface="Roboto Mono"/>
              </a:rPr>
              <a:t>        self.y = y</a:t>
            </a:r>
            <a:endParaRPr sz="11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t/>
            </a:r>
            <a:endParaRPr sz="11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US" sz="1100">
                <a:solidFill>
                  <a:srgbClr val="188038"/>
                </a:solidFill>
                <a:latin typeface="Roboto Mono"/>
                <a:ea typeface="Roboto Mono"/>
                <a:cs typeface="Roboto Mono"/>
                <a:sym typeface="Roboto Mono"/>
              </a:rPr>
              <a:t>    def __add__(self, other):</a:t>
            </a:r>
            <a:endParaRPr sz="11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US" sz="1100">
                <a:solidFill>
                  <a:srgbClr val="188038"/>
                </a:solidFill>
                <a:latin typeface="Roboto Mono"/>
                <a:ea typeface="Roboto Mono"/>
                <a:cs typeface="Roboto Mono"/>
                <a:sym typeface="Roboto Mono"/>
              </a:rPr>
              <a:t>        return Vector(self.x + other.x, self.y + other.y)</a:t>
            </a:r>
            <a:endParaRPr sz="11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t/>
            </a:r>
            <a:endParaRPr sz="11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US" sz="1100">
                <a:solidFill>
                  <a:srgbClr val="188038"/>
                </a:solidFill>
                <a:latin typeface="Roboto Mono"/>
                <a:ea typeface="Roboto Mono"/>
                <a:cs typeface="Roboto Mono"/>
                <a:sym typeface="Roboto Mono"/>
              </a:rPr>
              <a:t>    def __repr__(self):</a:t>
            </a:r>
            <a:endParaRPr sz="11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US" sz="1100">
                <a:solidFill>
                  <a:srgbClr val="188038"/>
                </a:solidFill>
                <a:latin typeface="Roboto Mono"/>
                <a:ea typeface="Roboto Mono"/>
                <a:cs typeface="Roboto Mono"/>
                <a:sym typeface="Roboto Mono"/>
              </a:rPr>
              <a:t>        return f"Vector({self.x}, {self.y})"</a:t>
            </a:r>
            <a:endParaRPr sz="11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t/>
            </a:r>
            <a:endParaRPr sz="11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US" sz="1100">
                <a:solidFill>
                  <a:srgbClr val="188038"/>
                </a:solidFill>
                <a:latin typeface="Roboto Mono"/>
                <a:ea typeface="Roboto Mono"/>
                <a:cs typeface="Roboto Mono"/>
                <a:sym typeface="Roboto Mono"/>
              </a:rPr>
              <a:t>v1 = Vector(2, 3)</a:t>
            </a:r>
            <a:endParaRPr sz="11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US" sz="1100">
                <a:solidFill>
                  <a:srgbClr val="188038"/>
                </a:solidFill>
                <a:latin typeface="Roboto Mono"/>
                <a:ea typeface="Roboto Mono"/>
                <a:cs typeface="Roboto Mono"/>
                <a:sym typeface="Roboto Mono"/>
              </a:rPr>
              <a:t>v2 = Vector(4, 5)</a:t>
            </a:r>
            <a:endParaRPr sz="11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US" sz="1100">
                <a:solidFill>
                  <a:srgbClr val="188038"/>
                </a:solidFill>
                <a:latin typeface="Roboto Mono"/>
                <a:ea typeface="Roboto Mono"/>
                <a:cs typeface="Roboto Mono"/>
                <a:sym typeface="Roboto Mono"/>
              </a:rPr>
              <a:t>v3 = v1 + v2  # Uses __add__</a:t>
            </a:r>
            <a:endParaRPr sz="11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US" sz="1100">
                <a:solidFill>
                  <a:srgbClr val="188038"/>
                </a:solidFill>
                <a:latin typeface="Roboto Mono"/>
                <a:ea typeface="Roboto Mono"/>
                <a:cs typeface="Roboto Mono"/>
                <a:sym typeface="Roboto Mono"/>
              </a:rPr>
              <a:t>print(v3)     # Output: Vector(6, 8)</a:t>
            </a:r>
            <a:endParaRPr sz="1100">
              <a:solidFill>
                <a:srgbClr val="188038"/>
              </a:solidFill>
              <a:latin typeface="Roboto Mono"/>
              <a:ea typeface="Roboto Mono"/>
              <a:cs typeface="Roboto Mono"/>
              <a:sym typeface="Roboto Mono"/>
            </a:endParaRPr>
          </a:p>
          <a:p>
            <a:pPr indent="-298450" lvl="1" marL="914400" rtl="0" algn="l">
              <a:lnSpc>
                <a:spcPct val="115000"/>
              </a:lnSpc>
              <a:spcBef>
                <a:spcPts val="1200"/>
              </a:spcBef>
              <a:spcAft>
                <a:spcPts val="0"/>
              </a:spcAft>
              <a:buClr>
                <a:schemeClr val="dk1"/>
              </a:buClr>
              <a:buSzPts val="1100"/>
              <a:buChar char="○"/>
            </a:pPr>
            <a:r>
              <a:t/>
            </a:r>
            <a:endParaRPr sz="1100"/>
          </a:p>
          <a:p>
            <a:pPr indent="-298450" lvl="0" marL="457200" rtl="0" algn="l">
              <a:lnSpc>
                <a:spcPct val="115000"/>
              </a:lnSpc>
              <a:spcBef>
                <a:spcPts val="0"/>
              </a:spcBef>
              <a:spcAft>
                <a:spcPts val="0"/>
              </a:spcAft>
              <a:buClr>
                <a:schemeClr val="dk1"/>
              </a:buClr>
              <a:buSzPts val="1100"/>
              <a:buAutoNum type="arabicPeriod"/>
            </a:pPr>
            <a:r>
              <a:rPr b="1" lang="en-US" sz="1100">
                <a:solidFill>
                  <a:srgbClr val="188038"/>
                </a:solidFill>
                <a:latin typeface="Roboto Mono"/>
                <a:ea typeface="Roboto Mono"/>
                <a:cs typeface="Roboto Mono"/>
                <a:sym typeface="Roboto Mono"/>
              </a:rPr>
              <a:t>__eq__()</a:t>
            </a:r>
            <a:r>
              <a:rPr lang="en-US" sz="1100"/>
              <a:t> - Equality</a:t>
            </a:r>
            <a:endParaRPr sz="1100"/>
          </a:p>
          <a:p>
            <a:pPr indent="-298450" lvl="1" marL="914400" rtl="0" algn="l">
              <a:lnSpc>
                <a:spcPct val="115000"/>
              </a:lnSpc>
              <a:spcBef>
                <a:spcPts val="0"/>
              </a:spcBef>
              <a:spcAft>
                <a:spcPts val="0"/>
              </a:spcAft>
              <a:buClr>
                <a:schemeClr val="dk1"/>
              </a:buClr>
              <a:buSzPts val="1100"/>
              <a:buChar char="○"/>
            </a:pPr>
            <a:r>
              <a:rPr lang="en-US" sz="1100"/>
              <a:t>Defines the behavior for the </a:t>
            </a:r>
            <a:r>
              <a:rPr lang="en-US" sz="1100">
                <a:solidFill>
                  <a:srgbClr val="188038"/>
                </a:solidFill>
                <a:latin typeface="Roboto Mono"/>
                <a:ea typeface="Roboto Mono"/>
                <a:cs typeface="Roboto Mono"/>
                <a:sym typeface="Roboto Mono"/>
              </a:rPr>
              <a:t>==</a:t>
            </a:r>
            <a:r>
              <a:rPr lang="en-US" sz="1100"/>
              <a:t> operator. It’s used to compare two objects for equality.</a:t>
            </a:r>
            <a:endParaRPr sz="1100"/>
          </a:p>
          <a:p>
            <a:pPr indent="0" lvl="0" marL="0" rtl="0" algn="l">
              <a:lnSpc>
                <a:spcPct val="115000"/>
              </a:lnSpc>
              <a:spcBef>
                <a:spcPts val="1200"/>
              </a:spcBef>
              <a:spcAft>
                <a:spcPts val="0"/>
              </a:spcAft>
              <a:buNone/>
            </a:pPr>
            <a:r>
              <a:rPr lang="en-US" sz="1100"/>
              <a:t>Example:</a:t>
            </a:r>
            <a:br>
              <a:rPr lang="en-US" sz="1100"/>
            </a:br>
            <a:r>
              <a:rPr lang="en-US" sz="1100"/>
              <a:t>python</a:t>
            </a:r>
            <a:br>
              <a:rPr lang="en-US" sz="1100"/>
            </a:br>
            <a:r>
              <a:rPr lang="en-US" sz="1100"/>
              <a:t>Copy code</a:t>
            </a:r>
            <a:br>
              <a:rPr lang="en-US" sz="1100"/>
            </a:br>
            <a:r>
              <a:rPr lang="en-US" sz="1100">
                <a:solidFill>
                  <a:srgbClr val="188038"/>
                </a:solidFill>
                <a:latin typeface="Roboto Mono"/>
                <a:ea typeface="Roboto Mono"/>
                <a:cs typeface="Roboto Mono"/>
                <a:sym typeface="Roboto Mono"/>
              </a:rPr>
              <a:t>class Vector:</a:t>
            </a:r>
            <a:endParaRPr sz="11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US" sz="1100">
                <a:solidFill>
                  <a:srgbClr val="188038"/>
                </a:solidFill>
                <a:latin typeface="Roboto Mono"/>
                <a:ea typeface="Roboto Mono"/>
                <a:cs typeface="Roboto Mono"/>
                <a:sym typeface="Roboto Mono"/>
              </a:rPr>
              <a:t>    def __init__(self, x, y):</a:t>
            </a:r>
            <a:endParaRPr sz="11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US" sz="1100">
                <a:solidFill>
                  <a:srgbClr val="188038"/>
                </a:solidFill>
                <a:latin typeface="Roboto Mono"/>
                <a:ea typeface="Roboto Mono"/>
                <a:cs typeface="Roboto Mono"/>
                <a:sym typeface="Roboto Mono"/>
              </a:rPr>
              <a:t>        self.x = x</a:t>
            </a:r>
            <a:endParaRPr sz="11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US" sz="1100">
                <a:solidFill>
                  <a:srgbClr val="188038"/>
                </a:solidFill>
                <a:latin typeface="Roboto Mono"/>
                <a:ea typeface="Roboto Mono"/>
                <a:cs typeface="Roboto Mono"/>
                <a:sym typeface="Roboto Mono"/>
              </a:rPr>
              <a:t>        self.y = y</a:t>
            </a:r>
            <a:endParaRPr sz="11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t/>
            </a:r>
            <a:endParaRPr sz="11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US" sz="1100">
                <a:solidFill>
                  <a:srgbClr val="188038"/>
                </a:solidFill>
                <a:latin typeface="Roboto Mono"/>
                <a:ea typeface="Roboto Mono"/>
                <a:cs typeface="Roboto Mono"/>
                <a:sym typeface="Roboto Mono"/>
              </a:rPr>
              <a:t>    def __eq__(self, other):</a:t>
            </a:r>
            <a:endParaRPr sz="11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US" sz="1100">
                <a:solidFill>
                  <a:srgbClr val="188038"/>
                </a:solidFill>
                <a:latin typeface="Roboto Mono"/>
                <a:ea typeface="Roboto Mono"/>
                <a:cs typeface="Roboto Mono"/>
                <a:sym typeface="Roboto Mono"/>
              </a:rPr>
              <a:t>        return self.x == other.x and self.y == other.y</a:t>
            </a:r>
            <a:endParaRPr sz="11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t/>
            </a:r>
            <a:endParaRPr sz="11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US" sz="1100">
                <a:solidFill>
                  <a:srgbClr val="188038"/>
                </a:solidFill>
                <a:latin typeface="Roboto Mono"/>
                <a:ea typeface="Roboto Mono"/>
                <a:cs typeface="Roboto Mono"/>
                <a:sym typeface="Roboto Mono"/>
              </a:rPr>
              <a:t>v1 = Vector(2, 3)</a:t>
            </a:r>
            <a:endParaRPr sz="11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US" sz="1100">
                <a:solidFill>
                  <a:srgbClr val="188038"/>
                </a:solidFill>
                <a:latin typeface="Roboto Mono"/>
                <a:ea typeface="Roboto Mono"/>
                <a:cs typeface="Roboto Mono"/>
                <a:sym typeface="Roboto Mono"/>
              </a:rPr>
              <a:t>v2 = Vector(2, 3)</a:t>
            </a:r>
            <a:endParaRPr sz="11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US" sz="1100">
                <a:solidFill>
                  <a:srgbClr val="188038"/>
                </a:solidFill>
                <a:latin typeface="Roboto Mono"/>
                <a:ea typeface="Roboto Mono"/>
                <a:cs typeface="Roboto Mono"/>
                <a:sym typeface="Roboto Mono"/>
              </a:rPr>
              <a:t>print(v1 == v2)  # Output: True</a:t>
            </a:r>
            <a:endParaRPr sz="1100">
              <a:solidFill>
                <a:srgbClr val="188038"/>
              </a:solidFill>
              <a:latin typeface="Roboto Mono"/>
              <a:ea typeface="Roboto Mono"/>
              <a:cs typeface="Roboto Mono"/>
              <a:sym typeface="Roboto Mono"/>
            </a:endParaRPr>
          </a:p>
          <a:p>
            <a:pPr indent="-298450" lvl="1" marL="914400" rtl="0" algn="l">
              <a:lnSpc>
                <a:spcPct val="115000"/>
              </a:lnSpc>
              <a:spcBef>
                <a:spcPts val="1200"/>
              </a:spcBef>
              <a:spcAft>
                <a:spcPts val="0"/>
              </a:spcAft>
              <a:buClr>
                <a:schemeClr val="dk1"/>
              </a:buClr>
              <a:buSzPts val="1100"/>
              <a:buChar char="○"/>
            </a:pPr>
            <a:r>
              <a:t/>
            </a:r>
            <a:endParaRPr sz="1100"/>
          </a:p>
          <a:p>
            <a:pPr indent="-298450" lvl="0" marL="457200" rtl="0" algn="l">
              <a:lnSpc>
                <a:spcPct val="115000"/>
              </a:lnSpc>
              <a:spcBef>
                <a:spcPts val="0"/>
              </a:spcBef>
              <a:spcAft>
                <a:spcPts val="0"/>
              </a:spcAft>
              <a:buClr>
                <a:schemeClr val="dk1"/>
              </a:buClr>
              <a:buSzPts val="1100"/>
              <a:buAutoNum type="arabicPeriod"/>
            </a:pPr>
            <a:r>
              <a:rPr b="1" lang="en-US" sz="1100">
                <a:solidFill>
                  <a:srgbClr val="188038"/>
                </a:solidFill>
                <a:latin typeface="Roboto Mono"/>
                <a:ea typeface="Roboto Mono"/>
                <a:cs typeface="Roboto Mono"/>
                <a:sym typeface="Roboto Mono"/>
              </a:rPr>
              <a:t>__call__()</a:t>
            </a:r>
            <a:r>
              <a:rPr lang="en-US" sz="1100"/>
              <a:t> - Callable Objects</a:t>
            </a:r>
            <a:endParaRPr sz="1100"/>
          </a:p>
          <a:p>
            <a:pPr indent="-298450" lvl="1" marL="914400" rtl="0" algn="l">
              <a:lnSpc>
                <a:spcPct val="115000"/>
              </a:lnSpc>
              <a:spcBef>
                <a:spcPts val="0"/>
              </a:spcBef>
              <a:spcAft>
                <a:spcPts val="0"/>
              </a:spcAft>
              <a:buClr>
                <a:schemeClr val="dk1"/>
              </a:buClr>
              <a:buSzPts val="1100"/>
              <a:buChar char="○"/>
            </a:pPr>
            <a:r>
              <a:rPr lang="en-US" sz="1100"/>
              <a:t>Allows an object to be called as a function. It’s called when the object is used with parentheses </a:t>
            </a:r>
            <a:r>
              <a:rPr lang="en-US" sz="1100">
                <a:solidFill>
                  <a:srgbClr val="188038"/>
                </a:solidFill>
                <a:latin typeface="Roboto Mono"/>
                <a:ea typeface="Roboto Mono"/>
                <a:cs typeface="Roboto Mono"/>
                <a:sym typeface="Roboto Mono"/>
              </a:rPr>
              <a:t>()</a:t>
            </a:r>
            <a:r>
              <a:rPr lang="en-US" sz="1100"/>
              <a:t>.</a:t>
            </a:r>
            <a:endParaRPr sz="1100"/>
          </a:p>
          <a:p>
            <a:pPr indent="0" lvl="0" marL="0" rtl="0" algn="l">
              <a:lnSpc>
                <a:spcPct val="115000"/>
              </a:lnSpc>
              <a:spcBef>
                <a:spcPts val="1200"/>
              </a:spcBef>
              <a:spcAft>
                <a:spcPts val="0"/>
              </a:spcAft>
              <a:buNone/>
            </a:pPr>
            <a:r>
              <a:rPr lang="en-US" sz="1100"/>
              <a:t>Example:</a:t>
            </a:r>
            <a:br>
              <a:rPr lang="en-US" sz="1100"/>
            </a:br>
            <a:r>
              <a:rPr lang="en-US" sz="1100"/>
              <a:t>python</a:t>
            </a:r>
            <a:br>
              <a:rPr lang="en-US" sz="1100"/>
            </a:br>
            <a:r>
              <a:rPr lang="en-US" sz="1100"/>
              <a:t>Copy code</a:t>
            </a:r>
            <a:br>
              <a:rPr lang="en-US" sz="1100"/>
            </a:br>
            <a:r>
              <a:rPr lang="en-US" sz="1100">
                <a:solidFill>
                  <a:srgbClr val="188038"/>
                </a:solidFill>
                <a:latin typeface="Roboto Mono"/>
                <a:ea typeface="Roboto Mono"/>
                <a:cs typeface="Roboto Mono"/>
                <a:sym typeface="Roboto Mono"/>
              </a:rPr>
              <a:t>class Multiplier:</a:t>
            </a:r>
            <a:endParaRPr sz="11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US" sz="1100">
                <a:solidFill>
                  <a:srgbClr val="188038"/>
                </a:solidFill>
                <a:latin typeface="Roboto Mono"/>
                <a:ea typeface="Roboto Mono"/>
                <a:cs typeface="Roboto Mono"/>
                <a:sym typeface="Roboto Mono"/>
              </a:rPr>
              <a:t>    def __init__(self, factor):</a:t>
            </a:r>
            <a:endParaRPr sz="11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US" sz="1100">
                <a:solidFill>
                  <a:srgbClr val="188038"/>
                </a:solidFill>
                <a:latin typeface="Roboto Mono"/>
                <a:ea typeface="Roboto Mono"/>
                <a:cs typeface="Roboto Mono"/>
                <a:sym typeface="Roboto Mono"/>
              </a:rPr>
              <a:t>        self.factor = factor</a:t>
            </a:r>
            <a:endParaRPr sz="11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t/>
            </a:r>
            <a:endParaRPr sz="11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US" sz="1100">
                <a:solidFill>
                  <a:srgbClr val="188038"/>
                </a:solidFill>
                <a:latin typeface="Roboto Mono"/>
                <a:ea typeface="Roboto Mono"/>
                <a:cs typeface="Roboto Mono"/>
                <a:sym typeface="Roboto Mono"/>
              </a:rPr>
              <a:t>    def __call__(self, value):</a:t>
            </a:r>
            <a:endParaRPr sz="11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US" sz="1100">
                <a:solidFill>
                  <a:srgbClr val="188038"/>
                </a:solidFill>
                <a:latin typeface="Roboto Mono"/>
                <a:ea typeface="Roboto Mono"/>
                <a:cs typeface="Roboto Mono"/>
                <a:sym typeface="Roboto Mono"/>
              </a:rPr>
              <a:t>        return value * self.factor</a:t>
            </a:r>
            <a:endParaRPr sz="11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t/>
            </a:r>
            <a:endParaRPr sz="11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US" sz="1100">
                <a:solidFill>
                  <a:srgbClr val="188038"/>
                </a:solidFill>
                <a:latin typeface="Roboto Mono"/>
                <a:ea typeface="Roboto Mono"/>
                <a:cs typeface="Roboto Mono"/>
                <a:sym typeface="Roboto Mono"/>
              </a:rPr>
              <a:t>multiply_by_3 = Multiplier(3)</a:t>
            </a:r>
            <a:endParaRPr sz="11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US" sz="1100">
                <a:solidFill>
                  <a:srgbClr val="188038"/>
                </a:solidFill>
                <a:latin typeface="Roboto Mono"/>
                <a:ea typeface="Roboto Mono"/>
                <a:cs typeface="Roboto Mono"/>
                <a:sym typeface="Roboto Mono"/>
              </a:rPr>
              <a:t>print(multiply_by_3(10))  # Output: 30</a:t>
            </a:r>
            <a:endParaRPr sz="1100">
              <a:solidFill>
                <a:srgbClr val="188038"/>
              </a:solidFill>
              <a:latin typeface="Roboto Mono"/>
              <a:ea typeface="Roboto Mono"/>
              <a:cs typeface="Roboto Mono"/>
              <a:sym typeface="Roboto Mono"/>
            </a:endParaRPr>
          </a:p>
          <a:p>
            <a:pPr indent="-298450" lvl="1" marL="914400" rtl="0" algn="l">
              <a:lnSpc>
                <a:spcPct val="115000"/>
              </a:lnSpc>
              <a:spcBef>
                <a:spcPts val="1200"/>
              </a:spcBef>
              <a:spcAft>
                <a:spcPts val="0"/>
              </a:spcAft>
              <a:buClr>
                <a:schemeClr val="dk1"/>
              </a:buClr>
              <a:buSzPts val="1100"/>
              <a:buChar char="○"/>
            </a:pPr>
            <a:r>
              <a:t/>
            </a:r>
            <a:endParaRPr sz="1100"/>
          </a:p>
          <a:p>
            <a:pPr indent="0" lvl="0" marL="0" rtl="0" algn="l">
              <a:lnSpc>
                <a:spcPct val="115000"/>
              </a:lnSpc>
              <a:spcBef>
                <a:spcPts val="1400"/>
              </a:spcBef>
              <a:spcAft>
                <a:spcPts val="0"/>
              </a:spcAft>
              <a:buNone/>
            </a:pPr>
            <a:r>
              <a:rPr b="1" lang="en-US" sz="1300"/>
              <a:t>Why Dunder Methods are Important:</a:t>
            </a:r>
            <a:endParaRPr b="1" sz="1300"/>
          </a:p>
          <a:p>
            <a:pPr indent="-298450" lvl="0" marL="457200" rtl="0" algn="l">
              <a:lnSpc>
                <a:spcPct val="115000"/>
              </a:lnSpc>
              <a:spcBef>
                <a:spcPts val="1200"/>
              </a:spcBef>
              <a:spcAft>
                <a:spcPts val="0"/>
              </a:spcAft>
              <a:buClr>
                <a:schemeClr val="dk1"/>
              </a:buClr>
              <a:buSzPts val="1100"/>
              <a:buChar char="●"/>
            </a:pPr>
            <a:r>
              <a:rPr b="1" lang="en-US" sz="1100"/>
              <a:t>Customization:</a:t>
            </a:r>
            <a:r>
              <a:rPr lang="en-US" sz="1100"/>
              <a:t> Dunder methods allow you to define or customize the behavior of objects when they interact with Python’s built-in functions or operators.</a:t>
            </a:r>
            <a:endParaRPr sz="1100"/>
          </a:p>
          <a:p>
            <a:pPr indent="-298450" lvl="0" marL="457200" rtl="0" algn="l">
              <a:lnSpc>
                <a:spcPct val="115000"/>
              </a:lnSpc>
              <a:spcBef>
                <a:spcPts val="0"/>
              </a:spcBef>
              <a:spcAft>
                <a:spcPts val="0"/>
              </a:spcAft>
              <a:buClr>
                <a:schemeClr val="dk1"/>
              </a:buClr>
              <a:buSzPts val="1100"/>
              <a:buChar char="●"/>
            </a:pPr>
            <a:r>
              <a:rPr b="1" lang="en-US" sz="1100"/>
              <a:t>Readability:</a:t>
            </a:r>
            <a:r>
              <a:rPr lang="en-US" sz="1100"/>
              <a:t> By using dunder methods, you can make your classes and objects more intuitive and easier to work with, as they will behave like built-in Python types.</a:t>
            </a:r>
            <a:endParaRPr sz="1100"/>
          </a:p>
          <a:p>
            <a:pPr indent="-298450" lvl="0" marL="457200" rtl="0" algn="l">
              <a:lnSpc>
                <a:spcPct val="115000"/>
              </a:lnSpc>
              <a:spcBef>
                <a:spcPts val="0"/>
              </a:spcBef>
              <a:spcAft>
                <a:spcPts val="0"/>
              </a:spcAft>
              <a:buClr>
                <a:schemeClr val="dk1"/>
              </a:buClr>
              <a:buSzPts val="1100"/>
              <a:buChar char="●"/>
            </a:pPr>
            <a:r>
              <a:rPr b="1" lang="en-US" sz="1100"/>
              <a:t>Polymorphism:</a:t>
            </a:r>
            <a:r>
              <a:rPr lang="en-US" sz="1100"/>
              <a:t> Dunder methods contribute to polymorphism by allowing objects of different classes to interact with the same operations in a consistent manner.</a:t>
            </a:r>
            <a:endParaRPr sz="1100"/>
          </a:p>
        </p:txBody>
      </p:sp>
      <p:sp>
        <p:nvSpPr>
          <p:cNvPr id="192" name="Google Shape;192;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 name="Google Shape;9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a:t>Object-Oriented Programming (OOP) is a programming paradigm that organizes code into objects, which are instances of classes. OOP focuses on the concepts of encapsulation, inheritance, and polymorphism.</a:t>
            </a:r>
            <a:endParaRPr/>
          </a:p>
          <a:p>
            <a:pPr indent="0" lvl="0" marL="0" rtl="0" algn="l">
              <a:lnSpc>
                <a:spcPct val="115000"/>
              </a:lnSpc>
              <a:spcBef>
                <a:spcPts val="1200"/>
              </a:spcBef>
              <a:spcAft>
                <a:spcPts val="0"/>
              </a:spcAft>
              <a:buClr>
                <a:schemeClr val="dk1"/>
              </a:buClr>
              <a:buSzPts val="1100"/>
              <a:buFont typeface="Arial"/>
              <a:buNone/>
            </a:pPr>
            <a:r>
              <a:rPr lang="en-US"/>
              <a:t>Key concepts in OOP:</a:t>
            </a:r>
            <a:endParaRPr/>
          </a:p>
          <a:p>
            <a:pPr indent="-298450" lvl="0" marL="457200" rtl="0" algn="l">
              <a:lnSpc>
                <a:spcPct val="115000"/>
              </a:lnSpc>
              <a:spcBef>
                <a:spcPts val="1200"/>
              </a:spcBef>
              <a:spcAft>
                <a:spcPts val="0"/>
              </a:spcAft>
              <a:buClr>
                <a:schemeClr val="dk1"/>
              </a:buClr>
              <a:buSzPts val="1100"/>
              <a:buChar char="●"/>
            </a:pPr>
            <a:r>
              <a:rPr lang="en-US"/>
              <a:t>Class: A blueprint for creating objects</a:t>
            </a:r>
            <a:endParaRPr/>
          </a:p>
          <a:p>
            <a:pPr indent="-298450" lvl="0" marL="457200" rtl="0" algn="l">
              <a:lnSpc>
                <a:spcPct val="115000"/>
              </a:lnSpc>
              <a:spcBef>
                <a:spcPts val="0"/>
              </a:spcBef>
              <a:spcAft>
                <a:spcPts val="0"/>
              </a:spcAft>
              <a:buClr>
                <a:schemeClr val="dk1"/>
              </a:buClr>
              <a:buSzPts val="1100"/>
              <a:buChar char="●"/>
            </a:pPr>
            <a:r>
              <a:rPr lang="en-US"/>
              <a:t>Object: An instance of a class</a:t>
            </a:r>
            <a:endParaRPr/>
          </a:p>
          <a:p>
            <a:pPr indent="-298450" lvl="0" marL="457200" rtl="0" algn="l">
              <a:lnSpc>
                <a:spcPct val="115000"/>
              </a:lnSpc>
              <a:spcBef>
                <a:spcPts val="0"/>
              </a:spcBef>
              <a:spcAft>
                <a:spcPts val="0"/>
              </a:spcAft>
              <a:buClr>
                <a:schemeClr val="dk1"/>
              </a:buClr>
              <a:buSzPts val="1100"/>
              <a:buChar char="●"/>
            </a:pPr>
            <a:r>
              <a:rPr lang="en-US"/>
              <a:t>Attribute: A variable associated with a class or object</a:t>
            </a:r>
            <a:endParaRPr/>
          </a:p>
          <a:p>
            <a:pPr indent="-298450" lvl="0" marL="457200" rtl="0" algn="l">
              <a:lnSpc>
                <a:spcPct val="115000"/>
              </a:lnSpc>
              <a:spcBef>
                <a:spcPts val="0"/>
              </a:spcBef>
              <a:spcAft>
                <a:spcPts val="0"/>
              </a:spcAft>
              <a:buClr>
                <a:schemeClr val="dk1"/>
              </a:buClr>
              <a:buSzPts val="1100"/>
              <a:buChar char="●"/>
            </a:pPr>
            <a:r>
              <a:rPr lang="en-US"/>
              <a:t>Method: A function associated with a class or object</a:t>
            </a:r>
            <a:endParaRPr/>
          </a:p>
          <a:p>
            <a:pPr indent="0" lvl="0" marL="0" rtl="0" algn="l">
              <a:spcBef>
                <a:spcPts val="1200"/>
              </a:spcBef>
              <a:spcAft>
                <a:spcPts val="0"/>
              </a:spcAft>
              <a:buNone/>
            </a:pPr>
            <a:r>
              <a:t/>
            </a:r>
            <a:endParaRPr/>
          </a:p>
        </p:txBody>
      </p:sp>
      <p:sp>
        <p:nvSpPr>
          <p:cNvPr id="93" name="Google Shape;93;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 name="Google Shape;9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Classes and Objects are fundamental concepts in Object-Oriented Programming (OOP), a programming paradigm used in languages like Python, Java, C++, and others. They help organize and structure code in a way that models real-world entities and their behaviors.</a:t>
            </a:r>
            <a:endParaRPr/>
          </a:p>
          <a:p>
            <a:pPr indent="0" lvl="0" marL="0" rtl="0" algn="l">
              <a:spcBef>
                <a:spcPts val="0"/>
              </a:spcBef>
              <a:spcAft>
                <a:spcPts val="0"/>
              </a:spcAft>
              <a:buNone/>
            </a:pPr>
            <a:r>
              <a:t/>
            </a:r>
            <a:endParaRPr/>
          </a:p>
          <a:p>
            <a:pPr indent="0" lvl="0" marL="0" rtl="0" algn="l">
              <a:lnSpc>
                <a:spcPct val="115000"/>
              </a:lnSpc>
              <a:spcBef>
                <a:spcPts val="1400"/>
              </a:spcBef>
              <a:spcAft>
                <a:spcPts val="0"/>
              </a:spcAft>
              <a:buClr>
                <a:schemeClr val="dk1"/>
              </a:buClr>
              <a:buSzPts val="1100"/>
              <a:buFont typeface="Arial"/>
              <a:buNone/>
            </a:pPr>
            <a:r>
              <a:rPr b="1" lang="en-US" sz="1300"/>
              <a:t>What is a Class?</a:t>
            </a:r>
            <a:endParaRPr b="1" sz="1300"/>
          </a:p>
          <a:p>
            <a:pPr indent="0" lvl="0" marL="0" rtl="0" algn="l">
              <a:lnSpc>
                <a:spcPct val="115000"/>
              </a:lnSpc>
              <a:spcBef>
                <a:spcPts val="1200"/>
              </a:spcBef>
              <a:spcAft>
                <a:spcPts val="0"/>
              </a:spcAft>
              <a:buClr>
                <a:schemeClr val="dk1"/>
              </a:buClr>
              <a:buSzPts val="1100"/>
              <a:buFont typeface="Arial"/>
              <a:buNone/>
            </a:pPr>
            <a:r>
              <a:rPr lang="en-US" sz="1100"/>
              <a:t>A </a:t>
            </a:r>
            <a:r>
              <a:rPr b="1" lang="en-US" sz="1100"/>
              <a:t>Class</a:t>
            </a:r>
            <a:r>
              <a:rPr lang="en-US" sz="1100"/>
              <a:t> is a blueprint or a template for creating objects. It defines a set of attributes (data) and methods (functions) that the objects created from the class will have. Think of a class as a recipe or a design specification for creating objects.</a:t>
            </a:r>
            <a:endParaRPr sz="1100"/>
          </a:p>
          <a:p>
            <a:pPr indent="-298450" lvl="0" marL="457200" rtl="0" algn="l">
              <a:lnSpc>
                <a:spcPct val="115000"/>
              </a:lnSpc>
              <a:spcBef>
                <a:spcPts val="1200"/>
              </a:spcBef>
              <a:spcAft>
                <a:spcPts val="0"/>
              </a:spcAft>
              <a:buClr>
                <a:schemeClr val="dk1"/>
              </a:buClr>
              <a:buSzPts val="1100"/>
              <a:buChar char="●"/>
            </a:pPr>
            <a:r>
              <a:rPr b="1" lang="en-US" sz="1100"/>
              <a:t>Attributes:</a:t>
            </a:r>
            <a:r>
              <a:rPr lang="en-US" sz="1100"/>
              <a:t> These are variables that hold the state or properties of an object. For example, if you have a </a:t>
            </a:r>
            <a:r>
              <a:rPr lang="en-US" sz="1100">
                <a:solidFill>
                  <a:srgbClr val="188038"/>
                </a:solidFill>
                <a:latin typeface="Roboto Mono"/>
                <a:ea typeface="Roboto Mono"/>
                <a:cs typeface="Roboto Mono"/>
                <a:sym typeface="Roboto Mono"/>
              </a:rPr>
              <a:t>Car</a:t>
            </a:r>
            <a:r>
              <a:rPr lang="en-US" sz="1100"/>
              <a:t> class, attributes might include </a:t>
            </a:r>
            <a:r>
              <a:rPr lang="en-US" sz="1100">
                <a:solidFill>
                  <a:srgbClr val="188038"/>
                </a:solidFill>
                <a:latin typeface="Roboto Mono"/>
                <a:ea typeface="Roboto Mono"/>
                <a:cs typeface="Roboto Mono"/>
                <a:sym typeface="Roboto Mono"/>
              </a:rPr>
              <a:t>color</a:t>
            </a:r>
            <a:r>
              <a:rPr lang="en-US" sz="1100"/>
              <a:t>, </a:t>
            </a:r>
            <a:r>
              <a:rPr lang="en-US" sz="1100">
                <a:solidFill>
                  <a:srgbClr val="188038"/>
                </a:solidFill>
                <a:latin typeface="Roboto Mono"/>
                <a:ea typeface="Roboto Mono"/>
                <a:cs typeface="Roboto Mono"/>
                <a:sym typeface="Roboto Mono"/>
              </a:rPr>
              <a:t>make</a:t>
            </a:r>
            <a:r>
              <a:rPr lang="en-US" sz="1100"/>
              <a:t>, </a:t>
            </a:r>
            <a:r>
              <a:rPr lang="en-US" sz="1100">
                <a:solidFill>
                  <a:srgbClr val="188038"/>
                </a:solidFill>
                <a:latin typeface="Roboto Mono"/>
                <a:ea typeface="Roboto Mono"/>
                <a:cs typeface="Roboto Mono"/>
                <a:sym typeface="Roboto Mono"/>
              </a:rPr>
              <a:t>model</a:t>
            </a:r>
            <a:r>
              <a:rPr lang="en-US" sz="1100"/>
              <a:t>, and </a:t>
            </a:r>
            <a:r>
              <a:rPr lang="en-US" sz="1100">
                <a:solidFill>
                  <a:srgbClr val="188038"/>
                </a:solidFill>
                <a:latin typeface="Roboto Mono"/>
                <a:ea typeface="Roboto Mono"/>
                <a:cs typeface="Roboto Mono"/>
                <a:sym typeface="Roboto Mono"/>
              </a:rPr>
              <a:t>year</a:t>
            </a:r>
            <a:r>
              <a:rPr lang="en-US" sz="1100"/>
              <a:t>.</a:t>
            </a:r>
            <a:endParaRPr sz="1100"/>
          </a:p>
          <a:p>
            <a:pPr indent="-298450" lvl="0" marL="457200" rtl="0" algn="l">
              <a:lnSpc>
                <a:spcPct val="115000"/>
              </a:lnSpc>
              <a:spcBef>
                <a:spcPts val="0"/>
              </a:spcBef>
              <a:spcAft>
                <a:spcPts val="0"/>
              </a:spcAft>
              <a:buClr>
                <a:schemeClr val="dk1"/>
              </a:buClr>
              <a:buSzPts val="1100"/>
              <a:buChar char="●"/>
            </a:pPr>
            <a:r>
              <a:rPr b="1" lang="en-US" sz="1100"/>
              <a:t>Methods:</a:t>
            </a:r>
            <a:r>
              <a:rPr lang="en-US" sz="1100"/>
              <a:t> These are functions defined within a class that describe the behaviors of the objects. Continuing with the </a:t>
            </a:r>
            <a:r>
              <a:rPr lang="en-US" sz="1100">
                <a:solidFill>
                  <a:srgbClr val="188038"/>
                </a:solidFill>
                <a:latin typeface="Roboto Mono"/>
                <a:ea typeface="Roboto Mono"/>
                <a:cs typeface="Roboto Mono"/>
                <a:sym typeface="Roboto Mono"/>
              </a:rPr>
              <a:t>Car</a:t>
            </a:r>
            <a:r>
              <a:rPr lang="en-US" sz="1100"/>
              <a:t> class example, methods might include </a:t>
            </a:r>
            <a:r>
              <a:rPr lang="en-US" sz="1100">
                <a:solidFill>
                  <a:srgbClr val="188038"/>
                </a:solidFill>
                <a:latin typeface="Roboto Mono"/>
                <a:ea typeface="Roboto Mono"/>
                <a:cs typeface="Roboto Mono"/>
                <a:sym typeface="Roboto Mono"/>
              </a:rPr>
              <a:t>start()</a:t>
            </a:r>
            <a:r>
              <a:rPr lang="en-US" sz="1100"/>
              <a:t>, </a:t>
            </a:r>
            <a:r>
              <a:rPr lang="en-US" sz="1100">
                <a:solidFill>
                  <a:srgbClr val="188038"/>
                </a:solidFill>
                <a:latin typeface="Roboto Mono"/>
                <a:ea typeface="Roboto Mono"/>
                <a:cs typeface="Roboto Mono"/>
                <a:sym typeface="Roboto Mono"/>
              </a:rPr>
              <a:t>stop()</a:t>
            </a:r>
            <a:r>
              <a:rPr lang="en-US" sz="1100"/>
              <a:t>, and </a:t>
            </a:r>
            <a:r>
              <a:rPr lang="en-US" sz="1100">
                <a:solidFill>
                  <a:srgbClr val="188038"/>
                </a:solidFill>
                <a:latin typeface="Roboto Mono"/>
                <a:ea typeface="Roboto Mono"/>
                <a:cs typeface="Roboto Mono"/>
                <a:sym typeface="Roboto Mono"/>
              </a:rPr>
              <a:t>accelerate()</a:t>
            </a:r>
            <a:r>
              <a:rPr lang="en-US" sz="1100"/>
              <a:t>.</a:t>
            </a:r>
            <a:endParaRPr sz="1100"/>
          </a:p>
          <a:p>
            <a:pPr indent="0" lvl="0" marL="0" rtl="0" algn="l">
              <a:lnSpc>
                <a:spcPct val="115000"/>
              </a:lnSpc>
              <a:spcBef>
                <a:spcPts val="1400"/>
              </a:spcBef>
              <a:spcAft>
                <a:spcPts val="0"/>
              </a:spcAft>
              <a:buNone/>
            </a:pPr>
            <a:r>
              <a:rPr b="1" lang="en-US" sz="1300"/>
              <a:t>What is an Object?</a:t>
            </a:r>
            <a:endParaRPr b="1" sz="1300"/>
          </a:p>
          <a:p>
            <a:pPr indent="0" lvl="0" marL="0" rtl="0" algn="l">
              <a:lnSpc>
                <a:spcPct val="115000"/>
              </a:lnSpc>
              <a:spcBef>
                <a:spcPts val="1200"/>
              </a:spcBef>
              <a:spcAft>
                <a:spcPts val="0"/>
              </a:spcAft>
              <a:buNone/>
            </a:pPr>
            <a:r>
              <a:rPr lang="en-US" sz="1100"/>
              <a:t>An </a:t>
            </a:r>
            <a:r>
              <a:rPr b="1" lang="en-US" sz="1100"/>
              <a:t>Object</a:t>
            </a:r>
            <a:r>
              <a:rPr lang="en-US" sz="1100"/>
              <a:t> is an instance of a class. When you create an object, you are bringing the blueprint (class) to life. Each object can have its own unique values for the attributes defined in the class, and it can use the methods provided by the class.</a:t>
            </a:r>
            <a:endParaRPr sz="1100"/>
          </a:p>
          <a:p>
            <a:pPr indent="0" lvl="0" marL="0" rtl="0" algn="l">
              <a:lnSpc>
                <a:spcPct val="115000"/>
              </a:lnSpc>
              <a:spcBef>
                <a:spcPts val="1400"/>
              </a:spcBef>
              <a:spcAft>
                <a:spcPts val="0"/>
              </a:spcAft>
              <a:buClr>
                <a:schemeClr val="dk1"/>
              </a:buClr>
              <a:buSzPts val="1100"/>
              <a:buFont typeface="Arial"/>
              <a:buNone/>
            </a:pPr>
            <a:r>
              <a:rPr b="1" lang="en-US" sz="1300"/>
              <a:t>The Relationship Between Classes and Objects</a:t>
            </a:r>
            <a:endParaRPr b="1" sz="1300"/>
          </a:p>
          <a:p>
            <a:pPr indent="-298450" lvl="0" marL="457200" rtl="0" algn="l">
              <a:lnSpc>
                <a:spcPct val="115000"/>
              </a:lnSpc>
              <a:spcBef>
                <a:spcPts val="1200"/>
              </a:spcBef>
              <a:spcAft>
                <a:spcPts val="0"/>
              </a:spcAft>
              <a:buClr>
                <a:schemeClr val="dk1"/>
              </a:buClr>
              <a:buSzPts val="1100"/>
              <a:buChar char="●"/>
            </a:pPr>
            <a:r>
              <a:rPr b="1" lang="en-US" sz="1100"/>
              <a:t>Class:</a:t>
            </a:r>
            <a:r>
              <a:rPr lang="en-US" sz="1100"/>
              <a:t> Defines the structure and behavior (attributes and methods) that the objects will have. It’s like a mold that shapes the objects.</a:t>
            </a:r>
            <a:endParaRPr sz="1100"/>
          </a:p>
          <a:p>
            <a:pPr indent="-298450" lvl="0" marL="457200" rtl="0" algn="l">
              <a:lnSpc>
                <a:spcPct val="115000"/>
              </a:lnSpc>
              <a:spcBef>
                <a:spcPts val="0"/>
              </a:spcBef>
              <a:spcAft>
                <a:spcPts val="0"/>
              </a:spcAft>
              <a:buClr>
                <a:schemeClr val="dk1"/>
              </a:buClr>
              <a:buSzPts val="1100"/>
              <a:buChar char="●"/>
            </a:pPr>
            <a:r>
              <a:rPr b="1" lang="en-US" sz="1100"/>
              <a:t>Object:</a:t>
            </a:r>
            <a:r>
              <a:rPr lang="en-US" sz="1100"/>
              <a:t> A concrete instance created from a class. It has real values for its attributes and can perform the actions (methods) defined by the class.</a:t>
            </a:r>
            <a:endParaRPr sz="1100"/>
          </a:p>
          <a:p>
            <a:pPr indent="0" lvl="0" marL="0" rtl="0" algn="l">
              <a:spcBef>
                <a:spcPts val="1200"/>
              </a:spcBef>
              <a:spcAft>
                <a:spcPts val="0"/>
              </a:spcAft>
              <a:buNone/>
            </a:pPr>
            <a:r>
              <a:t/>
            </a:r>
            <a:endParaRPr/>
          </a:p>
        </p:txBody>
      </p:sp>
      <p:sp>
        <p:nvSpPr>
          <p:cNvPr id="100" name="Google Shape;100;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 name="Google Shape;107;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800"/>
              </a:spcBef>
              <a:spcAft>
                <a:spcPts val="0"/>
              </a:spcAft>
              <a:buClr>
                <a:schemeClr val="dk1"/>
              </a:buClr>
              <a:buSzPts val="1100"/>
              <a:buFont typeface="Arial"/>
              <a:buNone/>
            </a:pPr>
            <a:r>
              <a:rPr b="1" lang="en-US" sz="1700"/>
              <a:t>Attributes and Methods</a:t>
            </a:r>
            <a:endParaRPr b="1" sz="1700"/>
          </a:p>
          <a:p>
            <a:pPr indent="0" lvl="0" marL="0" rtl="0" algn="l">
              <a:lnSpc>
                <a:spcPct val="115000"/>
              </a:lnSpc>
              <a:spcBef>
                <a:spcPts val="1400"/>
              </a:spcBef>
              <a:spcAft>
                <a:spcPts val="0"/>
              </a:spcAft>
              <a:buClr>
                <a:schemeClr val="dk1"/>
              </a:buClr>
              <a:buSzPts val="1100"/>
              <a:buFont typeface="Arial"/>
              <a:buNone/>
            </a:pPr>
            <a:r>
              <a:rPr b="1" lang="en-US" sz="1300"/>
              <a:t>Types of Attributes</a:t>
            </a:r>
            <a:endParaRPr b="1" sz="1300"/>
          </a:p>
          <a:p>
            <a:pPr indent="-298450" lvl="0" marL="457200" rtl="0" algn="l">
              <a:lnSpc>
                <a:spcPct val="115000"/>
              </a:lnSpc>
              <a:spcBef>
                <a:spcPts val="1200"/>
              </a:spcBef>
              <a:spcAft>
                <a:spcPts val="0"/>
              </a:spcAft>
              <a:buClr>
                <a:schemeClr val="dk1"/>
              </a:buClr>
              <a:buSzPts val="1100"/>
              <a:buChar char="●"/>
            </a:pPr>
            <a:r>
              <a:rPr lang="en-US" sz="1100"/>
              <a:t>Class attributes: Shared by all instances of the class</a:t>
            </a:r>
            <a:endParaRPr sz="1100"/>
          </a:p>
          <a:p>
            <a:pPr indent="-298450" lvl="0" marL="457200" rtl="0" algn="l">
              <a:lnSpc>
                <a:spcPct val="115000"/>
              </a:lnSpc>
              <a:spcBef>
                <a:spcPts val="0"/>
              </a:spcBef>
              <a:spcAft>
                <a:spcPts val="0"/>
              </a:spcAft>
              <a:buClr>
                <a:schemeClr val="dk1"/>
              </a:buClr>
              <a:buSzPts val="1100"/>
              <a:buChar char="●"/>
            </a:pPr>
            <a:r>
              <a:rPr lang="en-US" sz="1100"/>
              <a:t>Instance attributes: Unique to each instance of the class</a:t>
            </a:r>
            <a:endParaRPr sz="1100"/>
          </a:p>
          <a:p>
            <a:pPr indent="0" lvl="0" marL="0" rtl="0" algn="l">
              <a:lnSpc>
                <a:spcPct val="115000"/>
              </a:lnSpc>
              <a:spcBef>
                <a:spcPts val="1400"/>
              </a:spcBef>
              <a:spcAft>
                <a:spcPts val="0"/>
              </a:spcAft>
              <a:buClr>
                <a:schemeClr val="dk1"/>
              </a:buClr>
              <a:buSzPts val="1100"/>
              <a:buFont typeface="Arial"/>
              <a:buNone/>
            </a:pPr>
            <a:r>
              <a:rPr b="1" lang="en-US" sz="1300"/>
              <a:t>Types of Methods</a:t>
            </a:r>
            <a:endParaRPr b="1" sz="1300"/>
          </a:p>
          <a:p>
            <a:pPr indent="-298450" lvl="0" marL="457200" rtl="0" algn="l">
              <a:lnSpc>
                <a:spcPct val="115000"/>
              </a:lnSpc>
              <a:spcBef>
                <a:spcPts val="1200"/>
              </a:spcBef>
              <a:spcAft>
                <a:spcPts val="0"/>
              </a:spcAft>
              <a:buClr>
                <a:schemeClr val="dk1"/>
              </a:buClr>
              <a:buSzPts val="1100"/>
              <a:buChar char="●"/>
            </a:pPr>
            <a:r>
              <a:rPr lang="en-US" sz="1100"/>
              <a:t>Instance methods: Operate on instance data</a:t>
            </a:r>
            <a:endParaRPr sz="1100"/>
          </a:p>
          <a:p>
            <a:pPr indent="-298450" lvl="0" marL="457200" rtl="0" algn="l">
              <a:lnSpc>
                <a:spcPct val="115000"/>
              </a:lnSpc>
              <a:spcBef>
                <a:spcPts val="0"/>
              </a:spcBef>
              <a:spcAft>
                <a:spcPts val="0"/>
              </a:spcAft>
              <a:buClr>
                <a:schemeClr val="dk1"/>
              </a:buClr>
              <a:buSzPts val="1100"/>
              <a:buChar char="●"/>
            </a:pPr>
            <a:r>
              <a:rPr lang="en-US" sz="1100"/>
              <a:t>Class methods: Operate on class-level data</a:t>
            </a:r>
            <a:endParaRPr sz="1100"/>
          </a:p>
          <a:p>
            <a:pPr indent="-298450" lvl="0" marL="457200" rtl="0" algn="l">
              <a:lnSpc>
                <a:spcPct val="115000"/>
              </a:lnSpc>
              <a:spcBef>
                <a:spcPts val="0"/>
              </a:spcBef>
              <a:spcAft>
                <a:spcPts val="0"/>
              </a:spcAft>
              <a:buClr>
                <a:schemeClr val="dk1"/>
              </a:buClr>
              <a:buSzPts val="1100"/>
              <a:buChar char="●"/>
            </a:pPr>
            <a:r>
              <a:rPr lang="en-US" sz="1100"/>
              <a:t>Static methods: Don't operate on instance or class data</a:t>
            </a:r>
            <a:endParaRPr sz="1100"/>
          </a:p>
          <a:p>
            <a:pPr indent="0" lvl="0" marL="0" rtl="0" algn="l">
              <a:lnSpc>
                <a:spcPct val="115000"/>
              </a:lnSpc>
              <a:spcBef>
                <a:spcPts val="1200"/>
              </a:spcBef>
              <a:spcAft>
                <a:spcPts val="0"/>
              </a:spcAft>
              <a:buNone/>
            </a:pPr>
            <a:r>
              <a:rPr lang="en-US" sz="1100"/>
              <a:t>Attributes and methods are key components of a class in object-oriented programming. Let's break down each concept:</a:t>
            </a:r>
            <a:endParaRPr sz="1100"/>
          </a:p>
          <a:p>
            <a:pPr indent="0" lvl="0" marL="0" rtl="0" algn="l">
              <a:lnSpc>
                <a:spcPct val="115000"/>
              </a:lnSpc>
              <a:spcBef>
                <a:spcPts val="1400"/>
              </a:spcBef>
              <a:spcAft>
                <a:spcPts val="0"/>
              </a:spcAft>
              <a:buNone/>
            </a:pPr>
            <a:r>
              <a:rPr b="1" lang="en-US" sz="1300"/>
              <a:t>1. Attributes</a:t>
            </a:r>
            <a:endParaRPr b="1" sz="1300"/>
          </a:p>
          <a:p>
            <a:pPr indent="0" lvl="0" marL="0" rtl="0" algn="l">
              <a:lnSpc>
                <a:spcPct val="115000"/>
              </a:lnSpc>
              <a:spcBef>
                <a:spcPts val="1200"/>
              </a:spcBef>
              <a:spcAft>
                <a:spcPts val="0"/>
              </a:spcAft>
              <a:buNone/>
            </a:pPr>
            <a:r>
              <a:rPr lang="en-US" sz="1100"/>
              <a:t>Attributes, also known as properties or fields, are variables that hold data related to an object. They define the characteristics or state of an object.</a:t>
            </a:r>
            <a:endParaRPr sz="1100"/>
          </a:p>
          <a:p>
            <a:pPr indent="0" lvl="0" marL="0" rtl="0" algn="l">
              <a:lnSpc>
                <a:spcPct val="115000"/>
              </a:lnSpc>
              <a:spcBef>
                <a:spcPts val="1200"/>
              </a:spcBef>
              <a:spcAft>
                <a:spcPts val="0"/>
              </a:spcAft>
              <a:buNone/>
            </a:pPr>
            <a:r>
              <a:rPr b="1" lang="en-US" sz="1100"/>
              <a:t>Types of Attributes:</a:t>
            </a:r>
            <a:endParaRPr b="1" sz="1100"/>
          </a:p>
          <a:p>
            <a:pPr indent="-298450" lvl="0" marL="457200" rtl="0" algn="l">
              <a:lnSpc>
                <a:spcPct val="115000"/>
              </a:lnSpc>
              <a:spcBef>
                <a:spcPts val="1200"/>
              </a:spcBef>
              <a:spcAft>
                <a:spcPts val="0"/>
              </a:spcAft>
              <a:buClr>
                <a:schemeClr val="dk1"/>
              </a:buClr>
              <a:buSzPts val="1100"/>
              <a:buChar char="●"/>
            </a:pPr>
            <a:r>
              <a:rPr b="1" lang="en-US" sz="1100"/>
              <a:t>Instance Attributes:</a:t>
            </a:r>
            <a:r>
              <a:rPr lang="en-US" sz="1100"/>
              <a:t> These are attributes specific to each object. They are defined within the </a:t>
            </a:r>
            <a:r>
              <a:rPr lang="en-US" sz="1100">
                <a:solidFill>
                  <a:srgbClr val="188038"/>
                </a:solidFill>
                <a:latin typeface="Roboto Mono"/>
                <a:ea typeface="Roboto Mono"/>
                <a:cs typeface="Roboto Mono"/>
                <a:sym typeface="Roboto Mono"/>
              </a:rPr>
              <a:t>__init__()</a:t>
            </a:r>
            <a:r>
              <a:rPr lang="en-US" sz="1100"/>
              <a:t> method of a class and are unique to each instance of the class.</a:t>
            </a:r>
            <a:endParaRPr sz="1100"/>
          </a:p>
          <a:p>
            <a:pPr indent="-298450" lvl="0" marL="457200" rtl="0" algn="l">
              <a:lnSpc>
                <a:spcPct val="115000"/>
              </a:lnSpc>
              <a:spcBef>
                <a:spcPts val="0"/>
              </a:spcBef>
              <a:spcAft>
                <a:spcPts val="0"/>
              </a:spcAft>
              <a:buClr>
                <a:schemeClr val="dk1"/>
              </a:buClr>
              <a:buSzPts val="1100"/>
              <a:buChar char="●"/>
            </a:pPr>
            <a:r>
              <a:rPr b="1" lang="en-US" sz="1100"/>
              <a:t>Class Attributes:</a:t>
            </a:r>
            <a:r>
              <a:rPr lang="en-US" sz="1100"/>
              <a:t> These are attributes shared by all instances of a class. They are defined directly within the class but outside of any methods.</a:t>
            </a:r>
            <a:endParaRPr sz="1100"/>
          </a:p>
          <a:p>
            <a:pPr indent="0" lvl="0" marL="0" rtl="0" algn="l">
              <a:lnSpc>
                <a:spcPct val="115000"/>
              </a:lnSpc>
              <a:spcBef>
                <a:spcPts val="1400"/>
              </a:spcBef>
              <a:spcAft>
                <a:spcPts val="0"/>
              </a:spcAft>
              <a:buNone/>
            </a:pPr>
            <a:r>
              <a:rPr b="1" lang="en-US" sz="1300"/>
              <a:t> Methods</a:t>
            </a:r>
            <a:endParaRPr b="1" sz="1300"/>
          </a:p>
          <a:p>
            <a:pPr indent="0" lvl="0" marL="0" rtl="0" algn="l">
              <a:lnSpc>
                <a:spcPct val="115000"/>
              </a:lnSpc>
              <a:spcBef>
                <a:spcPts val="1200"/>
              </a:spcBef>
              <a:spcAft>
                <a:spcPts val="0"/>
              </a:spcAft>
              <a:buNone/>
            </a:pPr>
            <a:r>
              <a:rPr lang="en-US" sz="1100"/>
              <a:t>Methods are functions defined within a class that describe the behaviors or actions that an object can perform. Methods typically operate on the attributes of the object and can return values or perform operations.</a:t>
            </a:r>
            <a:endParaRPr sz="1100"/>
          </a:p>
          <a:p>
            <a:pPr indent="0" lvl="0" marL="0" rtl="0" algn="l">
              <a:lnSpc>
                <a:spcPct val="115000"/>
              </a:lnSpc>
              <a:spcBef>
                <a:spcPts val="1200"/>
              </a:spcBef>
              <a:spcAft>
                <a:spcPts val="0"/>
              </a:spcAft>
              <a:buNone/>
            </a:pPr>
            <a:r>
              <a:rPr b="1" lang="en-US" sz="1100"/>
              <a:t>Types of Methods:</a:t>
            </a:r>
            <a:endParaRPr b="1" sz="1100"/>
          </a:p>
          <a:p>
            <a:pPr indent="-298450" lvl="0" marL="457200" rtl="0" algn="l">
              <a:lnSpc>
                <a:spcPct val="115000"/>
              </a:lnSpc>
              <a:spcBef>
                <a:spcPts val="1200"/>
              </a:spcBef>
              <a:spcAft>
                <a:spcPts val="0"/>
              </a:spcAft>
              <a:buClr>
                <a:schemeClr val="dk1"/>
              </a:buClr>
              <a:buSzPts val="1100"/>
              <a:buChar char="●"/>
            </a:pPr>
            <a:r>
              <a:rPr b="1" lang="en-US" sz="1100"/>
              <a:t>Instance Methods:</a:t>
            </a:r>
            <a:r>
              <a:rPr lang="en-US" sz="1100"/>
              <a:t> These are the most common methods. They can access and modify the instance attributes of an object. The first parameter is always </a:t>
            </a:r>
            <a:r>
              <a:rPr lang="en-US" sz="1100">
                <a:solidFill>
                  <a:srgbClr val="188038"/>
                </a:solidFill>
                <a:latin typeface="Roboto Mono"/>
                <a:ea typeface="Roboto Mono"/>
                <a:cs typeface="Roboto Mono"/>
                <a:sym typeface="Roboto Mono"/>
              </a:rPr>
              <a:t>self</a:t>
            </a:r>
            <a:r>
              <a:rPr lang="en-US" sz="1100"/>
              <a:t>, which refers to the instance of the class.</a:t>
            </a:r>
            <a:endParaRPr sz="1100"/>
          </a:p>
          <a:p>
            <a:pPr indent="-298450" lvl="0" marL="457200" rtl="0" algn="l">
              <a:lnSpc>
                <a:spcPct val="115000"/>
              </a:lnSpc>
              <a:spcBef>
                <a:spcPts val="0"/>
              </a:spcBef>
              <a:spcAft>
                <a:spcPts val="0"/>
              </a:spcAft>
              <a:buClr>
                <a:schemeClr val="dk1"/>
              </a:buClr>
              <a:buSzPts val="1100"/>
              <a:buChar char="●"/>
            </a:pPr>
            <a:r>
              <a:rPr b="1" lang="en-US" sz="1100"/>
              <a:t>Class Methods:</a:t>
            </a:r>
            <a:r>
              <a:rPr lang="en-US" sz="1100"/>
              <a:t> These methods work with class attributes and are defined using the </a:t>
            </a:r>
            <a:r>
              <a:rPr lang="en-US" sz="1100">
                <a:solidFill>
                  <a:srgbClr val="188038"/>
                </a:solidFill>
                <a:latin typeface="Roboto Mono"/>
                <a:ea typeface="Roboto Mono"/>
                <a:cs typeface="Roboto Mono"/>
                <a:sym typeface="Roboto Mono"/>
              </a:rPr>
              <a:t>@classmethod</a:t>
            </a:r>
            <a:r>
              <a:rPr lang="en-US" sz="1100"/>
              <a:t> decorator. The first parameter is </a:t>
            </a:r>
            <a:r>
              <a:rPr lang="en-US" sz="1100">
                <a:solidFill>
                  <a:srgbClr val="188038"/>
                </a:solidFill>
                <a:latin typeface="Roboto Mono"/>
                <a:ea typeface="Roboto Mono"/>
                <a:cs typeface="Roboto Mono"/>
                <a:sym typeface="Roboto Mono"/>
              </a:rPr>
              <a:t>cls</a:t>
            </a:r>
            <a:r>
              <a:rPr lang="en-US" sz="1100"/>
              <a:t>, which refers to the class itself.</a:t>
            </a:r>
            <a:endParaRPr sz="1100"/>
          </a:p>
          <a:p>
            <a:pPr indent="-298450" lvl="0" marL="457200" rtl="0" algn="l">
              <a:lnSpc>
                <a:spcPct val="115000"/>
              </a:lnSpc>
              <a:spcBef>
                <a:spcPts val="0"/>
              </a:spcBef>
              <a:spcAft>
                <a:spcPts val="0"/>
              </a:spcAft>
              <a:buClr>
                <a:schemeClr val="dk1"/>
              </a:buClr>
              <a:buSzPts val="1100"/>
              <a:buChar char="●"/>
            </a:pPr>
            <a:r>
              <a:rPr b="1" lang="en-US" sz="1100"/>
              <a:t>Static Methods:</a:t>
            </a:r>
            <a:r>
              <a:rPr lang="en-US" sz="1100"/>
              <a:t> These methods do not access or modify class or instance attributes. They are defined using the </a:t>
            </a:r>
            <a:r>
              <a:rPr lang="en-US" sz="1100">
                <a:solidFill>
                  <a:srgbClr val="188038"/>
                </a:solidFill>
                <a:latin typeface="Roboto Mono"/>
                <a:ea typeface="Roboto Mono"/>
                <a:cs typeface="Roboto Mono"/>
                <a:sym typeface="Roboto Mono"/>
              </a:rPr>
              <a:t>@staticmethod</a:t>
            </a:r>
            <a:r>
              <a:rPr lang="en-US" sz="1100"/>
              <a:t> decorator and do not have </a:t>
            </a:r>
            <a:r>
              <a:rPr lang="en-US" sz="1100">
                <a:solidFill>
                  <a:srgbClr val="188038"/>
                </a:solidFill>
                <a:latin typeface="Roboto Mono"/>
                <a:ea typeface="Roboto Mono"/>
                <a:cs typeface="Roboto Mono"/>
                <a:sym typeface="Roboto Mono"/>
              </a:rPr>
              <a:t>self</a:t>
            </a:r>
            <a:r>
              <a:rPr lang="en-US" sz="1100"/>
              <a:t> or </a:t>
            </a:r>
            <a:r>
              <a:rPr lang="en-US" sz="1100">
                <a:solidFill>
                  <a:srgbClr val="188038"/>
                </a:solidFill>
                <a:latin typeface="Roboto Mono"/>
                <a:ea typeface="Roboto Mono"/>
                <a:cs typeface="Roboto Mono"/>
                <a:sym typeface="Roboto Mono"/>
              </a:rPr>
              <a:t>cls</a:t>
            </a:r>
            <a:r>
              <a:rPr lang="en-US" sz="1100"/>
              <a:t> as the first parameter.</a:t>
            </a:r>
            <a:endParaRPr/>
          </a:p>
        </p:txBody>
      </p:sp>
      <p:sp>
        <p:nvSpPr>
          <p:cNvPr id="108" name="Google Shape;108;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f23d1ba852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 name="Google Shape;114;g2f23d1ba852_0_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800"/>
              </a:spcBef>
              <a:spcAft>
                <a:spcPts val="0"/>
              </a:spcAft>
              <a:buSzPts val="1100"/>
              <a:buNone/>
            </a:pPr>
            <a:r>
              <a:rPr b="1" lang="en-US" sz="1700"/>
              <a:t>Attributes and Methods</a:t>
            </a:r>
            <a:endParaRPr b="1" sz="1700"/>
          </a:p>
          <a:p>
            <a:pPr indent="0" lvl="0" marL="0" rtl="0" algn="l">
              <a:lnSpc>
                <a:spcPct val="115000"/>
              </a:lnSpc>
              <a:spcBef>
                <a:spcPts val="1400"/>
              </a:spcBef>
              <a:spcAft>
                <a:spcPts val="0"/>
              </a:spcAft>
              <a:buSzPts val="1100"/>
              <a:buNone/>
            </a:pPr>
            <a:r>
              <a:rPr b="1" lang="en-US" sz="1300"/>
              <a:t>Types of Attributes</a:t>
            </a:r>
            <a:endParaRPr b="1" sz="1300"/>
          </a:p>
          <a:p>
            <a:pPr indent="-298450" lvl="0" marL="457200" rtl="0" algn="l">
              <a:lnSpc>
                <a:spcPct val="115000"/>
              </a:lnSpc>
              <a:spcBef>
                <a:spcPts val="1200"/>
              </a:spcBef>
              <a:spcAft>
                <a:spcPts val="0"/>
              </a:spcAft>
              <a:buClr>
                <a:schemeClr val="dk1"/>
              </a:buClr>
              <a:buSzPts val="1100"/>
              <a:buChar char="●"/>
            </a:pPr>
            <a:r>
              <a:rPr lang="en-US" sz="1100"/>
              <a:t>Class attributes: Shared by all instances of the class</a:t>
            </a:r>
            <a:endParaRPr sz="1100"/>
          </a:p>
          <a:p>
            <a:pPr indent="-298450" lvl="0" marL="457200" rtl="0" algn="l">
              <a:lnSpc>
                <a:spcPct val="115000"/>
              </a:lnSpc>
              <a:spcBef>
                <a:spcPts val="0"/>
              </a:spcBef>
              <a:spcAft>
                <a:spcPts val="0"/>
              </a:spcAft>
              <a:buClr>
                <a:schemeClr val="dk1"/>
              </a:buClr>
              <a:buSzPts val="1100"/>
              <a:buChar char="●"/>
            </a:pPr>
            <a:r>
              <a:rPr lang="en-US" sz="1100"/>
              <a:t>Instance attributes: Unique to each instance of the class</a:t>
            </a:r>
            <a:endParaRPr sz="1100"/>
          </a:p>
          <a:p>
            <a:pPr indent="0" lvl="0" marL="0" rtl="0" algn="l">
              <a:lnSpc>
                <a:spcPct val="115000"/>
              </a:lnSpc>
              <a:spcBef>
                <a:spcPts val="1400"/>
              </a:spcBef>
              <a:spcAft>
                <a:spcPts val="0"/>
              </a:spcAft>
              <a:buSzPts val="1100"/>
              <a:buNone/>
            </a:pPr>
            <a:r>
              <a:rPr b="1" lang="en-US" sz="1300"/>
              <a:t>Types of Methods</a:t>
            </a:r>
            <a:endParaRPr b="1" sz="1300"/>
          </a:p>
          <a:p>
            <a:pPr indent="-298450" lvl="0" marL="457200" rtl="0" algn="l">
              <a:lnSpc>
                <a:spcPct val="115000"/>
              </a:lnSpc>
              <a:spcBef>
                <a:spcPts val="1200"/>
              </a:spcBef>
              <a:spcAft>
                <a:spcPts val="0"/>
              </a:spcAft>
              <a:buClr>
                <a:schemeClr val="dk1"/>
              </a:buClr>
              <a:buSzPts val="1100"/>
              <a:buChar char="●"/>
            </a:pPr>
            <a:r>
              <a:rPr lang="en-US" sz="1100"/>
              <a:t>Instance methods: Operate on instance data</a:t>
            </a:r>
            <a:endParaRPr sz="1100"/>
          </a:p>
          <a:p>
            <a:pPr indent="-298450" lvl="0" marL="457200" rtl="0" algn="l">
              <a:lnSpc>
                <a:spcPct val="115000"/>
              </a:lnSpc>
              <a:spcBef>
                <a:spcPts val="0"/>
              </a:spcBef>
              <a:spcAft>
                <a:spcPts val="0"/>
              </a:spcAft>
              <a:buClr>
                <a:schemeClr val="dk1"/>
              </a:buClr>
              <a:buSzPts val="1100"/>
              <a:buChar char="●"/>
            </a:pPr>
            <a:r>
              <a:rPr lang="en-US" sz="1100"/>
              <a:t>Class methods: Operate on class-level data</a:t>
            </a:r>
            <a:endParaRPr sz="1100"/>
          </a:p>
          <a:p>
            <a:pPr indent="-298450" lvl="0" marL="457200" rtl="0" algn="l">
              <a:lnSpc>
                <a:spcPct val="115000"/>
              </a:lnSpc>
              <a:spcBef>
                <a:spcPts val="0"/>
              </a:spcBef>
              <a:spcAft>
                <a:spcPts val="0"/>
              </a:spcAft>
              <a:buClr>
                <a:schemeClr val="dk1"/>
              </a:buClr>
              <a:buSzPts val="1100"/>
              <a:buChar char="●"/>
            </a:pPr>
            <a:r>
              <a:rPr lang="en-US" sz="1100"/>
              <a:t>Static methods: Don't operate on instance or class data</a:t>
            </a:r>
            <a:endParaRPr sz="1100"/>
          </a:p>
          <a:p>
            <a:pPr indent="0" lvl="0" marL="0" rtl="0" algn="l">
              <a:lnSpc>
                <a:spcPct val="115000"/>
              </a:lnSpc>
              <a:spcBef>
                <a:spcPts val="1200"/>
              </a:spcBef>
              <a:spcAft>
                <a:spcPts val="0"/>
              </a:spcAft>
              <a:buNone/>
            </a:pPr>
            <a:r>
              <a:rPr lang="en-US" sz="1100"/>
              <a:t>Attributes and methods are key components of a class in object-oriented programming. Let's break down each concept:</a:t>
            </a:r>
            <a:endParaRPr sz="1100"/>
          </a:p>
          <a:p>
            <a:pPr indent="0" lvl="0" marL="0" rtl="0" algn="l">
              <a:lnSpc>
                <a:spcPct val="115000"/>
              </a:lnSpc>
              <a:spcBef>
                <a:spcPts val="1400"/>
              </a:spcBef>
              <a:spcAft>
                <a:spcPts val="0"/>
              </a:spcAft>
              <a:buNone/>
            </a:pPr>
            <a:r>
              <a:rPr b="1" lang="en-US" sz="1300"/>
              <a:t>1. Attributes</a:t>
            </a:r>
            <a:endParaRPr b="1" sz="1300"/>
          </a:p>
          <a:p>
            <a:pPr indent="0" lvl="0" marL="0" rtl="0" algn="l">
              <a:lnSpc>
                <a:spcPct val="115000"/>
              </a:lnSpc>
              <a:spcBef>
                <a:spcPts val="1200"/>
              </a:spcBef>
              <a:spcAft>
                <a:spcPts val="0"/>
              </a:spcAft>
              <a:buNone/>
            </a:pPr>
            <a:r>
              <a:rPr lang="en-US" sz="1100"/>
              <a:t>Attributes, also known as properties or fields, are variables that hold data related to an object. They define the characteristics or state of an object.</a:t>
            </a:r>
            <a:endParaRPr sz="1100"/>
          </a:p>
          <a:p>
            <a:pPr indent="0" lvl="0" marL="0" rtl="0" algn="l">
              <a:lnSpc>
                <a:spcPct val="115000"/>
              </a:lnSpc>
              <a:spcBef>
                <a:spcPts val="1200"/>
              </a:spcBef>
              <a:spcAft>
                <a:spcPts val="0"/>
              </a:spcAft>
              <a:buNone/>
            </a:pPr>
            <a:r>
              <a:rPr b="1" lang="en-US" sz="1100"/>
              <a:t>Types of Attributes:</a:t>
            </a:r>
            <a:endParaRPr b="1" sz="1100"/>
          </a:p>
          <a:p>
            <a:pPr indent="-298450" lvl="0" marL="457200" rtl="0" algn="l">
              <a:lnSpc>
                <a:spcPct val="115000"/>
              </a:lnSpc>
              <a:spcBef>
                <a:spcPts val="1200"/>
              </a:spcBef>
              <a:spcAft>
                <a:spcPts val="0"/>
              </a:spcAft>
              <a:buClr>
                <a:schemeClr val="dk1"/>
              </a:buClr>
              <a:buSzPts val="1100"/>
              <a:buChar char="●"/>
            </a:pPr>
            <a:r>
              <a:rPr b="1" lang="en-US" sz="1100"/>
              <a:t>Instance Attributes:</a:t>
            </a:r>
            <a:r>
              <a:rPr lang="en-US" sz="1100"/>
              <a:t> These are attributes specific to each object. They are defined within the </a:t>
            </a:r>
            <a:r>
              <a:rPr lang="en-US" sz="1100">
                <a:solidFill>
                  <a:srgbClr val="188038"/>
                </a:solidFill>
                <a:latin typeface="Roboto Mono"/>
                <a:ea typeface="Roboto Mono"/>
                <a:cs typeface="Roboto Mono"/>
                <a:sym typeface="Roboto Mono"/>
              </a:rPr>
              <a:t>__init__()</a:t>
            </a:r>
            <a:r>
              <a:rPr lang="en-US" sz="1100"/>
              <a:t> method of a class and are unique to each instance of the class.</a:t>
            </a:r>
            <a:endParaRPr sz="1100"/>
          </a:p>
          <a:p>
            <a:pPr indent="-298450" lvl="0" marL="457200" rtl="0" algn="l">
              <a:lnSpc>
                <a:spcPct val="115000"/>
              </a:lnSpc>
              <a:spcBef>
                <a:spcPts val="0"/>
              </a:spcBef>
              <a:spcAft>
                <a:spcPts val="0"/>
              </a:spcAft>
              <a:buClr>
                <a:schemeClr val="dk1"/>
              </a:buClr>
              <a:buSzPts val="1100"/>
              <a:buChar char="●"/>
            </a:pPr>
            <a:r>
              <a:rPr b="1" lang="en-US" sz="1100"/>
              <a:t>Class Attributes:</a:t>
            </a:r>
            <a:r>
              <a:rPr lang="en-US" sz="1100"/>
              <a:t> These are attributes shared by all instances of a class. They are defined directly within the class but outside of any methods.</a:t>
            </a:r>
            <a:endParaRPr sz="1100"/>
          </a:p>
          <a:p>
            <a:pPr indent="0" lvl="0" marL="0" rtl="0" algn="l">
              <a:lnSpc>
                <a:spcPct val="115000"/>
              </a:lnSpc>
              <a:spcBef>
                <a:spcPts val="1400"/>
              </a:spcBef>
              <a:spcAft>
                <a:spcPts val="0"/>
              </a:spcAft>
              <a:buNone/>
            </a:pPr>
            <a:r>
              <a:rPr b="1" lang="en-US" sz="1300"/>
              <a:t> Methods</a:t>
            </a:r>
            <a:endParaRPr b="1" sz="1300"/>
          </a:p>
          <a:p>
            <a:pPr indent="0" lvl="0" marL="0" rtl="0" algn="l">
              <a:lnSpc>
                <a:spcPct val="115000"/>
              </a:lnSpc>
              <a:spcBef>
                <a:spcPts val="1200"/>
              </a:spcBef>
              <a:spcAft>
                <a:spcPts val="0"/>
              </a:spcAft>
              <a:buNone/>
            </a:pPr>
            <a:r>
              <a:rPr lang="en-US" sz="1100"/>
              <a:t>Methods are functions defined within a class that describe the behaviors or actions that an object can perform. Methods typically operate on the attributes of the object and can return values or perform operations.</a:t>
            </a:r>
            <a:endParaRPr sz="1100"/>
          </a:p>
          <a:p>
            <a:pPr indent="0" lvl="0" marL="0" rtl="0" algn="l">
              <a:lnSpc>
                <a:spcPct val="115000"/>
              </a:lnSpc>
              <a:spcBef>
                <a:spcPts val="1200"/>
              </a:spcBef>
              <a:spcAft>
                <a:spcPts val="0"/>
              </a:spcAft>
              <a:buNone/>
            </a:pPr>
            <a:r>
              <a:rPr b="1" lang="en-US" sz="1100"/>
              <a:t>Types of Methods:</a:t>
            </a:r>
            <a:endParaRPr b="1" sz="1100"/>
          </a:p>
          <a:p>
            <a:pPr indent="-298450" lvl="0" marL="457200" rtl="0" algn="l">
              <a:lnSpc>
                <a:spcPct val="115000"/>
              </a:lnSpc>
              <a:spcBef>
                <a:spcPts val="1200"/>
              </a:spcBef>
              <a:spcAft>
                <a:spcPts val="0"/>
              </a:spcAft>
              <a:buClr>
                <a:schemeClr val="dk1"/>
              </a:buClr>
              <a:buSzPts val="1100"/>
              <a:buChar char="●"/>
            </a:pPr>
            <a:r>
              <a:rPr b="1" lang="en-US" sz="1100"/>
              <a:t>Instance Methods:</a:t>
            </a:r>
            <a:r>
              <a:rPr lang="en-US" sz="1100"/>
              <a:t> These are the most common methods. They can access and modify the instance attributes of an object. The first parameter is always </a:t>
            </a:r>
            <a:r>
              <a:rPr lang="en-US" sz="1100">
                <a:solidFill>
                  <a:srgbClr val="188038"/>
                </a:solidFill>
                <a:latin typeface="Roboto Mono"/>
                <a:ea typeface="Roboto Mono"/>
                <a:cs typeface="Roboto Mono"/>
                <a:sym typeface="Roboto Mono"/>
              </a:rPr>
              <a:t>self</a:t>
            </a:r>
            <a:r>
              <a:rPr lang="en-US" sz="1100"/>
              <a:t>, which refers to the instance of the class.</a:t>
            </a:r>
            <a:endParaRPr sz="1100"/>
          </a:p>
          <a:p>
            <a:pPr indent="-298450" lvl="0" marL="457200" rtl="0" algn="l">
              <a:lnSpc>
                <a:spcPct val="115000"/>
              </a:lnSpc>
              <a:spcBef>
                <a:spcPts val="0"/>
              </a:spcBef>
              <a:spcAft>
                <a:spcPts val="0"/>
              </a:spcAft>
              <a:buClr>
                <a:schemeClr val="dk1"/>
              </a:buClr>
              <a:buSzPts val="1100"/>
              <a:buChar char="●"/>
            </a:pPr>
            <a:r>
              <a:rPr b="1" lang="en-US" sz="1100"/>
              <a:t>Class Methods:</a:t>
            </a:r>
            <a:r>
              <a:rPr lang="en-US" sz="1100"/>
              <a:t> These methods work with class attributes and are defined using the </a:t>
            </a:r>
            <a:r>
              <a:rPr lang="en-US" sz="1100">
                <a:solidFill>
                  <a:srgbClr val="188038"/>
                </a:solidFill>
                <a:latin typeface="Roboto Mono"/>
                <a:ea typeface="Roboto Mono"/>
                <a:cs typeface="Roboto Mono"/>
                <a:sym typeface="Roboto Mono"/>
              </a:rPr>
              <a:t>@classmethod</a:t>
            </a:r>
            <a:r>
              <a:rPr lang="en-US" sz="1100"/>
              <a:t> decorator. The first parameter is </a:t>
            </a:r>
            <a:r>
              <a:rPr lang="en-US" sz="1100">
                <a:solidFill>
                  <a:srgbClr val="188038"/>
                </a:solidFill>
                <a:latin typeface="Roboto Mono"/>
                <a:ea typeface="Roboto Mono"/>
                <a:cs typeface="Roboto Mono"/>
                <a:sym typeface="Roboto Mono"/>
              </a:rPr>
              <a:t>cls</a:t>
            </a:r>
            <a:r>
              <a:rPr lang="en-US" sz="1100"/>
              <a:t>, which refers to the class itself.</a:t>
            </a:r>
            <a:endParaRPr sz="1100"/>
          </a:p>
          <a:p>
            <a:pPr indent="-298450" lvl="0" marL="457200" rtl="0" algn="l">
              <a:lnSpc>
                <a:spcPct val="115000"/>
              </a:lnSpc>
              <a:spcBef>
                <a:spcPts val="0"/>
              </a:spcBef>
              <a:spcAft>
                <a:spcPts val="0"/>
              </a:spcAft>
              <a:buClr>
                <a:schemeClr val="dk1"/>
              </a:buClr>
              <a:buSzPts val="1100"/>
              <a:buChar char="●"/>
            </a:pPr>
            <a:r>
              <a:rPr b="1" lang="en-US" sz="1100"/>
              <a:t>Static Methods:</a:t>
            </a:r>
            <a:r>
              <a:rPr lang="en-US" sz="1100"/>
              <a:t> These methods do not access or modify class or instance attributes. They are defined using the </a:t>
            </a:r>
            <a:r>
              <a:rPr lang="en-US" sz="1100">
                <a:solidFill>
                  <a:srgbClr val="188038"/>
                </a:solidFill>
                <a:latin typeface="Roboto Mono"/>
                <a:ea typeface="Roboto Mono"/>
                <a:cs typeface="Roboto Mono"/>
                <a:sym typeface="Roboto Mono"/>
              </a:rPr>
              <a:t>@staticmethod</a:t>
            </a:r>
            <a:r>
              <a:rPr lang="en-US" sz="1100"/>
              <a:t> decorator and do not have </a:t>
            </a:r>
            <a:r>
              <a:rPr lang="en-US" sz="1100">
                <a:solidFill>
                  <a:srgbClr val="188038"/>
                </a:solidFill>
                <a:latin typeface="Roboto Mono"/>
                <a:ea typeface="Roboto Mono"/>
                <a:cs typeface="Roboto Mono"/>
                <a:sym typeface="Roboto Mono"/>
              </a:rPr>
              <a:t>self</a:t>
            </a:r>
            <a:r>
              <a:rPr lang="en-US" sz="1100"/>
              <a:t> or </a:t>
            </a:r>
            <a:r>
              <a:rPr lang="en-US" sz="1100">
                <a:solidFill>
                  <a:srgbClr val="188038"/>
                </a:solidFill>
                <a:latin typeface="Roboto Mono"/>
                <a:ea typeface="Roboto Mono"/>
                <a:cs typeface="Roboto Mono"/>
                <a:sym typeface="Roboto Mono"/>
              </a:rPr>
              <a:t>cls</a:t>
            </a:r>
            <a:r>
              <a:rPr lang="en-US" sz="1100"/>
              <a:t> as the first parameter.</a:t>
            </a:r>
            <a:endParaRPr/>
          </a:p>
        </p:txBody>
      </p:sp>
      <p:sp>
        <p:nvSpPr>
          <p:cNvPr id="115" name="Google Shape;115;g2f23d1ba852_0_4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US" sz="1300"/>
              <a:t>Constructor: </a:t>
            </a:r>
            <a:r>
              <a:rPr b="1" lang="en-US" sz="1300">
                <a:solidFill>
                  <a:srgbClr val="188038"/>
                </a:solidFill>
                <a:latin typeface="Roboto Mono"/>
                <a:ea typeface="Roboto Mono"/>
                <a:cs typeface="Roboto Mono"/>
                <a:sym typeface="Roboto Mono"/>
              </a:rPr>
              <a:t>__init__</a:t>
            </a:r>
            <a:r>
              <a:rPr b="1" lang="en-US" sz="1300"/>
              <a:t> method</a:t>
            </a:r>
            <a:endParaRPr b="1" sz="1300"/>
          </a:p>
          <a:p>
            <a:pPr indent="0" lvl="0" marL="0" rtl="0" algn="l">
              <a:lnSpc>
                <a:spcPct val="115000"/>
              </a:lnSpc>
              <a:spcBef>
                <a:spcPts val="1200"/>
              </a:spcBef>
              <a:spcAft>
                <a:spcPts val="1200"/>
              </a:spcAft>
              <a:buSzPts val="1100"/>
              <a:buNone/>
            </a:pPr>
            <a:r>
              <a:rPr lang="en-US" sz="1100"/>
              <a:t>Initializes an object's attributes when it's created.</a:t>
            </a:r>
            <a:endParaRPr/>
          </a:p>
        </p:txBody>
      </p:sp>
      <p:sp>
        <p:nvSpPr>
          <p:cNvPr id="122" name="Google Shape;122;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f23d1ba852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 name="Google Shape;129;g2f23d1ba852_0_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800"/>
              </a:spcBef>
              <a:spcAft>
                <a:spcPts val="0"/>
              </a:spcAft>
              <a:buSzPts val="1100"/>
              <a:buNone/>
            </a:pPr>
            <a:r>
              <a:rPr b="1" lang="en-US" sz="1300"/>
              <a:t>Destructor: </a:t>
            </a:r>
            <a:r>
              <a:rPr b="1" lang="en-US" sz="1300">
                <a:solidFill>
                  <a:srgbClr val="188038"/>
                </a:solidFill>
                <a:latin typeface="Roboto Mono"/>
                <a:ea typeface="Roboto Mono"/>
                <a:cs typeface="Roboto Mono"/>
                <a:sym typeface="Roboto Mono"/>
              </a:rPr>
              <a:t>__del__</a:t>
            </a:r>
            <a:r>
              <a:rPr b="1" lang="en-US" sz="1300"/>
              <a:t> method</a:t>
            </a:r>
            <a:endParaRPr b="1" sz="1300"/>
          </a:p>
          <a:p>
            <a:pPr indent="0" lvl="0" marL="0" rtl="0" algn="l">
              <a:lnSpc>
                <a:spcPct val="115000"/>
              </a:lnSpc>
              <a:spcBef>
                <a:spcPts val="1200"/>
              </a:spcBef>
              <a:spcAft>
                <a:spcPts val="0"/>
              </a:spcAft>
              <a:buSzPts val="1100"/>
              <a:buNone/>
            </a:pPr>
            <a:r>
              <a:rPr lang="en-US" sz="1100"/>
              <a:t>Called when an object is about to be destroyed.</a:t>
            </a:r>
            <a:endParaRPr sz="1100"/>
          </a:p>
          <a:p>
            <a:pPr indent="0" lvl="0" marL="0" rtl="0" algn="l">
              <a:spcBef>
                <a:spcPts val="1200"/>
              </a:spcBef>
              <a:spcAft>
                <a:spcPts val="0"/>
              </a:spcAft>
              <a:buNone/>
            </a:pPr>
            <a:r>
              <a:t/>
            </a:r>
            <a:endParaRPr/>
          </a:p>
        </p:txBody>
      </p:sp>
      <p:sp>
        <p:nvSpPr>
          <p:cNvPr id="130" name="Google Shape;130;g2f23d1ba852_0_3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 name="Google Shape;137;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US" sz="1100"/>
              <a:t>Instance methods</a:t>
            </a:r>
            <a:r>
              <a:rPr lang="en-US" sz="1100"/>
              <a:t> are functions defined within a class that operate on instances of that class. These methods can access and modify the instance attributes (variables specific to each object) and typically perform actions or computations related to the object.</a:t>
            </a:r>
            <a:endParaRPr sz="1100"/>
          </a:p>
          <a:p>
            <a:pPr indent="0" lvl="0" marL="0" rtl="0" algn="l">
              <a:lnSpc>
                <a:spcPct val="115000"/>
              </a:lnSpc>
              <a:spcBef>
                <a:spcPts val="1400"/>
              </a:spcBef>
              <a:spcAft>
                <a:spcPts val="0"/>
              </a:spcAft>
              <a:buClr>
                <a:schemeClr val="dk1"/>
              </a:buClr>
              <a:buSzPts val="1100"/>
              <a:buFont typeface="Arial"/>
              <a:buNone/>
            </a:pPr>
            <a:r>
              <a:rPr b="1" lang="en-US" sz="1300"/>
              <a:t>Key Characteristics of Instance Methods:</a:t>
            </a:r>
            <a:endParaRPr b="1" sz="1300"/>
          </a:p>
          <a:p>
            <a:pPr indent="-298450" lvl="0" marL="457200" rtl="0" algn="l">
              <a:lnSpc>
                <a:spcPct val="115000"/>
              </a:lnSpc>
              <a:spcBef>
                <a:spcPts val="1200"/>
              </a:spcBef>
              <a:spcAft>
                <a:spcPts val="0"/>
              </a:spcAft>
              <a:buClr>
                <a:schemeClr val="dk1"/>
              </a:buClr>
              <a:buSzPts val="1100"/>
              <a:buAutoNum type="arabicPeriod"/>
            </a:pPr>
            <a:r>
              <a:rPr b="1" lang="en-US" sz="1100"/>
              <a:t>Self Parameter:</a:t>
            </a:r>
            <a:endParaRPr b="1" sz="1100"/>
          </a:p>
          <a:p>
            <a:pPr indent="-298450" lvl="1" marL="914400" rtl="0" algn="l">
              <a:lnSpc>
                <a:spcPct val="115000"/>
              </a:lnSpc>
              <a:spcBef>
                <a:spcPts val="0"/>
              </a:spcBef>
              <a:spcAft>
                <a:spcPts val="0"/>
              </a:spcAft>
              <a:buClr>
                <a:schemeClr val="dk1"/>
              </a:buClr>
              <a:buSzPts val="1100"/>
              <a:buChar char="○"/>
            </a:pPr>
            <a:r>
              <a:rPr lang="en-US" sz="1100"/>
              <a:t>The first parameter of an instance method is always </a:t>
            </a:r>
            <a:r>
              <a:rPr lang="en-US" sz="1100">
                <a:solidFill>
                  <a:srgbClr val="188038"/>
                </a:solidFill>
                <a:latin typeface="Roboto Mono"/>
                <a:ea typeface="Roboto Mono"/>
                <a:cs typeface="Roboto Mono"/>
                <a:sym typeface="Roboto Mono"/>
              </a:rPr>
              <a:t>self</a:t>
            </a:r>
            <a:r>
              <a:rPr lang="en-US" sz="1100"/>
              <a:t>. This parameter refers to the instance of the class through which the method is called. It allows the method to access and modify the object's attributes and call other methods within the class.</a:t>
            </a:r>
            <a:endParaRPr sz="1100"/>
          </a:p>
          <a:p>
            <a:pPr indent="-298450" lvl="0" marL="457200" rtl="0" algn="l">
              <a:lnSpc>
                <a:spcPct val="115000"/>
              </a:lnSpc>
              <a:spcBef>
                <a:spcPts val="0"/>
              </a:spcBef>
              <a:spcAft>
                <a:spcPts val="0"/>
              </a:spcAft>
              <a:buClr>
                <a:schemeClr val="dk1"/>
              </a:buClr>
              <a:buSzPts val="1100"/>
              <a:buAutoNum type="arabicPeriod"/>
            </a:pPr>
            <a:r>
              <a:rPr b="1" lang="en-US" sz="1100"/>
              <a:t>Access to Instance Attributes:</a:t>
            </a:r>
            <a:endParaRPr b="1" sz="1100"/>
          </a:p>
          <a:p>
            <a:pPr indent="-298450" lvl="1" marL="914400" rtl="0" algn="l">
              <a:lnSpc>
                <a:spcPct val="115000"/>
              </a:lnSpc>
              <a:spcBef>
                <a:spcPts val="0"/>
              </a:spcBef>
              <a:spcAft>
                <a:spcPts val="0"/>
              </a:spcAft>
              <a:buClr>
                <a:schemeClr val="dk1"/>
              </a:buClr>
              <a:buSzPts val="1100"/>
              <a:buChar char="○"/>
            </a:pPr>
            <a:r>
              <a:rPr lang="en-US" sz="1100"/>
              <a:t>Instance methods can read and modify the attributes of the specific instance (object) that called the method.</a:t>
            </a:r>
            <a:endParaRPr sz="1100"/>
          </a:p>
          <a:p>
            <a:pPr indent="-298450" lvl="0" marL="457200" rtl="0" algn="l">
              <a:lnSpc>
                <a:spcPct val="115000"/>
              </a:lnSpc>
              <a:spcBef>
                <a:spcPts val="0"/>
              </a:spcBef>
              <a:spcAft>
                <a:spcPts val="0"/>
              </a:spcAft>
              <a:buClr>
                <a:schemeClr val="dk1"/>
              </a:buClr>
              <a:buSzPts val="1100"/>
              <a:buAutoNum type="arabicPeriod"/>
            </a:pPr>
            <a:r>
              <a:rPr b="1" lang="en-US" sz="1100"/>
              <a:t>Behavior Specific to Each Object:</a:t>
            </a:r>
            <a:endParaRPr b="1" sz="1100"/>
          </a:p>
          <a:p>
            <a:pPr indent="-298450" lvl="1" marL="914400" rtl="0" algn="l">
              <a:lnSpc>
                <a:spcPct val="115000"/>
              </a:lnSpc>
              <a:spcBef>
                <a:spcPts val="0"/>
              </a:spcBef>
              <a:spcAft>
                <a:spcPts val="0"/>
              </a:spcAft>
              <a:buClr>
                <a:schemeClr val="dk1"/>
              </a:buClr>
              <a:buSzPts val="1100"/>
              <a:buChar char="○"/>
            </a:pPr>
            <a:r>
              <a:rPr lang="en-US" sz="1100"/>
              <a:t>Since instance methods operate on specific instances of a class, the behavior of the method can vary depending on the state (attributes) of the instance.</a:t>
            </a:r>
            <a:endParaRPr sz="1100"/>
          </a:p>
          <a:p>
            <a:pPr indent="0" lvl="0" marL="0" rtl="0" algn="l">
              <a:spcBef>
                <a:spcPts val="1200"/>
              </a:spcBef>
              <a:spcAft>
                <a:spcPts val="0"/>
              </a:spcAft>
              <a:buNone/>
            </a:pPr>
            <a:r>
              <a:t/>
            </a:r>
            <a:endParaRPr/>
          </a:p>
        </p:txBody>
      </p:sp>
      <p:sp>
        <p:nvSpPr>
          <p:cNvPr id="138" name="Google Shape;138;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US" sz="1300"/>
              <a:t>How Instance Methods Work:</a:t>
            </a:r>
            <a:endParaRPr b="1" sz="1300"/>
          </a:p>
          <a:p>
            <a:pPr indent="-298450" lvl="0" marL="457200" rtl="0" algn="l">
              <a:lnSpc>
                <a:spcPct val="115000"/>
              </a:lnSpc>
              <a:spcBef>
                <a:spcPts val="1200"/>
              </a:spcBef>
              <a:spcAft>
                <a:spcPts val="0"/>
              </a:spcAft>
              <a:buClr>
                <a:schemeClr val="dk1"/>
              </a:buClr>
              <a:buSzPts val="1100"/>
              <a:buAutoNum type="arabicPeriod"/>
            </a:pPr>
            <a:r>
              <a:rPr b="1" lang="en-US" sz="1100"/>
              <a:t>Creating an Object:</a:t>
            </a:r>
            <a:endParaRPr b="1" sz="1100"/>
          </a:p>
          <a:p>
            <a:pPr indent="-298450" lvl="1" marL="914400" rtl="0" algn="l">
              <a:lnSpc>
                <a:spcPct val="115000"/>
              </a:lnSpc>
              <a:spcBef>
                <a:spcPts val="0"/>
              </a:spcBef>
              <a:spcAft>
                <a:spcPts val="0"/>
              </a:spcAft>
              <a:buClr>
                <a:schemeClr val="dk1"/>
              </a:buClr>
              <a:buSzPts val="1100"/>
              <a:buChar char="○"/>
            </a:pPr>
            <a:r>
              <a:rPr lang="en-US" sz="1100"/>
              <a:t>When you create an object (</a:t>
            </a:r>
            <a:r>
              <a:rPr lang="en-US" sz="1100">
                <a:solidFill>
                  <a:srgbClr val="188038"/>
                </a:solidFill>
                <a:latin typeface="Roboto Mono"/>
                <a:ea typeface="Roboto Mono"/>
                <a:cs typeface="Roboto Mono"/>
                <a:sym typeface="Roboto Mono"/>
              </a:rPr>
              <a:t>my_car = Car("Toyota", "Corolla", 2022, "Blue")</a:t>
            </a:r>
            <a:r>
              <a:rPr lang="en-US" sz="1100"/>
              <a:t>), the </a:t>
            </a:r>
            <a:r>
              <a:rPr lang="en-US" sz="1100">
                <a:solidFill>
                  <a:srgbClr val="188038"/>
                </a:solidFill>
                <a:latin typeface="Roboto Mono"/>
                <a:ea typeface="Roboto Mono"/>
                <a:cs typeface="Roboto Mono"/>
                <a:sym typeface="Roboto Mono"/>
              </a:rPr>
              <a:t>__init__</a:t>
            </a:r>
            <a:r>
              <a:rPr lang="en-US" sz="1100"/>
              <a:t> method is called to initialize the instance attributes (</a:t>
            </a:r>
            <a:r>
              <a:rPr lang="en-US" sz="1100">
                <a:solidFill>
                  <a:srgbClr val="188038"/>
                </a:solidFill>
                <a:latin typeface="Roboto Mono"/>
                <a:ea typeface="Roboto Mono"/>
                <a:cs typeface="Roboto Mono"/>
                <a:sym typeface="Roboto Mono"/>
              </a:rPr>
              <a:t>make</a:t>
            </a:r>
            <a:r>
              <a:rPr lang="en-US" sz="1100"/>
              <a:t>, </a:t>
            </a:r>
            <a:r>
              <a:rPr lang="en-US" sz="1100">
                <a:solidFill>
                  <a:srgbClr val="188038"/>
                </a:solidFill>
                <a:latin typeface="Roboto Mono"/>
                <a:ea typeface="Roboto Mono"/>
                <a:cs typeface="Roboto Mono"/>
                <a:sym typeface="Roboto Mono"/>
              </a:rPr>
              <a:t>model</a:t>
            </a:r>
            <a:r>
              <a:rPr lang="en-US" sz="1100"/>
              <a:t>, </a:t>
            </a:r>
            <a:r>
              <a:rPr lang="en-US" sz="1100">
                <a:solidFill>
                  <a:srgbClr val="188038"/>
                </a:solidFill>
                <a:latin typeface="Roboto Mono"/>
                <a:ea typeface="Roboto Mono"/>
                <a:cs typeface="Roboto Mono"/>
                <a:sym typeface="Roboto Mono"/>
              </a:rPr>
              <a:t>year</a:t>
            </a:r>
            <a:r>
              <a:rPr lang="en-US" sz="1100"/>
              <a:t>, </a:t>
            </a:r>
            <a:r>
              <a:rPr lang="en-US" sz="1100">
                <a:solidFill>
                  <a:srgbClr val="188038"/>
                </a:solidFill>
                <a:latin typeface="Roboto Mono"/>
                <a:ea typeface="Roboto Mono"/>
                <a:cs typeface="Roboto Mono"/>
                <a:sym typeface="Roboto Mono"/>
              </a:rPr>
              <a:t>color</a:t>
            </a:r>
            <a:r>
              <a:rPr lang="en-US" sz="1100"/>
              <a:t>).</a:t>
            </a:r>
            <a:endParaRPr sz="1100"/>
          </a:p>
          <a:p>
            <a:pPr indent="-298450" lvl="0" marL="457200" rtl="0" algn="l">
              <a:lnSpc>
                <a:spcPct val="115000"/>
              </a:lnSpc>
              <a:spcBef>
                <a:spcPts val="0"/>
              </a:spcBef>
              <a:spcAft>
                <a:spcPts val="0"/>
              </a:spcAft>
              <a:buClr>
                <a:schemeClr val="dk1"/>
              </a:buClr>
              <a:buSzPts val="1100"/>
              <a:buAutoNum type="arabicPeriod"/>
            </a:pPr>
            <a:r>
              <a:rPr b="1" lang="en-US" sz="1100"/>
              <a:t>Calling Instance Methods:</a:t>
            </a:r>
            <a:endParaRPr b="1" sz="1100"/>
          </a:p>
          <a:p>
            <a:pPr indent="-298450" lvl="1" marL="914400" rtl="0" algn="l">
              <a:lnSpc>
                <a:spcPct val="115000"/>
              </a:lnSpc>
              <a:spcBef>
                <a:spcPts val="0"/>
              </a:spcBef>
              <a:spcAft>
                <a:spcPts val="0"/>
              </a:spcAft>
              <a:buClr>
                <a:schemeClr val="dk1"/>
              </a:buClr>
              <a:buSzPts val="1100"/>
              <a:buChar char="○"/>
            </a:pPr>
            <a:r>
              <a:rPr lang="en-US" sz="1100"/>
              <a:t>You can call instance methods on the object using dot notation (</a:t>
            </a:r>
            <a:r>
              <a:rPr lang="en-US" sz="1100">
                <a:solidFill>
                  <a:srgbClr val="188038"/>
                </a:solidFill>
                <a:latin typeface="Roboto Mono"/>
                <a:ea typeface="Roboto Mono"/>
                <a:cs typeface="Roboto Mono"/>
                <a:sym typeface="Roboto Mono"/>
              </a:rPr>
              <a:t>my_car.start()</a:t>
            </a:r>
            <a:r>
              <a:rPr lang="en-US" sz="1100"/>
              <a:t>).</a:t>
            </a:r>
            <a:endParaRPr sz="1100"/>
          </a:p>
          <a:p>
            <a:pPr indent="-298450" lvl="1" marL="914400" rtl="0" algn="l">
              <a:lnSpc>
                <a:spcPct val="115000"/>
              </a:lnSpc>
              <a:spcBef>
                <a:spcPts val="0"/>
              </a:spcBef>
              <a:spcAft>
                <a:spcPts val="0"/>
              </a:spcAft>
              <a:buClr>
                <a:schemeClr val="dk1"/>
              </a:buClr>
              <a:buSzPts val="1100"/>
              <a:buChar char="○"/>
            </a:pPr>
            <a:r>
              <a:rPr lang="en-US" sz="1100"/>
              <a:t>The </a:t>
            </a:r>
            <a:r>
              <a:rPr lang="en-US" sz="1100">
                <a:solidFill>
                  <a:srgbClr val="188038"/>
                </a:solidFill>
                <a:latin typeface="Roboto Mono"/>
                <a:ea typeface="Roboto Mono"/>
                <a:cs typeface="Roboto Mono"/>
                <a:sym typeface="Roboto Mono"/>
              </a:rPr>
              <a:t>self</a:t>
            </a:r>
            <a:r>
              <a:rPr lang="en-US" sz="1100"/>
              <a:t> parameter in each instance method automatically refers to the </a:t>
            </a:r>
            <a:r>
              <a:rPr lang="en-US" sz="1100">
                <a:solidFill>
                  <a:srgbClr val="188038"/>
                </a:solidFill>
                <a:latin typeface="Roboto Mono"/>
                <a:ea typeface="Roboto Mono"/>
                <a:cs typeface="Roboto Mono"/>
                <a:sym typeface="Roboto Mono"/>
              </a:rPr>
              <a:t>my_car</a:t>
            </a:r>
            <a:r>
              <a:rPr lang="en-US" sz="1100"/>
              <a:t> object when the method is called.</a:t>
            </a:r>
            <a:endParaRPr sz="1100"/>
          </a:p>
          <a:p>
            <a:pPr indent="-298450" lvl="1" marL="914400" rtl="0" algn="l">
              <a:lnSpc>
                <a:spcPct val="115000"/>
              </a:lnSpc>
              <a:spcBef>
                <a:spcPts val="0"/>
              </a:spcBef>
              <a:spcAft>
                <a:spcPts val="0"/>
              </a:spcAft>
              <a:buClr>
                <a:schemeClr val="dk1"/>
              </a:buClr>
              <a:buSzPts val="1100"/>
              <a:buChar char="○"/>
            </a:pPr>
            <a:r>
              <a:rPr lang="en-US" sz="1100"/>
              <a:t>The method can then access or modify the instance's attributes or perform operations related to that specific object.</a:t>
            </a:r>
            <a:endParaRPr sz="1100"/>
          </a:p>
          <a:p>
            <a:pPr indent="-298450" lvl="0" marL="457200" rtl="0" algn="l">
              <a:lnSpc>
                <a:spcPct val="115000"/>
              </a:lnSpc>
              <a:spcBef>
                <a:spcPts val="0"/>
              </a:spcBef>
              <a:spcAft>
                <a:spcPts val="0"/>
              </a:spcAft>
              <a:buClr>
                <a:schemeClr val="dk1"/>
              </a:buClr>
              <a:buSzPts val="1100"/>
              <a:buAutoNum type="arabicPeriod"/>
            </a:pPr>
            <a:r>
              <a:rPr b="1" lang="en-US" sz="1100"/>
              <a:t>Method Behavior Based on Object State:</a:t>
            </a:r>
            <a:endParaRPr b="1" sz="1100"/>
          </a:p>
          <a:p>
            <a:pPr indent="-298450" lvl="1" marL="914400" rtl="0" algn="l">
              <a:lnSpc>
                <a:spcPct val="115000"/>
              </a:lnSpc>
              <a:spcBef>
                <a:spcPts val="0"/>
              </a:spcBef>
              <a:spcAft>
                <a:spcPts val="0"/>
              </a:spcAft>
              <a:buClr>
                <a:schemeClr val="dk1"/>
              </a:buClr>
              <a:buSzPts val="1100"/>
              <a:buChar char="○"/>
            </a:pPr>
            <a:r>
              <a:rPr lang="en-US" sz="1100"/>
              <a:t>The behavior of each method depends on the state of the object (the values of its attributes). For example, the </a:t>
            </a:r>
            <a:r>
              <a:rPr lang="en-US" sz="1100">
                <a:solidFill>
                  <a:srgbClr val="188038"/>
                </a:solidFill>
                <a:latin typeface="Roboto Mono"/>
                <a:ea typeface="Roboto Mono"/>
                <a:cs typeface="Roboto Mono"/>
                <a:sym typeface="Roboto Mono"/>
              </a:rPr>
              <a:t>display_details</a:t>
            </a:r>
            <a:r>
              <a:rPr lang="en-US" sz="1100"/>
              <a:t> method will show different information depending on the attributes of the object that calls it.</a:t>
            </a:r>
            <a:endParaRPr sz="1100"/>
          </a:p>
          <a:p>
            <a:pPr indent="0" lvl="0" marL="0" rtl="0" algn="l">
              <a:lnSpc>
                <a:spcPct val="115000"/>
              </a:lnSpc>
              <a:spcBef>
                <a:spcPts val="1400"/>
              </a:spcBef>
              <a:spcAft>
                <a:spcPts val="0"/>
              </a:spcAft>
              <a:buClr>
                <a:schemeClr val="dk1"/>
              </a:buClr>
              <a:buSzPts val="1100"/>
              <a:buFont typeface="Arial"/>
              <a:buNone/>
            </a:pPr>
            <a:r>
              <a:rPr b="1" lang="en-US" sz="1300"/>
              <a:t>Summary:</a:t>
            </a:r>
            <a:endParaRPr b="1" sz="1300"/>
          </a:p>
          <a:p>
            <a:pPr indent="-298450" lvl="0" marL="457200" rtl="0" algn="l">
              <a:lnSpc>
                <a:spcPct val="115000"/>
              </a:lnSpc>
              <a:spcBef>
                <a:spcPts val="1200"/>
              </a:spcBef>
              <a:spcAft>
                <a:spcPts val="0"/>
              </a:spcAft>
              <a:buClr>
                <a:schemeClr val="dk1"/>
              </a:buClr>
              <a:buSzPts val="1100"/>
              <a:buChar char="●"/>
            </a:pPr>
            <a:r>
              <a:rPr b="1" lang="en-US" sz="1100"/>
              <a:t>Instance Methods</a:t>
            </a:r>
            <a:r>
              <a:rPr lang="en-US" sz="1100"/>
              <a:t> are functions defined within a class that operate on specific instances of that class.</a:t>
            </a:r>
            <a:endParaRPr sz="1100"/>
          </a:p>
          <a:p>
            <a:pPr indent="-298450" lvl="0" marL="457200" rtl="0" algn="l">
              <a:lnSpc>
                <a:spcPct val="115000"/>
              </a:lnSpc>
              <a:spcBef>
                <a:spcPts val="0"/>
              </a:spcBef>
              <a:spcAft>
                <a:spcPts val="0"/>
              </a:spcAft>
              <a:buClr>
                <a:schemeClr val="dk1"/>
              </a:buClr>
              <a:buSzPts val="1100"/>
              <a:buChar char="●"/>
            </a:pPr>
            <a:r>
              <a:rPr lang="en-US" sz="1100"/>
              <a:t>They use the </a:t>
            </a:r>
            <a:r>
              <a:rPr lang="en-US" sz="1100">
                <a:solidFill>
                  <a:srgbClr val="188038"/>
                </a:solidFill>
                <a:latin typeface="Roboto Mono"/>
                <a:ea typeface="Roboto Mono"/>
                <a:cs typeface="Roboto Mono"/>
                <a:sym typeface="Roboto Mono"/>
              </a:rPr>
              <a:t>self</a:t>
            </a:r>
            <a:r>
              <a:rPr lang="en-US" sz="1100"/>
              <a:t> parameter to access and modify the instance's attributes and other methods.</a:t>
            </a:r>
            <a:endParaRPr sz="1100"/>
          </a:p>
          <a:p>
            <a:pPr indent="-298450" lvl="0" marL="457200" rtl="0" algn="l">
              <a:lnSpc>
                <a:spcPct val="115000"/>
              </a:lnSpc>
              <a:spcBef>
                <a:spcPts val="0"/>
              </a:spcBef>
              <a:spcAft>
                <a:spcPts val="0"/>
              </a:spcAft>
              <a:buClr>
                <a:schemeClr val="dk1"/>
              </a:buClr>
              <a:buSzPts val="1100"/>
              <a:buChar char="●"/>
            </a:pPr>
            <a:r>
              <a:rPr lang="en-US" sz="1100"/>
              <a:t>These methods enable objects to perform actions or computations based on their unique state, making them essential for object-oriented programming.</a:t>
            </a:r>
            <a:endParaRPr sz="1100"/>
          </a:p>
          <a:p>
            <a:pPr indent="0" lvl="0" marL="0" rtl="0" algn="l">
              <a:lnSpc>
                <a:spcPct val="115000"/>
              </a:lnSpc>
              <a:spcBef>
                <a:spcPts val="1200"/>
              </a:spcBef>
              <a:spcAft>
                <a:spcPts val="0"/>
              </a:spcAft>
              <a:buClr>
                <a:schemeClr val="dk1"/>
              </a:buClr>
              <a:buSzPts val="1100"/>
              <a:buFont typeface="Arial"/>
              <a:buNone/>
            </a:pPr>
            <a:r>
              <a:rPr lang="en-US" sz="1100"/>
              <a:t>By using instance methods, you can define behaviors that are specific to each object, allowing for more flexible and modular code.</a:t>
            </a:r>
            <a:endParaRPr sz="1100"/>
          </a:p>
          <a:p>
            <a:pPr indent="0" lvl="0" marL="0" rtl="0" algn="l">
              <a:spcBef>
                <a:spcPts val="1200"/>
              </a:spcBef>
              <a:spcAft>
                <a:spcPts val="0"/>
              </a:spcAft>
              <a:buNone/>
            </a:pPr>
            <a:r>
              <a:t/>
            </a:r>
            <a:endParaRPr/>
          </a:p>
        </p:txBody>
      </p:sp>
      <p:sp>
        <p:nvSpPr>
          <p:cNvPr id="145" name="Google Shape;145;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 name="Shape 15"/>
        <p:cNvGrpSpPr/>
        <p:nvPr/>
      </p:nvGrpSpPr>
      <p:grpSpPr>
        <a:xfrm>
          <a:off x="0" y="0"/>
          <a:ext cx="0" cy="0"/>
          <a:chOff x="0" y="0"/>
          <a:chExt cx="0" cy="0"/>
        </a:xfrm>
      </p:grpSpPr>
      <p:sp>
        <p:nvSpPr>
          <p:cNvPr id="16" name="Google Shape;1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3" name="Google Shape;23;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1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35" name="Google Shape;35;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2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2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2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2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3"/>
          <p:cNvSpPr/>
          <p:nvPr>
            <p:ph idx="2" type="pic"/>
          </p:nvPr>
        </p:nvSpPr>
        <p:spPr>
          <a:xfrm>
            <a:off x="5183188" y="987425"/>
            <a:ext cx="6172200" cy="4873625"/>
          </a:xfrm>
          <a:prstGeom prst="rect">
            <a:avLst/>
          </a:prstGeom>
          <a:noFill/>
          <a:ln>
            <a:noFill/>
          </a:ln>
        </p:spPr>
      </p:sp>
      <p:sp>
        <p:nvSpPr>
          <p:cNvPr id="68" name="Google Shape;68;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title"/>
          </p:nvPr>
        </p:nvSpPr>
        <p:spPr>
          <a:xfrm>
            <a:off x="102053" y="2103437"/>
            <a:ext cx="11987893"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Play"/>
              <a:buNone/>
            </a:pPr>
            <a:r>
              <a:rPr b="1" lang="en-US"/>
              <a:t> Lesson 16 - Object-Oriented Programming (OOP)</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Static Methods</a:t>
            </a:r>
            <a:endParaRPr/>
          </a:p>
        </p:txBody>
      </p:sp>
      <p:sp>
        <p:nvSpPr>
          <p:cNvPr id="156" name="Google Shape;156;p8"/>
          <p:cNvSpPr txBox="1"/>
          <p:nvPr/>
        </p:nvSpPr>
        <p:spPr>
          <a:xfrm>
            <a:off x="1022888" y="1543731"/>
            <a:ext cx="9624448" cy="461402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Definition: Methods defined in a class that do not operate on instances of the class. They don't have access to self or cls (class itself). Static methods are used when a method's logic is independent of any particular instance.</a:t>
            </a:r>
            <a:endParaRPr/>
          </a:p>
          <a:p>
            <a:pPr indent="-146050" lvl="0" marL="285750" marR="0" rtl="0" algn="l">
              <a:lnSpc>
                <a:spcPct val="150000"/>
              </a:lnSpc>
              <a:spcBef>
                <a:spcPts val="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Key Points:</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Defined using the @staticmethod decorator.</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Do not require self as the first parameter.</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Useful for utility functions that are related to the class but do not depend on the state of an instance.</a:t>
            </a:r>
            <a:endParaRPr b="0" i="0" sz="220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9"/>
          <p:cNvSpPr txBox="1"/>
          <p:nvPr>
            <p:ph type="title"/>
          </p:nvPr>
        </p:nvSpPr>
        <p:spPr>
          <a:xfrm>
            <a:off x="572239" y="283482"/>
            <a:ext cx="10515600" cy="10087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Static Methods</a:t>
            </a:r>
            <a:endParaRPr/>
          </a:p>
        </p:txBody>
      </p:sp>
      <p:sp>
        <p:nvSpPr>
          <p:cNvPr id="163" name="Google Shape;163;p9"/>
          <p:cNvSpPr txBox="1"/>
          <p:nvPr/>
        </p:nvSpPr>
        <p:spPr>
          <a:xfrm>
            <a:off x="838200" y="4862712"/>
            <a:ext cx="9624448" cy="178510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The add and multiply methods perform addition and multiplication, respectively, and can be called directly from the class without needing an instance.</a:t>
            </a:r>
            <a:endParaRPr/>
          </a:p>
          <a:p>
            <a:pPr indent="-285750" lvl="0" marL="285750" marR="0" rtl="0" algn="l">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These methods do not interact with instance or class-specific data, making them ideal as static methods.text</a:t>
            </a:r>
            <a:endParaRPr b="0" i="0" sz="2200" u="none" cap="none" strike="noStrike">
              <a:solidFill>
                <a:schemeClr val="dk1"/>
              </a:solidFill>
              <a:latin typeface="Arial"/>
              <a:ea typeface="Arial"/>
              <a:cs typeface="Arial"/>
              <a:sym typeface="Arial"/>
            </a:endParaRPr>
          </a:p>
        </p:txBody>
      </p:sp>
      <p:pic>
        <p:nvPicPr>
          <p:cNvPr id="164" name="Google Shape;164;p9"/>
          <p:cNvPicPr preferRelativeResize="0"/>
          <p:nvPr/>
        </p:nvPicPr>
        <p:blipFill rotWithShape="1">
          <a:blip r:embed="rId3">
            <a:alphaModFix/>
          </a:blip>
          <a:srcRect b="0" l="0" r="0" t="0"/>
          <a:stretch/>
        </p:blipFill>
        <p:spPr>
          <a:xfrm>
            <a:off x="2866866" y="1292208"/>
            <a:ext cx="6458268" cy="337456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0"/>
          <p:cNvSpPr txBox="1"/>
          <p:nvPr>
            <p:ph type="title"/>
          </p:nvPr>
        </p:nvSpPr>
        <p:spPr>
          <a:xfrm>
            <a:off x="576943" y="218168"/>
            <a:ext cx="10515600" cy="84318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Inheritance</a:t>
            </a:r>
            <a:endParaRPr/>
          </a:p>
        </p:txBody>
      </p:sp>
      <p:sp>
        <p:nvSpPr>
          <p:cNvPr id="171" name="Google Shape;171;p10"/>
          <p:cNvSpPr txBox="1"/>
          <p:nvPr/>
        </p:nvSpPr>
        <p:spPr>
          <a:xfrm>
            <a:off x="1022519" y="914400"/>
            <a:ext cx="9624448" cy="1107996"/>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Definition: Allows a class (child class) to inherit attributes and methods from another class (parent class).</a:t>
            </a:r>
            <a:endParaRPr/>
          </a:p>
          <a:p>
            <a:pPr indent="-285750" lvl="0" marL="285750" marR="0" rtl="0" algn="l">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Purpose: Promote code reusability.</a:t>
            </a:r>
            <a:endParaRPr b="0" i="0" sz="2200" u="none" cap="none" strike="noStrike">
              <a:solidFill>
                <a:schemeClr val="dk1"/>
              </a:solidFill>
              <a:latin typeface="Arial"/>
              <a:ea typeface="Arial"/>
              <a:cs typeface="Arial"/>
              <a:sym typeface="Arial"/>
            </a:endParaRPr>
          </a:p>
        </p:txBody>
      </p:sp>
      <p:pic>
        <p:nvPicPr>
          <p:cNvPr id="172" name="Google Shape;172;p10"/>
          <p:cNvPicPr preferRelativeResize="0"/>
          <p:nvPr/>
        </p:nvPicPr>
        <p:blipFill rotWithShape="1">
          <a:blip r:embed="rId3">
            <a:alphaModFix/>
          </a:blip>
          <a:srcRect b="0" l="0" r="0" t="0"/>
          <a:stretch/>
        </p:blipFill>
        <p:spPr>
          <a:xfrm>
            <a:off x="2888642" y="2169353"/>
            <a:ext cx="6414716" cy="443079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Polymorphism</a:t>
            </a:r>
            <a:endParaRPr/>
          </a:p>
        </p:txBody>
      </p:sp>
      <p:sp>
        <p:nvSpPr>
          <p:cNvPr id="179" name="Google Shape;179;p11"/>
          <p:cNvSpPr txBox="1"/>
          <p:nvPr/>
        </p:nvSpPr>
        <p:spPr>
          <a:xfrm>
            <a:off x="1022887" y="1503060"/>
            <a:ext cx="9624448" cy="105920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2200" u="none" cap="none" strike="noStrike">
                <a:solidFill>
                  <a:schemeClr val="dk1"/>
                </a:solidFill>
                <a:latin typeface="Arial"/>
                <a:ea typeface="Arial"/>
                <a:cs typeface="Arial"/>
                <a:sym typeface="Arial"/>
              </a:rPr>
              <a:t>The ability to redefine methods in child classes to have different behaviors while maintaining the same interface.</a:t>
            </a:r>
            <a:endParaRPr/>
          </a:p>
        </p:txBody>
      </p:sp>
      <p:pic>
        <p:nvPicPr>
          <p:cNvPr id="180" name="Google Shape;180;p11"/>
          <p:cNvPicPr preferRelativeResize="0"/>
          <p:nvPr/>
        </p:nvPicPr>
        <p:blipFill rotWithShape="1">
          <a:blip r:embed="rId3">
            <a:alphaModFix/>
          </a:blip>
          <a:srcRect b="0" l="0" r="0" t="0"/>
          <a:stretch/>
        </p:blipFill>
        <p:spPr>
          <a:xfrm>
            <a:off x="1763075" y="2931129"/>
            <a:ext cx="8144073" cy="322023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2"/>
          <p:cNvSpPr txBox="1"/>
          <p:nvPr>
            <p:ph type="title"/>
          </p:nvPr>
        </p:nvSpPr>
        <p:spPr>
          <a:xfrm>
            <a:off x="838200" y="365125"/>
            <a:ext cx="10515600" cy="95832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Encapsulation</a:t>
            </a:r>
            <a:endParaRPr/>
          </a:p>
        </p:txBody>
      </p:sp>
      <p:sp>
        <p:nvSpPr>
          <p:cNvPr id="187" name="Google Shape;187;p12"/>
          <p:cNvSpPr txBox="1"/>
          <p:nvPr/>
        </p:nvSpPr>
        <p:spPr>
          <a:xfrm>
            <a:off x="1039215" y="1193647"/>
            <a:ext cx="9624448" cy="1107996"/>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Definition: The practice of restricting access to certain components of an object.</a:t>
            </a:r>
            <a:endParaRPr/>
          </a:p>
          <a:p>
            <a:pPr indent="-285750" lvl="0" marL="285750" marR="0" rtl="0" algn="l">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Purpose: Protect the integrity of the object’s internal state.</a:t>
            </a:r>
            <a:endParaRPr/>
          </a:p>
        </p:txBody>
      </p:sp>
      <p:pic>
        <p:nvPicPr>
          <p:cNvPr id="188" name="Google Shape;188;p12"/>
          <p:cNvPicPr preferRelativeResize="0"/>
          <p:nvPr/>
        </p:nvPicPr>
        <p:blipFill rotWithShape="1">
          <a:blip r:embed="rId3">
            <a:alphaModFix/>
          </a:blip>
          <a:srcRect b="0" l="0" r="0" t="0"/>
          <a:stretch/>
        </p:blipFill>
        <p:spPr>
          <a:xfrm>
            <a:off x="2819764" y="2613401"/>
            <a:ext cx="6063351" cy="39224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3"/>
          <p:cNvSpPr txBox="1"/>
          <p:nvPr>
            <p:ph type="title"/>
          </p:nvPr>
        </p:nvSpPr>
        <p:spPr>
          <a:xfrm>
            <a:off x="838200" y="194264"/>
            <a:ext cx="10515600" cy="98529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Dunder Methods</a:t>
            </a:r>
            <a:endParaRPr/>
          </a:p>
        </p:txBody>
      </p:sp>
      <p:sp>
        <p:nvSpPr>
          <p:cNvPr id="195" name="Google Shape;195;p13"/>
          <p:cNvSpPr txBox="1"/>
          <p:nvPr/>
        </p:nvSpPr>
        <p:spPr>
          <a:xfrm>
            <a:off x="1088202" y="1157571"/>
            <a:ext cx="9624448" cy="178510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Definition: Special methods with double underscores (__) used to emulate built-in behavior.</a:t>
            </a:r>
            <a:endParaRPr/>
          </a:p>
          <a:p>
            <a:pPr indent="-285750" lvl="0" marL="285750" marR="0" rtl="0" algn="l">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Common Dunder Methods:</a:t>
            </a:r>
            <a:endParaRPr/>
          </a:p>
          <a:p>
            <a:pPr indent="-342900" lvl="1" marL="800100" marR="0" rtl="0" algn="l">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__str__(): Defines how an object is printed.</a:t>
            </a:r>
            <a:endParaRPr/>
          </a:p>
          <a:p>
            <a:pPr indent="-342900" lvl="1" marL="800100" marR="0" rtl="0" algn="l">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__eq__(): Defines equality comparison.</a:t>
            </a:r>
            <a:endParaRPr b="0" i="0" sz="2200" u="none" cap="none" strike="noStrike">
              <a:solidFill>
                <a:schemeClr val="dk1"/>
              </a:solidFill>
              <a:latin typeface="Arial"/>
              <a:ea typeface="Arial"/>
              <a:cs typeface="Arial"/>
              <a:sym typeface="Arial"/>
            </a:endParaRPr>
          </a:p>
        </p:txBody>
      </p:sp>
      <p:pic>
        <p:nvPicPr>
          <p:cNvPr id="196" name="Google Shape;196;p13"/>
          <p:cNvPicPr preferRelativeResize="0"/>
          <p:nvPr/>
        </p:nvPicPr>
        <p:blipFill rotWithShape="1">
          <a:blip r:embed="rId3">
            <a:alphaModFix/>
          </a:blip>
          <a:srcRect b="0" l="0" r="0" t="0"/>
          <a:stretch/>
        </p:blipFill>
        <p:spPr>
          <a:xfrm>
            <a:off x="2473670" y="2942675"/>
            <a:ext cx="6853513" cy="367123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Introduction to OOP</a:t>
            </a:r>
            <a:endParaRPr/>
          </a:p>
        </p:txBody>
      </p:sp>
      <p:sp>
        <p:nvSpPr>
          <p:cNvPr id="96" name="Google Shape;96;p2"/>
          <p:cNvSpPr txBox="1"/>
          <p:nvPr/>
        </p:nvSpPr>
        <p:spPr>
          <a:xfrm>
            <a:off x="1022888" y="1813302"/>
            <a:ext cx="9624448" cy="4106189"/>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Definition: A programming paradigm based on the concept of "objects," which can contain data and code to manipulate that data.</a:t>
            </a:r>
            <a:endParaRPr/>
          </a:p>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Core Concepts: </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Encapsulation</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Inheritance</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Polymorphism</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Abstraction.</a:t>
            </a:r>
            <a:endParaRPr/>
          </a:p>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Why OOP?: Promotes code reusability, modularity, and organization.</a:t>
            </a:r>
            <a:endParaRPr b="0" i="0" sz="22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Classes and Objects</a:t>
            </a:r>
            <a:endParaRPr/>
          </a:p>
        </p:txBody>
      </p:sp>
      <p:sp>
        <p:nvSpPr>
          <p:cNvPr id="103" name="Google Shape;103;p3"/>
          <p:cNvSpPr txBox="1"/>
          <p:nvPr/>
        </p:nvSpPr>
        <p:spPr>
          <a:xfrm>
            <a:off x="990230" y="1554066"/>
            <a:ext cx="9624448" cy="1059201"/>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Class: A blueprint for creating objects (instances).</a:t>
            </a:r>
            <a:endParaRPr/>
          </a:p>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Object: An instance of a class.</a:t>
            </a:r>
            <a:endParaRPr b="0" i="0" sz="2200" u="none" cap="none" strike="noStrike">
              <a:solidFill>
                <a:schemeClr val="dk1"/>
              </a:solidFill>
              <a:latin typeface="Arial"/>
              <a:ea typeface="Arial"/>
              <a:cs typeface="Arial"/>
              <a:sym typeface="Arial"/>
            </a:endParaRPr>
          </a:p>
        </p:txBody>
      </p:sp>
      <p:pic>
        <p:nvPicPr>
          <p:cNvPr id="104" name="Google Shape;104;p3"/>
          <p:cNvPicPr preferRelativeResize="0"/>
          <p:nvPr/>
        </p:nvPicPr>
        <p:blipFill rotWithShape="1">
          <a:blip r:embed="rId3">
            <a:alphaModFix/>
          </a:blip>
          <a:srcRect b="0" l="0" r="0" t="0"/>
          <a:stretch/>
        </p:blipFill>
        <p:spPr>
          <a:xfrm>
            <a:off x="2976927" y="2916153"/>
            <a:ext cx="6238146" cy="337197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Attributes </a:t>
            </a:r>
            <a:endParaRPr/>
          </a:p>
        </p:txBody>
      </p:sp>
      <p:sp>
        <p:nvSpPr>
          <p:cNvPr id="111" name="Google Shape;111;p4"/>
          <p:cNvSpPr txBox="1"/>
          <p:nvPr/>
        </p:nvSpPr>
        <p:spPr>
          <a:xfrm>
            <a:off x="1079813" y="1528727"/>
            <a:ext cx="9624300" cy="50025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200">
                <a:solidFill>
                  <a:schemeClr val="dk1"/>
                </a:solidFill>
              </a:rPr>
              <a:t>Attributes</a:t>
            </a:r>
            <a:r>
              <a:rPr lang="en-US" sz="2200">
                <a:solidFill>
                  <a:schemeClr val="dk1"/>
                </a:solidFill>
              </a:rPr>
              <a:t> in Python classes represent the data or state associated with an object. They are essentially variables bound to the instance of the class and can be accessed or modified through the object. </a:t>
            </a:r>
            <a:endParaRPr sz="2200">
              <a:solidFill>
                <a:schemeClr val="dk1"/>
              </a:solidFill>
            </a:endParaRPr>
          </a:p>
          <a:p>
            <a:pPr indent="-368300" lvl="1" marL="914400" marR="0" rtl="0" algn="l">
              <a:lnSpc>
                <a:spcPct val="150000"/>
              </a:lnSpc>
              <a:spcBef>
                <a:spcPts val="0"/>
              </a:spcBef>
              <a:spcAft>
                <a:spcPts val="0"/>
              </a:spcAft>
              <a:buClr>
                <a:schemeClr val="dk1"/>
              </a:buClr>
              <a:buSzPts val="2200"/>
              <a:buChar char="❑"/>
            </a:pPr>
            <a:r>
              <a:rPr b="1" lang="en-US" sz="2200">
                <a:solidFill>
                  <a:schemeClr val="dk1"/>
                </a:solidFill>
              </a:rPr>
              <a:t>Instance Attributes</a:t>
            </a:r>
            <a:r>
              <a:rPr lang="en-US" sz="2200">
                <a:solidFill>
                  <a:schemeClr val="dk1"/>
                </a:solidFill>
              </a:rPr>
              <a:t>: These are specific to an instance of a class and are defined within methods using the </a:t>
            </a:r>
            <a:r>
              <a:rPr lang="en-US" sz="2200">
                <a:solidFill>
                  <a:srgbClr val="188038"/>
                </a:solidFill>
                <a:latin typeface="Roboto Mono"/>
                <a:ea typeface="Roboto Mono"/>
                <a:cs typeface="Roboto Mono"/>
                <a:sym typeface="Roboto Mono"/>
              </a:rPr>
              <a:t>self</a:t>
            </a:r>
            <a:r>
              <a:rPr lang="en-US" sz="2200">
                <a:solidFill>
                  <a:schemeClr val="dk1"/>
                </a:solidFill>
              </a:rPr>
              <a:t> keyword. Each object created from the class can have different values for these attributes.</a:t>
            </a:r>
            <a:endParaRPr sz="2200">
              <a:solidFill>
                <a:schemeClr val="dk1"/>
              </a:solidFill>
            </a:endParaRPr>
          </a:p>
          <a:p>
            <a:pPr indent="-368300" lvl="1" marL="914400" marR="0" rtl="0" algn="l">
              <a:lnSpc>
                <a:spcPct val="150000"/>
              </a:lnSpc>
              <a:spcBef>
                <a:spcPts val="0"/>
              </a:spcBef>
              <a:spcAft>
                <a:spcPts val="0"/>
              </a:spcAft>
              <a:buClr>
                <a:schemeClr val="dk1"/>
              </a:buClr>
              <a:buSzPts val="2200"/>
              <a:buChar char="❑"/>
            </a:pPr>
            <a:r>
              <a:rPr b="1" lang="en-US" sz="2200">
                <a:solidFill>
                  <a:schemeClr val="dk1"/>
                </a:solidFill>
              </a:rPr>
              <a:t>Class Attributes</a:t>
            </a:r>
            <a:r>
              <a:rPr lang="en-US" sz="2200">
                <a:solidFill>
                  <a:schemeClr val="dk1"/>
                </a:solidFill>
              </a:rPr>
              <a:t>: These are shared across all instances of a class and are defined directly within the class body. They have the same value for every instance of the class. </a:t>
            </a:r>
            <a:endParaRPr sz="22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2f23d1ba852_0_4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Methods</a:t>
            </a:r>
            <a:endParaRPr/>
          </a:p>
        </p:txBody>
      </p:sp>
      <p:sp>
        <p:nvSpPr>
          <p:cNvPr id="118" name="Google Shape;118;g2f23d1ba852_0_43"/>
          <p:cNvSpPr txBox="1"/>
          <p:nvPr/>
        </p:nvSpPr>
        <p:spPr>
          <a:xfrm>
            <a:off x="1022888" y="1813302"/>
            <a:ext cx="9624300" cy="19548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200">
                <a:solidFill>
                  <a:schemeClr val="dk1"/>
                </a:solidFill>
              </a:rPr>
              <a:t>Methods</a:t>
            </a:r>
            <a:r>
              <a:rPr b="0" i="0" lang="en-US" sz="2200" u="none" cap="none" strike="noStrike">
                <a:solidFill>
                  <a:schemeClr val="dk1"/>
                </a:solidFill>
                <a:latin typeface="Arial"/>
                <a:ea typeface="Arial"/>
                <a:cs typeface="Arial"/>
                <a:sym typeface="Arial"/>
              </a:rPr>
              <a:t>: Functions defined inside a class and associated with objects.</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Instance Methods: Operate on an instance of the class.</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Static Methods: Defined using @staticmethod and do not operate on an instance.</a:t>
            </a:r>
            <a:endParaRPr sz="22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Constructors (__init__ method)</a:t>
            </a:r>
            <a:endParaRPr/>
          </a:p>
        </p:txBody>
      </p:sp>
      <p:sp>
        <p:nvSpPr>
          <p:cNvPr id="125" name="Google Shape;125;p5"/>
          <p:cNvSpPr txBox="1"/>
          <p:nvPr/>
        </p:nvSpPr>
        <p:spPr>
          <a:xfrm>
            <a:off x="838200" y="1861968"/>
            <a:ext cx="11106335" cy="1567032"/>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Definition: A special method in Python classes that gets called when a new object is created.</a:t>
            </a:r>
            <a:endParaRPr/>
          </a:p>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Purpose: Initialize the object's attributes.</a:t>
            </a:r>
            <a:endParaRPr/>
          </a:p>
        </p:txBody>
      </p:sp>
      <p:pic>
        <p:nvPicPr>
          <p:cNvPr id="126" name="Google Shape;126;p5"/>
          <p:cNvPicPr preferRelativeResize="0"/>
          <p:nvPr/>
        </p:nvPicPr>
        <p:blipFill rotWithShape="1">
          <a:blip r:embed="rId3">
            <a:alphaModFix/>
          </a:blip>
          <a:srcRect b="0" l="0" r="0" t="0"/>
          <a:stretch/>
        </p:blipFill>
        <p:spPr>
          <a:xfrm>
            <a:off x="2653667" y="3916008"/>
            <a:ext cx="6884666" cy="156703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2f23d1ba852_0_3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Destructors</a:t>
            </a:r>
            <a:r>
              <a:rPr b="1" lang="en-US"/>
              <a:t>(__del__ method)</a:t>
            </a:r>
            <a:endParaRPr/>
          </a:p>
        </p:txBody>
      </p:sp>
      <p:sp>
        <p:nvSpPr>
          <p:cNvPr id="133" name="Google Shape;133;g2f23d1ba852_0_33"/>
          <p:cNvSpPr txBox="1"/>
          <p:nvPr/>
        </p:nvSpPr>
        <p:spPr>
          <a:xfrm>
            <a:off x="838200" y="1861968"/>
            <a:ext cx="11106300" cy="14469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Definition: A special method in Python classes that gets called when a new object is created.</a:t>
            </a:r>
            <a:endParaRPr/>
          </a:p>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Purpose: Initialize the object's attributes.</a:t>
            </a:r>
            <a:endParaRPr/>
          </a:p>
        </p:txBody>
      </p:sp>
      <p:pic>
        <p:nvPicPr>
          <p:cNvPr id="134" name="Google Shape;134;g2f23d1ba852_0_33"/>
          <p:cNvPicPr preferRelativeResize="0"/>
          <p:nvPr/>
        </p:nvPicPr>
        <p:blipFill rotWithShape="1">
          <a:blip r:embed="rId3">
            <a:alphaModFix/>
          </a:blip>
          <a:srcRect b="0" l="0" r="0" t="0"/>
          <a:stretch/>
        </p:blipFill>
        <p:spPr>
          <a:xfrm>
            <a:off x="2653667" y="3916008"/>
            <a:ext cx="6884666" cy="156703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Instance Methods</a:t>
            </a:r>
            <a:endParaRPr/>
          </a:p>
        </p:txBody>
      </p:sp>
      <p:sp>
        <p:nvSpPr>
          <p:cNvPr id="141" name="Google Shape;141;p6"/>
          <p:cNvSpPr txBox="1"/>
          <p:nvPr/>
        </p:nvSpPr>
        <p:spPr>
          <a:xfrm>
            <a:off x="1022888" y="1813302"/>
            <a:ext cx="9624448" cy="4106189"/>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Definition: Functions defined within a class that operate on instances of the class. They can access and modify object-specific data through self, which refers to the instance.</a:t>
            </a:r>
            <a:endParaRPr/>
          </a:p>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Key Points:</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They must accept self as their first parameter.</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They can access both instance attributes and class attributes.</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They are used to define behaviors that depend on the data stored in an instance.</a:t>
            </a:r>
            <a:endParaRPr b="0" i="0" sz="22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7"/>
          <p:cNvSpPr txBox="1"/>
          <p:nvPr>
            <p:ph type="title"/>
          </p:nvPr>
        </p:nvSpPr>
        <p:spPr>
          <a:xfrm>
            <a:off x="392624" y="47108"/>
            <a:ext cx="10515600" cy="110799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Instance Methods</a:t>
            </a:r>
            <a:endParaRPr/>
          </a:p>
        </p:txBody>
      </p:sp>
      <p:sp>
        <p:nvSpPr>
          <p:cNvPr id="148" name="Google Shape;148;p7"/>
          <p:cNvSpPr txBox="1"/>
          <p:nvPr/>
        </p:nvSpPr>
        <p:spPr>
          <a:xfrm>
            <a:off x="838200" y="5523095"/>
            <a:ext cx="9624448" cy="1107996"/>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__init__ initializes the radius attribute for each instance of Circle.</a:t>
            </a:r>
            <a:endParaRPr/>
          </a:p>
          <a:p>
            <a:pPr indent="-285750" lvl="0" marL="285750" marR="0" rtl="0" algn="l">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The area and circumference methods calculate the area and circumference of the circle using the instance-specific radius.</a:t>
            </a:r>
            <a:endParaRPr b="0" i="0" sz="2200" u="none" cap="none" strike="noStrike">
              <a:solidFill>
                <a:schemeClr val="dk1"/>
              </a:solidFill>
              <a:latin typeface="Arial"/>
              <a:ea typeface="Arial"/>
              <a:cs typeface="Arial"/>
              <a:sym typeface="Arial"/>
            </a:endParaRPr>
          </a:p>
        </p:txBody>
      </p:sp>
      <p:pic>
        <p:nvPicPr>
          <p:cNvPr id="149" name="Google Shape;149;p7"/>
          <p:cNvPicPr preferRelativeResize="0"/>
          <p:nvPr/>
        </p:nvPicPr>
        <p:blipFill rotWithShape="1">
          <a:blip r:embed="rId3">
            <a:alphaModFix/>
          </a:blip>
          <a:srcRect b="0" l="0" r="0" t="0"/>
          <a:stretch/>
        </p:blipFill>
        <p:spPr>
          <a:xfrm>
            <a:off x="1591477" y="1026165"/>
            <a:ext cx="8682473" cy="426833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2024-08-09T01:36:08Z</dcterms:created>
  <dc:creator>NEHA MAHENDRAN NAMBIAR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0x01010038047B9AF98F4845B6C94475DC5A64D9</vt:lpwstr>
  </property>
</Properties>
</file>