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Play"/>
      <p:regular r:id="rId14"/>
      <p:bold r:id="rId15"/>
    </p:embeddedFont>
    <p:embeddedFont>
      <p:font typeface="Roboto Mon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1dg5CfvvvEz9NGoBARNpBZYcX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bold.fntdata"/><Relationship Id="rId14" Type="http://schemas.openxmlformats.org/officeDocument/2006/relationships/font" Target="fonts/Play-regular.fntdata"/><Relationship Id="rId17" Type="http://schemas.openxmlformats.org/officeDocument/2006/relationships/font" Target="fonts/RobotoMono-bold.fntdata"/><Relationship Id="rId16" Type="http://schemas.openxmlformats.org/officeDocument/2006/relationships/font" Target="fonts/RobotoMono-regular.fntdata"/><Relationship Id="rId5" Type="http://schemas.openxmlformats.org/officeDocument/2006/relationships/slide" Target="slides/slide1.xml"/><Relationship Id="rId19" Type="http://schemas.openxmlformats.org/officeDocument/2006/relationships/font" Target="fonts/RobotoMono-boldItalic.fntdata"/><Relationship Id="rId6" Type="http://schemas.openxmlformats.org/officeDocument/2006/relationships/slide" Target="slides/slide2.xml"/><Relationship Id="rId18" Type="http://schemas.openxmlformats.org/officeDocument/2006/relationships/font" Target="fonts/RobotoMon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Welcome to Lesson 4 of the Foundations of Programming in Python course (FOPPY).</a:t>
            </a:r>
            <a:endParaRPr/>
          </a:p>
          <a:p>
            <a:pPr indent="0" lvl="0" marL="0" rtl="0" algn="l">
              <a:lnSpc>
                <a:spcPct val="115000"/>
              </a:lnSpc>
              <a:spcBef>
                <a:spcPts val="1200"/>
              </a:spcBef>
              <a:spcAft>
                <a:spcPts val="0"/>
              </a:spcAft>
              <a:buClr>
                <a:schemeClr val="dk1"/>
              </a:buClr>
              <a:buSzPts val="1100"/>
              <a:buFont typeface="Arial"/>
              <a:buNone/>
            </a:pPr>
            <a:r>
              <a:rPr lang="en-US"/>
              <a:t>File handling is a crucial skill for any Python programmer, allowing you to read from and write to files on your system. This capability is essential for managing data, processing information, and saving results in a persistent manner.</a:t>
            </a:r>
            <a:endParaRPr/>
          </a:p>
          <a:p>
            <a:pPr indent="0" lvl="0" marL="0" rtl="0" algn="l">
              <a:lnSpc>
                <a:spcPct val="115000"/>
              </a:lnSpc>
              <a:spcBef>
                <a:spcPts val="1200"/>
              </a:spcBef>
              <a:spcAft>
                <a:spcPts val="0"/>
              </a:spcAft>
              <a:buClr>
                <a:schemeClr val="dk1"/>
              </a:buClr>
              <a:buSzPts val="1100"/>
              <a:buFont typeface="Arial"/>
              <a:buNone/>
            </a:pPr>
            <a:r>
              <a:rPr lang="en-US"/>
              <a:t>Python provides a straightforward and powerful approach to file handling through its built-in functions and methods. Whether you need to work with text files, binary files, or handle large volumes of data, Python’s file handling operations are designed to make these tasks simple and efficient.</a:t>
            </a:r>
            <a:endParaRPr/>
          </a:p>
          <a:p>
            <a:pPr indent="0" lvl="0" marL="0" rtl="0" algn="l">
              <a:lnSpc>
                <a:spcPct val="115000"/>
              </a:lnSpc>
              <a:spcBef>
                <a:spcPts val="1200"/>
              </a:spcBef>
              <a:spcAft>
                <a:spcPts val="0"/>
              </a:spcAft>
              <a:buClr>
                <a:schemeClr val="dk1"/>
              </a:buClr>
              <a:buSzPts val="1100"/>
              <a:buFont typeface="Arial"/>
              <a:buNone/>
            </a:pPr>
            <a:r>
              <a:rPr lang="en-US"/>
              <a:t>In this lesson, we will cover the fundamentals of file handling in Python, including opening files, reading from and writing to files, and properly closing files to ensure data integrity. We will also explore how to handle file-related errors gracefully, allowing your programs to manage unexpected situations without crashing.</a:t>
            </a:r>
            <a:endParaRPr/>
          </a:p>
          <a:p>
            <a:pPr indent="0" lvl="0" marL="0" rtl="0" algn="l">
              <a:lnSpc>
                <a:spcPct val="115000"/>
              </a:lnSpc>
              <a:spcBef>
                <a:spcPts val="1200"/>
              </a:spcBef>
              <a:spcAft>
                <a:spcPts val="0"/>
              </a:spcAft>
              <a:buClr>
                <a:schemeClr val="dk1"/>
              </a:buClr>
              <a:buSzPts val="1100"/>
              <a:buFont typeface="Arial"/>
              <a:buNone/>
            </a:pPr>
            <a:r>
              <a:rPr lang="en-US"/>
              <a:t>By the end of this lesson, you will have a solid understanding of how to interact with files in Python, enabling you to effectively manage and manipulate data stored on disk. Let’s dive into the details of file handling and discover how to leverage Python’s capabilities to work with files seamlessly.</a:t>
            </a:r>
            <a:endParaRPr/>
          </a:p>
          <a:p>
            <a:pPr indent="0" lvl="0" marL="0" rtl="0" algn="l">
              <a:spcBef>
                <a:spcPts val="120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File handling is a crucial aspect of programming, allowing you to work with data stored in files. Python provides a rich set of functions and methods for file operations, making it easy to read from and write to files.</a:t>
            </a:r>
            <a:endParaRPr/>
          </a:p>
          <a:p>
            <a:pPr indent="0" lvl="0" marL="0" rtl="0" algn="l">
              <a:spcBef>
                <a:spcPts val="0"/>
              </a:spcBef>
              <a:spcAft>
                <a:spcPts val="0"/>
              </a:spcAft>
              <a:buClr>
                <a:schemeClr val="dk1"/>
              </a:buClr>
              <a:buFont typeface="Arial"/>
              <a:buNone/>
            </a:pPr>
            <a:r>
              <a:rPr lang="en-US"/>
              <a:t>proper file handling is crucial for developing robust and efficient Python applications.</a:t>
            </a:r>
            <a:endParaRPr/>
          </a:p>
          <a:p>
            <a:pPr indent="0" lvl="0" marL="0" rtl="0" algn="l">
              <a:lnSpc>
                <a:spcPct val="115000"/>
              </a:lnSpc>
              <a:spcBef>
                <a:spcPts val="1200"/>
              </a:spcBef>
              <a:spcAft>
                <a:spcPts val="0"/>
              </a:spcAft>
              <a:buClr>
                <a:schemeClr val="dk1"/>
              </a:buClr>
              <a:buSzPts val="1100"/>
              <a:buFont typeface="Arial"/>
              <a:buNone/>
            </a:pPr>
            <a:r>
              <a:rPr lang="en-US"/>
              <a:t>File handling is an essential aspect of programming for several important reasons:</a:t>
            </a:r>
            <a:endParaRPr/>
          </a:p>
          <a:p>
            <a:pPr indent="-298450" lvl="0" marL="457200" rtl="0" algn="l">
              <a:lnSpc>
                <a:spcPct val="115000"/>
              </a:lnSpc>
              <a:spcBef>
                <a:spcPts val="1200"/>
              </a:spcBef>
              <a:spcAft>
                <a:spcPts val="0"/>
              </a:spcAft>
              <a:buClr>
                <a:schemeClr val="dk1"/>
              </a:buClr>
              <a:buSzPts val="1100"/>
              <a:buAutoNum type="arabicPeriod"/>
            </a:pPr>
            <a:r>
              <a:rPr lang="en-US"/>
              <a:t>Data persistence: File handling allows programs to store data permanently on disk, so it can be accessed and used even after the program terminates.</a:t>
            </a:r>
            <a:endParaRPr/>
          </a:p>
          <a:p>
            <a:pPr indent="-298450" lvl="0" marL="457200" rtl="0" algn="l">
              <a:lnSpc>
                <a:spcPct val="115000"/>
              </a:lnSpc>
              <a:spcBef>
                <a:spcPts val="0"/>
              </a:spcBef>
              <a:spcAft>
                <a:spcPts val="0"/>
              </a:spcAft>
              <a:buClr>
                <a:schemeClr val="dk1"/>
              </a:buClr>
              <a:buSzPts val="1100"/>
              <a:buAutoNum type="arabicPeriod"/>
            </a:pPr>
            <a:r>
              <a:rPr lang="en-US"/>
              <a:t>Data exchange: Files provide a way to share data between different programs or systems.</a:t>
            </a:r>
            <a:endParaRPr/>
          </a:p>
          <a:p>
            <a:pPr indent="-298450" lvl="0" marL="457200" rtl="0" algn="l">
              <a:lnSpc>
                <a:spcPct val="115000"/>
              </a:lnSpc>
              <a:spcBef>
                <a:spcPts val="0"/>
              </a:spcBef>
              <a:spcAft>
                <a:spcPts val="0"/>
              </a:spcAft>
              <a:buClr>
                <a:schemeClr val="dk1"/>
              </a:buClr>
              <a:buSzPts val="1100"/>
              <a:buAutoNum type="arabicPeriod"/>
            </a:pPr>
            <a:r>
              <a:rPr lang="en-US"/>
              <a:t>Configuration: Many applications use configuration files to store settings and preferences.</a:t>
            </a:r>
            <a:endParaRPr/>
          </a:p>
          <a:p>
            <a:pPr indent="-298450" lvl="0" marL="457200" rtl="0" algn="l">
              <a:lnSpc>
                <a:spcPct val="115000"/>
              </a:lnSpc>
              <a:spcBef>
                <a:spcPts val="0"/>
              </a:spcBef>
              <a:spcAft>
                <a:spcPts val="0"/>
              </a:spcAft>
              <a:buClr>
                <a:schemeClr val="dk1"/>
              </a:buClr>
              <a:buSzPts val="1100"/>
              <a:buAutoNum type="arabicPeriod"/>
            </a:pPr>
            <a:r>
              <a:rPr lang="en-US"/>
              <a:t>Logging: File handling enables programs to create log files for tracking events, errors, and other important information.</a:t>
            </a:r>
            <a:endParaRPr/>
          </a:p>
          <a:p>
            <a:pPr indent="-298450" lvl="0" marL="457200" rtl="0" algn="l">
              <a:lnSpc>
                <a:spcPct val="115000"/>
              </a:lnSpc>
              <a:spcBef>
                <a:spcPts val="0"/>
              </a:spcBef>
              <a:spcAft>
                <a:spcPts val="0"/>
              </a:spcAft>
              <a:buClr>
                <a:schemeClr val="dk1"/>
              </a:buClr>
              <a:buSzPts val="1100"/>
              <a:buAutoNum type="arabicPeriod"/>
            </a:pPr>
            <a:r>
              <a:rPr lang="en-US"/>
              <a:t>Large data processing: When dealing with large amounts of data that don't fit in memory, files allow for efficient reading and writing of information in chunks.</a:t>
            </a:r>
            <a:endParaRPr/>
          </a:p>
          <a:p>
            <a:pPr indent="-298450" lvl="0" marL="457200" rtl="0" algn="l">
              <a:lnSpc>
                <a:spcPct val="115000"/>
              </a:lnSpc>
              <a:spcBef>
                <a:spcPts val="0"/>
              </a:spcBef>
              <a:spcAft>
                <a:spcPts val="0"/>
              </a:spcAft>
              <a:buClr>
                <a:schemeClr val="dk1"/>
              </a:buClr>
              <a:buSzPts val="1100"/>
              <a:buAutoNum type="arabicPeriod"/>
            </a:pPr>
            <a:r>
              <a:rPr lang="en-US"/>
              <a:t>Data backup and recovery: File operations are crucial for creating backups and implementing recovery mechanisms.</a:t>
            </a:r>
            <a:endParaRPr/>
          </a:p>
          <a:p>
            <a:pPr indent="-298450" lvl="0" marL="457200" rtl="0" algn="l">
              <a:lnSpc>
                <a:spcPct val="115000"/>
              </a:lnSpc>
              <a:spcBef>
                <a:spcPts val="0"/>
              </a:spcBef>
              <a:spcAft>
                <a:spcPts val="0"/>
              </a:spcAft>
              <a:buClr>
                <a:schemeClr val="dk1"/>
              </a:buClr>
              <a:buSzPts val="1100"/>
              <a:buAutoNum type="arabicPeriod"/>
            </a:pPr>
            <a:r>
              <a:rPr lang="en-US"/>
              <a:t>User input/output: Files can be used to accept input from users or display output in a more permanent form than console output.</a:t>
            </a:r>
            <a:endParaRPr/>
          </a:p>
          <a:p>
            <a:pPr indent="-298450" lvl="0" marL="457200" rtl="0" algn="l">
              <a:lnSpc>
                <a:spcPct val="115000"/>
              </a:lnSpc>
              <a:spcBef>
                <a:spcPts val="0"/>
              </a:spcBef>
              <a:spcAft>
                <a:spcPts val="0"/>
              </a:spcAft>
              <a:buClr>
                <a:schemeClr val="dk1"/>
              </a:buClr>
              <a:buSzPts val="1100"/>
              <a:buAutoNum type="arabicPeriod"/>
            </a:pPr>
            <a:r>
              <a:rPr lang="en-US"/>
              <a:t>Resource management: Many system resources (like devices) are treated as files in some operating systems, making file handling essential for interacting with these resources.</a:t>
            </a:r>
            <a:endParaRPr/>
          </a:p>
          <a:p>
            <a:pPr indent="-298450" lvl="0" marL="457200" rtl="0" algn="l">
              <a:lnSpc>
                <a:spcPct val="115000"/>
              </a:lnSpc>
              <a:spcBef>
                <a:spcPts val="0"/>
              </a:spcBef>
              <a:spcAft>
                <a:spcPts val="0"/>
              </a:spcAft>
              <a:buClr>
                <a:schemeClr val="dk1"/>
              </a:buClr>
              <a:buSzPts val="1100"/>
              <a:buAutoNum type="arabicPeriod"/>
            </a:pPr>
            <a:r>
              <a:rPr lang="en-US"/>
              <a:t>Data analysis: Reading from and writing to files is often necessary when performing data analysis or working with datasets.</a:t>
            </a:r>
            <a:endParaRPr/>
          </a:p>
          <a:p>
            <a:pPr indent="-298450" lvl="0" marL="457200" rtl="0" algn="l">
              <a:lnSpc>
                <a:spcPct val="115000"/>
              </a:lnSpc>
              <a:spcBef>
                <a:spcPts val="0"/>
              </a:spcBef>
              <a:spcAft>
                <a:spcPts val="0"/>
              </a:spcAft>
              <a:buClr>
                <a:schemeClr val="dk1"/>
              </a:buClr>
              <a:buSzPts val="1100"/>
              <a:buAutoNum type="arabicPeriod"/>
            </a:pPr>
            <a:r>
              <a:rPr lang="en-US"/>
              <a:t>Scalability: As applications grow, file handling becomes increasingly important for managing larger amounts of data and more complex operations.</a:t>
            </a:r>
            <a:endParaRPr/>
          </a:p>
          <a:p>
            <a:pPr indent="0" lvl="0" marL="0" rtl="0" algn="l">
              <a:spcBef>
                <a:spcPts val="120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The </a:t>
            </a:r>
            <a:r>
              <a:rPr lang="en-US" sz="1100">
                <a:solidFill>
                  <a:srgbClr val="188038"/>
                </a:solidFill>
                <a:latin typeface="Roboto Mono"/>
                <a:ea typeface="Roboto Mono"/>
                <a:cs typeface="Roboto Mono"/>
                <a:sym typeface="Roboto Mono"/>
              </a:rPr>
              <a:t>open()</a:t>
            </a:r>
            <a:r>
              <a:rPr lang="en-US" sz="1100"/>
              <a:t> function is used to open files in Python.</a:t>
            </a:r>
            <a:endParaRPr sz="1100"/>
          </a:p>
          <a:p>
            <a:pPr indent="0" lvl="0" marL="0" rtl="0" algn="l">
              <a:lnSpc>
                <a:spcPct val="115000"/>
              </a:lnSpc>
              <a:spcBef>
                <a:spcPts val="1200"/>
              </a:spcBef>
              <a:spcAft>
                <a:spcPts val="0"/>
              </a:spcAft>
              <a:buClr>
                <a:schemeClr val="dk1"/>
              </a:buClr>
              <a:buSzPts val="1100"/>
              <a:buFont typeface="Arial"/>
              <a:buNone/>
            </a:pPr>
            <a:r>
              <a:rPr lang="en-US" sz="1100"/>
              <a:t>Syntax:</a:t>
            </a:r>
            <a:endParaRPr sz="1100"/>
          </a:p>
          <a:p>
            <a:pPr indent="0" lvl="0" marL="139700" marR="139700" rtl="0" algn="l">
              <a:lnSpc>
                <a:spcPct val="150000"/>
              </a:lnSpc>
              <a:spcBef>
                <a:spcPts val="1200"/>
              </a:spcBef>
              <a:spcAft>
                <a:spcPts val="0"/>
              </a:spcAft>
              <a:buClr>
                <a:schemeClr val="dk1"/>
              </a:buClr>
              <a:buSzPts val="1100"/>
              <a:buFont typeface="Arial"/>
              <a:buNone/>
            </a:pPr>
            <a:r>
              <a:rPr lang="en-US" sz="1100">
                <a:solidFill>
                  <a:srgbClr val="ABB2BF"/>
                </a:solidFill>
                <a:highlight>
                  <a:srgbClr val="282C34"/>
                </a:highlight>
                <a:latin typeface="Courier New"/>
                <a:ea typeface="Courier New"/>
                <a:cs typeface="Courier New"/>
                <a:sym typeface="Courier New"/>
              </a:rPr>
              <a:t>file_object </a:t>
            </a:r>
            <a:r>
              <a:rPr lang="en-US" sz="1100">
                <a:solidFill>
                  <a:srgbClr val="61AFEF"/>
                </a:solidFill>
                <a:highlight>
                  <a:srgbClr val="282C34"/>
                </a:highlight>
                <a:latin typeface="Courier New"/>
                <a:ea typeface="Courier New"/>
                <a:cs typeface="Courier New"/>
                <a:sym typeface="Courier New"/>
              </a:rPr>
              <a:t>=</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open</a:t>
            </a:r>
            <a:r>
              <a:rPr lang="en-US" sz="1100">
                <a:solidFill>
                  <a:srgbClr val="ABB2BF"/>
                </a:solidFill>
                <a:highlight>
                  <a:srgbClr val="282C34"/>
                </a:highlight>
                <a:latin typeface="Courier New"/>
                <a:ea typeface="Courier New"/>
                <a:cs typeface="Courier New"/>
                <a:sym typeface="Courier New"/>
              </a:rPr>
              <a:t>(file_name, mode)</a:t>
            </a:r>
            <a:endParaRPr sz="1100">
              <a:solidFill>
                <a:srgbClr val="ABB2BF"/>
              </a:solidFill>
              <a:highlight>
                <a:srgbClr val="282C34"/>
              </a:highlight>
              <a:latin typeface="Courier New"/>
              <a:ea typeface="Courier New"/>
              <a:cs typeface="Courier New"/>
              <a:sym typeface="Courier New"/>
            </a:endParaRPr>
          </a:p>
          <a:p>
            <a:pPr indent="0" lvl="0" marL="0" rtl="0" algn="l">
              <a:spcBef>
                <a:spcPts val="600"/>
              </a:spcBef>
              <a:spcAft>
                <a:spcPts val="0"/>
              </a:spcAft>
              <a:buNone/>
            </a:pPr>
            <a:r>
              <a:t/>
            </a:r>
            <a:endParaRPr/>
          </a:p>
        </p:txBody>
      </p:sp>
      <p:sp>
        <p:nvSpPr>
          <p:cNvPr id="100" name="Google Shape;10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sz="1100"/>
              <a:t>It's important to close files after you're done with them to free up system resources.</a:t>
            </a:r>
            <a:endParaRPr sz="1100"/>
          </a:p>
          <a:p>
            <a:pPr indent="0" lvl="0" marL="0" rtl="0" algn="l">
              <a:lnSpc>
                <a:spcPct val="115000"/>
              </a:lnSpc>
              <a:spcBef>
                <a:spcPts val="1200"/>
              </a:spcBef>
              <a:spcAft>
                <a:spcPts val="0"/>
              </a:spcAft>
              <a:buClr>
                <a:schemeClr val="dk1"/>
              </a:buClr>
              <a:buSzPts val="1100"/>
              <a:buFont typeface="Arial"/>
              <a:buNone/>
            </a:pPr>
            <a:r>
              <a:rPr lang="en-US" sz="1100"/>
              <a:t>Syntax :</a:t>
            </a:r>
            <a:endParaRPr sz="1100"/>
          </a:p>
          <a:p>
            <a:pPr indent="0" lvl="0" marL="139700" marR="139700" rtl="0" algn="l">
              <a:lnSpc>
                <a:spcPct val="150000"/>
              </a:lnSpc>
              <a:spcBef>
                <a:spcPts val="1200"/>
              </a:spcBef>
              <a:spcAft>
                <a:spcPts val="0"/>
              </a:spcAft>
              <a:buSzPts val="1100"/>
              <a:buNone/>
            </a:pPr>
            <a:r>
              <a:rPr lang="en-US" sz="1100">
                <a:solidFill>
                  <a:srgbClr val="ABB2BF"/>
                </a:solidFill>
                <a:highlight>
                  <a:srgbClr val="282C34"/>
                </a:highlight>
                <a:latin typeface="Courier New"/>
                <a:ea typeface="Courier New"/>
                <a:cs typeface="Courier New"/>
                <a:sym typeface="Courier New"/>
              </a:rPr>
              <a:t>file_object.close()</a:t>
            </a:r>
            <a:endParaRPr sz="110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1400"/>
              </a:spcBef>
              <a:spcAft>
                <a:spcPts val="0"/>
              </a:spcAft>
              <a:buSzPts val="1100"/>
              <a:buNone/>
            </a:pPr>
            <a:r>
              <a:rPr b="1" lang="en-US" sz="1300"/>
              <a:t>Using </a:t>
            </a:r>
            <a:r>
              <a:rPr b="1" lang="en-US" sz="1300">
                <a:solidFill>
                  <a:srgbClr val="188038"/>
                </a:solidFill>
                <a:latin typeface="Roboto Mono"/>
                <a:ea typeface="Roboto Mono"/>
                <a:cs typeface="Roboto Mono"/>
                <a:sym typeface="Roboto Mono"/>
              </a:rPr>
              <a:t>with</a:t>
            </a:r>
            <a:r>
              <a:rPr b="1" lang="en-US" sz="1300"/>
              <a:t> Statement</a:t>
            </a:r>
            <a:endParaRPr b="1" sz="1300"/>
          </a:p>
          <a:p>
            <a:pPr indent="0" lvl="0" marL="0" rtl="0" algn="l">
              <a:lnSpc>
                <a:spcPct val="115000"/>
              </a:lnSpc>
              <a:spcBef>
                <a:spcPts val="1200"/>
              </a:spcBef>
              <a:spcAft>
                <a:spcPts val="0"/>
              </a:spcAft>
              <a:buSzPts val="1100"/>
              <a:buNone/>
            </a:pPr>
            <a:r>
              <a:rPr lang="en-US" sz="1100"/>
              <a:t>The </a:t>
            </a:r>
            <a:r>
              <a:rPr lang="en-US" sz="1100">
                <a:solidFill>
                  <a:srgbClr val="188038"/>
                </a:solidFill>
                <a:latin typeface="Roboto Mono"/>
                <a:ea typeface="Roboto Mono"/>
                <a:cs typeface="Roboto Mono"/>
                <a:sym typeface="Roboto Mono"/>
              </a:rPr>
              <a:t>with</a:t>
            </a:r>
            <a:r>
              <a:rPr lang="en-US" sz="1100"/>
              <a:t> statement automatically takes care of closing the file.</a:t>
            </a:r>
            <a:endParaRPr sz="1100"/>
          </a:p>
          <a:p>
            <a:pPr indent="0" lvl="0" marL="139700" marR="139700" rtl="0" algn="l">
              <a:lnSpc>
                <a:spcPct val="150000"/>
              </a:lnSpc>
              <a:spcBef>
                <a:spcPts val="1200"/>
              </a:spcBef>
              <a:spcAft>
                <a:spcPts val="0"/>
              </a:spcAft>
              <a:buSzPts val="1100"/>
              <a:buNone/>
            </a:pPr>
            <a:r>
              <a:rPr lang="en-US" sz="1100">
                <a:solidFill>
                  <a:srgbClr val="C678DD"/>
                </a:solidFill>
                <a:highlight>
                  <a:srgbClr val="282C34"/>
                </a:highlight>
                <a:latin typeface="Courier New"/>
                <a:ea typeface="Courier New"/>
                <a:cs typeface="Courier New"/>
                <a:sym typeface="Courier New"/>
              </a:rPr>
              <a:t>with</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open</a:t>
            </a:r>
            <a:r>
              <a:rPr lang="en-US" sz="1100">
                <a:solidFill>
                  <a:srgbClr val="ABB2BF"/>
                </a:solidFill>
                <a:highlight>
                  <a:srgbClr val="282C34"/>
                </a:highlight>
                <a:latin typeface="Courier New"/>
                <a:ea typeface="Courier New"/>
                <a:cs typeface="Courier New"/>
                <a:sym typeface="Courier New"/>
              </a:rPr>
              <a:t>(</a:t>
            </a:r>
            <a:r>
              <a:rPr lang="en-US" sz="1100">
                <a:solidFill>
                  <a:srgbClr val="98C379"/>
                </a:solidFill>
                <a:highlight>
                  <a:srgbClr val="282C34"/>
                </a:highlight>
                <a:latin typeface="Courier New"/>
                <a:ea typeface="Courier New"/>
                <a:cs typeface="Courier New"/>
                <a:sym typeface="Courier New"/>
              </a:rPr>
              <a:t>'example.txt'</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'r'</a:t>
            </a:r>
            <a:r>
              <a:rPr lang="en-US" sz="1100">
                <a:solidFill>
                  <a:srgbClr val="ABB2BF"/>
                </a:solidFill>
                <a:highlight>
                  <a:srgbClr val="282C34"/>
                </a:highlight>
                <a:latin typeface="Courier New"/>
                <a:ea typeface="Courier New"/>
                <a:cs typeface="Courier New"/>
                <a:sym typeface="Courier New"/>
              </a:rPr>
              <a:t>) </a:t>
            </a:r>
            <a:r>
              <a:rPr lang="en-US" sz="1100">
                <a:solidFill>
                  <a:srgbClr val="C678DD"/>
                </a:solidFill>
                <a:highlight>
                  <a:srgbClr val="282C34"/>
                </a:highlight>
                <a:latin typeface="Courier New"/>
                <a:ea typeface="Courier New"/>
                <a:cs typeface="Courier New"/>
                <a:sym typeface="Courier New"/>
              </a:rPr>
              <a:t>as</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file</a:t>
            </a:r>
            <a:r>
              <a:rPr lang="en-US" sz="1100">
                <a:solidFill>
                  <a:srgbClr val="ABB2BF"/>
                </a:solidFill>
                <a:highlight>
                  <a:srgbClr val="282C34"/>
                </a:highlight>
                <a:latin typeface="Courier New"/>
                <a:ea typeface="Courier New"/>
                <a:cs typeface="Courier New"/>
                <a:sym typeface="Courier New"/>
              </a:rPr>
              <a:t>:</a:t>
            </a:r>
            <a:endParaRPr sz="1100">
              <a:solidFill>
                <a:srgbClr val="ABB2BF"/>
              </a:solidFill>
              <a:highlight>
                <a:srgbClr val="282C34"/>
              </a:highlight>
              <a:latin typeface="Courier New"/>
              <a:ea typeface="Courier New"/>
              <a:cs typeface="Courier New"/>
              <a:sym typeface="Courier New"/>
            </a:endParaRPr>
          </a:p>
          <a:p>
            <a:pPr indent="0" lvl="0" marL="139700" marR="139700" rtl="0" algn="l">
              <a:lnSpc>
                <a:spcPct val="150000"/>
              </a:lnSpc>
              <a:spcBef>
                <a:spcPts val="600"/>
              </a:spcBef>
              <a:spcAft>
                <a:spcPts val="0"/>
              </a:spcAft>
              <a:buSzPts val="1100"/>
              <a:buNone/>
            </a:pPr>
            <a:r>
              <a:rPr lang="en-US" sz="1100">
                <a:solidFill>
                  <a:srgbClr val="ABB2BF"/>
                </a:solidFill>
                <a:highlight>
                  <a:srgbClr val="282C34"/>
                </a:highlight>
                <a:latin typeface="Courier New"/>
                <a:ea typeface="Courier New"/>
                <a:cs typeface="Courier New"/>
                <a:sym typeface="Courier New"/>
              </a:rPr>
              <a:t>    content </a:t>
            </a:r>
            <a:r>
              <a:rPr lang="en-US" sz="1100">
                <a:solidFill>
                  <a:srgbClr val="61AFEF"/>
                </a:solidFill>
                <a:highlight>
                  <a:srgbClr val="282C34"/>
                </a:highlight>
                <a:latin typeface="Courier New"/>
                <a:ea typeface="Courier New"/>
                <a:cs typeface="Courier New"/>
                <a:sym typeface="Courier New"/>
              </a:rPr>
              <a:t>=</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file</a:t>
            </a:r>
            <a:r>
              <a:rPr lang="en-US" sz="1100">
                <a:solidFill>
                  <a:srgbClr val="ABB2BF"/>
                </a:solidFill>
                <a:highlight>
                  <a:srgbClr val="282C34"/>
                </a:highlight>
                <a:latin typeface="Courier New"/>
                <a:ea typeface="Courier New"/>
                <a:cs typeface="Courier New"/>
                <a:sym typeface="Courier New"/>
              </a:rPr>
              <a:t>.read()</a:t>
            </a:r>
            <a:endParaRPr sz="1100">
              <a:solidFill>
                <a:srgbClr val="ABB2BF"/>
              </a:solidFill>
              <a:highlight>
                <a:srgbClr val="282C34"/>
              </a:highlight>
              <a:latin typeface="Courier New"/>
              <a:ea typeface="Courier New"/>
              <a:cs typeface="Courier New"/>
              <a:sym typeface="Courier New"/>
            </a:endParaRPr>
          </a:p>
          <a:p>
            <a:pPr indent="0" lvl="0" marL="139700" marR="139700" rtl="0" algn="l">
              <a:lnSpc>
                <a:spcPct val="150000"/>
              </a:lnSpc>
              <a:spcBef>
                <a:spcPts val="600"/>
              </a:spcBef>
              <a:spcAft>
                <a:spcPts val="0"/>
              </a:spcAft>
              <a:buSzPts val="1100"/>
              <a:buNone/>
            </a:pPr>
            <a:r>
              <a:rPr lang="en-US" sz="1100">
                <a:solidFill>
                  <a:srgbClr val="ABB2BF"/>
                </a:solidFill>
                <a:highlight>
                  <a:srgbClr val="282C34"/>
                </a:highlight>
                <a:latin typeface="Courier New"/>
                <a:ea typeface="Courier New"/>
                <a:cs typeface="Courier New"/>
                <a:sym typeface="Courier New"/>
              </a:rPr>
              <a:t>    </a:t>
            </a:r>
            <a:r>
              <a:rPr i="1" lang="en-US" sz="1100">
                <a:solidFill>
                  <a:srgbClr val="5C6370"/>
                </a:solidFill>
                <a:highlight>
                  <a:srgbClr val="282C34"/>
                </a:highlight>
                <a:latin typeface="Courier New"/>
                <a:ea typeface="Courier New"/>
                <a:cs typeface="Courier New"/>
                <a:sym typeface="Courier New"/>
              </a:rPr>
              <a:t># File is automatically closed after this block</a:t>
            </a:r>
            <a:endParaRPr i="1" sz="1100">
              <a:solidFill>
                <a:srgbClr val="5C6370"/>
              </a:solidFill>
              <a:highlight>
                <a:srgbClr val="282C34"/>
              </a:highlight>
              <a:latin typeface="Courier New"/>
              <a:ea typeface="Courier New"/>
              <a:cs typeface="Courier New"/>
              <a:sym typeface="Courier New"/>
            </a:endParaRPr>
          </a:p>
          <a:p>
            <a:pPr indent="0" lvl="0" marL="139700" marR="139700" rtl="0" algn="l">
              <a:lnSpc>
                <a:spcPct val="150000"/>
              </a:lnSpc>
              <a:spcBef>
                <a:spcPts val="600"/>
              </a:spcBef>
              <a:spcAft>
                <a:spcPts val="0"/>
              </a:spcAft>
              <a:buClr>
                <a:schemeClr val="dk1"/>
              </a:buClr>
              <a:buSzPts val="1100"/>
              <a:buFont typeface="Arial"/>
              <a:buNone/>
            </a:pPr>
            <a:r>
              <a:t/>
            </a:r>
            <a:endParaRPr sz="1100">
              <a:solidFill>
                <a:srgbClr val="ABB2BF"/>
              </a:solidFill>
              <a:highlight>
                <a:srgbClr val="282C34"/>
              </a:highlight>
              <a:latin typeface="Courier New"/>
              <a:ea typeface="Courier New"/>
              <a:cs typeface="Courier New"/>
              <a:sym typeface="Courier New"/>
            </a:endParaRPr>
          </a:p>
          <a:p>
            <a:pPr indent="0" lvl="0" marL="0" rtl="0" algn="l">
              <a:spcBef>
                <a:spcPts val="600"/>
              </a:spcBef>
              <a:spcAft>
                <a:spcPts val="0"/>
              </a:spcAft>
              <a:buNone/>
            </a:pPr>
            <a:r>
              <a:t/>
            </a:r>
            <a:endParaRPr/>
          </a:p>
        </p:txBody>
      </p:sp>
      <p:sp>
        <p:nvSpPr>
          <p:cNvPr id="108" name="Google Shape;10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SzPts val="1100"/>
              <a:buNone/>
            </a:pPr>
            <a:r>
              <a:rPr b="1" lang="en-US" sz="1300"/>
              <a:t>Reading Entire File</a:t>
            </a:r>
            <a:endParaRPr b="1" sz="1300"/>
          </a:p>
          <a:p>
            <a:pPr indent="0" lvl="0" marL="0" rtl="0" algn="l">
              <a:lnSpc>
                <a:spcPct val="115000"/>
              </a:lnSpc>
              <a:spcBef>
                <a:spcPts val="1400"/>
              </a:spcBef>
              <a:spcAft>
                <a:spcPts val="0"/>
              </a:spcAft>
              <a:buSzPts val="1100"/>
              <a:buNone/>
            </a:pPr>
            <a:r>
              <a:rPr lang="en-US" sz="1100">
                <a:solidFill>
                  <a:srgbClr val="C678DD"/>
                </a:solidFill>
                <a:highlight>
                  <a:srgbClr val="282C34"/>
                </a:highlight>
                <a:latin typeface="Courier New"/>
                <a:ea typeface="Courier New"/>
                <a:cs typeface="Courier New"/>
                <a:sym typeface="Courier New"/>
              </a:rPr>
              <a:t>with</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open</a:t>
            </a:r>
            <a:r>
              <a:rPr lang="en-US" sz="1100">
                <a:solidFill>
                  <a:srgbClr val="ABB2BF"/>
                </a:solidFill>
                <a:highlight>
                  <a:srgbClr val="282C34"/>
                </a:highlight>
                <a:latin typeface="Courier New"/>
                <a:ea typeface="Courier New"/>
                <a:cs typeface="Courier New"/>
                <a:sym typeface="Courier New"/>
              </a:rPr>
              <a:t>(</a:t>
            </a:r>
            <a:r>
              <a:rPr lang="en-US" sz="1100">
                <a:solidFill>
                  <a:srgbClr val="98C379"/>
                </a:solidFill>
                <a:highlight>
                  <a:srgbClr val="282C34"/>
                </a:highlight>
                <a:latin typeface="Courier New"/>
                <a:ea typeface="Courier New"/>
                <a:cs typeface="Courier New"/>
                <a:sym typeface="Courier New"/>
              </a:rPr>
              <a:t>'example.txt'</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'r'</a:t>
            </a:r>
            <a:r>
              <a:rPr lang="en-US" sz="1100">
                <a:solidFill>
                  <a:srgbClr val="ABB2BF"/>
                </a:solidFill>
                <a:highlight>
                  <a:srgbClr val="282C34"/>
                </a:highlight>
                <a:latin typeface="Courier New"/>
                <a:ea typeface="Courier New"/>
                <a:cs typeface="Courier New"/>
                <a:sym typeface="Courier New"/>
              </a:rPr>
              <a:t>) </a:t>
            </a:r>
            <a:r>
              <a:rPr lang="en-US" sz="1100">
                <a:solidFill>
                  <a:srgbClr val="C678DD"/>
                </a:solidFill>
                <a:highlight>
                  <a:srgbClr val="282C34"/>
                </a:highlight>
                <a:latin typeface="Courier New"/>
                <a:ea typeface="Courier New"/>
                <a:cs typeface="Courier New"/>
                <a:sym typeface="Courier New"/>
              </a:rPr>
              <a:t>as</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file</a:t>
            </a:r>
            <a:r>
              <a:rPr lang="en-US" sz="1100">
                <a:solidFill>
                  <a:srgbClr val="ABB2BF"/>
                </a:solidFill>
                <a:highlight>
                  <a:srgbClr val="282C34"/>
                </a:highlight>
                <a:latin typeface="Courier New"/>
                <a:ea typeface="Courier New"/>
                <a:cs typeface="Courier New"/>
                <a:sym typeface="Courier New"/>
              </a:rPr>
              <a:t>:</a:t>
            </a:r>
            <a:endParaRPr sz="1100">
              <a:solidFill>
                <a:srgbClr val="ABB2BF"/>
              </a:solidFill>
              <a:highlight>
                <a:srgbClr val="282C34"/>
              </a:highlight>
              <a:latin typeface="Courier New"/>
              <a:ea typeface="Courier New"/>
              <a:cs typeface="Courier New"/>
              <a:sym typeface="Courier New"/>
            </a:endParaRPr>
          </a:p>
          <a:p>
            <a:pPr indent="0" lvl="0" marL="0" rtl="0" algn="l">
              <a:spcBef>
                <a:spcPts val="400"/>
              </a:spcBef>
              <a:spcAft>
                <a:spcPts val="0"/>
              </a:spcAft>
              <a:buNone/>
            </a:pPr>
            <a:r>
              <a:rPr lang="en-US" sz="1100">
                <a:solidFill>
                  <a:srgbClr val="ABB2BF"/>
                </a:solidFill>
                <a:highlight>
                  <a:srgbClr val="282C34"/>
                </a:highlight>
                <a:latin typeface="Courier New"/>
                <a:ea typeface="Courier New"/>
                <a:cs typeface="Courier New"/>
                <a:sym typeface="Courier New"/>
              </a:rPr>
              <a:t>    content </a:t>
            </a:r>
            <a:r>
              <a:rPr lang="en-US" sz="1100">
                <a:solidFill>
                  <a:srgbClr val="61AFEF"/>
                </a:solidFill>
                <a:highlight>
                  <a:srgbClr val="282C34"/>
                </a:highlight>
                <a:latin typeface="Courier New"/>
                <a:ea typeface="Courier New"/>
                <a:cs typeface="Courier New"/>
                <a:sym typeface="Courier New"/>
              </a:rPr>
              <a:t>=</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file</a:t>
            </a:r>
            <a:r>
              <a:rPr lang="en-US" sz="1100">
                <a:solidFill>
                  <a:srgbClr val="ABB2BF"/>
                </a:solidFill>
                <a:highlight>
                  <a:srgbClr val="282C34"/>
                </a:highlight>
                <a:latin typeface="Courier New"/>
                <a:ea typeface="Courier New"/>
                <a:cs typeface="Courier New"/>
                <a:sym typeface="Courier New"/>
              </a:rPr>
              <a:t>.read()</a:t>
            </a:r>
            <a:endParaRPr sz="1100">
              <a:solidFill>
                <a:srgbClr val="ABB2BF"/>
              </a:solidFill>
              <a:highlight>
                <a:srgbClr val="282C34"/>
              </a:highlight>
              <a:latin typeface="Courier New"/>
              <a:ea typeface="Courier New"/>
              <a:cs typeface="Courier New"/>
              <a:sym typeface="Courier New"/>
            </a:endParaRPr>
          </a:p>
          <a:p>
            <a:pPr indent="0" lvl="0" marL="139700" marR="139700" rtl="0" algn="l">
              <a:lnSpc>
                <a:spcPct val="150000"/>
              </a:lnSpc>
              <a:spcBef>
                <a:spcPts val="600"/>
              </a:spcBef>
              <a:spcAft>
                <a:spcPts val="0"/>
              </a:spcAft>
              <a:buClr>
                <a:schemeClr val="dk1"/>
              </a:buClr>
              <a:buSzPts val="1100"/>
              <a:buFont typeface="Arial"/>
              <a:buNone/>
            </a:pPr>
            <a:r>
              <a:rPr lang="en-US" sz="1100">
                <a:solidFill>
                  <a:srgbClr val="ABB2BF"/>
                </a:solidFill>
                <a:highlight>
                  <a:srgbClr val="282C34"/>
                </a:highlight>
                <a:latin typeface="Courier New"/>
                <a:ea typeface="Courier New"/>
                <a:cs typeface="Courier New"/>
                <a:sym typeface="Courier New"/>
              </a:rPr>
              <a:t>    </a:t>
            </a:r>
            <a:r>
              <a:rPr lang="en-US" sz="1100">
                <a:solidFill>
                  <a:srgbClr val="C678DD"/>
                </a:solidFill>
                <a:highlight>
                  <a:srgbClr val="282C34"/>
                </a:highlight>
                <a:latin typeface="Courier New"/>
                <a:ea typeface="Courier New"/>
                <a:cs typeface="Courier New"/>
                <a:sym typeface="Courier New"/>
              </a:rPr>
              <a:t>print</a:t>
            </a:r>
            <a:r>
              <a:rPr lang="en-US" sz="1100">
                <a:solidFill>
                  <a:srgbClr val="ABB2BF"/>
                </a:solidFill>
                <a:highlight>
                  <a:srgbClr val="282C34"/>
                </a:highlight>
                <a:latin typeface="Courier New"/>
                <a:ea typeface="Courier New"/>
                <a:cs typeface="Courier New"/>
                <a:sym typeface="Courier New"/>
              </a:rPr>
              <a:t>(content)</a:t>
            </a:r>
            <a:endParaRPr sz="110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1400"/>
              </a:spcBef>
              <a:spcAft>
                <a:spcPts val="0"/>
              </a:spcAft>
              <a:buClr>
                <a:schemeClr val="dk1"/>
              </a:buClr>
              <a:buSzPts val="1100"/>
              <a:buFont typeface="Arial"/>
              <a:buNone/>
            </a:pPr>
            <a:r>
              <a:rPr b="1" lang="en-US" sz="1300"/>
              <a:t>Reading Line by Line</a:t>
            </a:r>
            <a:endParaRPr sz="1100"/>
          </a:p>
          <a:p>
            <a:pPr indent="0" lvl="0" marL="0" rtl="0" algn="l">
              <a:spcBef>
                <a:spcPts val="400"/>
              </a:spcBef>
              <a:spcAft>
                <a:spcPts val="0"/>
              </a:spcAft>
              <a:buNone/>
            </a:pPr>
            <a:r>
              <a:rPr lang="en-US" sz="1100">
                <a:solidFill>
                  <a:srgbClr val="C678DD"/>
                </a:solidFill>
                <a:highlight>
                  <a:srgbClr val="282C34"/>
                </a:highlight>
                <a:latin typeface="Courier New"/>
                <a:ea typeface="Courier New"/>
                <a:cs typeface="Courier New"/>
                <a:sym typeface="Courier New"/>
              </a:rPr>
              <a:t>with</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open</a:t>
            </a:r>
            <a:r>
              <a:rPr lang="en-US" sz="1100">
                <a:solidFill>
                  <a:srgbClr val="ABB2BF"/>
                </a:solidFill>
                <a:highlight>
                  <a:srgbClr val="282C34"/>
                </a:highlight>
                <a:latin typeface="Courier New"/>
                <a:ea typeface="Courier New"/>
                <a:cs typeface="Courier New"/>
                <a:sym typeface="Courier New"/>
              </a:rPr>
              <a:t>(</a:t>
            </a:r>
            <a:r>
              <a:rPr lang="en-US" sz="1100">
                <a:solidFill>
                  <a:srgbClr val="98C379"/>
                </a:solidFill>
                <a:highlight>
                  <a:srgbClr val="282C34"/>
                </a:highlight>
                <a:latin typeface="Courier New"/>
                <a:ea typeface="Courier New"/>
                <a:cs typeface="Courier New"/>
                <a:sym typeface="Courier New"/>
              </a:rPr>
              <a:t>'example.txt'</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'r'</a:t>
            </a:r>
            <a:r>
              <a:rPr lang="en-US" sz="1100">
                <a:solidFill>
                  <a:srgbClr val="ABB2BF"/>
                </a:solidFill>
                <a:highlight>
                  <a:srgbClr val="282C34"/>
                </a:highlight>
                <a:latin typeface="Courier New"/>
                <a:ea typeface="Courier New"/>
                <a:cs typeface="Courier New"/>
                <a:sym typeface="Courier New"/>
              </a:rPr>
              <a:t>) </a:t>
            </a:r>
            <a:r>
              <a:rPr lang="en-US" sz="1100">
                <a:solidFill>
                  <a:srgbClr val="C678DD"/>
                </a:solidFill>
                <a:highlight>
                  <a:srgbClr val="282C34"/>
                </a:highlight>
                <a:latin typeface="Courier New"/>
                <a:ea typeface="Courier New"/>
                <a:cs typeface="Courier New"/>
                <a:sym typeface="Courier New"/>
              </a:rPr>
              <a:t>as</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file</a:t>
            </a:r>
            <a:r>
              <a:rPr lang="en-US" sz="1100">
                <a:solidFill>
                  <a:srgbClr val="ABB2BF"/>
                </a:solidFill>
                <a:highlight>
                  <a:srgbClr val="282C34"/>
                </a:highlight>
                <a:latin typeface="Courier New"/>
                <a:ea typeface="Courier New"/>
                <a:cs typeface="Courier New"/>
                <a:sym typeface="Courier New"/>
              </a:rPr>
              <a:t>:</a:t>
            </a:r>
            <a:endParaRPr sz="1100">
              <a:solidFill>
                <a:srgbClr val="ABB2BF"/>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US" sz="1100">
                <a:solidFill>
                  <a:srgbClr val="ABB2BF"/>
                </a:solidFill>
                <a:highlight>
                  <a:srgbClr val="282C34"/>
                </a:highlight>
                <a:latin typeface="Courier New"/>
                <a:ea typeface="Courier New"/>
                <a:cs typeface="Courier New"/>
                <a:sym typeface="Courier New"/>
              </a:rPr>
              <a:t>    </a:t>
            </a:r>
            <a:r>
              <a:rPr lang="en-US" sz="1100">
                <a:solidFill>
                  <a:srgbClr val="C678DD"/>
                </a:solidFill>
                <a:highlight>
                  <a:srgbClr val="282C34"/>
                </a:highlight>
                <a:latin typeface="Courier New"/>
                <a:ea typeface="Courier New"/>
                <a:cs typeface="Courier New"/>
                <a:sym typeface="Courier New"/>
              </a:rPr>
              <a:t>for</a:t>
            </a:r>
            <a:r>
              <a:rPr lang="en-US" sz="1100">
                <a:solidFill>
                  <a:srgbClr val="ABB2BF"/>
                </a:solidFill>
                <a:highlight>
                  <a:srgbClr val="282C34"/>
                </a:highlight>
                <a:latin typeface="Courier New"/>
                <a:ea typeface="Courier New"/>
                <a:cs typeface="Courier New"/>
                <a:sym typeface="Courier New"/>
              </a:rPr>
              <a:t> line </a:t>
            </a:r>
            <a:r>
              <a:rPr lang="en-US" sz="1100">
                <a:solidFill>
                  <a:srgbClr val="C678DD"/>
                </a:solidFill>
                <a:highlight>
                  <a:srgbClr val="282C34"/>
                </a:highlight>
                <a:latin typeface="Courier New"/>
                <a:ea typeface="Courier New"/>
                <a:cs typeface="Courier New"/>
                <a:sym typeface="Courier New"/>
              </a:rPr>
              <a:t>in</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file</a:t>
            </a:r>
            <a:r>
              <a:rPr lang="en-US" sz="1100">
                <a:solidFill>
                  <a:srgbClr val="ABB2BF"/>
                </a:solidFill>
                <a:highlight>
                  <a:srgbClr val="282C34"/>
                </a:highlight>
                <a:latin typeface="Courier New"/>
                <a:ea typeface="Courier New"/>
                <a:cs typeface="Courier New"/>
                <a:sym typeface="Courier New"/>
              </a:rPr>
              <a:t>:</a:t>
            </a:r>
            <a:endParaRPr sz="1100">
              <a:solidFill>
                <a:srgbClr val="ABB2BF"/>
              </a:solidFill>
              <a:highlight>
                <a:srgbClr val="282C34"/>
              </a:highlight>
              <a:latin typeface="Courier New"/>
              <a:ea typeface="Courier New"/>
              <a:cs typeface="Courier New"/>
              <a:sym typeface="Courier New"/>
            </a:endParaRPr>
          </a:p>
          <a:p>
            <a:pPr indent="0" lvl="0" marL="139700" marR="139700" rtl="0" algn="l">
              <a:lnSpc>
                <a:spcPct val="150000"/>
              </a:lnSpc>
              <a:spcBef>
                <a:spcPts val="600"/>
              </a:spcBef>
              <a:spcAft>
                <a:spcPts val="0"/>
              </a:spcAft>
              <a:buClr>
                <a:schemeClr val="dk1"/>
              </a:buClr>
              <a:buSzPts val="1100"/>
              <a:buFont typeface="Arial"/>
              <a:buNone/>
            </a:pPr>
            <a:r>
              <a:rPr lang="en-US" sz="1100">
                <a:solidFill>
                  <a:srgbClr val="ABB2BF"/>
                </a:solidFill>
                <a:highlight>
                  <a:srgbClr val="282C34"/>
                </a:highlight>
                <a:latin typeface="Courier New"/>
                <a:ea typeface="Courier New"/>
                <a:cs typeface="Courier New"/>
                <a:sym typeface="Courier New"/>
              </a:rPr>
              <a:t>        </a:t>
            </a:r>
            <a:r>
              <a:rPr lang="en-US" sz="1100">
                <a:solidFill>
                  <a:srgbClr val="C678DD"/>
                </a:solidFill>
                <a:highlight>
                  <a:srgbClr val="282C34"/>
                </a:highlight>
                <a:latin typeface="Courier New"/>
                <a:ea typeface="Courier New"/>
                <a:cs typeface="Courier New"/>
                <a:sym typeface="Courier New"/>
              </a:rPr>
              <a:t>print</a:t>
            </a:r>
            <a:r>
              <a:rPr lang="en-US" sz="1100">
                <a:solidFill>
                  <a:srgbClr val="ABB2BF"/>
                </a:solidFill>
                <a:highlight>
                  <a:srgbClr val="282C34"/>
                </a:highlight>
                <a:latin typeface="Courier New"/>
                <a:ea typeface="Courier New"/>
                <a:cs typeface="Courier New"/>
                <a:sym typeface="Courier New"/>
              </a:rPr>
              <a:t>(line.strip())</a:t>
            </a:r>
            <a:endParaRPr sz="110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1400"/>
              </a:spcBef>
              <a:spcAft>
                <a:spcPts val="0"/>
              </a:spcAft>
              <a:buClr>
                <a:schemeClr val="dk1"/>
              </a:buClr>
              <a:buSzPts val="1100"/>
              <a:buFont typeface="Arial"/>
              <a:buNone/>
            </a:pPr>
            <a:r>
              <a:rPr b="1" lang="en-US" sz="1300"/>
              <a:t>Reading Specific Number of Characters</a:t>
            </a:r>
            <a:endParaRPr sz="1100"/>
          </a:p>
          <a:p>
            <a:pPr indent="0" lvl="0" marL="0" rtl="0" algn="l">
              <a:spcBef>
                <a:spcPts val="400"/>
              </a:spcBef>
              <a:spcAft>
                <a:spcPts val="0"/>
              </a:spcAft>
              <a:buNone/>
            </a:pPr>
            <a:r>
              <a:rPr lang="en-US" sz="1100">
                <a:solidFill>
                  <a:srgbClr val="C678DD"/>
                </a:solidFill>
                <a:highlight>
                  <a:srgbClr val="282C34"/>
                </a:highlight>
                <a:latin typeface="Courier New"/>
                <a:ea typeface="Courier New"/>
                <a:cs typeface="Courier New"/>
                <a:sym typeface="Courier New"/>
              </a:rPr>
              <a:t>with</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open</a:t>
            </a:r>
            <a:r>
              <a:rPr lang="en-US" sz="1100">
                <a:solidFill>
                  <a:srgbClr val="ABB2BF"/>
                </a:solidFill>
                <a:highlight>
                  <a:srgbClr val="282C34"/>
                </a:highlight>
                <a:latin typeface="Courier New"/>
                <a:ea typeface="Courier New"/>
                <a:cs typeface="Courier New"/>
                <a:sym typeface="Courier New"/>
              </a:rPr>
              <a:t>(</a:t>
            </a:r>
            <a:r>
              <a:rPr lang="en-US" sz="1100">
                <a:solidFill>
                  <a:srgbClr val="98C379"/>
                </a:solidFill>
                <a:highlight>
                  <a:srgbClr val="282C34"/>
                </a:highlight>
                <a:latin typeface="Courier New"/>
                <a:ea typeface="Courier New"/>
                <a:cs typeface="Courier New"/>
                <a:sym typeface="Courier New"/>
              </a:rPr>
              <a:t>'example.txt'</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'r'</a:t>
            </a:r>
            <a:r>
              <a:rPr lang="en-US" sz="1100">
                <a:solidFill>
                  <a:srgbClr val="ABB2BF"/>
                </a:solidFill>
                <a:highlight>
                  <a:srgbClr val="282C34"/>
                </a:highlight>
                <a:latin typeface="Courier New"/>
                <a:ea typeface="Courier New"/>
                <a:cs typeface="Courier New"/>
                <a:sym typeface="Courier New"/>
              </a:rPr>
              <a:t>) </a:t>
            </a:r>
            <a:r>
              <a:rPr lang="en-US" sz="1100">
                <a:solidFill>
                  <a:srgbClr val="C678DD"/>
                </a:solidFill>
                <a:highlight>
                  <a:srgbClr val="282C34"/>
                </a:highlight>
                <a:latin typeface="Courier New"/>
                <a:ea typeface="Courier New"/>
                <a:cs typeface="Courier New"/>
                <a:sym typeface="Courier New"/>
              </a:rPr>
              <a:t>as</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file</a:t>
            </a:r>
            <a:r>
              <a:rPr lang="en-US" sz="1100">
                <a:solidFill>
                  <a:srgbClr val="ABB2BF"/>
                </a:solidFill>
                <a:highlight>
                  <a:srgbClr val="282C34"/>
                </a:highlight>
                <a:latin typeface="Courier New"/>
                <a:ea typeface="Courier New"/>
                <a:cs typeface="Courier New"/>
                <a:sym typeface="Courier New"/>
              </a:rPr>
              <a:t>:</a:t>
            </a:r>
            <a:endParaRPr sz="1100">
              <a:solidFill>
                <a:srgbClr val="ABB2BF"/>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US" sz="1100">
                <a:solidFill>
                  <a:srgbClr val="ABB2BF"/>
                </a:solidFill>
                <a:highlight>
                  <a:srgbClr val="282C34"/>
                </a:highlight>
                <a:latin typeface="Courier New"/>
                <a:ea typeface="Courier New"/>
                <a:cs typeface="Courier New"/>
                <a:sym typeface="Courier New"/>
              </a:rPr>
              <a:t>    chunk </a:t>
            </a:r>
            <a:r>
              <a:rPr lang="en-US" sz="1100">
                <a:solidFill>
                  <a:srgbClr val="61AFEF"/>
                </a:solidFill>
                <a:highlight>
                  <a:srgbClr val="282C34"/>
                </a:highlight>
                <a:latin typeface="Courier New"/>
                <a:ea typeface="Courier New"/>
                <a:cs typeface="Courier New"/>
                <a:sym typeface="Courier New"/>
              </a:rPr>
              <a:t>=</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file</a:t>
            </a:r>
            <a:r>
              <a:rPr lang="en-US" sz="1100">
                <a:solidFill>
                  <a:srgbClr val="ABB2BF"/>
                </a:solidFill>
                <a:highlight>
                  <a:srgbClr val="282C34"/>
                </a:highlight>
                <a:latin typeface="Courier New"/>
                <a:ea typeface="Courier New"/>
                <a:cs typeface="Courier New"/>
                <a:sym typeface="Courier New"/>
              </a:rPr>
              <a:t>.read(</a:t>
            </a:r>
            <a:r>
              <a:rPr lang="en-US" sz="1100">
                <a:solidFill>
                  <a:srgbClr val="D19A66"/>
                </a:solidFill>
                <a:highlight>
                  <a:srgbClr val="282C34"/>
                </a:highlight>
                <a:latin typeface="Courier New"/>
                <a:ea typeface="Courier New"/>
                <a:cs typeface="Courier New"/>
                <a:sym typeface="Courier New"/>
              </a:rPr>
              <a:t>100</a:t>
            </a:r>
            <a:r>
              <a:rPr lang="en-US" sz="1100">
                <a:solidFill>
                  <a:srgbClr val="ABB2BF"/>
                </a:solidFill>
                <a:highlight>
                  <a:srgbClr val="282C34"/>
                </a:highlight>
                <a:latin typeface="Courier New"/>
                <a:ea typeface="Courier New"/>
                <a:cs typeface="Courier New"/>
                <a:sym typeface="Courier New"/>
              </a:rPr>
              <a:t>)  </a:t>
            </a:r>
            <a:r>
              <a:rPr i="1" lang="en-US" sz="1100">
                <a:solidFill>
                  <a:srgbClr val="5C6370"/>
                </a:solidFill>
                <a:highlight>
                  <a:srgbClr val="282C34"/>
                </a:highlight>
                <a:latin typeface="Courier New"/>
                <a:ea typeface="Courier New"/>
                <a:cs typeface="Courier New"/>
                <a:sym typeface="Courier New"/>
              </a:rPr>
              <a:t># Read 100 characters</a:t>
            </a:r>
            <a:endParaRPr sz="1100">
              <a:solidFill>
                <a:srgbClr val="ABB2BF"/>
              </a:solidFill>
              <a:highlight>
                <a:srgbClr val="282C34"/>
              </a:highlight>
              <a:latin typeface="Courier New"/>
              <a:ea typeface="Courier New"/>
              <a:cs typeface="Courier New"/>
              <a:sym typeface="Courier New"/>
            </a:endParaRPr>
          </a:p>
          <a:p>
            <a:pPr indent="0" lvl="0" marL="139700" marR="139700" rtl="0" algn="l">
              <a:lnSpc>
                <a:spcPct val="150000"/>
              </a:lnSpc>
              <a:spcBef>
                <a:spcPts val="600"/>
              </a:spcBef>
              <a:spcAft>
                <a:spcPts val="0"/>
              </a:spcAft>
              <a:buClr>
                <a:schemeClr val="dk1"/>
              </a:buClr>
              <a:buSzPts val="1100"/>
              <a:buFont typeface="Arial"/>
              <a:buNone/>
            </a:pPr>
            <a:r>
              <a:rPr lang="en-US" sz="1100">
                <a:solidFill>
                  <a:srgbClr val="ABB2BF"/>
                </a:solidFill>
                <a:highlight>
                  <a:srgbClr val="282C34"/>
                </a:highlight>
                <a:latin typeface="Courier New"/>
                <a:ea typeface="Courier New"/>
                <a:cs typeface="Courier New"/>
                <a:sym typeface="Courier New"/>
              </a:rPr>
              <a:t>    </a:t>
            </a:r>
            <a:r>
              <a:rPr lang="en-US" sz="1100">
                <a:solidFill>
                  <a:srgbClr val="C678DD"/>
                </a:solidFill>
                <a:highlight>
                  <a:srgbClr val="282C34"/>
                </a:highlight>
                <a:latin typeface="Courier New"/>
                <a:ea typeface="Courier New"/>
                <a:cs typeface="Courier New"/>
                <a:sym typeface="Courier New"/>
              </a:rPr>
              <a:t>print</a:t>
            </a:r>
            <a:r>
              <a:rPr lang="en-US" sz="1100">
                <a:solidFill>
                  <a:srgbClr val="ABB2BF"/>
                </a:solidFill>
                <a:highlight>
                  <a:srgbClr val="282C34"/>
                </a:highlight>
                <a:latin typeface="Courier New"/>
                <a:ea typeface="Courier New"/>
                <a:cs typeface="Courier New"/>
                <a:sym typeface="Courier New"/>
              </a:rPr>
              <a:t>(chunk)</a:t>
            </a:r>
            <a:endParaRPr sz="1100">
              <a:solidFill>
                <a:srgbClr val="ABB2BF"/>
              </a:solidFill>
              <a:highlight>
                <a:srgbClr val="282C34"/>
              </a:highlight>
              <a:latin typeface="Courier New"/>
              <a:ea typeface="Courier New"/>
              <a:cs typeface="Courier New"/>
              <a:sym typeface="Courier New"/>
            </a:endParaRPr>
          </a:p>
          <a:p>
            <a:pPr indent="0" lvl="0" marL="0" rtl="0" algn="l">
              <a:spcBef>
                <a:spcPts val="600"/>
              </a:spcBef>
              <a:spcAft>
                <a:spcPts val="0"/>
              </a:spcAft>
              <a:buNone/>
            </a:pPr>
            <a:r>
              <a:t/>
            </a:r>
            <a:endParaRPr/>
          </a:p>
        </p:txBody>
      </p:sp>
      <p:sp>
        <p:nvSpPr>
          <p:cNvPr id="116" name="Google Shape;11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Writing to a File</a:t>
            </a:r>
            <a:endParaRPr sz="1100"/>
          </a:p>
          <a:p>
            <a:pPr indent="0" lvl="0" marL="0" rtl="0" algn="l">
              <a:spcBef>
                <a:spcPts val="400"/>
              </a:spcBef>
              <a:spcAft>
                <a:spcPts val="0"/>
              </a:spcAft>
              <a:buNone/>
            </a:pPr>
            <a:r>
              <a:rPr lang="en-US" sz="1100">
                <a:solidFill>
                  <a:srgbClr val="C678DD"/>
                </a:solidFill>
                <a:highlight>
                  <a:srgbClr val="282C34"/>
                </a:highlight>
                <a:latin typeface="Courier New"/>
                <a:ea typeface="Courier New"/>
                <a:cs typeface="Courier New"/>
                <a:sym typeface="Courier New"/>
              </a:rPr>
              <a:t>with</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open</a:t>
            </a:r>
            <a:r>
              <a:rPr lang="en-US" sz="1100">
                <a:solidFill>
                  <a:srgbClr val="ABB2BF"/>
                </a:solidFill>
                <a:highlight>
                  <a:srgbClr val="282C34"/>
                </a:highlight>
                <a:latin typeface="Courier New"/>
                <a:ea typeface="Courier New"/>
                <a:cs typeface="Courier New"/>
                <a:sym typeface="Courier New"/>
              </a:rPr>
              <a:t>(</a:t>
            </a:r>
            <a:r>
              <a:rPr lang="en-US" sz="1100">
                <a:solidFill>
                  <a:srgbClr val="98C379"/>
                </a:solidFill>
                <a:highlight>
                  <a:srgbClr val="282C34"/>
                </a:highlight>
                <a:latin typeface="Courier New"/>
                <a:ea typeface="Courier New"/>
                <a:cs typeface="Courier New"/>
                <a:sym typeface="Courier New"/>
              </a:rPr>
              <a:t>'output.txt'</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'w'</a:t>
            </a:r>
            <a:r>
              <a:rPr lang="en-US" sz="1100">
                <a:solidFill>
                  <a:srgbClr val="ABB2BF"/>
                </a:solidFill>
                <a:highlight>
                  <a:srgbClr val="282C34"/>
                </a:highlight>
                <a:latin typeface="Courier New"/>
                <a:ea typeface="Courier New"/>
                <a:cs typeface="Courier New"/>
                <a:sym typeface="Courier New"/>
              </a:rPr>
              <a:t>) </a:t>
            </a:r>
            <a:r>
              <a:rPr lang="en-US" sz="1100">
                <a:solidFill>
                  <a:srgbClr val="C678DD"/>
                </a:solidFill>
                <a:highlight>
                  <a:srgbClr val="282C34"/>
                </a:highlight>
                <a:latin typeface="Courier New"/>
                <a:ea typeface="Courier New"/>
                <a:cs typeface="Courier New"/>
                <a:sym typeface="Courier New"/>
              </a:rPr>
              <a:t>as</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file</a:t>
            </a:r>
            <a:r>
              <a:rPr lang="en-US" sz="1100">
                <a:solidFill>
                  <a:srgbClr val="ABB2BF"/>
                </a:solidFill>
                <a:highlight>
                  <a:srgbClr val="282C34"/>
                </a:highlight>
                <a:latin typeface="Courier New"/>
                <a:ea typeface="Courier New"/>
                <a:cs typeface="Courier New"/>
                <a:sym typeface="Courier New"/>
              </a:rPr>
              <a:t>:</a:t>
            </a:r>
            <a:endParaRPr sz="1100">
              <a:solidFill>
                <a:srgbClr val="ABB2BF"/>
              </a:solidFill>
              <a:highlight>
                <a:srgbClr val="282C34"/>
              </a:highlight>
              <a:latin typeface="Courier New"/>
              <a:ea typeface="Courier New"/>
              <a:cs typeface="Courier New"/>
              <a:sym typeface="Courier New"/>
            </a:endParaRPr>
          </a:p>
          <a:p>
            <a:pPr indent="0" lvl="0" marL="139700" marR="139700" rtl="0" algn="l">
              <a:lnSpc>
                <a:spcPct val="150000"/>
              </a:lnSpc>
              <a:spcBef>
                <a:spcPts val="600"/>
              </a:spcBef>
              <a:spcAft>
                <a:spcPts val="0"/>
              </a:spcAft>
              <a:buClr>
                <a:schemeClr val="dk1"/>
              </a:buClr>
              <a:buSzPts val="1100"/>
              <a:buFont typeface="Arial"/>
              <a:buNone/>
            </a:pP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file</a:t>
            </a:r>
            <a:r>
              <a:rPr lang="en-US" sz="1100">
                <a:solidFill>
                  <a:srgbClr val="ABB2BF"/>
                </a:solidFill>
                <a:highlight>
                  <a:srgbClr val="282C34"/>
                </a:highlight>
                <a:latin typeface="Courier New"/>
                <a:ea typeface="Courier New"/>
                <a:cs typeface="Courier New"/>
                <a:sym typeface="Courier New"/>
              </a:rPr>
              <a:t>.write(</a:t>
            </a:r>
            <a:r>
              <a:rPr lang="en-US" sz="1100">
                <a:solidFill>
                  <a:srgbClr val="98C379"/>
                </a:solidFill>
                <a:highlight>
                  <a:srgbClr val="282C34"/>
                </a:highlight>
                <a:latin typeface="Courier New"/>
                <a:ea typeface="Courier New"/>
                <a:cs typeface="Courier New"/>
                <a:sym typeface="Courier New"/>
              </a:rPr>
              <a:t>"Hello, World!"</a:t>
            </a:r>
            <a:r>
              <a:rPr lang="en-US" sz="1100">
                <a:solidFill>
                  <a:srgbClr val="ABB2BF"/>
                </a:solidFill>
                <a:highlight>
                  <a:srgbClr val="282C34"/>
                </a:highlight>
                <a:latin typeface="Courier New"/>
                <a:ea typeface="Courier New"/>
                <a:cs typeface="Courier New"/>
                <a:sym typeface="Courier New"/>
              </a:rPr>
              <a:t>)</a:t>
            </a:r>
            <a:endParaRPr sz="110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a:p>
        </p:txBody>
      </p:sp>
      <p:sp>
        <p:nvSpPr>
          <p:cNvPr id="124" name="Google Shape;12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Appending to a File</a:t>
            </a:r>
            <a:endParaRPr sz="1100"/>
          </a:p>
          <a:p>
            <a:pPr indent="0" lvl="0" marL="0" rtl="0" algn="l">
              <a:spcBef>
                <a:spcPts val="400"/>
              </a:spcBef>
              <a:spcAft>
                <a:spcPts val="0"/>
              </a:spcAft>
              <a:buClr>
                <a:schemeClr val="dk1"/>
              </a:buClr>
              <a:buFont typeface="Arial"/>
              <a:buNone/>
            </a:pPr>
            <a:r>
              <a:rPr lang="en-US" sz="1100">
                <a:solidFill>
                  <a:srgbClr val="C678DD"/>
                </a:solidFill>
                <a:highlight>
                  <a:srgbClr val="282C34"/>
                </a:highlight>
                <a:latin typeface="Courier New"/>
                <a:ea typeface="Courier New"/>
                <a:cs typeface="Courier New"/>
                <a:sym typeface="Courier New"/>
              </a:rPr>
              <a:t>with</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open</a:t>
            </a:r>
            <a:r>
              <a:rPr lang="en-US" sz="1100">
                <a:solidFill>
                  <a:srgbClr val="ABB2BF"/>
                </a:solidFill>
                <a:highlight>
                  <a:srgbClr val="282C34"/>
                </a:highlight>
                <a:latin typeface="Courier New"/>
                <a:ea typeface="Courier New"/>
                <a:cs typeface="Courier New"/>
                <a:sym typeface="Courier New"/>
              </a:rPr>
              <a:t>(</a:t>
            </a:r>
            <a:r>
              <a:rPr lang="en-US" sz="1100">
                <a:solidFill>
                  <a:srgbClr val="98C379"/>
                </a:solidFill>
                <a:highlight>
                  <a:srgbClr val="282C34"/>
                </a:highlight>
                <a:latin typeface="Courier New"/>
                <a:ea typeface="Courier New"/>
                <a:cs typeface="Courier New"/>
                <a:sym typeface="Courier New"/>
              </a:rPr>
              <a:t>'output.txt'</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'a'</a:t>
            </a:r>
            <a:r>
              <a:rPr lang="en-US" sz="1100">
                <a:solidFill>
                  <a:srgbClr val="ABB2BF"/>
                </a:solidFill>
                <a:highlight>
                  <a:srgbClr val="282C34"/>
                </a:highlight>
                <a:latin typeface="Courier New"/>
                <a:ea typeface="Courier New"/>
                <a:cs typeface="Courier New"/>
                <a:sym typeface="Courier New"/>
              </a:rPr>
              <a:t>) </a:t>
            </a:r>
            <a:r>
              <a:rPr lang="en-US" sz="1100">
                <a:solidFill>
                  <a:srgbClr val="C678DD"/>
                </a:solidFill>
                <a:highlight>
                  <a:srgbClr val="282C34"/>
                </a:highlight>
                <a:latin typeface="Courier New"/>
                <a:ea typeface="Courier New"/>
                <a:cs typeface="Courier New"/>
                <a:sym typeface="Courier New"/>
              </a:rPr>
              <a:t>as</a:t>
            </a: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file</a:t>
            </a:r>
            <a:r>
              <a:rPr lang="en-US" sz="1100">
                <a:solidFill>
                  <a:srgbClr val="ABB2BF"/>
                </a:solidFill>
                <a:highlight>
                  <a:srgbClr val="282C34"/>
                </a:highlight>
                <a:latin typeface="Courier New"/>
                <a:ea typeface="Courier New"/>
                <a:cs typeface="Courier New"/>
                <a:sym typeface="Courier New"/>
              </a:rPr>
              <a:t>:</a:t>
            </a:r>
            <a:endParaRPr sz="1100">
              <a:solidFill>
                <a:srgbClr val="ABB2BF"/>
              </a:solidFill>
              <a:highlight>
                <a:srgbClr val="282C34"/>
              </a:highlight>
              <a:latin typeface="Courier New"/>
              <a:ea typeface="Courier New"/>
              <a:cs typeface="Courier New"/>
              <a:sym typeface="Courier New"/>
            </a:endParaRPr>
          </a:p>
          <a:p>
            <a:pPr indent="0" lvl="0" marL="139700" marR="139700" rtl="0" algn="l">
              <a:lnSpc>
                <a:spcPct val="150000"/>
              </a:lnSpc>
              <a:spcBef>
                <a:spcPts val="600"/>
              </a:spcBef>
              <a:spcAft>
                <a:spcPts val="0"/>
              </a:spcAft>
              <a:buClr>
                <a:schemeClr val="dk1"/>
              </a:buClr>
              <a:buSzPts val="1100"/>
              <a:buFont typeface="Arial"/>
              <a:buNone/>
            </a:pPr>
            <a:r>
              <a:rPr lang="en-US" sz="1100">
                <a:solidFill>
                  <a:srgbClr val="ABB2BF"/>
                </a:solidFill>
                <a:highlight>
                  <a:srgbClr val="282C34"/>
                </a:highlight>
                <a:latin typeface="Courier New"/>
                <a:ea typeface="Courier New"/>
                <a:cs typeface="Courier New"/>
                <a:sym typeface="Courier New"/>
              </a:rPr>
              <a:t>    </a:t>
            </a:r>
            <a:r>
              <a:rPr lang="en-US" sz="1100">
                <a:solidFill>
                  <a:srgbClr val="98C379"/>
                </a:solidFill>
                <a:highlight>
                  <a:srgbClr val="282C34"/>
                </a:highlight>
                <a:latin typeface="Courier New"/>
                <a:ea typeface="Courier New"/>
                <a:cs typeface="Courier New"/>
                <a:sym typeface="Courier New"/>
              </a:rPr>
              <a:t>file</a:t>
            </a:r>
            <a:r>
              <a:rPr lang="en-US" sz="1100">
                <a:solidFill>
                  <a:srgbClr val="ABB2BF"/>
                </a:solidFill>
                <a:highlight>
                  <a:srgbClr val="282C34"/>
                </a:highlight>
                <a:latin typeface="Courier New"/>
                <a:ea typeface="Courier New"/>
                <a:cs typeface="Courier New"/>
                <a:sym typeface="Courier New"/>
              </a:rPr>
              <a:t>.write(</a:t>
            </a:r>
            <a:r>
              <a:rPr lang="en-US" sz="1100">
                <a:solidFill>
                  <a:srgbClr val="98C379"/>
                </a:solidFill>
                <a:highlight>
                  <a:srgbClr val="282C34"/>
                </a:highlight>
                <a:latin typeface="Courier New"/>
                <a:ea typeface="Courier New"/>
                <a:cs typeface="Courier New"/>
                <a:sym typeface="Courier New"/>
              </a:rPr>
              <a:t>"\nAppended line"</a:t>
            </a:r>
            <a:r>
              <a:rPr lang="en-US" sz="1100">
                <a:solidFill>
                  <a:srgbClr val="ABB2BF"/>
                </a:solidFill>
                <a:highlight>
                  <a:srgbClr val="282C34"/>
                </a:highlight>
                <a:latin typeface="Courier New"/>
                <a:ea typeface="Courier New"/>
                <a:cs typeface="Courier New"/>
                <a:sym typeface="Courier New"/>
              </a:rPr>
              <a:t>)</a:t>
            </a:r>
            <a:endParaRPr sz="1100">
              <a:solidFill>
                <a:srgbClr val="ABB2BF"/>
              </a:solidFill>
              <a:highlight>
                <a:srgbClr val="282C34"/>
              </a:highlight>
              <a:latin typeface="Courier New"/>
              <a:ea typeface="Courier New"/>
              <a:cs typeface="Courier New"/>
              <a:sym typeface="Courier New"/>
            </a:endParaRPr>
          </a:p>
          <a:p>
            <a:pPr indent="0" lvl="0" marL="0" rtl="0" algn="l">
              <a:spcBef>
                <a:spcPts val="600"/>
              </a:spcBef>
              <a:spcAft>
                <a:spcPts val="0"/>
              </a:spcAft>
              <a:buNone/>
            </a:pPr>
            <a:r>
              <a:t/>
            </a:r>
            <a:endParaRPr/>
          </a:p>
        </p:txBody>
      </p:sp>
      <p:sp>
        <p:nvSpPr>
          <p:cNvPr id="132" name="Google Shape;13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n-US" sz="1700"/>
              <a:t>5. File Modes</a:t>
            </a:r>
            <a:endParaRPr b="1" sz="1700"/>
          </a:p>
          <a:p>
            <a:pPr indent="-298450" lvl="0" marL="457200" rtl="0" algn="l">
              <a:lnSpc>
                <a:spcPct val="115000"/>
              </a:lnSpc>
              <a:spcBef>
                <a:spcPts val="1200"/>
              </a:spcBef>
              <a:spcAft>
                <a:spcPts val="0"/>
              </a:spcAft>
              <a:buClr>
                <a:schemeClr val="dk1"/>
              </a:buClr>
              <a:buSzPts val="1100"/>
              <a:buChar char="●"/>
            </a:pPr>
            <a:r>
              <a:rPr lang="en-US" sz="1100">
                <a:solidFill>
                  <a:srgbClr val="188038"/>
                </a:solidFill>
                <a:latin typeface="Roboto Mono"/>
                <a:ea typeface="Roboto Mono"/>
                <a:cs typeface="Roboto Mono"/>
                <a:sym typeface="Roboto Mono"/>
              </a:rPr>
              <a:t>'r'</a:t>
            </a:r>
            <a:r>
              <a:rPr lang="en-US" sz="1100"/>
              <a:t>: Read (default mode)</a:t>
            </a:r>
            <a:endParaRPr sz="1100"/>
          </a:p>
          <a:p>
            <a:pPr indent="-298450" lvl="0" marL="457200" rtl="0" algn="l">
              <a:lnSpc>
                <a:spcPct val="115000"/>
              </a:lnSpc>
              <a:spcBef>
                <a:spcPts val="0"/>
              </a:spcBef>
              <a:spcAft>
                <a:spcPts val="0"/>
              </a:spcAft>
              <a:buClr>
                <a:schemeClr val="dk1"/>
              </a:buClr>
              <a:buSzPts val="1100"/>
              <a:buChar char="●"/>
            </a:pPr>
            <a:r>
              <a:rPr lang="en-US" sz="1100">
                <a:solidFill>
                  <a:srgbClr val="188038"/>
                </a:solidFill>
                <a:latin typeface="Roboto Mono"/>
                <a:ea typeface="Roboto Mono"/>
                <a:cs typeface="Roboto Mono"/>
                <a:sym typeface="Roboto Mono"/>
              </a:rPr>
              <a:t>'w'</a:t>
            </a:r>
            <a:r>
              <a:rPr lang="en-US" sz="1100"/>
              <a:t>: Write (overwrites existing content)</a:t>
            </a:r>
            <a:endParaRPr sz="1100"/>
          </a:p>
          <a:p>
            <a:pPr indent="-298450" lvl="0" marL="457200" rtl="0" algn="l">
              <a:lnSpc>
                <a:spcPct val="115000"/>
              </a:lnSpc>
              <a:spcBef>
                <a:spcPts val="0"/>
              </a:spcBef>
              <a:spcAft>
                <a:spcPts val="0"/>
              </a:spcAft>
              <a:buClr>
                <a:schemeClr val="dk1"/>
              </a:buClr>
              <a:buSzPts val="1100"/>
              <a:buChar char="●"/>
            </a:pPr>
            <a:r>
              <a:rPr lang="en-US" sz="1100">
                <a:solidFill>
                  <a:srgbClr val="188038"/>
                </a:solidFill>
                <a:latin typeface="Roboto Mono"/>
                <a:ea typeface="Roboto Mono"/>
                <a:cs typeface="Roboto Mono"/>
                <a:sym typeface="Roboto Mono"/>
              </a:rPr>
              <a:t>'a'</a:t>
            </a:r>
            <a:r>
              <a:rPr lang="en-US" sz="1100"/>
              <a:t>: Append</a:t>
            </a:r>
            <a:endParaRPr sz="1100"/>
          </a:p>
          <a:p>
            <a:pPr indent="-298450" lvl="0" marL="457200" rtl="0" algn="l">
              <a:lnSpc>
                <a:spcPct val="115000"/>
              </a:lnSpc>
              <a:spcBef>
                <a:spcPts val="0"/>
              </a:spcBef>
              <a:spcAft>
                <a:spcPts val="0"/>
              </a:spcAft>
              <a:buClr>
                <a:schemeClr val="dk1"/>
              </a:buClr>
              <a:buSzPts val="1100"/>
              <a:buChar char="●"/>
            </a:pPr>
            <a:r>
              <a:rPr lang="en-US" sz="1100">
                <a:solidFill>
                  <a:srgbClr val="188038"/>
                </a:solidFill>
                <a:latin typeface="Roboto Mono"/>
                <a:ea typeface="Roboto Mono"/>
                <a:cs typeface="Roboto Mono"/>
                <a:sym typeface="Roboto Mono"/>
              </a:rPr>
              <a:t>'x'</a:t>
            </a:r>
            <a:r>
              <a:rPr lang="en-US" sz="1100"/>
              <a:t>: Exclusive creation (fails if file already exists)</a:t>
            </a:r>
            <a:endParaRPr sz="1100"/>
          </a:p>
          <a:p>
            <a:pPr indent="-298450" lvl="0" marL="457200" rtl="0" algn="l">
              <a:lnSpc>
                <a:spcPct val="115000"/>
              </a:lnSpc>
              <a:spcBef>
                <a:spcPts val="0"/>
              </a:spcBef>
              <a:spcAft>
                <a:spcPts val="0"/>
              </a:spcAft>
              <a:buClr>
                <a:schemeClr val="dk1"/>
              </a:buClr>
              <a:buSzPts val="1100"/>
              <a:buChar char="●"/>
            </a:pPr>
            <a:r>
              <a:rPr lang="en-US" sz="1100">
                <a:solidFill>
                  <a:srgbClr val="188038"/>
                </a:solidFill>
                <a:latin typeface="Roboto Mono"/>
                <a:ea typeface="Roboto Mono"/>
                <a:cs typeface="Roboto Mono"/>
                <a:sym typeface="Roboto Mono"/>
              </a:rPr>
              <a:t>'b'</a:t>
            </a:r>
            <a:r>
              <a:rPr lang="en-US" sz="1100"/>
              <a:t>: Binary mode</a:t>
            </a:r>
            <a:endParaRPr sz="1100"/>
          </a:p>
          <a:p>
            <a:pPr indent="-298450" lvl="0" marL="457200" rtl="0" algn="l">
              <a:lnSpc>
                <a:spcPct val="115000"/>
              </a:lnSpc>
              <a:spcBef>
                <a:spcPts val="0"/>
              </a:spcBef>
              <a:spcAft>
                <a:spcPts val="0"/>
              </a:spcAft>
              <a:buClr>
                <a:schemeClr val="dk1"/>
              </a:buClr>
              <a:buSzPts val="1100"/>
              <a:buChar char="●"/>
            </a:pPr>
            <a:r>
              <a:rPr lang="en-US" sz="1100">
                <a:solidFill>
                  <a:srgbClr val="188038"/>
                </a:solidFill>
                <a:latin typeface="Roboto Mono"/>
                <a:ea typeface="Roboto Mono"/>
                <a:cs typeface="Roboto Mono"/>
                <a:sym typeface="Roboto Mono"/>
              </a:rPr>
              <a:t>'t'</a:t>
            </a:r>
            <a:r>
              <a:rPr lang="en-US" sz="1100"/>
              <a:t>: Text mode (default)</a:t>
            </a:r>
            <a:endParaRPr sz="1100"/>
          </a:p>
          <a:p>
            <a:pPr indent="-298450" lvl="0" marL="457200" rtl="0" algn="l">
              <a:lnSpc>
                <a:spcPct val="115000"/>
              </a:lnSpc>
              <a:spcBef>
                <a:spcPts val="0"/>
              </a:spcBef>
              <a:spcAft>
                <a:spcPts val="0"/>
              </a:spcAft>
              <a:buClr>
                <a:schemeClr val="dk1"/>
              </a:buClr>
              <a:buSzPts val="1100"/>
              <a:buChar char="●"/>
            </a:pPr>
            <a:r>
              <a:rPr lang="en-US" sz="1100">
                <a:solidFill>
                  <a:srgbClr val="188038"/>
                </a:solidFill>
                <a:latin typeface="Roboto Mono"/>
                <a:ea typeface="Roboto Mono"/>
                <a:cs typeface="Roboto Mono"/>
                <a:sym typeface="Roboto Mono"/>
              </a:rPr>
              <a:t>'+'</a:t>
            </a:r>
            <a:r>
              <a:rPr lang="en-US" sz="1100"/>
              <a:t>: Read and write mode</a:t>
            </a:r>
            <a:endParaRPr/>
          </a:p>
        </p:txBody>
      </p:sp>
      <p:sp>
        <p:nvSpPr>
          <p:cNvPr id="140" name="Google Shape;14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Best Practices:</a:t>
            </a:r>
            <a:endParaRPr sz="1100"/>
          </a:p>
          <a:p>
            <a:pPr indent="-298450" lvl="0" marL="457200" rtl="0" algn="l">
              <a:lnSpc>
                <a:spcPct val="115000"/>
              </a:lnSpc>
              <a:spcBef>
                <a:spcPts val="1200"/>
              </a:spcBef>
              <a:spcAft>
                <a:spcPts val="0"/>
              </a:spcAft>
              <a:buClr>
                <a:schemeClr val="dk1"/>
              </a:buClr>
              <a:buSzPts val="1100"/>
              <a:buAutoNum type="arabicPeriod"/>
            </a:pPr>
            <a:r>
              <a:rPr lang="en-US" sz="1100"/>
              <a:t>Always use the </a:t>
            </a:r>
            <a:r>
              <a:rPr lang="en-US" sz="1100">
                <a:solidFill>
                  <a:srgbClr val="188038"/>
                </a:solidFill>
                <a:latin typeface="Roboto Mono"/>
                <a:ea typeface="Roboto Mono"/>
                <a:cs typeface="Roboto Mono"/>
                <a:sym typeface="Roboto Mono"/>
              </a:rPr>
              <a:t>with</a:t>
            </a:r>
            <a:r>
              <a:rPr lang="en-US" sz="1100"/>
              <a:t> statement when working with files to ensure proper closure.</a:t>
            </a:r>
            <a:endParaRPr sz="1100"/>
          </a:p>
          <a:p>
            <a:pPr indent="-298450" lvl="0" marL="457200" rtl="0" algn="l">
              <a:lnSpc>
                <a:spcPct val="115000"/>
              </a:lnSpc>
              <a:spcBef>
                <a:spcPts val="0"/>
              </a:spcBef>
              <a:spcAft>
                <a:spcPts val="0"/>
              </a:spcAft>
              <a:buClr>
                <a:schemeClr val="dk1"/>
              </a:buClr>
              <a:buSzPts val="1100"/>
              <a:buAutoNum type="arabicPeriod"/>
            </a:pPr>
            <a:r>
              <a:rPr lang="en-US" sz="1100"/>
              <a:t>Handle exceptions when performing file operations.</a:t>
            </a:r>
            <a:endParaRPr sz="1100"/>
          </a:p>
          <a:p>
            <a:pPr indent="-298450" lvl="0" marL="457200" rtl="0" algn="l">
              <a:lnSpc>
                <a:spcPct val="115000"/>
              </a:lnSpc>
              <a:spcBef>
                <a:spcPts val="0"/>
              </a:spcBef>
              <a:spcAft>
                <a:spcPts val="0"/>
              </a:spcAft>
              <a:buClr>
                <a:schemeClr val="dk1"/>
              </a:buClr>
              <a:buSzPts val="1100"/>
              <a:buAutoNum type="arabicPeriod"/>
            </a:pPr>
            <a:r>
              <a:rPr lang="en-US" sz="1100"/>
              <a:t>Use appropriate file modes (</a:t>
            </a:r>
            <a:r>
              <a:rPr lang="en-US" sz="1100">
                <a:solidFill>
                  <a:srgbClr val="188038"/>
                </a:solidFill>
                <a:latin typeface="Roboto Mono"/>
                <a:ea typeface="Roboto Mono"/>
                <a:cs typeface="Roboto Mono"/>
                <a:sym typeface="Roboto Mono"/>
              </a:rPr>
              <a:t>'r'</a:t>
            </a:r>
            <a:r>
              <a:rPr lang="en-US" sz="1100"/>
              <a:t>, </a:t>
            </a:r>
            <a:r>
              <a:rPr lang="en-US" sz="1100">
                <a:solidFill>
                  <a:srgbClr val="188038"/>
                </a:solidFill>
                <a:latin typeface="Roboto Mono"/>
                <a:ea typeface="Roboto Mono"/>
                <a:cs typeface="Roboto Mono"/>
                <a:sym typeface="Roboto Mono"/>
              </a:rPr>
              <a:t>'w'</a:t>
            </a:r>
            <a:r>
              <a:rPr lang="en-US" sz="1100"/>
              <a:t>, </a:t>
            </a:r>
            <a:r>
              <a:rPr lang="en-US" sz="1100">
                <a:solidFill>
                  <a:srgbClr val="188038"/>
                </a:solidFill>
                <a:latin typeface="Roboto Mono"/>
                <a:ea typeface="Roboto Mono"/>
                <a:cs typeface="Roboto Mono"/>
                <a:sym typeface="Roboto Mono"/>
              </a:rPr>
              <a:t>'a'</a:t>
            </a:r>
            <a:r>
              <a:rPr lang="en-US" sz="1100"/>
              <a:t>, etc.) based on your needs.</a:t>
            </a:r>
            <a:endParaRPr sz="1100"/>
          </a:p>
          <a:p>
            <a:pPr indent="-298450" lvl="0" marL="457200" rtl="0" algn="l">
              <a:lnSpc>
                <a:spcPct val="115000"/>
              </a:lnSpc>
              <a:spcBef>
                <a:spcPts val="0"/>
              </a:spcBef>
              <a:spcAft>
                <a:spcPts val="0"/>
              </a:spcAft>
              <a:buClr>
                <a:schemeClr val="dk1"/>
              </a:buClr>
              <a:buSzPts val="1100"/>
              <a:buAutoNum type="arabicPeriod"/>
            </a:pPr>
            <a:r>
              <a:rPr lang="en-US" sz="1100"/>
              <a:t>Close files explicitly if not using the </a:t>
            </a:r>
            <a:r>
              <a:rPr lang="en-US" sz="1100">
                <a:solidFill>
                  <a:srgbClr val="188038"/>
                </a:solidFill>
                <a:latin typeface="Roboto Mono"/>
                <a:ea typeface="Roboto Mono"/>
                <a:cs typeface="Roboto Mono"/>
                <a:sym typeface="Roboto Mono"/>
              </a:rPr>
              <a:t>with</a:t>
            </a:r>
            <a:r>
              <a:rPr lang="en-US" sz="1100"/>
              <a:t> statement.</a:t>
            </a:r>
            <a:endParaRPr sz="1100"/>
          </a:p>
          <a:p>
            <a:pPr indent="-298450" lvl="0" marL="457200" rtl="0" algn="l">
              <a:lnSpc>
                <a:spcPct val="115000"/>
              </a:lnSpc>
              <a:spcBef>
                <a:spcPts val="0"/>
              </a:spcBef>
              <a:spcAft>
                <a:spcPts val="0"/>
              </a:spcAft>
              <a:buClr>
                <a:schemeClr val="dk1"/>
              </a:buClr>
              <a:buSzPts val="1100"/>
              <a:buAutoNum type="arabicPeriod"/>
            </a:pPr>
            <a:r>
              <a:rPr lang="en-US" sz="1100"/>
              <a:t>Use binary mode (</a:t>
            </a:r>
            <a:r>
              <a:rPr lang="en-US" sz="1100">
                <a:solidFill>
                  <a:srgbClr val="188038"/>
                </a:solidFill>
                <a:latin typeface="Roboto Mono"/>
                <a:ea typeface="Roboto Mono"/>
                <a:cs typeface="Roboto Mono"/>
                <a:sym typeface="Roboto Mono"/>
              </a:rPr>
              <a:t>'b'</a:t>
            </a:r>
            <a:r>
              <a:rPr lang="en-US" sz="1100"/>
              <a:t>) when working with non-text files.</a:t>
            </a:r>
            <a:endParaRPr sz="1100"/>
          </a:p>
          <a:p>
            <a:pPr indent="0" lvl="0" marL="0" rtl="0" algn="l">
              <a:lnSpc>
                <a:spcPct val="115000"/>
              </a:lnSpc>
              <a:spcBef>
                <a:spcPts val="1200"/>
              </a:spcBef>
              <a:spcAft>
                <a:spcPts val="0"/>
              </a:spcAft>
              <a:buClr>
                <a:schemeClr val="dk1"/>
              </a:buClr>
              <a:buSzPts val="1100"/>
              <a:buFont typeface="Arial"/>
              <a:buNone/>
            </a:pPr>
            <a:r>
              <a:rPr lang="en-US" sz="1100"/>
              <a:t>Common Pitfalls:</a:t>
            </a:r>
            <a:endParaRPr sz="1100"/>
          </a:p>
          <a:p>
            <a:pPr indent="-298450" lvl="0" marL="457200" rtl="0" algn="l">
              <a:lnSpc>
                <a:spcPct val="115000"/>
              </a:lnSpc>
              <a:spcBef>
                <a:spcPts val="1200"/>
              </a:spcBef>
              <a:spcAft>
                <a:spcPts val="0"/>
              </a:spcAft>
              <a:buClr>
                <a:schemeClr val="dk1"/>
              </a:buClr>
              <a:buSzPts val="1100"/>
              <a:buAutoNum type="arabicPeriod"/>
            </a:pPr>
            <a:r>
              <a:rPr lang="en-US" sz="1100"/>
              <a:t>Forgetting to close files, leading to resource leaks.</a:t>
            </a:r>
            <a:endParaRPr sz="1100"/>
          </a:p>
          <a:p>
            <a:pPr indent="-298450" lvl="0" marL="457200" rtl="0" algn="l">
              <a:lnSpc>
                <a:spcPct val="115000"/>
              </a:lnSpc>
              <a:spcBef>
                <a:spcPts val="0"/>
              </a:spcBef>
              <a:spcAft>
                <a:spcPts val="0"/>
              </a:spcAft>
              <a:buClr>
                <a:schemeClr val="dk1"/>
              </a:buClr>
              <a:buSzPts val="1100"/>
              <a:buAutoNum type="arabicPeriod"/>
            </a:pPr>
            <a:r>
              <a:rPr lang="en-US" sz="1100"/>
              <a:t>Not handling file-related exceptions, causing program crashes.</a:t>
            </a:r>
            <a:endParaRPr sz="1100"/>
          </a:p>
          <a:p>
            <a:pPr indent="-298450" lvl="0" marL="457200" rtl="0" algn="l">
              <a:lnSpc>
                <a:spcPct val="115000"/>
              </a:lnSpc>
              <a:spcBef>
                <a:spcPts val="0"/>
              </a:spcBef>
              <a:spcAft>
                <a:spcPts val="0"/>
              </a:spcAft>
              <a:buClr>
                <a:schemeClr val="dk1"/>
              </a:buClr>
              <a:buSzPts val="1100"/>
              <a:buAutoNum type="arabicPeriod"/>
            </a:pPr>
            <a:r>
              <a:rPr lang="en-US" sz="1100"/>
              <a:t>Using text mode for binary files or vice versa.</a:t>
            </a:r>
            <a:endParaRPr sz="1100"/>
          </a:p>
          <a:p>
            <a:pPr indent="-298450" lvl="0" marL="457200" rtl="0" algn="l">
              <a:lnSpc>
                <a:spcPct val="115000"/>
              </a:lnSpc>
              <a:spcBef>
                <a:spcPts val="0"/>
              </a:spcBef>
              <a:spcAft>
                <a:spcPts val="0"/>
              </a:spcAft>
              <a:buClr>
                <a:schemeClr val="dk1"/>
              </a:buClr>
              <a:buSzPts val="1100"/>
              <a:buAutoNum type="arabicPeriod"/>
            </a:pPr>
            <a:r>
              <a:rPr lang="en-US" sz="1100"/>
              <a:t>Overwriting files unintentionally by using write mode (</a:t>
            </a:r>
            <a:r>
              <a:rPr lang="en-US" sz="1100">
                <a:solidFill>
                  <a:srgbClr val="188038"/>
                </a:solidFill>
                <a:latin typeface="Roboto Mono"/>
                <a:ea typeface="Roboto Mono"/>
                <a:cs typeface="Roboto Mono"/>
                <a:sym typeface="Roboto Mono"/>
              </a:rPr>
              <a:t>'w'</a:t>
            </a:r>
            <a:r>
              <a:rPr lang="en-US" sz="1100"/>
              <a:t>) instead of append mode (</a:t>
            </a:r>
            <a:r>
              <a:rPr lang="en-US" sz="1100">
                <a:solidFill>
                  <a:srgbClr val="188038"/>
                </a:solidFill>
                <a:latin typeface="Roboto Mono"/>
                <a:ea typeface="Roboto Mono"/>
                <a:cs typeface="Roboto Mono"/>
                <a:sym typeface="Roboto Mono"/>
              </a:rPr>
              <a:t>'a'</a:t>
            </a:r>
            <a:r>
              <a:rPr lang="en-US" sz="1100"/>
              <a:t>).</a:t>
            </a:r>
            <a:endParaRPr sz="1100"/>
          </a:p>
          <a:p>
            <a:pPr indent="-298450" lvl="0" marL="457200" rtl="0" algn="l">
              <a:lnSpc>
                <a:spcPct val="115000"/>
              </a:lnSpc>
              <a:spcBef>
                <a:spcPts val="0"/>
              </a:spcBef>
              <a:spcAft>
                <a:spcPts val="0"/>
              </a:spcAft>
              <a:buClr>
                <a:schemeClr val="dk1"/>
              </a:buClr>
              <a:buSzPts val="1100"/>
              <a:buAutoNum type="arabicPeriod"/>
            </a:pPr>
            <a:r>
              <a:rPr lang="en-US" sz="1100"/>
              <a:t>Assuming the current working directory, which can lead to file not found errors.</a:t>
            </a:r>
            <a:endParaRPr sz="1100"/>
          </a:p>
          <a:p>
            <a:pPr indent="0" lvl="0" marL="0" rtl="0" algn="l">
              <a:spcBef>
                <a:spcPts val="1200"/>
              </a:spcBef>
              <a:spcAft>
                <a:spcPts val="0"/>
              </a:spcAft>
              <a:buNone/>
            </a:pPr>
            <a:r>
              <a:t/>
            </a:r>
            <a:endParaRPr/>
          </a:p>
        </p:txBody>
      </p:sp>
      <p:sp>
        <p:nvSpPr>
          <p:cNvPr id="150" name="Google Shape;15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2988128" y="2103437"/>
            <a:ext cx="621574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Lesson 17 - File Handling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Introduction to File Handling</a:t>
            </a:r>
            <a:endParaRPr/>
          </a:p>
        </p:txBody>
      </p:sp>
      <p:sp>
        <p:nvSpPr>
          <p:cNvPr id="96" name="Google Shape;96;p2"/>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File handling in Python allows you to read from, write to, and manipulate files on your computer.</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Why File Handling?</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Persistent Storage: Files are used to store data permanently, unlike variables, which are temporary.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Data Sharing: Files can be shared across different programs, systems, or platforms.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Opening a File</a:t>
            </a:r>
            <a:endParaRPr/>
          </a:p>
        </p:txBody>
      </p:sp>
      <p:sp>
        <p:nvSpPr>
          <p:cNvPr id="103" name="Google Shape;103;p3"/>
          <p:cNvSpPr txBox="1"/>
          <p:nvPr/>
        </p:nvSpPr>
        <p:spPr>
          <a:xfrm>
            <a:off x="1283776" y="2860709"/>
            <a:ext cx="9624448" cy="30905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Modes: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"r": Read (default mode)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"w": Write (overwrites the file)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"a": Append (adds content to the end of the file)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"b": Binary mode (e.g., "rb" for reading a binary file)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"x": Create a new file and open it for writing (fails if the file exists)</a:t>
            </a:r>
            <a:endParaRPr b="0" i="0" sz="2200" u="none" cap="none" strike="noStrike">
              <a:solidFill>
                <a:schemeClr val="dk1"/>
              </a:solidFill>
              <a:latin typeface="Arial"/>
              <a:ea typeface="Arial"/>
              <a:cs typeface="Arial"/>
              <a:sym typeface="Arial"/>
            </a:endParaRPr>
          </a:p>
        </p:txBody>
      </p:sp>
      <p:pic>
        <p:nvPicPr>
          <p:cNvPr id="104" name="Google Shape;104;p3"/>
          <p:cNvPicPr preferRelativeResize="0"/>
          <p:nvPr/>
        </p:nvPicPr>
        <p:blipFill rotWithShape="1">
          <a:blip r:embed="rId3">
            <a:alphaModFix/>
          </a:blip>
          <a:srcRect b="0" l="0" r="0" t="0"/>
          <a:stretch/>
        </p:blipFill>
        <p:spPr>
          <a:xfrm>
            <a:off x="2520006" y="1690688"/>
            <a:ext cx="7151988" cy="7613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Closing </a:t>
            </a:r>
            <a:r>
              <a:rPr b="1" lang="en-US"/>
              <a:t>a File</a:t>
            </a:r>
            <a:endParaRPr/>
          </a:p>
        </p:txBody>
      </p:sp>
      <p:sp>
        <p:nvSpPr>
          <p:cNvPr id="111" name="Google Shape;111;p4"/>
          <p:cNvSpPr txBox="1"/>
          <p:nvPr/>
        </p:nvSpPr>
        <p:spPr>
          <a:xfrm>
            <a:off x="1283776" y="4000897"/>
            <a:ext cx="9624448" cy="105920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Note: Always close the file after operations using file.close() to free up system resources.</a:t>
            </a:r>
            <a:endParaRPr b="0" i="0" sz="2200" u="none" cap="none" strike="noStrike">
              <a:solidFill>
                <a:schemeClr val="dk1"/>
              </a:solidFill>
              <a:latin typeface="Arial"/>
              <a:ea typeface="Arial"/>
              <a:cs typeface="Arial"/>
              <a:sym typeface="Arial"/>
            </a:endParaRPr>
          </a:p>
        </p:txBody>
      </p:sp>
      <p:pic>
        <p:nvPicPr>
          <p:cNvPr id="112" name="Google Shape;112;p4"/>
          <p:cNvPicPr preferRelativeResize="0"/>
          <p:nvPr/>
        </p:nvPicPr>
        <p:blipFill rotWithShape="1">
          <a:blip r:embed="rId3">
            <a:alphaModFix/>
          </a:blip>
          <a:srcRect b="0" l="0" r="0" t="0"/>
          <a:stretch/>
        </p:blipFill>
        <p:spPr>
          <a:xfrm>
            <a:off x="2431170" y="2041262"/>
            <a:ext cx="7329660" cy="9904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Reading a File</a:t>
            </a:r>
            <a:endParaRPr/>
          </a:p>
        </p:txBody>
      </p:sp>
      <p:sp>
        <p:nvSpPr>
          <p:cNvPr id="119" name="Google Shape;119;p5"/>
          <p:cNvSpPr txBox="1"/>
          <p:nvPr/>
        </p:nvSpPr>
        <p:spPr>
          <a:xfrm>
            <a:off x="973903" y="3477217"/>
            <a:ext cx="9624448" cy="258269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Methods to Read:</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read(): Reads the entire file as a string.</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readline(): Reads one line at a time.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readlines(): Reads all lines into a list.</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Note: Using with automatically closes the file after the block of code</a:t>
            </a:r>
            <a:endParaRPr b="0" i="0" sz="2200" u="none" cap="none" strike="noStrike">
              <a:solidFill>
                <a:schemeClr val="dk1"/>
              </a:solidFill>
              <a:latin typeface="Arial"/>
              <a:ea typeface="Arial"/>
              <a:cs typeface="Arial"/>
              <a:sym typeface="Arial"/>
            </a:endParaRPr>
          </a:p>
        </p:txBody>
      </p:sp>
      <p:pic>
        <p:nvPicPr>
          <p:cNvPr id="120" name="Google Shape;120;p5"/>
          <p:cNvPicPr preferRelativeResize="0"/>
          <p:nvPr/>
        </p:nvPicPr>
        <p:blipFill rotWithShape="1">
          <a:blip r:embed="rId3">
            <a:alphaModFix/>
          </a:blip>
          <a:srcRect b="0" l="0" r="0" t="0"/>
          <a:stretch/>
        </p:blipFill>
        <p:spPr>
          <a:xfrm>
            <a:off x="1951955" y="1690688"/>
            <a:ext cx="8288090" cy="14443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Writing to a File</a:t>
            </a:r>
            <a:endParaRPr/>
          </a:p>
        </p:txBody>
      </p:sp>
      <p:sp>
        <p:nvSpPr>
          <p:cNvPr id="127" name="Google Shape;127;p6"/>
          <p:cNvSpPr txBox="1"/>
          <p:nvPr/>
        </p:nvSpPr>
        <p:spPr>
          <a:xfrm>
            <a:off x="838200" y="3412671"/>
            <a:ext cx="9624448" cy="258269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Writing Modes: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w: Writes to the file, overwriting it if it exists.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a: Appends content to the end of the file.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Explanation: This will write "Hello, World!" to the file, overwriting any existing content.</a:t>
            </a:r>
            <a:endParaRPr b="0" i="0" sz="2200" u="none" cap="none" strike="noStrike">
              <a:solidFill>
                <a:schemeClr val="dk1"/>
              </a:solidFill>
              <a:latin typeface="Arial"/>
              <a:ea typeface="Arial"/>
              <a:cs typeface="Arial"/>
              <a:sym typeface="Arial"/>
            </a:endParaRPr>
          </a:p>
        </p:txBody>
      </p:sp>
      <p:pic>
        <p:nvPicPr>
          <p:cNvPr id="128" name="Google Shape;128;p6"/>
          <p:cNvPicPr preferRelativeResize="0"/>
          <p:nvPr/>
        </p:nvPicPr>
        <p:blipFill rotWithShape="1">
          <a:blip r:embed="rId3">
            <a:alphaModFix/>
          </a:blip>
          <a:srcRect b="0" l="0" r="0" t="0"/>
          <a:stretch/>
        </p:blipFill>
        <p:spPr>
          <a:xfrm>
            <a:off x="2444418" y="1804988"/>
            <a:ext cx="7303163" cy="12559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Appending to a File</a:t>
            </a:r>
            <a:endParaRPr/>
          </a:p>
        </p:txBody>
      </p:sp>
      <p:sp>
        <p:nvSpPr>
          <p:cNvPr id="135" name="Google Shape;135;p7"/>
          <p:cNvSpPr txBox="1"/>
          <p:nvPr/>
        </p:nvSpPr>
        <p:spPr>
          <a:xfrm>
            <a:off x="1006559" y="3821716"/>
            <a:ext cx="9624448" cy="105920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Explanation: This will add "This is a new line." to the end of the existing content in the file.</a:t>
            </a:r>
            <a:endParaRPr b="0" i="0" sz="2200" u="none" cap="none" strike="noStrike">
              <a:solidFill>
                <a:schemeClr val="dk1"/>
              </a:solidFill>
              <a:latin typeface="Arial"/>
              <a:ea typeface="Arial"/>
              <a:cs typeface="Arial"/>
              <a:sym typeface="Arial"/>
            </a:endParaRPr>
          </a:p>
        </p:txBody>
      </p:sp>
      <p:pic>
        <p:nvPicPr>
          <p:cNvPr id="136" name="Google Shape;136;p7"/>
          <p:cNvPicPr preferRelativeResize="0"/>
          <p:nvPr/>
        </p:nvPicPr>
        <p:blipFill rotWithShape="1">
          <a:blip r:embed="rId3">
            <a:alphaModFix/>
          </a:blip>
          <a:srcRect b="0" l="0" r="0" t="0"/>
          <a:stretch/>
        </p:blipFill>
        <p:spPr>
          <a:xfrm>
            <a:off x="2653986" y="1984603"/>
            <a:ext cx="6884028" cy="11743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838200" y="365126"/>
            <a:ext cx="10515600" cy="8195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File Formats</a:t>
            </a:r>
            <a:endParaRPr/>
          </a:p>
        </p:txBody>
      </p:sp>
      <p:sp>
        <p:nvSpPr>
          <p:cNvPr id="143" name="Google Shape;143;p8"/>
          <p:cNvSpPr txBox="1"/>
          <p:nvPr/>
        </p:nvSpPr>
        <p:spPr>
          <a:xfrm>
            <a:off x="1283774" y="1239917"/>
            <a:ext cx="9624448" cy="76944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Text Files </a:t>
            </a:r>
            <a:r>
              <a:rPr b="0" i="0" lang="en-US" sz="2200" u="none" cap="none" strike="noStrike">
                <a:solidFill>
                  <a:schemeClr val="dk1"/>
                </a:solidFill>
                <a:latin typeface="Arial"/>
                <a:ea typeface="Arial"/>
                <a:cs typeface="Arial"/>
                <a:sym typeface="Arial"/>
              </a:rPr>
              <a:t>like .txt, .csv, .html, where the content is human-readable text.</a:t>
            </a:r>
            <a:endParaRPr/>
          </a:p>
          <a:p>
            <a:pPr indent="-342900" lvl="1" marL="8001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"r" Mode (Read Text Mode): Opens a file for reading in text mode.</a:t>
            </a:r>
            <a:endParaRPr/>
          </a:p>
        </p:txBody>
      </p:sp>
      <p:pic>
        <p:nvPicPr>
          <p:cNvPr id="144" name="Google Shape;144;p8"/>
          <p:cNvPicPr preferRelativeResize="0"/>
          <p:nvPr/>
        </p:nvPicPr>
        <p:blipFill rotWithShape="1">
          <a:blip r:embed="rId3">
            <a:alphaModFix/>
          </a:blip>
          <a:srcRect b="0" l="0" r="0" t="0"/>
          <a:stretch/>
        </p:blipFill>
        <p:spPr>
          <a:xfrm>
            <a:off x="3033608" y="2190612"/>
            <a:ext cx="6124781" cy="1433104"/>
          </a:xfrm>
          <a:prstGeom prst="rect">
            <a:avLst/>
          </a:prstGeom>
          <a:noFill/>
          <a:ln>
            <a:noFill/>
          </a:ln>
        </p:spPr>
      </p:pic>
      <p:sp>
        <p:nvSpPr>
          <p:cNvPr id="145" name="Google Shape;145;p8"/>
          <p:cNvSpPr txBox="1"/>
          <p:nvPr/>
        </p:nvSpPr>
        <p:spPr>
          <a:xfrm>
            <a:off x="1283775" y="3950836"/>
            <a:ext cx="9624448" cy="110799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Binary Files </a:t>
            </a:r>
            <a:r>
              <a:rPr b="0" i="0" lang="en-US" sz="2200" u="none" cap="none" strike="noStrike">
                <a:solidFill>
                  <a:schemeClr val="dk1"/>
                </a:solidFill>
                <a:latin typeface="Arial"/>
                <a:ea typeface="Arial"/>
                <a:cs typeface="Arial"/>
                <a:sym typeface="Arial"/>
              </a:rPr>
              <a:t>like .png, .mp3, .exe, where the content is not meant to be interpreted as text.</a:t>
            </a:r>
            <a:endParaRPr/>
          </a:p>
          <a:p>
            <a:pPr indent="-342900" lvl="1" marL="8001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"rb" Mode (Read Binary Mode): Opens a file for reading in binary mode.</a:t>
            </a:r>
            <a:endParaRPr/>
          </a:p>
        </p:txBody>
      </p:sp>
      <p:pic>
        <p:nvPicPr>
          <p:cNvPr id="146" name="Google Shape;146;p8"/>
          <p:cNvPicPr preferRelativeResize="0"/>
          <p:nvPr/>
        </p:nvPicPr>
        <p:blipFill rotWithShape="1">
          <a:blip r:embed="rId4">
            <a:alphaModFix/>
          </a:blip>
          <a:srcRect b="0" l="0" r="0" t="0"/>
          <a:stretch/>
        </p:blipFill>
        <p:spPr>
          <a:xfrm>
            <a:off x="2909781" y="5231699"/>
            <a:ext cx="6372434" cy="11567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File Handling Best Practices</a:t>
            </a:r>
            <a:endParaRPr/>
          </a:p>
        </p:txBody>
      </p:sp>
      <p:sp>
        <p:nvSpPr>
          <p:cNvPr id="153" name="Google Shape;153;p9"/>
          <p:cNvSpPr txBox="1"/>
          <p:nvPr/>
        </p:nvSpPr>
        <p:spPr>
          <a:xfrm>
            <a:off x="1055545" y="1690688"/>
            <a:ext cx="9624448" cy="144655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Use with Statement: Ensures proper resource management by automatically closing the file.</a:t>
            </a:r>
            <a:endParaRPr/>
          </a:p>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Error Handling: Use try-except blocks to handle exceptions, such as file not found errors.</a:t>
            </a:r>
            <a:endParaRPr b="0" i="0" sz="2200" u="none" cap="none" strike="noStrike">
              <a:solidFill>
                <a:schemeClr val="dk1"/>
              </a:solidFill>
              <a:latin typeface="Arial"/>
              <a:ea typeface="Arial"/>
              <a:cs typeface="Arial"/>
              <a:sym typeface="Arial"/>
            </a:endParaRPr>
          </a:p>
        </p:txBody>
      </p:sp>
      <p:pic>
        <p:nvPicPr>
          <p:cNvPr id="154" name="Google Shape;154;p9"/>
          <p:cNvPicPr preferRelativeResize="0"/>
          <p:nvPr/>
        </p:nvPicPr>
        <p:blipFill rotWithShape="1">
          <a:blip r:embed="rId3">
            <a:alphaModFix/>
          </a:blip>
          <a:srcRect b="0" l="0" r="0" t="0"/>
          <a:stretch/>
        </p:blipFill>
        <p:spPr>
          <a:xfrm>
            <a:off x="2117800" y="3429000"/>
            <a:ext cx="7499937" cy="22078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2024-08-09T01:36:32Z</dcterms:created>
  <dc:creator>NEHA MAHENDRAN NAMBIAR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0x01010038047B9AF98F4845B6C94475DC5A64D9</vt:lpwstr>
  </property>
</Properties>
</file>