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rep9BkhgL9MRmyVicgVrSD3Mg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Welcome to Lesson 6 of the Foundations of Programming in Python course (FOPPY).</a:t>
            </a:r>
            <a:endParaRPr sz="1100"/>
          </a:p>
          <a:p>
            <a:pPr indent="0" lvl="0" marL="0" rtl="0" algn="l">
              <a:lnSpc>
                <a:spcPct val="115000"/>
              </a:lnSpc>
              <a:spcBef>
                <a:spcPts val="1200"/>
              </a:spcBef>
              <a:spcAft>
                <a:spcPts val="0"/>
              </a:spcAft>
              <a:buClr>
                <a:schemeClr val="dk1"/>
              </a:buClr>
              <a:buSzPts val="1100"/>
              <a:buFont typeface="Arial"/>
              <a:buNone/>
            </a:pPr>
            <a:r>
              <a:rPr lang="en-US" sz="1100"/>
              <a:t>Version control is a crucial concept in modern software development, enabling you to track changes to your codebase, collaborate with others, and manage different versions of your projects efficiently. It provides a systematic way to handle changes, maintain project history, and ensure that you can revert to previous states if needed.</a:t>
            </a:r>
            <a:endParaRPr sz="1100"/>
          </a:p>
          <a:p>
            <a:pPr indent="0" lvl="0" marL="0" rtl="0" algn="l">
              <a:lnSpc>
                <a:spcPct val="115000"/>
              </a:lnSpc>
              <a:spcBef>
                <a:spcPts val="1200"/>
              </a:spcBef>
              <a:spcAft>
                <a:spcPts val="0"/>
              </a:spcAft>
              <a:buClr>
                <a:schemeClr val="dk1"/>
              </a:buClr>
              <a:buSzPts val="1100"/>
              <a:buFont typeface="Arial"/>
              <a:buNone/>
            </a:pPr>
            <a:r>
              <a:rPr lang="en-US" sz="1100"/>
              <a:t>In this lesson, we’ll introduce you to the fundamentals of version control, including its purpose, benefits, and core concepts. Understanding version control is essential for any developer, as it helps maintain the integrity of your code and facilitates collaboration in team environments.</a:t>
            </a:r>
            <a:endParaRPr sz="1100"/>
          </a:p>
          <a:p>
            <a:pPr indent="0" lvl="0" marL="0" rtl="0" algn="l">
              <a:lnSpc>
                <a:spcPct val="115000"/>
              </a:lnSpc>
              <a:spcBef>
                <a:spcPts val="1200"/>
              </a:spcBef>
              <a:spcAft>
                <a:spcPts val="0"/>
              </a:spcAft>
              <a:buClr>
                <a:schemeClr val="dk1"/>
              </a:buClr>
              <a:buSzPts val="1100"/>
              <a:buFont typeface="Arial"/>
              <a:buNone/>
            </a:pPr>
            <a:r>
              <a:rPr lang="en-US" sz="1100"/>
              <a:t>We will cover the following key topics:</a:t>
            </a:r>
            <a:endParaRPr sz="1100"/>
          </a:p>
          <a:p>
            <a:pPr indent="-298450" lvl="0" marL="457200" rtl="0" algn="l">
              <a:lnSpc>
                <a:spcPct val="115000"/>
              </a:lnSpc>
              <a:spcBef>
                <a:spcPts val="1200"/>
              </a:spcBef>
              <a:spcAft>
                <a:spcPts val="0"/>
              </a:spcAft>
              <a:buClr>
                <a:schemeClr val="dk1"/>
              </a:buClr>
              <a:buSzPts val="1100"/>
              <a:buChar char="●"/>
            </a:pPr>
            <a:r>
              <a:rPr b="1" lang="en-US" sz="1100"/>
              <a:t>What Version Control Is</a:t>
            </a:r>
            <a:r>
              <a:rPr lang="en-US" sz="1100"/>
              <a:t>: An overview of version control systems and their role in managing code changes.</a:t>
            </a:r>
            <a:endParaRPr sz="1100"/>
          </a:p>
          <a:p>
            <a:pPr indent="-298450" lvl="0" marL="457200" rtl="0" algn="l">
              <a:lnSpc>
                <a:spcPct val="115000"/>
              </a:lnSpc>
              <a:spcBef>
                <a:spcPts val="0"/>
              </a:spcBef>
              <a:spcAft>
                <a:spcPts val="0"/>
              </a:spcAft>
              <a:buClr>
                <a:schemeClr val="dk1"/>
              </a:buClr>
              <a:buSzPts val="1100"/>
              <a:buChar char="●"/>
            </a:pPr>
            <a:r>
              <a:rPr b="1" lang="en-US" sz="1100"/>
              <a:t>Why Version Control Matters</a:t>
            </a:r>
            <a:r>
              <a:rPr lang="en-US" sz="1100"/>
              <a:t>: The advantages of using version control for tracking changes, collaboration, and maintaining project history.</a:t>
            </a:r>
            <a:endParaRPr sz="1100"/>
          </a:p>
          <a:p>
            <a:pPr indent="-298450" lvl="0" marL="457200" rtl="0" algn="l">
              <a:lnSpc>
                <a:spcPct val="115000"/>
              </a:lnSpc>
              <a:spcBef>
                <a:spcPts val="0"/>
              </a:spcBef>
              <a:spcAft>
                <a:spcPts val="0"/>
              </a:spcAft>
              <a:buClr>
                <a:schemeClr val="dk1"/>
              </a:buClr>
              <a:buSzPts val="1100"/>
              <a:buChar char="●"/>
            </a:pPr>
            <a:r>
              <a:rPr b="1" lang="en-US" sz="1100"/>
              <a:t>How Version Control Works</a:t>
            </a:r>
            <a:r>
              <a:rPr lang="en-US" sz="1100"/>
              <a:t>: Basic principles of version control, including committing changes, branching, and merging.</a:t>
            </a:r>
            <a:endParaRPr sz="1100"/>
          </a:p>
          <a:p>
            <a:pPr indent="-298450" lvl="0" marL="457200" rtl="0" algn="l">
              <a:lnSpc>
                <a:spcPct val="115000"/>
              </a:lnSpc>
              <a:spcBef>
                <a:spcPts val="0"/>
              </a:spcBef>
              <a:spcAft>
                <a:spcPts val="0"/>
              </a:spcAft>
              <a:buClr>
                <a:schemeClr val="dk1"/>
              </a:buClr>
              <a:buSzPts val="1100"/>
              <a:buChar char="●"/>
            </a:pPr>
            <a:r>
              <a:rPr b="1" lang="en-US" sz="1100"/>
              <a:t>Core Concepts</a:t>
            </a:r>
            <a:r>
              <a:rPr lang="en-US" sz="1100"/>
              <a:t>: Essential terms and concepts such as commits, branches, merges, and repositories.</a:t>
            </a:r>
            <a:endParaRPr sz="1100"/>
          </a:p>
          <a:p>
            <a:pPr indent="0" lvl="0" marL="0" rtl="0" algn="l">
              <a:lnSpc>
                <a:spcPct val="115000"/>
              </a:lnSpc>
              <a:spcBef>
                <a:spcPts val="1200"/>
              </a:spcBef>
              <a:spcAft>
                <a:spcPts val="0"/>
              </a:spcAft>
              <a:buClr>
                <a:schemeClr val="dk1"/>
              </a:buClr>
              <a:buSzPts val="1100"/>
              <a:buFont typeface="Arial"/>
              <a:buNone/>
            </a:pPr>
            <a:r>
              <a:rPr lang="en-US" sz="1100"/>
              <a:t>By the end of this lesson, you'll have a solid understanding of version control systems and how they can enhance your development workflow. Let’s dive into the world of version control and explore how it can improve your coding practices.</a:t>
            </a:r>
            <a:endParaRPr sz="1100"/>
          </a:p>
          <a:p>
            <a:pPr indent="0" lvl="0" marL="0" rtl="0" algn="l">
              <a:spcBef>
                <a:spcPts val="120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1. What is Version Control?</a:t>
            </a:r>
            <a:endParaRPr b="1" sz="1300"/>
          </a:p>
          <a:p>
            <a:pPr indent="0" lvl="0" marL="0" rtl="0" algn="l">
              <a:lnSpc>
                <a:spcPct val="115000"/>
              </a:lnSpc>
              <a:spcBef>
                <a:spcPts val="1200"/>
              </a:spcBef>
              <a:spcAft>
                <a:spcPts val="0"/>
              </a:spcAft>
              <a:buClr>
                <a:schemeClr val="dk1"/>
              </a:buClr>
              <a:buSzPts val="1100"/>
              <a:buFont typeface="Arial"/>
              <a:buNone/>
            </a:pPr>
            <a:r>
              <a:rPr lang="en-US" sz="1100"/>
              <a:t>Version control is a system that manages changes to files or sets of files over time. It tracks modifications, allows for reverting to previous versions, and enables collaboration among multiple users. Version control is commonly used in software development to manage source code but can be applied to any set of files.</a:t>
            </a:r>
            <a:endParaRPr sz="1100"/>
          </a:p>
          <a:p>
            <a:pPr indent="0" lvl="0" marL="0" rtl="0" algn="l">
              <a:spcBef>
                <a:spcPts val="120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2. Why Use Version Control?</a:t>
            </a:r>
            <a:endParaRPr b="1" sz="1300"/>
          </a:p>
          <a:p>
            <a:pPr indent="-298450" lvl="0" marL="457200" rtl="0" algn="l">
              <a:lnSpc>
                <a:spcPct val="115000"/>
              </a:lnSpc>
              <a:spcBef>
                <a:spcPts val="1200"/>
              </a:spcBef>
              <a:spcAft>
                <a:spcPts val="0"/>
              </a:spcAft>
              <a:buClr>
                <a:schemeClr val="dk1"/>
              </a:buClr>
              <a:buSzPts val="1100"/>
              <a:buChar char="●"/>
            </a:pPr>
            <a:r>
              <a:rPr b="1" lang="en-US" sz="1100"/>
              <a:t>Track Changes</a:t>
            </a:r>
            <a:r>
              <a:rPr lang="en-US" sz="1100"/>
              <a:t>: Keeps a history of changes made to files, allowing you to understand what has been altered, when, and by whom.</a:t>
            </a:r>
            <a:endParaRPr sz="1100"/>
          </a:p>
          <a:p>
            <a:pPr indent="-298450" lvl="0" marL="457200" rtl="0" algn="l">
              <a:lnSpc>
                <a:spcPct val="115000"/>
              </a:lnSpc>
              <a:spcBef>
                <a:spcPts val="0"/>
              </a:spcBef>
              <a:spcAft>
                <a:spcPts val="0"/>
              </a:spcAft>
              <a:buClr>
                <a:schemeClr val="dk1"/>
              </a:buClr>
              <a:buSzPts val="1100"/>
              <a:buChar char="●"/>
            </a:pPr>
            <a:r>
              <a:rPr b="1" lang="en-US" sz="1100"/>
              <a:t>Collaboration</a:t>
            </a:r>
            <a:r>
              <a:rPr lang="en-US" sz="1100"/>
              <a:t>: Facilitates teamwork by allowing multiple people to work on the same project simultaneously without overwriting each other's work.</a:t>
            </a:r>
            <a:endParaRPr sz="1100"/>
          </a:p>
          <a:p>
            <a:pPr indent="-298450" lvl="0" marL="457200" rtl="0" algn="l">
              <a:lnSpc>
                <a:spcPct val="115000"/>
              </a:lnSpc>
              <a:spcBef>
                <a:spcPts val="0"/>
              </a:spcBef>
              <a:spcAft>
                <a:spcPts val="0"/>
              </a:spcAft>
              <a:buClr>
                <a:schemeClr val="dk1"/>
              </a:buClr>
              <a:buSzPts val="1100"/>
              <a:buChar char="●"/>
            </a:pPr>
            <a:r>
              <a:rPr b="1" lang="en-US" sz="1100"/>
              <a:t>Revert Changes</a:t>
            </a:r>
            <a:r>
              <a:rPr lang="en-US" sz="1100"/>
              <a:t>: Provides the ability to roll back to previous versions of files if mistakes are made or if changes need to be undone.</a:t>
            </a:r>
            <a:endParaRPr sz="1100"/>
          </a:p>
          <a:p>
            <a:pPr indent="-298450" lvl="0" marL="457200" rtl="0" algn="l">
              <a:lnSpc>
                <a:spcPct val="115000"/>
              </a:lnSpc>
              <a:spcBef>
                <a:spcPts val="0"/>
              </a:spcBef>
              <a:spcAft>
                <a:spcPts val="0"/>
              </a:spcAft>
              <a:buClr>
                <a:schemeClr val="dk1"/>
              </a:buClr>
              <a:buSzPts val="1100"/>
              <a:buChar char="●"/>
            </a:pPr>
            <a:r>
              <a:rPr b="1" lang="en-US" sz="1100"/>
              <a:t>Branching and Merging</a:t>
            </a:r>
            <a:r>
              <a:rPr lang="en-US" sz="1100"/>
              <a:t>: Allows for experimentation and development in separate branches, which can later be merged back into the main project.</a:t>
            </a:r>
            <a:endParaRPr sz="1100"/>
          </a:p>
          <a:p>
            <a:pPr indent="-298450" lvl="0" marL="457200" rtl="0" algn="l">
              <a:lnSpc>
                <a:spcPct val="115000"/>
              </a:lnSpc>
              <a:spcBef>
                <a:spcPts val="0"/>
              </a:spcBef>
              <a:spcAft>
                <a:spcPts val="0"/>
              </a:spcAft>
              <a:buClr>
                <a:schemeClr val="dk1"/>
              </a:buClr>
              <a:buSzPts val="1100"/>
              <a:buChar char="●"/>
            </a:pPr>
            <a:r>
              <a:rPr b="1" lang="en-US" sz="1100"/>
              <a:t>Backup</a:t>
            </a:r>
            <a:r>
              <a:rPr lang="en-US" sz="1100"/>
              <a:t>: Acts as a backup system, storing multiple versions of files so that you can recover from data loss or corruption.</a:t>
            </a:r>
            <a:endParaRPr sz="1100"/>
          </a:p>
          <a:p>
            <a:pPr indent="0" lvl="0" marL="0" rtl="0" algn="l">
              <a:spcBef>
                <a:spcPts val="1200"/>
              </a:spcBef>
              <a:spcAft>
                <a:spcPts val="0"/>
              </a:spcAft>
              <a:buNone/>
            </a:pPr>
            <a:r>
              <a:t/>
            </a:r>
            <a:endParaRPr b="1"/>
          </a:p>
          <a:p>
            <a:pPr indent="0" lvl="0" marL="0" rtl="0" algn="l">
              <a:spcBef>
                <a:spcPts val="0"/>
              </a:spcBef>
              <a:spcAft>
                <a:spcPts val="0"/>
              </a:spcAft>
              <a:buNone/>
            </a:pPr>
            <a:r>
              <a:t/>
            </a:r>
            <a:endParaRPr/>
          </a:p>
        </p:txBody>
      </p:sp>
      <p:sp>
        <p:nvSpPr>
          <p:cNvPr id="98" name="Google Shape;9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3. How Version Control Works</a:t>
            </a:r>
            <a:endParaRPr b="1" sz="1300"/>
          </a:p>
          <a:p>
            <a:pPr indent="0" lvl="0" marL="0" rtl="0" algn="l">
              <a:lnSpc>
                <a:spcPct val="115000"/>
              </a:lnSpc>
              <a:spcBef>
                <a:spcPts val="1200"/>
              </a:spcBef>
              <a:spcAft>
                <a:spcPts val="0"/>
              </a:spcAft>
              <a:buClr>
                <a:schemeClr val="dk1"/>
              </a:buClr>
              <a:buSzPts val="1100"/>
              <a:buFont typeface="Arial"/>
              <a:buNone/>
            </a:pPr>
            <a:r>
              <a:rPr lang="en-US" sz="1100"/>
              <a:t>Version control systems (VCS) work by:</a:t>
            </a:r>
            <a:endParaRPr sz="1100"/>
          </a:p>
          <a:p>
            <a:pPr indent="-298450" lvl="0" marL="457200" rtl="0" algn="l">
              <a:lnSpc>
                <a:spcPct val="115000"/>
              </a:lnSpc>
              <a:spcBef>
                <a:spcPts val="1200"/>
              </a:spcBef>
              <a:spcAft>
                <a:spcPts val="0"/>
              </a:spcAft>
              <a:buClr>
                <a:schemeClr val="dk1"/>
              </a:buClr>
              <a:buSzPts val="1100"/>
              <a:buChar char="●"/>
            </a:pPr>
            <a:r>
              <a:rPr b="1" lang="en-US" sz="1100"/>
              <a:t>Tracking Changes</a:t>
            </a:r>
            <a:r>
              <a:rPr lang="en-US" sz="1100"/>
              <a:t>: When changes are made to files, the VCS records these changes in a repository. Each set of changes is usually stored as a commit.</a:t>
            </a:r>
            <a:endParaRPr sz="1100"/>
          </a:p>
          <a:p>
            <a:pPr indent="-298450" lvl="0" marL="457200" rtl="0" algn="l">
              <a:lnSpc>
                <a:spcPct val="115000"/>
              </a:lnSpc>
              <a:spcBef>
                <a:spcPts val="0"/>
              </a:spcBef>
              <a:spcAft>
                <a:spcPts val="0"/>
              </a:spcAft>
              <a:buClr>
                <a:schemeClr val="dk1"/>
              </a:buClr>
              <a:buSzPts val="1100"/>
              <a:buChar char="●"/>
            </a:pPr>
            <a:r>
              <a:rPr b="1" lang="en-US" sz="1100"/>
              <a:t>Storing Versions</a:t>
            </a:r>
            <a:r>
              <a:rPr lang="en-US" sz="1100"/>
              <a:t>: Each commit includes a snapshot of the files at a particular point in time, along with metadata such as the author and commit message.</a:t>
            </a:r>
            <a:endParaRPr sz="1100"/>
          </a:p>
          <a:p>
            <a:pPr indent="-298450" lvl="0" marL="457200" rtl="0" algn="l">
              <a:lnSpc>
                <a:spcPct val="115000"/>
              </a:lnSpc>
              <a:spcBef>
                <a:spcPts val="0"/>
              </a:spcBef>
              <a:spcAft>
                <a:spcPts val="0"/>
              </a:spcAft>
              <a:buClr>
                <a:schemeClr val="dk1"/>
              </a:buClr>
              <a:buSzPts val="1100"/>
              <a:buChar char="●"/>
            </a:pPr>
            <a:r>
              <a:rPr b="1" lang="en-US" sz="1100"/>
              <a:t>Branching and Merging</a:t>
            </a:r>
            <a:r>
              <a:rPr lang="en-US" sz="1100"/>
              <a:t>: Allows the creation of branches for developing new features or experimenting. Once changes are tested, branches can be merged back into the main branch.</a:t>
            </a:r>
            <a:endParaRPr sz="1100"/>
          </a:p>
          <a:p>
            <a:pPr indent="-298450" lvl="0" marL="457200" rtl="0" algn="l">
              <a:lnSpc>
                <a:spcPct val="115000"/>
              </a:lnSpc>
              <a:spcBef>
                <a:spcPts val="0"/>
              </a:spcBef>
              <a:spcAft>
                <a:spcPts val="0"/>
              </a:spcAft>
              <a:buClr>
                <a:schemeClr val="dk1"/>
              </a:buClr>
              <a:buSzPts val="1100"/>
              <a:buChar char="●"/>
            </a:pPr>
            <a:r>
              <a:rPr b="1" lang="en-US" sz="1100"/>
              <a:t>Collaboration</a:t>
            </a:r>
            <a:r>
              <a:rPr lang="en-US" sz="1100"/>
              <a:t>: Multiple users can pull changes from a shared repository, make their own changes, and push updates back to the repository.</a:t>
            </a:r>
            <a:endParaRPr sz="1100"/>
          </a:p>
          <a:p>
            <a:pPr indent="0" lvl="0" marL="0" rtl="0" algn="l">
              <a:spcBef>
                <a:spcPts val="120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4. Advantages of Version Control</a:t>
            </a:r>
            <a:endParaRPr b="1" sz="1300"/>
          </a:p>
          <a:p>
            <a:pPr indent="-298450" lvl="0" marL="457200" rtl="0" algn="l">
              <a:lnSpc>
                <a:spcPct val="115000"/>
              </a:lnSpc>
              <a:spcBef>
                <a:spcPts val="1200"/>
              </a:spcBef>
              <a:spcAft>
                <a:spcPts val="0"/>
              </a:spcAft>
              <a:buClr>
                <a:schemeClr val="dk1"/>
              </a:buClr>
              <a:buSzPts val="1100"/>
              <a:buChar char="●"/>
            </a:pPr>
            <a:r>
              <a:rPr b="1" lang="en-US" sz="1100"/>
              <a:t>Historical Record</a:t>
            </a:r>
            <a:r>
              <a:rPr lang="en-US" sz="1100"/>
              <a:t>: Maintains a complete history of changes, which helps in tracking progress and understanding the evolution of a project.</a:t>
            </a:r>
            <a:endParaRPr sz="1100"/>
          </a:p>
          <a:p>
            <a:pPr indent="-298450" lvl="0" marL="457200" rtl="0" algn="l">
              <a:lnSpc>
                <a:spcPct val="115000"/>
              </a:lnSpc>
              <a:spcBef>
                <a:spcPts val="0"/>
              </a:spcBef>
              <a:spcAft>
                <a:spcPts val="0"/>
              </a:spcAft>
              <a:buClr>
                <a:schemeClr val="dk1"/>
              </a:buClr>
              <a:buSzPts val="1100"/>
              <a:buChar char="●"/>
            </a:pPr>
            <a:r>
              <a:rPr b="1" lang="en-US" sz="1100"/>
              <a:t>Conflict Resolution</a:t>
            </a:r>
            <a:r>
              <a:rPr lang="en-US" sz="1100"/>
              <a:t>: Provides tools to handle conflicts that arise when multiple users make changes to the same files.</a:t>
            </a:r>
            <a:endParaRPr sz="1100"/>
          </a:p>
          <a:p>
            <a:pPr indent="-298450" lvl="0" marL="457200" rtl="0" algn="l">
              <a:lnSpc>
                <a:spcPct val="115000"/>
              </a:lnSpc>
              <a:spcBef>
                <a:spcPts val="0"/>
              </a:spcBef>
              <a:spcAft>
                <a:spcPts val="0"/>
              </a:spcAft>
              <a:buClr>
                <a:schemeClr val="dk1"/>
              </a:buClr>
              <a:buSzPts val="1100"/>
              <a:buChar char="●"/>
            </a:pPr>
            <a:r>
              <a:rPr b="1" lang="en-US" sz="1100"/>
              <a:t>Auditing and Accountability</a:t>
            </a:r>
            <a:r>
              <a:rPr lang="en-US" sz="1100"/>
              <a:t>: Allows for auditing changes, identifying who made specific changes, and ensuring accountability.</a:t>
            </a:r>
            <a:endParaRPr sz="1100"/>
          </a:p>
          <a:p>
            <a:pPr indent="-298450" lvl="0" marL="457200" rtl="0" algn="l">
              <a:lnSpc>
                <a:spcPct val="115000"/>
              </a:lnSpc>
              <a:spcBef>
                <a:spcPts val="0"/>
              </a:spcBef>
              <a:spcAft>
                <a:spcPts val="0"/>
              </a:spcAft>
              <a:buClr>
                <a:schemeClr val="dk1"/>
              </a:buClr>
              <a:buSzPts val="1100"/>
              <a:buChar char="●"/>
            </a:pPr>
            <a:r>
              <a:rPr b="1" lang="en-US" sz="1100"/>
              <a:t>Experimentation</a:t>
            </a:r>
            <a:r>
              <a:rPr lang="en-US" sz="1100"/>
              <a:t>: Enables experimentation with new features or fixes without affecting the main project.</a:t>
            </a:r>
            <a:endParaRPr sz="1100"/>
          </a:p>
          <a:p>
            <a:pPr indent="-298450" lvl="0" marL="457200" rtl="0" algn="l">
              <a:lnSpc>
                <a:spcPct val="115000"/>
              </a:lnSpc>
              <a:spcBef>
                <a:spcPts val="0"/>
              </a:spcBef>
              <a:spcAft>
                <a:spcPts val="0"/>
              </a:spcAft>
              <a:buClr>
                <a:schemeClr val="dk1"/>
              </a:buClr>
              <a:buSzPts val="1100"/>
              <a:buChar char="●"/>
            </a:pPr>
            <a:r>
              <a:rPr b="1" lang="en-US" sz="1100"/>
              <a:t>Efficiency</a:t>
            </a:r>
            <a:r>
              <a:rPr lang="en-US" sz="1100"/>
              <a:t>: Streamlines the development process by allowing easy integration of new changes and collaboration between team members.</a:t>
            </a:r>
            <a:endParaRPr sz="1100"/>
          </a:p>
          <a:p>
            <a:pPr indent="0" lvl="0" marL="0" rtl="0" algn="l">
              <a:spcBef>
                <a:spcPts val="1200"/>
              </a:spcBef>
              <a:spcAft>
                <a:spcPts val="0"/>
              </a:spcAft>
              <a:buNone/>
            </a:pPr>
            <a:r>
              <a:t/>
            </a:r>
            <a:endParaRPr/>
          </a:p>
        </p:txBody>
      </p:sp>
      <p:sp>
        <p:nvSpPr>
          <p:cNvPr id="111" name="Google Shape;1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Version Control Concepts</a:t>
            </a:r>
            <a:endParaRPr b="1" sz="1300"/>
          </a:p>
          <a:p>
            <a:pPr indent="-298450" lvl="0" marL="457200" rtl="0" algn="l">
              <a:lnSpc>
                <a:spcPct val="115000"/>
              </a:lnSpc>
              <a:spcBef>
                <a:spcPts val="1200"/>
              </a:spcBef>
              <a:spcAft>
                <a:spcPts val="0"/>
              </a:spcAft>
              <a:buClr>
                <a:schemeClr val="dk1"/>
              </a:buClr>
              <a:buSzPts val="1100"/>
              <a:buChar char="●"/>
            </a:pPr>
            <a:r>
              <a:rPr b="1" lang="en-US" sz="1100"/>
              <a:t>Repository</a:t>
            </a:r>
            <a:r>
              <a:rPr lang="en-US" sz="1100"/>
              <a:t>: A storage location for a project's files and their version history. It can be local (on a user's machine) or remote (hosted on a server).</a:t>
            </a:r>
            <a:endParaRPr sz="1100"/>
          </a:p>
          <a:p>
            <a:pPr indent="-298450" lvl="0" marL="457200" rtl="0" algn="l">
              <a:lnSpc>
                <a:spcPct val="115000"/>
              </a:lnSpc>
              <a:spcBef>
                <a:spcPts val="0"/>
              </a:spcBef>
              <a:spcAft>
                <a:spcPts val="0"/>
              </a:spcAft>
              <a:buClr>
                <a:schemeClr val="dk1"/>
              </a:buClr>
              <a:buSzPts val="1100"/>
              <a:buChar char="●"/>
            </a:pPr>
            <a:r>
              <a:rPr b="1" lang="en-US" sz="1100"/>
              <a:t>Commit</a:t>
            </a:r>
            <a:r>
              <a:rPr lang="en-US" sz="1100"/>
              <a:t>: A snapshot of the project's files at a particular point in time, including changes made and a message describing the changes.</a:t>
            </a:r>
            <a:endParaRPr sz="1100"/>
          </a:p>
          <a:p>
            <a:pPr indent="-298450" lvl="0" marL="457200" rtl="0" algn="l">
              <a:lnSpc>
                <a:spcPct val="115000"/>
              </a:lnSpc>
              <a:spcBef>
                <a:spcPts val="0"/>
              </a:spcBef>
              <a:spcAft>
                <a:spcPts val="0"/>
              </a:spcAft>
              <a:buClr>
                <a:schemeClr val="dk1"/>
              </a:buClr>
              <a:buSzPts val="1100"/>
              <a:buChar char="●"/>
            </a:pPr>
            <a:r>
              <a:rPr b="1" lang="en-US" sz="1100"/>
              <a:t>Branch</a:t>
            </a:r>
            <a:r>
              <a:rPr lang="en-US" sz="1100"/>
              <a:t>: A separate line of development that diverges from the main project. Allows for working on different features or fixes in isolation.</a:t>
            </a:r>
            <a:endParaRPr sz="1100"/>
          </a:p>
          <a:p>
            <a:pPr indent="-298450" lvl="0" marL="457200" rtl="0" algn="l">
              <a:lnSpc>
                <a:spcPct val="115000"/>
              </a:lnSpc>
              <a:spcBef>
                <a:spcPts val="0"/>
              </a:spcBef>
              <a:spcAft>
                <a:spcPts val="0"/>
              </a:spcAft>
              <a:buClr>
                <a:schemeClr val="dk1"/>
              </a:buClr>
              <a:buSzPts val="1100"/>
              <a:buChar char="●"/>
            </a:pPr>
            <a:r>
              <a:rPr b="1" lang="en-US" sz="1100"/>
              <a:t>Merge</a:t>
            </a:r>
            <a:r>
              <a:rPr lang="en-US" sz="1100"/>
              <a:t>: Combining changes from different branches into a single branch, often resolving conflicts that arise from differing changes.</a:t>
            </a:r>
            <a:endParaRPr sz="1100"/>
          </a:p>
          <a:p>
            <a:pPr indent="-298450" lvl="0" marL="457200" rtl="0" algn="l">
              <a:lnSpc>
                <a:spcPct val="115000"/>
              </a:lnSpc>
              <a:spcBef>
                <a:spcPts val="0"/>
              </a:spcBef>
              <a:spcAft>
                <a:spcPts val="0"/>
              </a:spcAft>
              <a:buClr>
                <a:schemeClr val="dk1"/>
              </a:buClr>
              <a:buSzPts val="1100"/>
              <a:buChar char="●"/>
            </a:pPr>
            <a:r>
              <a:rPr b="1" lang="en-US" sz="1100"/>
              <a:t>Tag</a:t>
            </a:r>
            <a:r>
              <a:rPr lang="en-US" sz="1100"/>
              <a:t>: A marker for a specific commit, often used to denote release versions or milestones.</a:t>
            </a:r>
            <a:endParaRPr sz="1100"/>
          </a:p>
          <a:p>
            <a:pPr indent="-298450" lvl="0" marL="457200" rtl="0" algn="l">
              <a:lnSpc>
                <a:spcPct val="115000"/>
              </a:lnSpc>
              <a:spcBef>
                <a:spcPts val="0"/>
              </a:spcBef>
              <a:spcAft>
                <a:spcPts val="0"/>
              </a:spcAft>
              <a:buClr>
                <a:schemeClr val="dk1"/>
              </a:buClr>
              <a:buSzPts val="1100"/>
              <a:buChar char="●"/>
            </a:pPr>
            <a:r>
              <a:rPr b="1" lang="en-US" sz="1100"/>
              <a:t>Checkout</a:t>
            </a:r>
            <a:r>
              <a:rPr lang="en-US" sz="1100"/>
              <a:t>: Switching between different branches or commits, allowing you to view or work with different versions of the project.</a:t>
            </a:r>
            <a:endParaRPr sz="1100"/>
          </a:p>
          <a:p>
            <a:pPr indent="-298450" lvl="0" marL="457200" rtl="0" algn="l">
              <a:lnSpc>
                <a:spcPct val="115000"/>
              </a:lnSpc>
              <a:spcBef>
                <a:spcPts val="0"/>
              </a:spcBef>
              <a:spcAft>
                <a:spcPts val="0"/>
              </a:spcAft>
              <a:buClr>
                <a:schemeClr val="dk1"/>
              </a:buClr>
              <a:buSzPts val="1100"/>
              <a:buChar char="●"/>
            </a:pPr>
            <a:r>
              <a:rPr b="1" lang="en-US" sz="1100"/>
              <a:t>Pull</a:t>
            </a:r>
            <a:r>
              <a:rPr lang="en-US" sz="1100"/>
              <a:t>: Fetching and integrating changes from a remote repository into your local repository.</a:t>
            </a:r>
            <a:endParaRPr sz="1100"/>
          </a:p>
          <a:p>
            <a:pPr indent="-298450" lvl="0" marL="457200" rtl="0" algn="l">
              <a:lnSpc>
                <a:spcPct val="115000"/>
              </a:lnSpc>
              <a:spcBef>
                <a:spcPts val="0"/>
              </a:spcBef>
              <a:spcAft>
                <a:spcPts val="0"/>
              </a:spcAft>
              <a:buClr>
                <a:schemeClr val="dk1"/>
              </a:buClr>
              <a:buSzPts val="1100"/>
              <a:buChar char="●"/>
            </a:pPr>
            <a:r>
              <a:rPr b="1" lang="en-US" sz="1100"/>
              <a:t>Push</a:t>
            </a:r>
            <a:r>
              <a:rPr lang="en-US" sz="1100"/>
              <a:t>: Sending changes from your local repository to a remote repository.</a:t>
            </a:r>
            <a:endParaRPr sz="1100"/>
          </a:p>
          <a:p>
            <a:pPr indent="0" lvl="0" marL="0" rtl="0" algn="l">
              <a:spcBef>
                <a:spcPts val="1200"/>
              </a:spcBef>
              <a:spcAft>
                <a:spcPts val="0"/>
              </a:spcAft>
              <a:buNone/>
            </a:pPr>
            <a:r>
              <a:t/>
            </a:r>
            <a:endParaRPr/>
          </a:p>
        </p:txBody>
      </p:sp>
      <p:sp>
        <p:nvSpPr>
          <p:cNvPr id="118" name="Google Shape;1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Commit Messages</a:t>
            </a:r>
            <a:endParaRPr b="1" sz="1300"/>
          </a:p>
          <a:p>
            <a:pPr indent="-298450" lvl="0" marL="457200" rtl="0" algn="l">
              <a:lnSpc>
                <a:spcPct val="115000"/>
              </a:lnSpc>
              <a:spcBef>
                <a:spcPts val="1200"/>
              </a:spcBef>
              <a:spcAft>
                <a:spcPts val="0"/>
              </a:spcAft>
              <a:buClr>
                <a:schemeClr val="dk1"/>
              </a:buClr>
              <a:buSzPts val="1100"/>
              <a:buChar char="●"/>
            </a:pPr>
            <a:r>
              <a:rPr b="1" lang="en-US" sz="1100"/>
              <a:t>Purpose</a:t>
            </a:r>
            <a:r>
              <a:rPr lang="en-US" sz="1100"/>
              <a:t>: Provide a description of the changes made in a commit. Good commit messages are essential for understanding the project's history and maintaining clarity.</a:t>
            </a:r>
            <a:endParaRPr sz="1100"/>
          </a:p>
          <a:p>
            <a:pPr indent="-298450" lvl="0" marL="457200" rtl="0" algn="l">
              <a:lnSpc>
                <a:spcPct val="115000"/>
              </a:lnSpc>
              <a:spcBef>
                <a:spcPts val="0"/>
              </a:spcBef>
              <a:spcAft>
                <a:spcPts val="0"/>
              </a:spcAft>
              <a:buClr>
                <a:schemeClr val="dk1"/>
              </a:buClr>
              <a:buSzPts val="1100"/>
              <a:buChar char="●"/>
            </a:pPr>
            <a:r>
              <a:rPr b="1" lang="en-US" sz="1100"/>
              <a:t>Best Practices</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Be Descriptive</a:t>
            </a:r>
            <a:r>
              <a:rPr lang="en-US" sz="1100"/>
              <a:t>: Clearly describe what changes were made and why. Avoid vague messages like "Fixed bug" without context.</a:t>
            </a:r>
            <a:endParaRPr sz="1100"/>
          </a:p>
          <a:p>
            <a:pPr indent="-298450" lvl="1" marL="914400" rtl="0" algn="l">
              <a:lnSpc>
                <a:spcPct val="115000"/>
              </a:lnSpc>
              <a:spcBef>
                <a:spcPts val="0"/>
              </a:spcBef>
              <a:spcAft>
                <a:spcPts val="0"/>
              </a:spcAft>
              <a:buClr>
                <a:schemeClr val="dk1"/>
              </a:buClr>
              <a:buSzPts val="1100"/>
              <a:buChar char="○"/>
            </a:pPr>
            <a:r>
              <a:rPr b="1" lang="en-US" sz="1100"/>
              <a:t>Use Imperative Mood</a:t>
            </a:r>
            <a:r>
              <a:rPr lang="en-US" sz="1100"/>
              <a:t>: Write messages in the imperative mood (e.g., "Add feature" instead of "Added feature").</a:t>
            </a:r>
            <a:endParaRPr sz="1100"/>
          </a:p>
          <a:p>
            <a:pPr indent="-298450" lvl="1" marL="914400" rtl="0" algn="l">
              <a:lnSpc>
                <a:spcPct val="115000"/>
              </a:lnSpc>
              <a:spcBef>
                <a:spcPts val="0"/>
              </a:spcBef>
              <a:spcAft>
                <a:spcPts val="0"/>
              </a:spcAft>
              <a:buClr>
                <a:schemeClr val="dk1"/>
              </a:buClr>
              <a:buSzPts val="1100"/>
              <a:buChar char="○"/>
            </a:pPr>
            <a:r>
              <a:rPr b="1" lang="en-US" sz="1100"/>
              <a:t>Keep It Short</a:t>
            </a:r>
            <a:r>
              <a:rPr lang="en-US" sz="1100"/>
              <a:t>: Start with a short summary (50 characters or less) followed by a more detailed explanation if needed.</a:t>
            </a:r>
            <a:endParaRPr sz="1100"/>
          </a:p>
          <a:p>
            <a:pPr indent="-298450" lvl="1" marL="914400" rtl="0" algn="l">
              <a:lnSpc>
                <a:spcPct val="115000"/>
              </a:lnSpc>
              <a:spcBef>
                <a:spcPts val="0"/>
              </a:spcBef>
              <a:spcAft>
                <a:spcPts val="0"/>
              </a:spcAft>
              <a:buClr>
                <a:schemeClr val="dk1"/>
              </a:buClr>
              <a:buSzPts val="1100"/>
              <a:buChar char="○"/>
            </a:pPr>
            <a:r>
              <a:rPr b="1" lang="en-US" sz="1100"/>
              <a:t>Reference Issues</a:t>
            </a:r>
            <a:r>
              <a:rPr lang="en-US" sz="1100"/>
              <a:t>: If applicable, reference related issues or tasks by including issue numbers or links.</a:t>
            </a:r>
            <a:endParaRPr sz="1100"/>
          </a:p>
          <a:p>
            <a:pPr indent="0" lvl="0" marL="0" rtl="0" algn="l">
              <a:spcBef>
                <a:spcPts val="1200"/>
              </a:spcBef>
              <a:spcAft>
                <a:spcPts val="0"/>
              </a:spcAft>
              <a:buNone/>
            </a:pPr>
            <a:r>
              <a:rPr lang="en-US" sz="1100"/>
              <a:t>Example Commit Message:</a:t>
            </a:r>
            <a:br>
              <a:rPr lang="en-US" sz="1100"/>
            </a:br>
            <a:r>
              <a:rPr lang="en-US" sz="1100"/>
              <a:t>sql</a:t>
            </a:r>
            <a:br>
              <a:rPr lang="en-US" sz="1100"/>
            </a:br>
            <a:r>
              <a:rPr lang="en-US" sz="1100"/>
              <a:t>Copy code</a:t>
            </a:r>
            <a:br>
              <a:rPr lang="en-US" sz="1100"/>
            </a:br>
            <a:r>
              <a:rPr lang="en-US" sz="1100">
                <a:solidFill>
                  <a:srgbClr val="188038"/>
                </a:solidFill>
                <a:latin typeface="Roboto Mono"/>
                <a:ea typeface="Roboto Mono"/>
                <a:cs typeface="Roboto Mono"/>
                <a:sym typeface="Roboto Mono"/>
              </a:rPr>
              <a:t>Add user authentication feature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Implemented a login system with username and password validation.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Added a registration page and updated user model to store hashed passwords.</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solidFill>
                  <a:srgbClr val="188038"/>
                </a:solidFill>
                <a:latin typeface="Roboto Mono"/>
                <a:ea typeface="Roboto Mono"/>
                <a:cs typeface="Roboto Mono"/>
                <a:sym typeface="Roboto Mono"/>
              </a:rPr>
              <a:t>Closes #42</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Version Control</a:t>
            </a:r>
            <a:r>
              <a:rPr lang="en-US" sz="1100"/>
              <a:t>: A system for managing changes to files, tracking history, and facilitating collaboration.</a:t>
            </a:r>
            <a:endParaRPr sz="1100"/>
          </a:p>
          <a:p>
            <a:pPr indent="-298450" lvl="0" marL="457200" rtl="0" algn="l">
              <a:lnSpc>
                <a:spcPct val="115000"/>
              </a:lnSpc>
              <a:spcBef>
                <a:spcPts val="0"/>
              </a:spcBef>
              <a:spcAft>
                <a:spcPts val="0"/>
              </a:spcAft>
              <a:buClr>
                <a:schemeClr val="dk1"/>
              </a:buClr>
              <a:buSzPts val="1100"/>
              <a:buChar char="●"/>
            </a:pPr>
            <a:r>
              <a:rPr b="1" lang="en-US" sz="1100"/>
              <a:t>Why Use It</a:t>
            </a:r>
            <a:r>
              <a:rPr lang="en-US" sz="1100"/>
              <a:t>: Track changes, collaborate, revert mistakes, branch/merge, and backup.</a:t>
            </a:r>
            <a:endParaRPr sz="1100"/>
          </a:p>
          <a:p>
            <a:pPr indent="-298450" lvl="0" marL="457200" rtl="0" algn="l">
              <a:lnSpc>
                <a:spcPct val="115000"/>
              </a:lnSpc>
              <a:spcBef>
                <a:spcPts val="0"/>
              </a:spcBef>
              <a:spcAft>
                <a:spcPts val="0"/>
              </a:spcAft>
              <a:buClr>
                <a:schemeClr val="dk1"/>
              </a:buClr>
              <a:buSzPts val="1100"/>
              <a:buChar char="●"/>
            </a:pPr>
            <a:r>
              <a:rPr b="1" lang="en-US" sz="1100"/>
              <a:t>How It Works</a:t>
            </a:r>
            <a:r>
              <a:rPr lang="en-US" sz="1100"/>
              <a:t>: Tracks changes, stores versions, supports branching/merging, and enables collaboration.</a:t>
            </a:r>
            <a:endParaRPr sz="1100"/>
          </a:p>
          <a:p>
            <a:pPr indent="-298450" lvl="0" marL="457200" rtl="0" algn="l">
              <a:lnSpc>
                <a:spcPct val="115000"/>
              </a:lnSpc>
              <a:spcBef>
                <a:spcPts val="0"/>
              </a:spcBef>
              <a:spcAft>
                <a:spcPts val="0"/>
              </a:spcAft>
              <a:buClr>
                <a:schemeClr val="dk1"/>
              </a:buClr>
              <a:buSzPts val="1100"/>
              <a:buChar char="●"/>
            </a:pPr>
            <a:r>
              <a:rPr b="1" lang="en-US" sz="1100"/>
              <a:t>Advantages</a:t>
            </a:r>
            <a:r>
              <a:rPr lang="en-US" sz="1100"/>
              <a:t>: Provides a historical record, resolves conflicts, ensures accountability, and improves efficiency.</a:t>
            </a:r>
            <a:endParaRPr sz="1100"/>
          </a:p>
          <a:p>
            <a:pPr indent="-298450" lvl="0" marL="457200" rtl="0" algn="l">
              <a:lnSpc>
                <a:spcPct val="115000"/>
              </a:lnSpc>
              <a:spcBef>
                <a:spcPts val="0"/>
              </a:spcBef>
              <a:spcAft>
                <a:spcPts val="0"/>
              </a:spcAft>
              <a:buClr>
                <a:schemeClr val="dk1"/>
              </a:buClr>
              <a:buSzPts val="1100"/>
              <a:buChar char="●"/>
            </a:pPr>
            <a:r>
              <a:rPr b="1" lang="en-US" sz="1100"/>
              <a:t>Concepts</a:t>
            </a:r>
            <a:r>
              <a:rPr lang="en-US" sz="1100"/>
              <a:t>: Repository, commit, branch, merge, tag, checkout, pull, push.</a:t>
            </a:r>
            <a:endParaRPr sz="1100"/>
          </a:p>
          <a:p>
            <a:pPr indent="-298450" lvl="0" marL="457200" rtl="0" algn="l">
              <a:lnSpc>
                <a:spcPct val="115000"/>
              </a:lnSpc>
              <a:spcBef>
                <a:spcPts val="0"/>
              </a:spcBef>
              <a:spcAft>
                <a:spcPts val="0"/>
              </a:spcAft>
              <a:buClr>
                <a:schemeClr val="dk1"/>
              </a:buClr>
              <a:buSzPts val="1100"/>
              <a:buChar char="●"/>
            </a:pPr>
            <a:r>
              <a:rPr b="1" lang="en-US" sz="1100"/>
              <a:t>Commit Messages</a:t>
            </a:r>
            <a:r>
              <a:rPr lang="en-US" sz="1100"/>
              <a:t>: Descriptive, in imperative mood, concise, and relevant to changes.</a:t>
            </a:r>
            <a:endParaRPr sz="1100"/>
          </a:p>
          <a:p>
            <a:pPr indent="0" lvl="0" marL="0" rtl="0" algn="l">
              <a:lnSpc>
                <a:spcPct val="115000"/>
              </a:lnSpc>
              <a:spcBef>
                <a:spcPts val="1200"/>
              </a:spcBef>
              <a:spcAft>
                <a:spcPts val="0"/>
              </a:spcAft>
              <a:buClr>
                <a:schemeClr val="dk1"/>
              </a:buClr>
              <a:buSzPts val="1100"/>
              <a:buFont typeface="Arial"/>
              <a:buNone/>
            </a:pPr>
            <a:r>
              <a:rPr lang="en-US" sz="1100"/>
              <a:t>Version control is a crucial tool in modern development workflows, enhancing productivity and collaboration while safeguarding the project's integrity.</a:t>
            </a:r>
            <a:endParaRPr sz="1100"/>
          </a:p>
          <a:p>
            <a:pPr indent="0" lvl="0" marL="0" rtl="0" algn="l">
              <a:spcBef>
                <a:spcPts val="1200"/>
              </a:spcBef>
              <a:spcAft>
                <a:spcPts val="0"/>
              </a:spcAft>
              <a:buNone/>
            </a:pPr>
            <a:r>
              <a:t/>
            </a:r>
            <a:endParaRPr/>
          </a:p>
        </p:txBody>
      </p:sp>
      <p:sp>
        <p:nvSpPr>
          <p:cNvPr id="125" name="Google Shape;12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175934" y="2103437"/>
            <a:ext cx="98401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3: Understanding Version Control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What is Version Control?</a:t>
            </a:r>
            <a:endParaRPr/>
          </a:p>
        </p:txBody>
      </p:sp>
      <p:sp>
        <p:nvSpPr>
          <p:cNvPr id="94" name="Google Shape;94;p2"/>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Version control is a system that records changes to a file or set of files over time.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It allows you to track and manage different versions of your code, documents, or projects.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 Concepts: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Snapshot: A record of the state of a project at a particular point in time.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Repository: A database that stores these snapshots.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Why Use Version Control?</a:t>
            </a:r>
            <a:endParaRPr/>
          </a:p>
        </p:txBody>
      </p:sp>
      <p:sp>
        <p:nvSpPr>
          <p:cNvPr id="101" name="Google Shape;101;p3"/>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Collaboration</a:t>
            </a:r>
            <a:r>
              <a:rPr b="0" i="0" lang="en-US" sz="2200" u="none" cap="none" strike="noStrike">
                <a:solidFill>
                  <a:schemeClr val="dk1"/>
                </a:solidFill>
                <a:latin typeface="Arial"/>
                <a:ea typeface="Arial"/>
                <a:cs typeface="Arial"/>
                <a:sym typeface="Arial"/>
              </a:rPr>
              <a:t>: Enables multiple people to work on a project simultaneously without conflicts.</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History Tracking</a:t>
            </a:r>
            <a:r>
              <a:rPr b="0" i="0" lang="en-US" sz="2200" u="none" cap="none" strike="noStrike">
                <a:solidFill>
                  <a:schemeClr val="dk1"/>
                </a:solidFill>
                <a:latin typeface="Arial"/>
                <a:ea typeface="Arial"/>
                <a:cs typeface="Arial"/>
                <a:sym typeface="Arial"/>
              </a:rPr>
              <a:t>: Keeps a detailed history of changes, making it easy to revert to previous versions.</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Experimentation</a:t>
            </a:r>
            <a:r>
              <a:rPr b="0" i="0" lang="en-US" sz="2200" u="none" cap="none" strike="noStrike">
                <a:solidFill>
                  <a:schemeClr val="dk1"/>
                </a:solidFill>
                <a:latin typeface="Arial"/>
                <a:ea typeface="Arial"/>
                <a:cs typeface="Arial"/>
                <a:sym typeface="Arial"/>
              </a:rPr>
              <a:t>: Safely experiment with new features or ideas using branches.</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Backup</a:t>
            </a:r>
            <a:r>
              <a:rPr b="0" i="0" lang="en-US" sz="2200" u="none" cap="none" strike="noStrike">
                <a:solidFill>
                  <a:schemeClr val="dk1"/>
                </a:solidFill>
                <a:latin typeface="Arial"/>
                <a:ea typeface="Arial"/>
                <a:cs typeface="Arial"/>
                <a:sym typeface="Arial"/>
              </a:rPr>
              <a:t>: A centralized repository serves as a backup in case of local data loss.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How Version Control Works</a:t>
            </a:r>
            <a:endParaRPr/>
          </a:p>
        </p:txBody>
      </p:sp>
      <p:sp>
        <p:nvSpPr>
          <p:cNvPr id="107" name="Google Shape;107;p4"/>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Local Repository</a:t>
            </a:r>
            <a:r>
              <a:rPr b="0" i="0" lang="en-US" sz="2200" u="none" cap="none" strike="noStrike">
                <a:solidFill>
                  <a:schemeClr val="dk1"/>
                </a:solidFill>
                <a:latin typeface="Arial"/>
                <a:ea typeface="Arial"/>
                <a:cs typeface="Arial"/>
                <a:sym typeface="Arial"/>
              </a:rPr>
              <a:t>: A version-controlled project on your local machine.</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Remote Repository</a:t>
            </a:r>
            <a:r>
              <a:rPr b="0" i="0" lang="en-US" sz="2200" u="none" cap="none" strike="noStrike">
                <a:solidFill>
                  <a:schemeClr val="dk1"/>
                </a:solidFill>
                <a:latin typeface="Arial"/>
                <a:ea typeface="Arial"/>
                <a:cs typeface="Arial"/>
                <a:sym typeface="Arial"/>
              </a:rPr>
              <a:t>: A version-controlled project hosted on a server (e.g., GitHub).</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Commit</a:t>
            </a:r>
            <a:r>
              <a:rPr b="0" i="0" lang="en-US" sz="2200" u="none" cap="none" strike="noStrike">
                <a:solidFill>
                  <a:schemeClr val="dk1"/>
                </a:solidFill>
                <a:latin typeface="Arial"/>
                <a:ea typeface="Arial"/>
                <a:cs typeface="Arial"/>
                <a:sym typeface="Arial"/>
              </a:rPr>
              <a:t>: Saving changes to the repository with a descriptive message.</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Push &amp; Pull</a:t>
            </a:r>
            <a:r>
              <a:rPr b="0" i="0" lang="en-US" sz="2200" u="none" cap="none" strike="noStrike">
                <a:solidFill>
                  <a:schemeClr val="dk1"/>
                </a:solidFill>
                <a:latin typeface="Arial"/>
                <a:ea typeface="Arial"/>
                <a:cs typeface="Arial"/>
                <a:sym typeface="Arial"/>
              </a:rPr>
              <a: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Push: Uploading local commits to a remote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Pull: Downloading changes from a remote repository.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Advantages of Version Control</a:t>
            </a:r>
            <a:endParaRPr b="1"/>
          </a:p>
        </p:txBody>
      </p:sp>
      <p:sp>
        <p:nvSpPr>
          <p:cNvPr id="114" name="Google Shape;114;p5"/>
          <p:cNvSpPr txBox="1"/>
          <p:nvPr/>
        </p:nvSpPr>
        <p:spPr>
          <a:xfrm>
            <a:off x="1283776" y="1240395"/>
            <a:ext cx="9624448" cy="51218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Decentralization</a:t>
            </a:r>
            <a:r>
              <a:rPr b="0" i="0" lang="en-US" sz="2200" u="none" cap="none" strike="noStrike">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No single point of failure; every developer has a complete backup.</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Branching and Merging</a:t>
            </a:r>
            <a:r>
              <a:rPr b="0" i="0" lang="en-US" sz="2200" u="none" cap="none" strike="noStrike">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Easy to create and manage branches for different features.</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Speed</a:t>
            </a:r>
            <a:r>
              <a:rPr b="0" i="0" lang="en-US" sz="2200" u="none" cap="none" strike="noStrike">
                <a:solidFill>
                  <a:schemeClr val="dk1"/>
                </a:solidFill>
                <a:latin typeface="Arial"/>
                <a:ea typeface="Arial"/>
                <a:cs typeface="Arial"/>
                <a:sym typeface="Arial"/>
              </a:rPr>
              <a:t>: </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Operations like commits, diffs, and history are local, making them 	faster.</a:t>
            </a:r>
            <a:endParaRPr/>
          </a:p>
          <a:p>
            <a:pPr indent="-285750" lvl="0" marL="285750" marR="0" rtl="0" algn="l">
              <a:lnSpc>
                <a:spcPct val="15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Collaboration</a:t>
            </a:r>
            <a:r>
              <a:rPr b="0" i="0" lang="en-US" sz="2200" u="none" cap="none" strike="noStrike">
                <a:solidFill>
                  <a:schemeClr val="dk1"/>
                </a:solidFill>
                <a:latin typeface="Arial"/>
                <a:ea typeface="Arial"/>
                <a:cs typeface="Arial"/>
                <a:sym typeface="Arial"/>
              </a:rPr>
              <a:t>:</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Multiple workflows (e.g., GitHub Flow, GitFlow) support different collaboration styles.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Version Control Concepts</a:t>
            </a:r>
            <a:endParaRPr/>
          </a:p>
        </p:txBody>
      </p:sp>
      <p:sp>
        <p:nvSpPr>
          <p:cNvPr id="121" name="Google Shape;121;p6"/>
          <p:cNvSpPr txBox="1"/>
          <p:nvPr/>
        </p:nvSpPr>
        <p:spPr>
          <a:xfrm>
            <a:off x="1039216" y="1690688"/>
            <a:ext cx="9624448" cy="46140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Repository (Repo):</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A project’s folder where the version control system tracks changes.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Branch:</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A separate line of development, allowing you to work on new features 	or fixes independently.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Merge:</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Combining changes from one branch into another.</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Conflict:</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When changes in two branches conflict, requiring manual resolution.</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Commit Messages</a:t>
            </a:r>
            <a:endParaRPr/>
          </a:p>
        </p:txBody>
      </p:sp>
      <p:sp>
        <p:nvSpPr>
          <p:cNvPr id="128" name="Google Shape;128;p7"/>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Why Commit Messages Matter:</a:t>
            </a:r>
            <a:endParaRPr/>
          </a:p>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	Clear and descriptive messages make it easier to understand the 	history of changes.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Best Practices: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Start with a short summary (50 characters or less).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the imperative mood ("Add feature" instead of "Added feature").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Optionally, include a more detailed explanation in the following lines.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2024-08-08T22:53:02Z</dcterms:created>
  <dc:creator>NEHA MAHENDRAN NAMBIAR</dc:creator>
</cp:coreProperties>
</file>