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Play"/>
      <p:regular r:id="rId19"/>
      <p:bold r:id="rId20"/>
    </p:embeddedFon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cT9pEhKT1cc53FrdajPkVdHOb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RobotoMono-bold.fntdata"/><Relationship Id="rId21" Type="http://schemas.openxmlformats.org/officeDocument/2006/relationships/font" Target="fonts/RobotoMono-regular.fntdata"/><Relationship Id="rId24" Type="http://schemas.openxmlformats.org/officeDocument/2006/relationships/font" Target="fonts/RobotoMono-boldItalic.fntdata"/><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Pl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t>Welcome to Lesson 7 of the Foundations of Programming in Python course (FOPPY).</a:t>
            </a:r>
            <a:endParaRPr sz="1100"/>
          </a:p>
          <a:p>
            <a:pPr indent="0" lvl="0" marL="0" rtl="0" algn="l">
              <a:lnSpc>
                <a:spcPct val="115000"/>
              </a:lnSpc>
              <a:spcBef>
                <a:spcPts val="1200"/>
              </a:spcBef>
              <a:spcAft>
                <a:spcPts val="0"/>
              </a:spcAft>
              <a:buClr>
                <a:schemeClr val="dk1"/>
              </a:buClr>
              <a:buSzPts val="1100"/>
              <a:buFont typeface="Arial"/>
              <a:buNone/>
            </a:pPr>
            <a:r>
              <a:rPr lang="en-US" sz="1100"/>
              <a:t>Git is a powerful and widely-used version control system that plays a critical role in modern software development. It allows developers to track changes in their codebase, collaborate efficiently, and manage multiple versions of their projects. Understanding Git is essential for maintaining code integrity and facilitating teamwork in any development environment.</a:t>
            </a:r>
            <a:endParaRPr sz="1100"/>
          </a:p>
          <a:p>
            <a:pPr indent="0" lvl="0" marL="0" rtl="0" algn="l">
              <a:lnSpc>
                <a:spcPct val="115000"/>
              </a:lnSpc>
              <a:spcBef>
                <a:spcPts val="1200"/>
              </a:spcBef>
              <a:spcAft>
                <a:spcPts val="0"/>
              </a:spcAft>
              <a:buClr>
                <a:schemeClr val="dk1"/>
              </a:buClr>
              <a:buSzPts val="1100"/>
              <a:buFont typeface="Arial"/>
              <a:buNone/>
            </a:pPr>
            <a:r>
              <a:rPr lang="en-US" sz="1100"/>
              <a:t>In this lesson, we’ll cover the fundamentals of Git, including its purpose, key concepts, and basic commands. You’ll learn how Git helps you keep track of changes, work with branches, and manage your projects effectively.</a:t>
            </a:r>
            <a:endParaRPr sz="1100"/>
          </a:p>
          <a:p>
            <a:pPr indent="0" lvl="0" marL="0" rtl="0" algn="l">
              <a:lnSpc>
                <a:spcPct val="115000"/>
              </a:lnSpc>
              <a:spcBef>
                <a:spcPts val="1200"/>
              </a:spcBef>
              <a:spcAft>
                <a:spcPts val="0"/>
              </a:spcAft>
              <a:buClr>
                <a:schemeClr val="dk1"/>
              </a:buClr>
              <a:buSzPts val="1100"/>
              <a:buFont typeface="Arial"/>
              <a:buNone/>
            </a:pPr>
            <a:r>
              <a:rPr lang="en-US" sz="1100"/>
              <a:t>We will explore:</a:t>
            </a:r>
            <a:endParaRPr sz="1100"/>
          </a:p>
          <a:p>
            <a:pPr indent="-298450" lvl="0" marL="457200" rtl="0" algn="l">
              <a:lnSpc>
                <a:spcPct val="115000"/>
              </a:lnSpc>
              <a:spcBef>
                <a:spcPts val="1200"/>
              </a:spcBef>
              <a:spcAft>
                <a:spcPts val="0"/>
              </a:spcAft>
              <a:buClr>
                <a:schemeClr val="dk1"/>
              </a:buClr>
              <a:buSzPts val="1100"/>
              <a:buChar char="●"/>
            </a:pPr>
            <a:r>
              <a:rPr b="1" lang="en-US" sz="1100"/>
              <a:t>What Git Is</a:t>
            </a:r>
            <a:r>
              <a:rPr lang="en-US" sz="1100"/>
              <a:t>: An introduction to Git, its purpose, and its role in version control.</a:t>
            </a:r>
            <a:endParaRPr sz="1100"/>
          </a:p>
          <a:p>
            <a:pPr indent="-298450" lvl="0" marL="457200" rtl="0" algn="l">
              <a:lnSpc>
                <a:spcPct val="115000"/>
              </a:lnSpc>
              <a:spcBef>
                <a:spcPts val="0"/>
              </a:spcBef>
              <a:spcAft>
                <a:spcPts val="0"/>
              </a:spcAft>
              <a:buClr>
                <a:schemeClr val="dk1"/>
              </a:buClr>
              <a:buSzPts val="1100"/>
              <a:buChar char="●"/>
            </a:pPr>
            <a:r>
              <a:rPr b="1" lang="en-US" sz="1100"/>
              <a:t>Key Concepts in Git</a:t>
            </a:r>
            <a:r>
              <a:rPr lang="en-US" sz="1100"/>
              <a:t>: Essential terms such as repositories, commits, branches, and merges.</a:t>
            </a:r>
            <a:endParaRPr sz="1100"/>
          </a:p>
          <a:p>
            <a:pPr indent="-298450" lvl="0" marL="457200" rtl="0" algn="l">
              <a:lnSpc>
                <a:spcPct val="115000"/>
              </a:lnSpc>
              <a:spcBef>
                <a:spcPts val="0"/>
              </a:spcBef>
              <a:spcAft>
                <a:spcPts val="0"/>
              </a:spcAft>
              <a:buClr>
                <a:schemeClr val="dk1"/>
              </a:buClr>
              <a:buSzPts val="1100"/>
              <a:buChar char="●"/>
            </a:pPr>
            <a:r>
              <a:rPr b="1" lang="en-US" sz="1100"/>
              <a:t>Understanding the Git Workflow</a:t>
            </a:r>
            <a:r>
              <a:rPr lang="en-US" sz="1100"/>
              <a:t>: How to use Git to manage your code, including staging, committing, and pushing changes.</a:t>
            </a:r>
            <a:endParaRPr sz="1100"/>
          </a:p>
          <a:p>
            <a:pPr indent="-298450" lvl="0" marL="457200" rtl="0" algn="l">
              <a:lnSpc>
                <a:spcPct val="115000"/>
              </a:lnSpc>
              <a:spcBef>
                <a:spcPts val="0"/>
              </a:spcBef>
              <a:spcAft>
                <a:spcPts val="0"/>
              </a:spcAft>
              <a:buClr>
                <a:schemeClr val="dk1"/>
              </a:buClr>
              <a:buSzPts val="1100"/>
              <a:buChar char="●"/>
            </a:pPr>
            <a:r>
              <a:rPr b="1" lang="en-US" sz="1100"/>
              <a:t>Basic Git Commands</a:t>
            </a:r>
            <a:r>
              <a:rPr lang="en-US" sz="1100"/>
              <a:t>: A practical guide to commonly used Git commands for everyday development tasks.</a:t>
            </a:r>
            <a:endParaRPr sz="1100"/>
          </a:p>
          <a:p>
            <a:pPr indent="0" lvl="0" marL="0" rtl="0" algn="l">
              <a:lnSpc>
                <a:spcPct val="115000"/>
              </a:lnSpc>
              <a:spcBef>
                <a:spcPts val="1200"/>
              </a:spcBef>
              <a:spcAft>
                <a:spcPts val="0"/>
              </a:spcAft>
              <a:buClr>
                <a:schemeClr val="dk1"/>
              </a:buClr>
              <a:buSzPts val="1100"/>
              <a:buFont typeface="Arial"/>
              <a:buNone/>
            </a:pPr>
            <a:r>
              <a:rPr lang="en-US" sz="1100"/>
              <a:t>By the end of this lesson, you will have a solid understanding of Git and how to use it to streamline your development process. Let’s dive into the world of Git and see how it can enhance your coding practices and project management.</a:t>
            </a:r>
            <a:endParaRPr sz="1100"/>
          </a:p>
          <a:p>
            <a:pPr indent="0" lvl="0" marL="0" rtl="0" algn="l">
              <a:spcBef>
                <a:spcPts val="120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b="1" lang="en-US" sz="1100"/>
              <a:t>Merge Branches</a:t>
            </a:r>
            <a:endParaRPr b="1" sz="1100"/>
          </a:p>
          <a:p>
            <a:pPr indent="0" lvl="0" marL="0" rtl="0" algn="l">
              <a:spcBef>
                <a:spcPts val="1200"/>
              </a:spcBef>
              <a:spcAft>
                <a:spcPts val="0"/>
              </a:spcAft>
              <a:buClr>
                <a:schemeClr val="dk1"/>
              </a:buClr>
              <a:buFont typeface="Arial"/>
              <a:buNone/>
            </a:pPr>
            <a:r>
              <a:rPr b="1" lang="en-US" sz="1100"/>
              <a:t>Merge Branches</a:t>
            </a:r>
            <a:r>
              <a:rPr lang="en-US" sz="1100"/>
              <a:t>: Integrate changes from one branch into the current branch.</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merge &lt;branch_name&gt;</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Char char="●"/>
            </a:pPr>
            <a:r>
              <a:rPr b="1" lang="en-US" sz="1100"/>
              <a:t>Push and Pull</a:t>
            </a:r>
            <a:endParaRPr b="1" sz="1100"/>
          </a:p>
          <a:p>
            <a:pPr indent="0" lvl="0" marL="0" rtl="0" algn="l">
              <a:spcBef>
                <a:spcPts val="1200"/>
              </a:spcBef>
              <a:spcAft>
                <a:spcPts val="0"/>
              </a:spcAft>
              <a:buClr>
                <a:schemeClr val="dk1"/>
              </a:buClr>
              <a:buFont typeface="Arial"/>
              <a:buNone/>
            </a:pPr>
            <a:r>
              <a:rPr b="1" lang="en-US" sz="1100"/>
              <a:t>Push Changes</a:t>
            </a:r>
            <a:r>
              <a:rPr lang="en-US" sz="1100"/>
              <a:t>: Upload local commits to a remote repository.</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push origin &lt;branch_name&gt;</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Clr>
                <a:schemeClr val="dk1"/>
              </a:buClr>
              <a:buFont typeface="Arial"/>
              <a:buNone/>
            </a:pPr>
            <a:r>
              <a:rPr b="1" lang="en-US" sz="1100"/>
              <a:t>Pull Changes</a:t>
            </a:r>
            <a:r>
              <a:rPr lang="en-US" sz="1100"/>
              <a:t>: Fetch and integrate changes from a remote repository into the current branch.</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pull origin &lt;branch_name&gt;</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Char char="●"/>
            </a:pPr>
            <a:r>
              <a:rPr b="1" lang="en-US" sz="1100"/>
              <a:t>Delete Branches</a:t>
            </a:r>
            <a:endParaRPr b="1" sz="1100"/>
          </a:p>
          <a:p>
            <a:pPr indent="0" lvl="0" marL="0" rtl="0" algn="l">
              <a:spcBef>
                <a:spcPts val="1200"/>
              </a:spcBef>
              <a:spcAft>
                <a:spcPts val="0"/>
              </a:spcAft>
              <a:buClr>
                <a:schemeClr val="dk1"/>
              </a:buClr>
              <a:buFont typeface="Arial"/>
              <a:buNone/>
            </a:pPr>
            <a:r>
              <a:rPr b="1" lang="en-US" sz="1100"/>
              <a:t>Delete Local Branch</a:t>
            </a:r>
            <a:r>
              <a:rPr lang="en-US" sz="1100"/>
              <a:t>: Remove a local branch.</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branch -d &lt;branch_name&gt;</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1" marL="914400" rtl="0" algn="l">
              <a:lnSpc>
                <a:spcPct val="115000"/>
              </a:lnSpc>
              <a:spcBef>
                <a:spcPts val="0"/>
              </a:spcBef>
              <a:spcAft>
                <a:spcPts val="0"/>
              </a:spcAft>
              <a:buClr>
                <a:schemeClr val="dk1"/>
              </a:buClr>
              <a:buSzPts val="1100"/>
              <a:buChar char="○"/>
            </a:pPr>
            <a:r>
              <a:rPr b="1" lang="en-US" sz="1100"/>
              <a:t>Delete Remote Branch</a:t>
            </a:r>
            <a:r>
              <a:rPr lang="en-US" sz="1100"/>
              <a:t>: Remove a branch from a remote repository.</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push origin --delete &lt;branch_name&gt;</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Font typeface="Arial"/>
              <a:buNone/>
            </a:pPr>
            <a:r>
              <a:t/>
            </a:r>
            <a:endParaRPr/>
          </a:p>
          <a:p>
            <a:pPr indent="0" lvl="0" marL="0" rtl="0" algn="l">
              <a:spcBef>
                <a:spcPts val="0"/>
              </a:spcBef>
              <a:spcAft>
                <a:spcPts val="0"/>
              </a:spcAft>
              <a:buNone/>
            </a:pPr>
            <a:r>
              <a:t/>
            </a:r>
            <a:endParaRPr/>
          </a:p>
        </p:txBody>
      </p:sp>
      <p:sp>
        <p:nvSpPr>
          <p:cNvPr id="149" name="Google Shape;1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Branching and Merging</a:t>
            </a:r>
            <a:endParaRPr b="1" sz="1300"/>
          </a:p>
          <a:p>
            <a:pPr indent="0" lvl="0" marL="0" rtl="0" algn="l">
              <a:lnSpc>
                <a:spcPct val="115000"/>
              </a:lnSpc>
              <a:spcBef>
                <a:spcPts val="1200"/>
              </a:spcBef>
              <a:spcAft>
                <a:spcPts val="0"/>
              </a:spcAft>
              <a:buClr>
                <a:schemeClr val="dk1"/>
              </a:buClr>
              <a:buSzPts val="1100"/>
              <a:buFont typeface="Arial"/>
              <a:buNone/>
            </a:pPr>
            <a:r>
              <a:rPr b="1" lang="en-US" sz="1100"/>
              <a:t>Branching</a:t>
            </a:r>
            <a:r>
              <a:rPr lang="en-US" sz="1100"/>
              <a:t> allows you to work on different parts of a project simultaneously without affecting the main codebase. </a:t>
            </a:r>
            <a:r>
              <a:rPr b="1" lang="en-US" sz="1100"/>
              <a:t>Merging</a:t>
            </a:r>
            <a:r>
              <a:rPr lang="en-US" sz="1100"/>
              <a:t> integrates changes from one branch into another.</a:t>
            </a:r>
            <a:endParaRPr sz="1100"/>
          </a:p>
          <a:p>
            <a:pPr indent="0" lvl="0" marL="0" rtl="0" algn="l">
              <a:spcBef>
                <a:spcPts val="1200"/>
              </a:spcBef>
              <a:spcAft>
                <a:spcPts val="0"/>
              </a:spcAft>
              <a:buNone/>
            </a:pPr>
            <a:r>
              <a:rPr b="1" lang="en-US" sz="1100"/>
              <a:t>Creating a Branch</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branch feature-branch</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None/>
            </a:pPr>
            <a:r>
              <a:rPr b="1" lang="en-US" sz="1100"/>
              <a:t>Switching to a Branch</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checkout feature-branch</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Char char="●"/>
            </a:pPr>
            <a:r>
              <a:rPr b="1" lang="en-US" sz="1100"/>
              <a:t>Merging a Branch</a:t>
            </a:r>
            <a:r>
              <a:rPr lang="en-US" sz="1100"/>
              <a:t>:</a:t>
            </a:r>
            <a:endParaRPr sz="1100"/>
          </a:p>
          <a:p>
            <a:pPr indent="0" lvl="0" marL="0" rtl="0" algn="l">
              <a:spcBef>
                <a:spcPts val="1200"/>
              </a:spcBef>
              <a:spcAft>
                <a:spcPts val="0"/>
              </a:spcAft>
              <a:buNone/>
            </a:pPr>
            <a:r>
              <a:rPr lang="en-US" sz="1100"/>
              <a:t>Switch to the branch you want to merge into (usually </a:t>
            </a:r>
            <a:r>
              <a:rPr lang="en-US" sz="1100">
                <a:solidFill>
                  <a:srgbClr val="188038"/>
                </a:solidFill>
                <a:latin typeface="Roboto Mono"/>
                <a:ea typeface="Roboto Mono"/>
                <a:cs typeface="Roboto Mono"/>
                <a:sym typeface="Roboto Mono"/>
              </a:rPr>
              <a:t>main</a:t>
            </a:r>
            <a:r>
              <a:rPr lang="en-US" sz="1100"/>
              <a:t> or </a:t>
            </a:r>
            <a:r>
              <a:rPr lang="en-US" sz="1100">
                <a:solidFill>
                  <a:srgbClr val="188038"/>
                </a:solidFill>
                <a:latin typeface="Roboto Mono"/>
                <a:ea typeface="Roboto Mono"/>
                <a:cs typeface="Roboto Mono"/>
                <a:sym typeface="Roboto Mono"/>
              </a:rPr>
              <a:t>master</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checkout main</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AutoNum type="arabicPeriod"/>
            </a:pPr>
            <a:r>
              <a:t/>
            </a:r>
            <a:endParaRPr sz="1100"/>
          </a:p>
          <a:p>
            <a:pPr indent="0" lvl="0" marL="0" rtl="0" algn="l">
              <a:spcBef>
                <a:spcPts val="1200"/>
              </a:spcBef>
              <a:spcAft>
                <a:spcPts val="0"/>
              </a:spcAft>
              <a:buNone/>
            </a:pPr>
            <a:r>
              <a:rPr lang="en-US" sz="1100"/>
              <a:t>Merge the changes from the other branch.</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merge feature-branch</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AutoNum type="arabicPeriod"/>
            </a:pPr>
            <a:r>
              <a:t/>
            </a:r>
            <a:endParaRPr sz="1100"/>
          </a:p>
          <a:p>
            <a:pPr indent="0" lvl="0" marL="0" rtl="0" algn="l">
              <a:spcBef>
                <a:spcPts val="1200"/>
              </a:spcBef>
              <a:spcAft>
                <a:spcPts val="0"/>
              </a:spcAft>
              <a:buNone/>
            </a:pPr>
            <a:r>
              <a:t/>
            </a:r>
            <a:endParaRPr/>
          </a:p>
        </p:txBody>
      </p:sp>
      <p:sp>
        <p:nvSpPr>
          <p:cNvPr id="156" name="Google Shape;15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1100"/>
              <a:t>Handling Merge Conflicts</a:t>
            </a:r>
            <a:r>
              <a:rPr lang="en-US" sz="1100"/>
              <a:t>: If there are conflicts between branches, Git will prompt you to resolve them. After resolving conflicts:</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add &lt;conflicted_file&gt;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US" sz="1100">
                <a:solidFill>
                  <a:srgbClr val="188038"/>
                </a:solidFill>
                <a:latin typeface="Roboto Mono"/>
                <a:ea typeface="Roboto Mono"/>
                <a:cs typeface="Roboto Mono"/>
                <a:sym typeface="Roboto Mono"/>
              </a:rPr>
              <a:t>$ git commit -m "Resolved merge conflict"</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Font typeface="Arial"/>
              <a:buNone/>
            </a:pPr>
            <a:r>
              <a:t/>
            </a:r>
            <a:endParaRPr/>
          </a:p>
          <a:p>
            <a:pPr indent="0" lvl="0" marL="0" rtl="0" algn="l">
              <a:spcBef>
                <a:spcPts val="0"/>
              </a:spcBef>
              <a:spcAft>
                <a:spcPts val="0"/>
              </a:spcAft>
              <a:buNone/>
            </a:pPr>
            <a:r>
              <a:t/>
            </a:r>
            <a:endParaRPr/>
          </a:p>
        </p:txBody>
      </p:sp>
      <p:sp>
        <p:nvSpPr>
          <p:cNvPr id="163" name="Google Shape;16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Understanding the Staging Area</a:t>
            </a:r>
            <a:endParaRPr b="1" sz="1300"/>
          </a:p>
          <a:p>
            <a:pPr indent="0" lvl="0" marL="0" rtl="0" algn="l">
              <a:lnSpc>
                <a:spcPct val="115000"/>
              </a:lnSpc>
              <a:spcBef>
                <a:spcPts val="1200"/>
              </a:spcBef>
              <a:spcAft>
                <a:spcPts val="0"/>
              </a:spcAft>
              <a:buClr>
                <a:schemeClr val="dk1"/>
              </a:buClr>
              <a:buSzPts val="1100"/>
              <a:buFont typeface="Arial"/>
              <a:buNone/>
            </a:pPr>
            <a:r>
              <a:rPr lang="en-US" sz="1100"/>
              <a:t>The staging area (also called the index) is a place where changes are prepared before committing them to the repository. It allows you to review and select specific changes to include in the next commit.</a:t>
            </a:r>
            <a:endParaRPr sz="1100"/>
          </a:p>
          <a:p>
            <a:pPr indent="0" lvl="0" marL="0" rtl="0" algn="l">
              <a:spcBef>
                <a:spcPts val="1200"/>
              </a:spcBef>
              <a:spcAft>
                <a:spcPts val="0"/>
              </a:spcAft>
              <a:buNone/>
            </a:pPr>
            <a:r>
              <a:rPr b="1" lang="en-US" sz="1100"/>
              <a:t>View Staged Changes</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status</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None/>
            </a:pPr>
            <a:r>
              <a:rPr b="1" lang="en-US" sz="1100"/>
              <a:t>Add Changes to Staging Area</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add &lt;filename&gt;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None/>
            </a:pPr>
            <a:r>
              <a:rPr b="1" lang="en-US" sz="1100"/>
              <a:t>Unstage Changes</a:t>
            </a:r>
            <a:r>
              <a:rPr lang="en-US" sz="1100"/>
              <a:t>: Remove changes from the staging area without discarding them.</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reset &lt;filename&gt;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Char char="●"/>
            </a:pPr>
            <a:r>
              <a:rPr b="1" lang="en-US" sz="1100"/>
              <a:t>Commit Staged Changes</a:t>
            </a:r>
            <a:r>
              <a:rPr lang="en-US" sz="1100"/>
              <a: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commit -m "Commit message"</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p:txBody>
      </p:sp>
      <p:sp>
        <p:nvSpPr>
          <p:cNvPr id="170" name="Google Shape;17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Ignoring Files</a:t>
            </a:r>
            <a:endParaRPr b="1" sz="1300"/>
          </a:p>
          <a:p>
            <a:pPr indent="0" lvl="0" marL="0" rtl="0" algn="l">
              <a:lnSpc>
                <a:spcPct val="115000"/>
              </a:lnSpc>
              <a:spcBef>
                <a:spcPts val="1200"/>
              </a:spcBef>
              <a:spcAft>
                <a:spcPts val="0"/>
              </a:spcAft>
              <a:buClr>
                <a:schemeClr val="dk1"/>
              </a:buClr>
              <a:buSzPts val="1100"/>
              <a:buFont typeface="Arial"/>
              <a:buNone/>
            </a:pPr>
            <a:r>
              <a:rPr lang="en-US" sz="1100"/>
              <a:t>Sometimes you need to prevent certain files or directories from being tracked by Git. This is done using a </a:t>
            </a:r>
            <a:r>
              <a:rPr lang="en-US" sz="1100">
                <a:solidFill>
                  <a:srgbClr val="188038"/>
                </a:solidFill>
                <a:latin typeface="Roboto Mono"/>
                <a:ea typeface="Roboto Mono"/>
                <a:cs typeface="Roboto Mono"/>
                <a:sym typeface="Roboto Mono"/>
              </a:rPr>
              <a:t>.gitignore</a:t>
            </a:r>
            <a:r>
              <a:rPr lang="en-US" sz="1100"/>
              <a:t> file.</a:t>
            </a:r>
            <a:endParaRPr sz="1100"/>
          </a:p>
          <a:p>
            <a:pPr indent="-298450" lvl="0" marL="457200" rtl="0" algn="l">
              <a:lnSpc>
                <a:spcPct val="115000"/>
              </a:lnSpc>
              <a:spcBef>
                <a:spcPts val="1200"/>
              </a:spcBef>
              <a:spcAft>
                <a:spcPts val="0"/>
              </a:spcAft>
              <a:buClr>
                <a:schemeClr val="dk1"/>
              </a:buClr>
              <a:buSzPts val="1100"/>
              <a:buChar char="●"/>
            </a:pPr>
            <a:r>
              <a:rPr b="1" lang="en-US" sz="1100"/>
              <a:t>Create/Edit </a:t>
            </a:r>
            <a:r>
              <a:rPr b="1" lang="en-US" sz="1100">
                <a:solidFill>
                  <a:srgbClr val="188038"/>
                </a:solidFill>
                <a:latin typeface="Roboto Mono"/>
                <a:ea typeface="Roboto Mono"/>
                <a:cs typeface="Roboto Mono"/>
                <a:sym typeface="Roboto Mono"/>
              </a:rPr>
              <a:t>.gitignore</a:t>
            </a:r>
            <a:r>
              <a:rPr b="1" lang="en-US" sz="1100"/>
              <a:t> File</a:t>
            </a:r>
            <a:r>
              <a:rPr lang="en-US" sz="1100"/>
              <a:t>:</a:t>
            </a:r>
            <a:endParaRPr sz="1100"/>
          </a:p>
          <a:p>
            <a:pPr indent="-298450" lvl="1" marL="914400" rtl="0" algn="l">
              <a:lnSpc>
                <a:spcPct val="115000"/>
              </a:lnSpc>
              <a:spcBef>
                <a:spcPts val="0"/>
              </a:spcBef>
              <a:spcAft>
                <a:spcPts val="0"/>
              </a:spcAft>
              <a:buClr>
                <a:schemeClr val="dk1"/>
              </a:buClr>
              <a:buSzPts val="1100"/>
              <a:buChar char="○"/>
            </a:pPr>
            <a:r>
              <a:rPr lang="en-US" sz="1100"/>
              <a:t>Create a file named </a:t>
            </a:r>
            <a:r>
              <a:rPr lang="en-US" sz="1100">
                <a:solidFill>
                  <a:srgbClr val="188038"/>
                </a:solidFill>
                <a:latin typeface="Roboto Mono"/>
                <a:ea typeface="Roboto Mono"/>
                <a:cs typeface="Roboto Mono"/>
                <a:sym typeface="Roboto Mono"/>
              </a:rPr>
              <a:t>.gitignore</a:t>
            </a:r>
            <a:r>
              <a:rPr lang="en-US" sz="1100"/>
              <a:t> in the root directory of your repository.</a:t>
            </a:r>
            <a:endParaRPr sz="1100"/>
          </a:p>
          <a:p>
            <a:pPr indent="0" lvl="0" marL="0" rtl="0" algn="l">
              <a:spcBef>
                <a:spcPts val="1200"/>
              </a:spcBef>
              <a:spcAft>
                <a:spcPts val="0"/>
              </a:spcAft>
              <a:buNone/>
            </a:pPr>
            <a:r>
              <a:rPr lang="en-US" sz="1100"/>
              <a:t>Add patterns for files and directories you want to ignore. For example:</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Ignore all .log files</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*.log</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Ignore the build directory</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build/</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Ignore all .tmp files in any directory</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*.tmp</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Char char="●"/>
            </a:pPr>
            <a:r>
              <a:rPr b="1" lang="en-US" sz="1100"/>
              <a:t>Apply </a:t>
            </a:r>
            <a:r>
              <a:rPr b="1" lang="en-US" sz="1100">
                <a:solidFill>
                  <a:srgbClr val="188038"/>
                </a:solidFill>
                <a:latin typeface="Roboto Mono"/>
                <a:ea typeface="Roboto Mono"/>
                <a:cs typeface="Roboto Mono"/>
                <a:sym typeface="Roboto Mono"/>
              </a:rPr>
              <a:t>.gitignore</a:t>
            </a:r>
            <a:r>
              <a:rPr lang="en-US" sz="1100"/>
              <a:t>:</a:t>
            </a:r>
            <a:endParaRPr sz="1100"/>
          </a:p>
          <a:p>
            <a:pPr indent="-298450" lvl="1" marL="914400" rtl="0" algn="l">
              <a:lnSpc>
                <a:spcPct val="115000"/>
              </a:lnSpc>
              <a:spcBef>
                <a:spcPts val="0"/>
              </a:spcBef>
              <a:spcAft>
                <a:spcPts val="0"/>
              </a:spcAft>
              <a:buClr>
                <a:schemeClr val="dk1"/>
              </a:buClr>
              <a:buSzPts val="1100"/>
              <a:buChar char="○"/>
            </a:pPr>
            <a:r>
              <a:rPr lang="en-US" sz="1100"/>
              <a:t>Once you add files to </a:t>
            </a:r>
            <a:r>
              <a:rPr lang="en-US" sz="1100">
                <a:solidFill>
                  <a:srgbClr val="188038"/>
                </a:solidFill>
                <a:latin typeface="Roboto Mono"/>
                <a:ea typeface="Roboto Mono"/>
                <a:cs typeface="Roboto Mono"/>
                <a:sym typeface="Roboto Mono"/>
              </a:rPr>
              <a:t>.gitignore</a:t>
            </a:r>
            <a:r>
              <a:rPr lang="en-US" sz="1100"/>
              <a:t>, Git will ignore them in future commits. If files were previously tracked, you'll need to untrack them:</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rm --cached &lt;filename&gt;</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p:txBody>
      </p:sp>
      <p:sp>
        <p:nvSpPr>
          <p:cNvPr id="177" name="Google Shape;17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What is Git?</a:t>
            </a:r>
            <a:endParaRPr b="1" sz="1300"/>
          </a:p>
          <a:p>
            <a:pPr indent="0" lvl="0" marL="0" rtl="0" algn="l">
              <a:lnSpc>
                <a:spcPct val="115000"/>
              </a:lnSpc>
              <a:spcBef>
                <a:spcPts val="1200"/>
              </a:spcBef>
              <a:spcAft>
                <a:spcPts val="0"/>
              </a:spcAft>
              <a:buClr>
                <a:schemeClr val="dk1"/>
              </a:buClr>
              <a:buSzPts val="1100"/>
              <a:buFont typeface="Arial"/>
              <a:buNone/>
            </a:pPr>
            <a:r>
              <a:rPr lang="en-US" sz="1100"/>
              <a:t>Git is a distributed version control system that tracks changes to files and directories over time. Developed by Linus Torvalds in 2005, Git is widely used in software development for managing source code. It allows multiple people to work on the same project simultaneously, keeps a complete history of changes, and supports branching and merging for efficient development workflows.</a:t>
            </a:r>
            <a:endParaRPr sz="1100"/>
          </a:p>
          <a:p>
            <a:pPr indent="0" lvl="0" marL="0" rtl="0" algn="l">
              <a:spcBef>
                <a:spcPts val="120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Key Concepts in Git</a:t>
            </a:r>
            <a:endParaRPr b="1" sz="1300"/>
          </a:p>
          <a:p>
            <a:pPr indent="-298450" lvl="0" marL="457200" rtl="0" algn="l">
              <a:lnSpc>
                <a:spcPct val="115000"/>
              </a:lnSpc>
              <a:spcBef>
                <a:spcPts val="1200"/>
              </a:spcBef>
              <a:spcAft>
                <a:spcPts val="0"/>
              </a:spcAft>
              <a:buClr>
                <a:schemeClr val="dk1"/>
              </a:buClr>
              <a:buSzPts val="1100"/>
              <a:buChar char="●"/>
            </a:pPr>
            <a:r>
              <a:rPr b="1" lang="en-US" sz="1100"/>
              <a:t>Repository</a:t>
            </a:r>
            <a:r>
              <a:rPr lang="en-US" sz="1100"/>
              <a:t>: A Git repository is a directory that contains your project files and the entire history of changes. It can be local (on your computer) or remote (hosted on a server).</a:t>
            </a:r>
            <a:endParaRPr sz="1100"/>
          </a:p>
          <a:p>
            <a:pPr indent="-298450" lvl="0" marL="457200" rtl="0" algn="l">
              <a:lnSpc>
                <a:spcPct val="115000"/>
              </a:lnSpc>
              <a:spcBef>
                <a:spcPts val="0"/>
              </a:spcBef>
              <a:spcAft>
                <a:spcPts val="0"/>
              </a:spcAft>
              <a:buClr>
                <a:schemeClr val="dk1"/>
              </a:buClr>
              <a:buSzPts val="1100"/>
              <a:buChar char="●"/>
            </a:pPr>
            <a:r>
              <a:rPr b="1" lang="en-US" sz="1100"/>
              <a:t>Commit</a:t>
            </a:r>
            <a:r>
              <a:rPr lang="en-US" sz="1100"/>
              <a:t>: A commit is a snapshot of your project's files at a specific point in time. Each commit includes a unique ID, the author, the date, and a commit message describing the changes.</a:t>
            </a:r>
            <a:endParaRPr sz="1100"/>
          </a:p>
          <a:p>
            <a:pPr indent="-298450" lvl="0" marL="457200" rtl="0" algn="l">
              <a:lnSpc>
                <a:spcPct val="115000"/>
              </a:lnSpc>
              <a:spcBef>
                <a:spcPts val="0"/>
              </a:spcBef>
              <a:spcAft>
                <a:spcPts val="0"/>
              </a:spcAft>
              <a:buClr>
                <a:schemeClr val="dk1"/>
              </a:buClr>
              <a:buSzPts val="1100"/>
              <a:buChar char="●"/>
            </a:pPr>
            <a:r>
              <a:rPr b="1" lang="en-US" sz="1100"/>
              <a:t>Branch</a:t>
            </a:r>
            <a:r>
              <a:rPr lang="en-US" sz="1100"/>
              <a:t>: A branch is a separate line of development. The default branch is usually called </a:t>
            </a:r>
            <a:r>
              <a:rPr lang="en-US" sz="1100">
                <a:solidFill>
                  <a:srgbClr val="188038"/>
                </a:solidFill>
                <a:latin typeface="Roboto Mono"/>
                <a:ea typeface="Roboto Mono"/>
                <a:cs typeface="Roboto Mono"/>
                <a:sym typeface="Roboto Mono"/>
              </a:rPr>
              <a:t>main</a:t>
            </a:r>
            <a:r>
              <a:rPr lang="en-US" sz="1100"/>
              <a:t> or </a:t>
            </a:r>
            <a:r>
              <a:rPr lang="en-US" sz="1100">
                <a:solidFill>
                  <a:srgbClr val="188038"/>
                </a:solidFill>
                <a:latin typeface="Roboto Mono"/>
                <a:ea typeface="Roboto Mono"/>
                <a:cs typeface="Roboto Mono"/>
                <a:sym typeface="Roboto Mono"/>
              </a:rPr>
              <a:t>master</a:t>
            </a:r>
            <a:r>
              <a:rPr lang="en-US" sz="1100"/>
              <a:t>. Branches allow you to work on different features or fixes in isolation from the main project.</a:t>
            </a:r>
            <a:endParaRPr sz="1100"/>
          </a:p>
          <a:p>
            <a:pPr indent="-298450" lvl="0" marL="457200" rtl="0" algn="l">
              <a:lnSpc>
                <a:spcPct val="115000"/>
              </a:lnSpc>
              <a:spcBef>
                <a:spcPts val="0"/>
              </a:spcBef>
              <a:spcAft>
                <a:spcPts val="0"/>
              </a:spcAft>
              <a:buClr>
                <a:schemeClr val="dk1"/>
              </a:buClr>
              <a:buSzPts val="1100"/>
              <a:buChar char="●"/>
            </a:pPr>
            <a:r>
              <a:rPr b="1" lang="en-US" sz="1100"/>
              <a:t>Merge</a:t>
            </a:r>
            <a:r>
              <a:rPr lang="en-US" sz="1100"/>
              <a:t>: Merging is the process of integrating changes from one branch into another. This can involve resolving conflicts if the changes are incompatible.</a:t>
            </a:r>
            <a:endParaRPr sz="1100"/>
          </a:p>
          <a:p>
            <a:pPr indent="-298450" lvl="0" marL="457200" rtl="0" algn="l">
              <a:lnSpc>
                <a:spcPct val="115000"/>
              </a:lnSpc>
              <a:spcBef>
                <a:spcPts val="0"/>
              </a:spcBef>
              <a:spcAft>
                <a:spcPts val="0"/>
              </a:spcAft>
              <a:buClr>
                <a:schemeClr val="dk1"/>
              </a:buClr>
              <a:buSzPts val="1100"/>
              <a:buChar char="●"/>
            </a:pPr>
            <a:r>
              <a:rPr b="1" lang="en-US" sz="1100"/>
              <a:t>Clone</a:t>
            </a:r>
            <a:r>
              <a:rPr lang="en-US" sz="1100"/>
              <a:t>: Cloning creates a copy of a remote repository on your local machine, allowing you to work with the project locally.</a:t>
            </a:r>
            <a:endParaRPr sz="1100"/>
          </a:p>
          <a:p>
            <a:pPr indent="-298450" lvl="0" marL="457200" rtl="0" algn="l">
              <a:lnSpc>
                <a:spcPct val="115000"/>
              </a:lnSpc>
              <a:spcBef>
                <a:spcPts val="0"/>
              </a:spcBef>
              <a:spcAft>
                <a:spcPts val="0"/>
              </a:spcAft>
              <a:buClr>
                <a:schemeClr val="dk1"/>
              </a:buClr>
              <a:buSzPts val="1100"/>
              <a:buChar char="●"/>
            </a:pPr>
            <a:r>
              <a:rPr b="1" lang="en-US" sz="1100"/>
              <a:t>Pull</a:t>
            </a:r>
            <a:r>
              <a:rPr lang="en-US" sz="1100"/>
              <a:t>: Pulling fetches changes from a remote repository and integrates them into your local branch.</a:t>
            </a:r>
            <a:endParaRPr sz="1100"/>
          </a:p>
          <a:p>
            <a:pPr indent="-298450" lvl="0" marL="457200" rtl="0" algn="l">
              <a:lnSpc>
                <a:spcPct val="115000"/>
              </a:lnSpc>
              <a:spcBef>
                <a:spcPts val="0"/>
              </a:spcBef>
              <a:spcAft>
                <a:spcPts val="0"/>
              </a:spcAft>
              <a:buClr>
                <a:schemeClr val="dk1"/>
              </a:buClr>
              <a:buSzPts val="1100"/>
              <a:buChar char="●"/>
            </a:pPr>
            <a:r>
              <a:rPr b="1" lang="en-US" sz="1100"/>
              <a:t>Push</a:t>
            </a:r>
            <a:r>
              <a:rPr lang="en-US" sz="1100"/>
              <a:t>: Pushing sends your local changes to a remote repository, updating it with your commits.</a:t>
            </a:r>
            <a:endParaRPr sz="1100"/>
          </a:p>
          <a:p>
            <a:pPr indent="-298450" lvl="0" marL="457200" rtl="0" algn="l">
              <a:lnSpc>
                <a:spcPct val="115000"/>
              </a:lnSpc>
              <a:spcBef>
                <a:spcPts val="0"/>
              </a:spcBef>
              <a:spcAft>
                <a:spcPts val="0"/>
              </a:spcAft>
              <a:buClr>
                <a:schemeClr val="dk1"/>
              </a:buClr>
              <a:buSzPts val="1100"/>
              <a:buChar char="●"/>
            </a:pPr>
            <a:r>
              <a:rPr b="1" lang="en-US" sz="1100"/>
              <a:t>Fork</a:t>
            </a:r>
            <a:r>
              <a:rPr lang="en-US" sz="1100"/>
              <a:t>: Forking is creating a personal copy of someone else’s repository on GitHub. It allows you to freely experiment with changes without affecting the original project.</a:t>
            </a:r>
            <a:endParaRPr sz="1100"/>
          </a:p>
          <a:p>
            <a:pPr indent="-298450" lvl="0" marL="457200" rtl="0" algn="l">
              <a:lnSpc>
                <a:spcPct val="115000"/>
              </a:lnSpc>
              <a:spcBef>
                <a:spcPts val="0"/>
              </a:spcBef>
              <a:spcAft>
                <a:spcPts val="0"/>
              </a:spcAft>
              <a:buClr>
                <a:schemeClr val="dk1"/>
              </a:buClr>
              <a:buSzPts val="1100"/>
              <a:buChar char="●"/>
            </a:pPr>
            <a:r>
              <a:rPr b="1" lang="en-US" sz="1100"/>
              <a:t>Checkout</a:t>
            </a:r>
            <a:r>
              <a:rPr lang="en-US" sz="1100"/>
              <a:t>: Checking out a branch or commit allows you to switch to that specific state of the project.</a:t>
            </a:r>
            <a:endParaRPr sz="1100"/>
          </a:p>
          <a:p>
            <a:pPr indent="-298450" lvl="0" marL="457200" rtl="0" algn="l">
              <a:lnSpc>
                <a:spcPct val="115000"/>
              </a:lnSpc>
              <a:spcBef>
                <a:spcPts val="0"/>
              </a:spcBef>
              <a:spcAft>
                <a:spcPts val="0"/>
              </a:spcAft>
              <a:buClr>
                <a:schemeClr val="dk1"/>
              </a:buClr>
              <a:buSzPts val="1100"/>
              <a:buChar char="●"/>
            </a:pPr>
            <a:r>
              <a:rPr b="1" lang="en-US" sz="1100"/>
              <a:t>Status</a:t>
            </a:r>
            <a:r>
              <a:rPr lang="en-US" sz="1100"/>
              <a:t>: Shows the current state of your working directory and staging area, indicating which files are modified, staged, or untracked.</a:t>
            </a:r>
            <a:endParaRPr sz="1100"/>
          </a:p>
          <a:p>
            <a:pPr indent="0" lvl="0" marL="0" rtl="0" algn="l">
              <a:spcBef>
                <a:spcPts val="1200"/>
              </a:spcBef>
              <a:spcAft>
                <a:spcPts val="0"/>
              </a:spcAft>
              <a:buNone/>
            </a:pPr>
            <a:r>
              <a:t/>
            </a:r>
            <a:endParaRPr/>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Understanding the Git Workflow</a:t>
            </a:r>
            <a:endParaRPr b="1" sz="1300"/>
          </a:p>
          <a:p>
            <a:pPr indent="0" lvl="0" marL="0" rtl="0" algn="l">
              <a:lnSpc>
                <a:spcPct val="115000"/>
              </a:lnSpc>
              <a:spcBef>
                <a:spcPts val="1200"/>
              </a:spcBef>
              <a:spcAft>
                <a:spcPts val="0"/>
              </a:spcAft>
              <a:buClr>
                <a:schemeClr val="dk1"/>
              </a:buClr>
              <a:buSzPts val="1100"/>
              <a:buFont typeface="Arial"/>
              <a:buNone/>
            </a:pPr>
            <a:r>
              <a:rPr lang="en-US" sz="1100"/>
              <a:t>A typical Git workflow involves several steps:</a:t>
            </a:r>
            <a:endParaRPr sz="1100"/>
          </a:p>
          <a:p>
            <a:pPr indent="0" lvl="0" marL="0" rtl="0" algn="l">
              <a:spcBef>
                <a:spcPts val="1200"/>
              </a:spcBef>
              <a:spcAft>
                <a:spcPts val="0"/>
              </a:spcAft>
              <a:buNone/>
            </a:pPr>
            <a:r>
              <a:rPr b="1" lang="en-US" sz="1100"/>
              <a:t>Initialize a Repository</a:t>
            </a:r>
            <a:r>
              <a:rPr lang="en-US" sz="1100"/>
              <a:t>: Create a new Git repository in your project directory.</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init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0" lvl="0" marL="0" rtl="0" algn="l">
              <a:spcBef>
                <a:spcPts val="1200"/>
              </a:spcBef>
              <a:spcAft>
                <a:spcPts val="0"/>
              </a:spcAft>
              <a:buNone/>
            </a:pPr>
            <a:r>
              <a:rPr b="1" lang="en-US" sz="1100"/>
              <a:t>Add Files</a:t>
            </a:r>
            <a:r>
              <a:rPr lang="en-US" sz="1100"/>
              <a:t>: Add files to the staging area to prepare them for committing.</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add filename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add . # Add all files</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0" lvl="0" marL="0" rtl="0" algn="l">
              <a:spcBef>
                <a:spcPts val="1200"/>
              </a:spcBef>
              <a:spcAft>
                <a:spcPts val="0"/>
              </a:spcAft>
              <a:buNone/>
            </a:pPr>
            <a:r>
              <a:rPr b="1" lang="en-US" sz="1100"/>
              <a:t>Commit Changes</a:t>
            </a:r>
            <a:r>
              <a:rPr lang="en-US" sz="1100"/>
              <a:t>: Save changes to the local repository with a descriptive commit message.</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commit -m "Your commit message"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0" lvl="0" marL="0" rtl="0" algn="l">
              <a:spcBef>
                <a:spcPts val="1200"/>
              </a:spcBef>
              <a:spcAft>
                <a:spcPts val="0"/>
              </a:spcAft>
              <a:buNone/>
            </a:pPr>
            <a:r>
              <a:rPr b="1" lang="en-US" sz="1100"/>
              <a:t>Create a Branch</a:t>
            </a:r>
            <a:r>
              <a:rPr lang="en-US" sz="1100"/>
              <a:t>: Create and switch to a new branch for feature development or bug fixes.</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branch branch_name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checkout branch_name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t>Alternatively:</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checkout -b branch_name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0" lvl="0" marL="0" rtl="0" algn="l">
              <a:spcBef>
                <a:spcPts val="1200"/>
              </a:spcBef>
              <a:spcAft>
                <a:spcPts val="0"/>
              </a:spcAft>
              <a:buNone/>
            </a:pPr>
            <a:r>
              <a:t/>
            </a:r>
            <a:endParaRPr/>
          </a:p>
        </p:txBody>
      </p:sp>
      <p:sp>
        <p:nvSpPr>
          <p:cNvPr id="107" name="Google Shape;10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1100"/>
              <a:t>Merge Branches</a:t>
            </a:r>
            <a:r>
              <a:rPr lang="en-US" sz="1100"/>
              <a:t>: Integrate changes from one branch into another (typically from a feature branch into the </a:t>
            </a:r>
            <a:r>
              <a:rPr lang="en-US" sz="1100">
                <a:solidFill>
                  <a:srgbClr val="188038"/>
                </a:solidFill>
                <a:latin typeface="Roboto Mono"/>
                <a:ea typeface="Roboto Mono"/>
                <a:cs typeface="Roboto Mono"/>
                <a:sym typeface="Roboto Mono"/>
              </a:rPr>
              <a:t>main</a:t>
            </a:r>
            <a:r>
              <a:rPr lang="en-US" sz="1100"/>
              <a:t> branch).</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checkout main</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Font typeface="Arial"/>
              <a:buNone/>
            </a:pPr>
            <a:r>
              <a:rPr lang="en-US" sz="1100">
                <a:solidFill>
                  <a:srgbClr val="188038"/>
                </a:solidFill>
                <a:latin typeface="Roboto Mono"/>
                <a:ea typeface="Roboto Mono"/>
                <a:cs typeface="Roboto Mono"/>
                <a:sym typeface="Roboto Mono"/>
              </a:rPr>
              <a:t>$ git merge branch_name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0" lvl="0" marL="0" rtl="0" algn="l">
              <a:spcBef>
                <a:spcPts val="1200"/>
              </a:spcBef>
              <a:spcAft>
                <a:spcPts val="0"/>
              </a:spcAft>
              <a:buClr>
                <a:schemeClr val="dk1"/>
              </a:buClr>
              <a:buFont typeface="Arial"/>
              <a:buNone/>
            </a:pPr>
            <a:r>
              <a:rPr b="1" lang="en-US" sz="1100"/>
              <a:t>Push Changes</a:t>
            </a:r>
            <a:r>
              <a:rPr lang="en-US" sz="1100"/>
              <a:t>: Upload local commits to a remote repository.</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push origin branch_name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0" lvl="0" marL="0" rtl="0" algn="l">
              <a:spcBef>
                <a:spcPts val="1200"/>
              </a:spcBef>
              <a:spcAft>
                <a:spcPts val="0"/>
              </a:spcAft>
              <a:buClr>
                <a:schemeClr val="dk1"/>
              </a:buClr>
              <a:buFont typeface="Arial"/>
              <a:buNone/>
            </a:pPr>
            <a:r>
              <a:rPr b="1" lang="en-US" sz="1100"/>
              <a:t>Pull Changes</a:t>
            </a:r>
            <a:r>
              <a:rPr lang="en-US" sz="1100"/>
              <a:t>: Fetch and integrate changes from a remote repository into your local branch.</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pull origin branch_name</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298450" lvl="0" marL="457200" rtl="0" algn="l">
              <a:lnSpc>
                <a:spcPct val="115000"/>
              </a:lnSpc>
              <a:spcBef>
                <a:spcPts val="0"/>
              </a:spcBef>
              <a:spcAft>
                <a:spcPts val="0"/>
              </a:spcAft>
              <a:buClr>
                <a:schemeClr val="dk1"/>
              </a:buClr>
              <a:buSzPts val="1100"/>
              <a:buAutoNum type="arabicPeriod"/>
            </a:pPr>
            <a:r>
              <a:rPr b="1" lang="en-US" sz="1100"/>
              <a:t>Resolve Conflicts</a:t>
            </a:r>
            <a:r>
              <a:rPr lang="en-US" sz="1100"/>
              <a:t>: If changes are conflicting during merge or pull, manually resolve conflicts and commit the resolved changes.</a:t>
            </a:r>
            <a:endParaRPr sz="1100"/>
          </a:p>
          <a:p>
            <a:pPr indent="0" lvl="0" marL="0" rtl="0" algn="l">
              <a:spcBef>
                <a:spcPts val="1200"/>
              </a:spcBef>
              <a:spcAft>
                <a:spcPts val="0"/>
              </a:spcAft>
              <a:buClr>
                <a:schemeClr val="dk1"/>
              </a:buClr>
              <a:buFont typeface="Arial"/>
              <a:buNone/>
            </a:pPr>
            <a:r>
              <a:t/>
            </a:r>
            <a:endParaRPr/>
          </a:p>
          <a:p>
            <a:pPr indent="0" lvl="0" marL="0" rtl="0" algn="l">
              <a:spcBef>
                <a:spcPts val="0"/>
              </a:spcBef>
              <a:spcAft>
                <a:spcPts val="0"/>
              </a:spcAft>
              <a:buNone/>
            </a:pPr>
            <a:r>
              <a:t/>
            </a:r>
            <a:endParaRPr/>
          </a:p>
        </p:txBody>
      </p:sp>
      <p:sp>
        <p:nvSpPr>
          <p:cNvPr id="114" name="Google Shape;11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GitHub Overview</a:t>
            </a:r>
            <a:endParaRPr b="1" sz="1300"/>
          </a:p>
          <a:p>
            <a:pPr indent="0" lvl="0" marL="0" rtl="0" algn="l">
              <a:lnSpc>
                <a:spcPct val="115000"/>
              </a:lnSpc>
              <a:spcBef>
                <a:spcPts val="1200"/>
              </a:spcBef>
              <a:spcAft>
                <a:spcPts val="0"/>
              </a:spcAft>
              <a:buClr>
                <a:schemeClr val="dk1"/>
              </a:buClr>
              <a:buSzPts val="1100"/>
              <a:buFont typeface="Arial"/>
              <a:buNone/>
            </a:pPr>
            <a:r>
              <a:rPr lang="en-US" sz="1100"/>
              <a:t>GitHub is a web-based platform for hosting Git repositories. It provides additional features for collaboration, project management, and code sharing, including:</a:t>
            </a:r>
            <a:endParaRPr sz="1100"/>
          </a:p>
          <a:p>
            <a:pPr indent="-298450" lvl="0" marL="457200" rtl="0" algn="l">
              <a:lnSpc>
                <a:spcPct val="115000"/>
              </a:lnSpc>
              <a:spcBef>
                <a:spcPts val="1200"/>
              </a:spcBef>
              <a:spcAft>
                <a:spcPts val="0"/>
              </a:spcAft>
              <a:buClr>
                <a:schemeClr val="dk1"/>
              </a:buClr>
              <a:buSzPts val="1100"/>
              <a:buChar char="●"/>
            </a:pPr>
            <a:r>
              <a:rPr b="1" lang="en-US" sz="1100"/>
              <a:t>Repositories</a:t>
            </a:r>
            <a:r>
              <a:rPr lang="en-US" sz="1100"/>
              <a:t>: Host and manage your Git repositories online.</a:t>
            </a:r>
            <a:endParaRPr sz="1100"/>
          </a:p>
          <a:p>
            <a:pPr indent="-298450" lvl="0" marL="457200" rtl="0" algn="l">
              <a:lnSpc>
                <a:spcPct val="115000"/>
              </a:lnSpc>
              <a:spcBef>
                <a:spcPts val="0"/>
              </a:spcBef>
              <a:spcAft>
                <a:spcPts val="0"/>
              </a:spcAft>
              <a:buClr>
                <a:schemeClr val="dk1"/>
              </a:buClr>
              <a:buSzPts val="1100"/>
              <a:buChar char="●"/>
            </a:pPr>
            <a:r>
              <a:rPr b="1" lang="en-US" sz="1100"/>
              <a:t>Issues</a:t>
            </a:r>
            <a:r>
              <a:rPr lang="en-US" sz="1100"/>
              <a:t>: Track bugs, tasks, and enhancements with issue tracking.</a:t>
            </a:r>
            <a:endParaRPr sz="1100"/>
          </a:p>
          <a:p>
            <a:pPr indent="-298450" lvl="0" marL="457200" rtl="0" algn="l">
              <a:lnSpc>
                <a:spcPct val="115000"/>
              </a:lnSpc>
              <a:spcBef>
                <a:spcPts val="0"/>
              </a:spcBef>
              <a:spcAft>
                <a:spcPts val="0"/>
              </a:spcAft>
              <a:buClr>
                <a:schemeClr val="dk1"/>
              </a:buClr>
              <a:buSzPts val="1100"/>
              <a:buChar char="●"/>
            </a:pPr>
            <a:r>
              <a:rPr b="1" lang="en-US" sz="1100"/>
              <a:t>Pull Requests</a:t>
            </a:r>
            <a:r>
              <a:rPr lang="en-US" sz="1100"/>
              <a:t>: Propose changes to a repository, review code, and merge changes.</a:t>
            </a:r>
            <a:endParaRPr sz="1100"/>
          </a:p>
          <a:p>
            <a:pPr indent="-298450" lvl="0" marL="457200" rtl="0" algn="l">
              <a:lnSpc>
                <a:spcPct val="115000"/>
              </a:lnSpc>
              <a:spcBef>
                <a:spcPts val="0"/>
              </a:spcBef>
              <a:spcAft>
                <a:spcPts val="0"/>
              </a:spcAft>
              <a:buClr>
                <a:schemeClr val="dk1"/>
              </a:buClr>
              <a:buSzPts val="1100"/>
              <a:buChar char="●"/>
            </a:pPr>
            <a:r>
              <a:rPr b="1" lang="en-US" sz="1100"/>
              <a:t>Forks</a:t>
            </a:r>
            <a:r>
              <a:rPr lang="en-US" sz="1100"/>
              <a:t>: Create personal copies of repositories to experiment or contribute to the original project.</a:t>
            </a:r>
            <a:endParaRPr sz="1100"/>
          </a:p>
          <a:p>
            <a:pPr indent="-298450" lvl="0" marL="457200" rtl="0" algn="l">
              <a:lnSpc>
                <a:spcPct val="115000"/>
              </a:lnSpc>
              <a:spcBef>
                <a:spcPts val="0"/>
              </a:spcBef>
              <a:spcAft>
                <a:spcPts val="0"/>
              </a:spcAft>
              <a:buClr>
                <a:schemeClr val="dk1"/>
              </a:buClr>
              <a:buSzPts val="1100"/>
              <a:buChar char="●"/>
            </a:pPr>
            <a:r>
              <a:rPr b="1" lang="en-US" sz="1100"/>
              <a:t>Actions</a:t>
            </a:r>
            <a:r>
              <a:rPr lang="en-US" sz="1100"/>
              <a:t>: Automate workflows with GitHub Actions for CI/CD (Continuous Integration/Continuous Deployment).</a:t>
            </a:r>
            <a:endParaRPr sz="1100"/>
          </a:p>
          <a:p>
            <a:pPr indent="0" lvl="0" marL="0" rtl="0" algn="l">
              <a:spcBef>
                <a:spcPts val="1200"/>
              </a:spcBef>
              <a:spcAft>
                <a:spcPts val="0"/>
              </a:spcAft>
              <a:buNone/>
            </a:pPr>
            <a:r>
              <a:t/>
            </a:r>
            <a:endParaRPr/>
          </a:p>
        </p:txBody>
      </p:sp>
      <p:sp>
        <p:nvSpPr>
          <p:cNvPr id="128" name="Google Shape;12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Creating a New Repository</a:t>
            </a:r>
            <a:endParaRPr b="1" sz="1300"/>
          </a:p>
          <a:p>
            <a:pPr indent="0" lvl="0" marL="0" rtl="0" algn="l">
              <a:lnSpc>
                <a:spcPct val="115000"/>
              </a:lnSpc>
              <a:spcBef>
                <a:spcPts val="1200"/>
              </a:spcBef>
              <a:spcAft>
                <a:spcPts val="0"/>
              </a:spcAft>
              <a:buClr>
                <a:schemeClr val="dk1"/>
              </a:buClr>
              <a:buSzPts val="1100"/>
              <a:buFont typeface="Arial"/>
              <a:buNone/>
            </a:pPr>
            <a:r>
              <a:rPr lang="en-US" sz="1100"/>
              <a:t>To create a new repository on GitHub:</a:t>
            </a:r>
            <a:endParaRPr sz="1100"/>
          </a:p>
          <a:p>
            <a:pPr indent="-298450" lvl="0" marL="457200" rtl="0" algn="l">
              <a:lnSpc>
                <a:spcPct val="115000"/>
              </a:lnSpc>
              <a:spcBef>
                <a:spcPts val="1200"/>
              </a:spcBef>
              <a:spcAft>
                <a:spcPts val="0"/>
              </a:spcAft>
              <a:buClr>
                <a:schemeClr val="dk1"/>
              </a:buClr>
              <a:buSzPts val="1100"/>
              <a:buAutoNum type="arabicPeriod"/>
            </a:pPr>
            <a:r>
              <a:rPr b="1" lang="en-US" sz="1100"/>
              <a:t>Sign In</a:t>
            </a:r>
            <a:r>
              <a:rPr lang="en-US" sz="1100"/>
              <a:t>: Log in to your GitHub account.</a:t>
            </a:r>
            <a:endParaRPr sz="1100"/>
          </a:p>
          <a:p>
            <a:pPr indent="-298450" lvl="0" marL="457200" rtl="0" algn="l">
              <a:lnSpc>
                <a:spcPct val="115000"/>
              </a:lnSpc>
              <a:spcBef>
                <a:spcPts val="0"/>
              </a:spcBef>
              <a:spcAft>
                <a:spcPts val="0"/>
              </a:spcAft>
              <a:buClr>
                <a:schemeClr val="dk1"/>
              </a:buClr>
              <a:buSzPts val="1100"/>
              <a:buAutoNum type="arabicPeriod"/>
            </a:pPr>
            <a:r>
              <a:rPr b="1" lang="en-US" sz="1100"/>
              <a:t>Create a Repository</a:t>
            </a:r>
            <a:r>
              <a:rPr lang="en-US" sz="1100"/>
              <a:t>:</a:t>
            </a:r>
            <a:endParaRPr sz="1100"/>
          </a:p>
          <a:p>
            <a:pPr indent="-298450" lvl="1" marL="914400" rtl="0" algn="l">
              <a:lnSpc>
                <a:spcPct val="115000"/>
              </a:lnSpc>
              <a:spcBef>
                <a:spcPts val="0"/>
              </a:spcBef>
              <a:spcAft>
                <a:spcPts val="0"/>
              </a:spcAft>
              <a:buClr>
                <a:schemeClr val="dk1"/>
              </a:buClr>
              <a:buSzPts val="1100"/>
              <a:buChar char="○"/>
            </a:pPr>
            <a:r>
              <a:rPr lang="en-US" sz="1100"/>
              <a:t>Navigate to the GitHub homepage.</a:t>
            </a:r>
            <a:endParaRPr sz="1100"/>
          </a:p>
          <a:p>
            <a:pPr indent="-298450" lvl="1" marL="914400" rtl="0" algn="l">
              <a:lnSpc>
                <a:spcPct val="115000"/>
              </a:lnSpc>
              <a:spcBef>
                <a:spcPts val="0"/>
              </a:spcBef>
              <a:spcAft>
                <a:spcPts val="0"/>
              </a:spcAft>
              <a:buClr>
                <a:schemeClr val="dk1"/>
              </a:buClr>
              <a:buSzPts val="1100"/>
              <a:buChar char="○"/>
            </a:pPr>
            <a:r>
              <a:rPr lang="en-US" sz="1100"/>
              <a:t>Click on the </a:t>
            </a:r>
            <a:r>
              <a:rPr b="1" lang="en-US" sz="1100">
                <a:solidFill>
                  <a:srgbClr val="188038"/>
                </a:solidFill>
                <a:latin typeface="Roboto Mono"/>
                <a:ea typeface="Roboto Mono"/>
                <a:cs typeface="Roboto Mono"/>
                <a:sym typeface="Roboto Mono"/>
              </a:rPr>
              <a:t>+</a:t>
            </a:r>
            <a:r>
              <a:rPr lang="en-US" sz="1100"/>
              <a:t> icon in the top-right corner and select </a:t>
            </a:r>
            <a:r>
              <a:rPr b="1" lang="en-US" sz="1100"/>
              <a:t>"New repository"</a:t>
            </a:r>
            <a:r>
              <a:rPr lang="en-US" sz="1100"/>
              <a:t>.</a:t>
            </a:r>
            <a:endParaRPr sz="1100"/>
          </a:p>
          <a:p>
            <a:pPr indent="-298450" lvl="0" marL="457200" rtl="0" algn="l">
              <a:lnSpc>
                <a:spcPct val="115000"/>
              </a:lnSpc>
              <a:spcBef>
                <a:spcPts val="0"/>
              </a:spcBef>
              <a:spcAft>
                <a:spcPts val="0"/>
              </a:spcAft>
              <a:buClr>
                <a:schemeClr val="dk1"/>
              </a:buClr>
              <a:buSzPts val="1100"/>
              <a:buAutoNum type="arabicPeriod"/>
            </a:pPr>
            <a:r>
              <a:rPr b="1" lang="en-US" sz="1100"/>
              <a:t>Repository Details</a:t>
            </a:r>
            <a:r>
              <a:rPr lang="en-US" sz="1100"/>
              <a:t>:</a:t>
            </a:r>
            <a:endParaRPr sz="1100"/>
          </a:p>
          <a:p>
            <a:pPr indent="-298450" lvl="1" marL="914400" rtl="0" algn="l">
              <a:lnSpc>
                <a:spcPct val="115000"/>
              </a:lnSpc>
              <a:spcBef>
                <a:spcPts val="0"/>
              </a:spcBef>
              <a:spcAft>
                <a:spcPts val="0"/>
              </a:spcAft>
              <a:buClr>
                <a:schemeClr val="dk1"/>
              </a:buClr>
              <a:buSzPts val="1100"/>
              <a:buChar char="○"/>
            </a:pPr>
            <a:r>
              <a:rPr b="1" lang="en-US" sz="1100"/>
              <a:t>Repository Name</a:t>
            </a:r>
            <a:r>
              <a:rPr lang="en-US" sz="1100"/>
              <a:t>: Enter a name for your repository.</a:t>
            </a:r>
            <a:endParaRPr sz="1100"/>
          </a:p>
          <a:p>
            <a:pPr indent="-298450" lvl="1" marL="914400" rtl="0" algn="l">
              <a:lnSpc>
                <a:spcPct val="115000"/>
              </a:lnSpc>
              <a:spcBef>
                <a:spcPts val="0"/>
              </a:spcBef>
              <a:spcAft>
                <a:spcPts val="0"/>
              </a:spcAft>
              <a:buClr>
                <a:schemeClr val="dk1"/>
              </a:buClr>
              <a:buSzPts val="1100"/>
              <a:buChar char="○"/>
            </a:pPr>
            <a:r>
              <a:rPr b="1" lang="en-US" sz="1100"/>
              <a:t>Description</a:t>
            </a:r>
            <a:r>
              <a:rPr lang="en-US" sz="1100"/>
              <a:t>: Optionally, provide a description of your repository.</a:t>
            </a:r>
            <a:endParaRPr sz="1100"/>
          </a:p>
          <a:p>
            <a:pPr indent="-298450" lvl="1" marL="914400" rtl="0" algn="l">
              <a:lnSpc>
                <a:spcPct val="115000"/>
              </a:lnSpc>
              <a:spcBef>
                <a:spcPts val="0"/>
              </a:spcBef>
              <a:spcAft>
                <a:spcPts val="0"/>
              </a:spcAft>
              <a:buClr>
                <a:schemeClr val="dk1"/>
              </a:buClr>
              <a:buSzPts val="1100"/>
              <a:buChar char="○"/>
            </a:pPr>
            <a:r>
              <a:rPr b="1" lang="en-US" sz="1100"/>
              <a:t>Visibility</a:t>
            </a:r>
            <a:r>
              <a:rPr lang="en-US" sz="1100"/>
              <a:t>: Choose between </a:t>
            </a:r>
            <a:r>
              <a:rPr b="1" lang="en-US" sz="1100"/>
              <a:t>Public</a:t>
            </a:r>
            <a:r>
              <a:rPr lang="en-US" sz="1100"/>
              <a:t> or </a:t>
            </a:r>
            <a:r>
              <a:rPr b="1" lang="en-US" sz="1100"/>
              <a:t>Private</a:t>
            </a:r>
            <a:r>
              <a:rPr lang="en-US" sz="1100"/>
              <a:t>.</a:t>
            </a:r>
            <a:endParaRPr sz="1100"/>
          </a:p>
          <a:p>
            <a:pPr indent="-298450" lvl="0" marL="457200" rtl="0" algn="l">
              <a:lnSpc>
                <a:spcPct val="115000"/>
              </a:lnSpc>
              <a:spcBef>
                <a:spcPts val="0"/>
              </a:spcBef>
              <a:spcAft>
                <a:spcPts val="0"/>
              </a:spcAft>
              <a:buClr>
                <a:schemeClr val="dk1"/>
              </a:buClr>
              <a:buSzPts val="1100"/>
              <a:buAutoNum type="arabicPeriod"/>
            </a:pPr>
            <a:r>
              <a:rPr b="1" lang="en-US" sz="1100"/>
              <a:t>Initialize Repository</a:t>
            </a:r>
            <a:r>
              <a:rPr lang="en-US" sz="1100"/>
              <a:t> (Optional):</a:t>
            </a:r>
            <a:endParaRPr sz="1100"/>
          </a:p>
          <a:p>
            <a:pPr indent="-298450" lvl="1" marL="914400" rtl="0" algn="l">
              <a:lnSpc>
                <a:spcPct val="115000"/>
              </a:lnSpc>
              <a:spcBef>
                <a:spcPts val="0"/>
              </a:spcBef>
              <a:spcAft>
                <a:spcPts val="0"/>
              </a:spcAft>
              <a:buClr>
                <a:schemeClr val="dk1"/>
              </a:buClr>
              <a:buSzPts val="1100"/>
              <a:buChar char="○"/>
            </a:pPr>
            <a:r>
              <a:rPr lang="en-US" sz="1100"/>
              <a:t>You can initialize the repository with a README file, </a:t>
            </a:r>
            <a:r>
              <a:rPr lang="en-US" sz="1100">
                <a:solidFill>
                  <a:srgbClr val="188038"/>
                </a:solidFill>
                <a:latin typeface="Roboto Mono"/>
                <a:ea typeface="Roboto Mono"/>
                <a:cs typeface="Roboto Mono"/>
                <a:sym typeface="Roboto Mono"/>
              </a:rPr>
              <a:t>.gitignore</a:t>
            </a:r>
            <a:r>
              <a:rPr lang="en-US" sz="1100"/>
              <a:t>, or a license.</a:t>
            </a:r>
            <a:endParaRPr sz="1100"/>
          </a:p>
          <a:p>
            <a:pPr indent="-298450" lvl="0" marL="457200" rtl="0" algn="l">
              <a:lnSpc>
                <a:spcPct val="115000"/>
              </a:lnSpc>
              <a:spcBef>
                <a:spcPts val="0"/>
              </a:spcBef>
              <a:spcAft>
                <a:spcPts val="0"/>
              </a:spcAft>
              <a:buClr>
                <a:schemeClr val="dk1"/>
              </a:buClr>
              <a:buSzPts val="1100"/>
              <a:buAutoNum type="arabicPeriod"/>
            </a:pPr>
            <a:r>
              <a:rPr b="1" lang="en-US" sz="1100"/>
              <a:t>Create Repository</a:t>
            </a:r>
            <a:r>
              <a:rPr lang="en-US" sz="1100"/>
              <a:t>: Click </a:t>
            </a:r>
            <a:r>
              <a:rPr b="1" lang="en-US" sz="1100"/>
              <a:t>"Create repository"</a:t>
            </a:r>
            <a:r>
              <a:rPr lang="en-US" sz="1100"/>
              <a:t> to finalize the creation.</a:t>
            </a:r>
            <a:endParaRPr sz="1100"/>
          </a:p>
          <a:p>
            <a:pPr indent="-298450" lvl="0" marL="457200" rtl="0" algn="l">
              <a:lnSpc>
                <a:spcPct val="115000"/>
              </a:lnSpc>
              <a:spcBef>
                <a:spcPts val="0"/>
              </a:spcBef>
              <a:spcAft>
                <a:spcPts val="0"/>
              </a:spcAft>
              <a:buClr>
                <a:schemeClr val="dk1"/>
              </a:buClr>
              <a:buSzPts val="1100"/>
              <a:buAutoNum type="arabicPeriod"/>
            </a:pPr>
            <a:r>
              <a:rPr b="1" lang="en-US" sz="1100"/>
              <a:t>Clone Repository Locally</a:t>
            </a:r>
            <a:r>
              <a:rPr lang="en-US" sz="1100"/>
              <a:t>:</a:t>
            </a:r>
            <a:endParaRPr sz="1100"/>
          </a:p>
          <a:p>
            <a:pPr indent="-298450" lvl="1" marL="914400" rtl="0" algn="l">
              <a:lnSpc>
                <a:spcPct val="115000"/>
              </a:lnSpc>
              <a:spcBef>
                <a:spcPts val="0"/>
              </a:spcBef>
              <a:spcAft>
                <a:spcPts val="0"/>
              </a:spcAft>
              <a:buClr>
                <a:schemeClr val="dk1"/>
              </a:buClr>
              <a:buSzPts val="1100"/>
              <a:buChar char="○"/>
            </a:pPr>
            <a:r>
              <a:rPr lang="en-US" sz="1100"/>
              <a:t>Copy the repository URL from GitHub (HTTPS or SSH).</a:t>
            </a:r>
            <a:endParaRPr sz="1100"/>
          </a:p>
          <a:p>
            <a:pPr indent="-298450" lvl="1" marL="914400" rtl="0" algn="l">
              <a:lnSpc>
                <a:spcPct val="115000"/>
              </a:lnSpc>
              <a:spcBef>
                <a:spcPts val="0"/>
              </a:spcBef>
              <a:spcAft>
                <a:spcPts val="0"/>
              </a:spcAft>
              <a:buClr>
                <a:schemeClr val="dk1"/>
              </a:buClr>
              <a:buSzPts val="1100"/>
              <a:buChar char="○"/>
            </a:pPr>
            <a:r>
              <a:rPr lang="en-US" sz="1100"/>
              <a:t>Use the </a:t>
            </a:r>
            <a:r>
              <a:rPr lang="en-US" sz="1100">
                <a:solidFill>
                  <a:srgbClr val="188038"/>
                </a:solidFill>
                <a:latin typeface="Roboto Mono"/>
                <a:ea typeface="Roboto Mono"/>
                <a:cs typeface="Roboto Mono"/>
                <a:sym typeface="Roboto Mono"/>
              </a:rPr>
              <a:t>git clone</a:t>
            </a:r>
            <a:r>
              <a:rPr lang="en-US" sz="1100"/>
              <a:t> command to clone the repository to your local machine.</a:t>
            </a:r>
            <a:endParaRPr sz="1100"/>
          </a:p>
          <a:p>
            <a:pPr indent="0" lvl="0" marL="0" rtl="0" algn="l">
              <a:spcBef>
                <a:spcPts val="1200"/>
              </a:spcBef>
              <a:spcAft>
                <a:spcPts val="0"/>
              </a:spcAft>
              <a:buNone/>
            </a:pP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clone https://github.com/username/repository_name.git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sz="1100"/>
          </a:p>
          <a:p>
            <a:pPr indent="0" lvl="0" marL="0" rtl="0" algn="l">
              <a:lnSpc>
                <a:spcPct val="115000"/>
              </a:lnSpc>
              <a:spcBef>
                <a:spcPts val="1400"/>
              </a:spcBef>
              <a:spcAft>
                <a:spcPts val="0"/>
              </a:spcAft>
              <a:buClr>
                <a:schemeClr val="dk1"/>
              </a:buClr>
              <a:buSzPts val="1100"/>
              <a:buFont typeface="Arial"/>
              <a:buNone/>
            </a:pPr>
            <a:r>
              <a:rPr b="1" lang="en-US" sz="1300"/>
              <a:t>Summary</a:t>
            </a:r>
            <a:endParaRPr b="1" sz="1300"/>
          </a:p>
          <a:p>
            <a:pPr indent="-298450" lvl="0" marL="457200" rtl="0" algn="l">
              <a:lnSpc>
                <a:spcPct val="115000"/>
              </a:lnSpc>
              <a:spcBef>
                <a:spcPts val="1200"/>
              </a:spcBef>
              <a:spcAft>
                <a:spcPts val="0"/>
              </a:spcAft>
              <a:buClr>
                <a:schemeClr val="dk1"/>
              </a:buClr>
              <a:buSzPts val="1100"/>
              <a:buChar char="●"/>
            </a:pPr>
            <a:r>
              <a:rPr b="1" lang="en-US" sz="1100"/>
              <a:t>Git</a:t>
            </a:r>
            <a:r>
              <a:rPr lang="en-US" sz="1100"/>
              <a:t>: A distributed version control system for tracking changes to files and facilitating collaboration.</a:t>
            </a:r>
            <a:endParaRPr sz="1100"/>
          </a:p>
          <a:p>
            <a:pPr indent="-298450" lvl="0" marL="457200" rtl="0" algn="l">
              <a:lnSpc>
                <a:spcPct val="115000"/>
              </a:lnSpc>
              <a:spcBef>
                <a:spcPts val="0"/>
              </a:spcBef>
              <a:spcAft>
                <a:spcPts val="0"/>
              </a:spcAft>
              <a:buClr>
                <a:schemeClr val="dk1"/>
              </a:buClr>
              <a:buSzPts val="1100"/>
              <a:buChar char="●"/>
            </a:pPr>
            <a:r>
              <a:rPr b="1" lang="en-US" sz="1100"/>
              <a:t>Key Concepts</a:t>
            </a:r>
            <a:r>
              <a:rPr lang="en-US" sz="1100"/>
              <a:t>: Repository, commit, branch, merge, clone, pull, push, fork, checkout, status.</a:t>
            </a:r>
            <a:endParaRPr sz="1100"/>
          </a:p>
          <a:p>
            <a:pPr indent="-298450" lvl="0" marL="457200" rtl="0" algn="l">
              <a:lnSpc>
                <a:spcPct val="115000"/>
              </a:lnSpc>
              <a:spcBef>
                <a:spcPts val="0"/>
              </a:spcBef>
              <a:spcAft>
                <a:spcPts val="0"/>
              </a:spcAft>
              <a:buClr>
                <a:schemeClr val="dk1"/>
              </a:buClr>
              <a:buSzPts val="1100"/>
              <a:buChar char="●"/>
            </a:pPr>
            <a:r>
              <a:rPr b="1" lang="en-US" sz="1100"/>
              <a:t>Git Workflow</a:t>
            </a:r>
            <a:r>
              <a:rPr lang="en-US" sz="1100"/>
              <a:t>: Initialize, add, commit, branch, merge, push, pull, resolve conflicts.</a:t>
            </a:r>
            <a:endParaRPr sz="1100"/>
          </a:p>
          <a:p>
            <a:pPr indent="-298450" lvl="0" marL="457200" rtl="0" algn="l">
              <a:lnSpc>
                <a:spcPct val="115000"/>
              </a:lnSpc>
              <a:spcBef>
                <a:spcPts val="0"/>
              </a:spcBef>
              <a:spcAft>
                <a:spcPts val="0"/>
              </a:spcAft>
              <a:buClr>
                <a:schemeClr val="dk1"/>
              </a:buClr>
              <a:buSzPts val="1100"/>
              <a:buChar char="●"/>
            </a:pPr>
            <a:r>
              <a:rPr b="1" lang="en-US" sz="1100"/>
              <a:t>GitHub</a:t>
            </a:r>
            <a:r>
              <a:rPr lang="en-US" sz="1100"/>
              <a:t>: A platform for hosting Git repositories with features for collaboration, project management, and automation.</a:t>
            </a:r>
            <a:endParaRPr sz="1100"/>
          </a:p>
          <a:p>
            <a:pPr indent="-298450" lvl="0" marL="457200" rtl="0" algn="l">
              <a:lnSpc>
                <a:spcPct val="115000"/>
              </a:lnSpc>
              <a:spcBef>
                <a:spcPts val="0"/>
              </a:spcBef>
              <a:spcAft>
                <a:spcPts val="0"/>
              </a:spcAft>
              <a:buClr>
                <a:schemeClr val="dk1"/>
              </a:buClr>
              <a:buSzPts val="1100"/>
              <a:buChar char="●"/>
            </a:pPr>
            <a:r>
              <a:rPr b="1" lang="en-US" sz="1100"/>
              <a:t>Creating a Repository</a:t>
            </a:r>
            <a:r>
              <a:rPr lang="en-US" sz="1100"/>
              <a:t>: On GitHub, create a repository, optionally initialize it, and clone it to your local machine.</a:t>
            </a:r>
            <a:endParaRPr sz="1100"/>
          </a:p>
          <a:p>
            <a:pPr indent="0" lvl="0" marL="0" rtl="0" algn="l">
              <a:spcBef>
                <a:spcPts val="1200"/>
              </a:spcBef>
              <a:spcAft>
                <a:spcPts val="0"/>
              </a:spcAft>
              <a:buNone/>
            </a:pPr>
            <a:r>
              <a:t/>
            </a:r>
            <a:endParaRPr/>
          </a:p>
        </p:txBody>
      </p:sp>
      <p:sp>
        <p:nvSpPr>
          <p:cNvPr id="135" name="Google Shape;13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300"/>
              <a:t>Git Commands Overview</a:t>
            </a:r>
            <a:endParaRPr b="1" sz="1300"/>
          </a:p>
          <a:p>
            <a:pPr indent="0" lvl="0" marL="0" rtl="0" algn="l">
              <a:lnSpc>
                <a:spcPct val="115000"/>
              </a:lnSpc>
              <a:spcBef>
                <a:spcPts val="1200"/>
              </a:spcBef>
              <a:spcAft>
                <a:spcPts val="0"/>
              </a:spcAft>
              <a:buClr>
                <a:schemeClr val="dk1"/>
              </a:buClr>
              <a:buSzPts val="1100"/>
              <a:buFont typeface="Arial"/>
              <a:buNone/>
            </a:pPr>
            <a:r>
              <a:rPr lang="en-US" sz="1100"/>
              <a:t>Here’s a quick reference for commonly used Git commands:</a:t>
            </a:r>
            <a:endParaRPr sz="1100"/>
          </a:p>
          <a:p>
            <a:pPr indent="-298450" lvl="0" marL="457200" rtl="0" algn="l">
              <a:lnSpc>
                <a:spcPct val="115000"/>
              </a:lnSpc>
              <a:spcBef>
                <a:spcPts val="1200"/>
              </a:spcBef>
              <a:spcAft>
                <a:spcPts val="0"/>
              </a:spcAft>
              <a:buClr>
                <a:schemeClr val="dk1"/>
              </a:buClr>
              <a:buSzPts val="1100"/>
              <a:buChar char="●"/>
            </a:pPr>
            <a:r>
              <a:rPr b="1" lang="en-US" sz="1100"/>
              <a:t>Initialize and Clone Repositories</a:t>
            </a:r>
            <a:endParaRPr b="1" sz="1100"/>
          </a:p>
          <a:p>
            <a:pPr indent="0" lvl="0" marL="0" rtl="0" algn="l">
              <a:spcBef>
                <a:spcPts val="1200"/>
              </a:spcBef>
              <a:spcAft>
                <a:spcPts val="0"/>
              </a:spcAft>
              <a:buNone/>
            </a:pPr>
            <a:r>
              <a:rPr b="1" lang="en-US" sz="1100"/>
              <a:t>Initialize a New Repository</a:t>
            </a:r>
            <a:r>
              <a:rPr lang="en-US" sz="1100"/>
              <a:t>: Initializes a new Git repository in your project directory.</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init</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None/>
            </a:pPr>
            <a:r>
              <a:rPr b="1" lang="en-US" sz="1100"/>
              <a:t>Clone a Repository</a:t>
            </a:r>
            <a:r>
              <a:rPr lang="en-US" sz="1100"/>
              <a:t>: Creates a local copy of a remote repository.</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clone &lt;repository_url&gt;</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Char char="●"/>
            </a:pPr>
            <a:r>
              <a:rPr b="1" lang="en-US" sz="1100"/>
              <a:t>Check Status</a:t>
            </a:r>
            <a:endParaRPr b="1" sz="1100"/>
          </a:p>
          <a:p>
            <a:pPr indent="0" lvl="0" marL="0" rtl="0" algn="l">
              <a:spcBef>
                <a:spcPts val="1200"/>
              </a:spcBef>
              <a:spcAft>
                <a:spcPts val="0"/>
              </a:spcAft>
              <a:buNone/>
            </a:pPr>
            <a:r>
              <a:rPr b="1" lang="en-US" sz="1100"/>
              <a:t>View Current Status</a:t>
            </a:r>
            <a:r>
              <a:rPr lang="en-US" sz="1100"/>
              <a:t>: Shows the state of the working directory and staging area.</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status</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Char char="●"/>
            </a:pPr>
            <a:r>
              <a:rPr b="1" lang="en-US" sz="1100"/>
              <a:t>Add Changes</a:t>
            </a:r>
            <a:endParaRPr b="1" sz="1100"/>
          </a:p>
          <a:p>
            <a:pPr indent="0" lvl="0" marL="0" rtl="0" algn="l">
              <a:spcBef>
                <a:spcPts val="1200"/>
              </a:spcBef>
              <a:spcAft>
                <a:spcPts val="0"/>
              </a:spcAft>
              <a:buNone/>
            </a:pPr>
            <a:r>
              <a:rPr b="1" lang="en-US" sz="1100"/>
              <a:t>Add Files to Staging Area</a:t>
            </a:r>
            <a:r>
              <a:rPr lang="en-US" sz="1100"/>
              <a:t>: Prepare files for the next commit.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add &lt;filename&gt;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 git add . # Add all files</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Char char="●"/>
            </a:pPr>
            <a:r>
              <a:rPr b="1" lang="en-US" sz="1100"/>
              <a:t>Commit Changes</a:t>
            </a:r>
            <a:endParaRPr b="1" sz="1100"/>
          </a:p>
          <a:p>
            <a:pPr indent="0" lvl="0" marL="0" rtl="0" algn="l">
              <a:spcBef>
                <a:spcPts val="1200"/>
              </a:spcBef>
              <a:spcAft>
                <a:spcPts val="0"/>
              </a:spcAft>
              <a:buNone/>
            </a:pPr>
            <a:r>
              <a:rPr b="1" lang="en-US" sz="1100"/>
              <a:t>Commit Staged Changes</a:t>
            </a:r>
            <a:r>
              <a:rPr lang="en-US" sz="1100"/>
              <a:t>: Save changes to the local repository with a descriptive message.</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commit -m "Commit message"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Char char="●"/>
            </a:pPr>
            <a:r>
              <a:rPr b="1" lang="en-US" sz="1100"/>
              <a:t>View Commit History</a:t>
            </a:r>
            <a:endParaRPr b="1" sz="1100"/>
          </a:p>
          <a:p>
            <a:pPr indent="0" lvl="0" marL="0" rtl="0" algn="l">
              <a:spcBef>
                <a:spcPts val="1200"/>
              </a:spcBef>
              <a:spcAft>
                <a:spcPts val="0"/>
              </a:spcAft>
              <a:buNone/>
            </a:pPr>
            <a:r>
              <a:rPr b="1" lang="en-US" sz="1100"/>
              <a:t>Show Commit Log</a:t>
            </a:r>
            <a:r>
              <a:rPr lang="en-US" sz="1100"/>
              <a:t>: Display a list of commits in the repository.</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log</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298450" lvl="0" marL="457200" rtl="0" algn="l">
              <a:lnSpc>
                <a:spcPct val="115000"/>
              </a:lnSpc>
              <a:spcBef>
                <a:spcPts val="0"/>
              </a:spcBef>
              <a:spcAft>
                <a:spcPts val="0"/>
              </a:spcAft>
              <a:buClr>
                <a:schemeClr val="dk1"/>
              </a:buClr>
              <a:buSzPts val="1100"/>
              <a:buChar char="●"/>
            </a:pPr>
            <a:r>
              <a:rPr b="1" lang="en-US" sz="1100"/>
              <a:t>Branch Management</a:t>
            </a:r>
            <a:endParaRPr b="1" sz="1100"/>
          </a:p>
          <a:p>
            <a:pPr indent="0" lvl="0" marL="0" rtl="0" algn="l">
              <a:spcBef>
                <a:spcPts val="1200"/>
              </a:spcBef>
              <a:spcAft>
                <a:spcPts val="0"/>
              </a:spcAft>
              <a:buNone/>
            </a:pPr>
            <a:r>
              <a:rPr b="1" lang="en-US" sz="1100"/>
              <a:t>Create a New Branch</a:t>
            </a:r>
            <a:r>
              <a:rPr lang="en-US" sz="1100"/>
              <a:t>: Create a new branch for development.</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branch &lt;branch_name&gt;</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None/>
            </a:pPr>
            <a:r>
              <a:rPr b="1" lang="en-US" sz="1100"/>
              <a:t>Switch Branches</a:t>
            </a:r>
            <a:r>
              <a:rPr lang="en-US" sz="1100"/>
              <a:t>: Change to a different branch.</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checkout &lt;branch_name&gt;</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None/>
            </a:pPr>
            <a:r>
              <a:rPr b="1" lang="en-US" sz="1100"/>
              <a:t>Create and Switch</a:t>
            </a:r>
            <a:r>
              <a:rPr lang="en-US" sz="1100"/>
              <a:t>: Create and switch to a new branch in one command.</a:t>
            </a:r>
            <a:br>
              <a:rPr lang="en-US" sz="1100"/>
            </a:br>
            <a:r>
              <a:rPr lang="en-US" sz="1100"/>
              <a:t>bash</a:t>
            </a:r>
            <a:br>
              <a:rPr lang="en-US" sz="1100"/>
            </a:br>
            <a:r>
              <a:rPr lang="en-US" sz="1100"/>
              <a:t>Copy code</a:t>
            </a:r>
            <a:br>
              <a:rPr lang="en-US" sz="1100"/>
            </a:br>
            <a:r>
              <a:rPr lang="en-US" sz="1100">
                <a:solidFill>
                  <a:srgbClr val="188038"/>
                </a:solidFill>
                <a:latin typeface="Roboto Mono"/>
                <a:ea typeface="Roboto Mono"/>
                <a:cs typeface="Roboto Mono"/>
                <a:sym typeface="Roboto Mono"/>
              </a:rPr>
              <a:t>$ git checkout -b &lt;branch_name&gt;</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1200"/>
              </a:spcBef>
              <a:spcAft>
                <a:spcPts val="0"/>
              </a:spcAft>
              <a:buClr>
                <a:schemeClr val="dk1"/>
              </a:buClr>
              <a:buSzPts val="1100"/>
              <a:buChar char="○"/>
            </a:pPr>
            <a:r>
              <a:t/>
            </a:r>
            <a:endParaRPr sz="1100"/>
          </a:p>
          <a:p>
            <a:pPr indent="0" lvl="0" marL="0" rtl="0" algn="l">
              <a:spcBef>
                <a:spcPts val="1200"/>
              </a:spcBef>
              <a:spcAft>
                <a:spcPts val="0"/>
              </a:spcAft>
              <a:buNone/>
            </a:pPr>
            <a:r>
              <a:t/>
            </a:r>
            <a:endParaRPr/>
          </a:p>
        </p:txBody>
      </p:sp>
      <p:sp>
        <p:nvSpPr>
          <p:cNvPr id="142" name="Google Shape;1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5" name="Google Shape;3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4425043" y="2103437"/>
            <a:ext cx="334191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Lesson 4: Git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Git Commands Overview</a:t>
            </a:r>
            <a:endParaRPr/>
          </a:p>
        </p:txBody>
      </p:sp>
      <p:sp>
        <p:nvSpPr>
          <p:cNvPr id="152" name="Google Shape;152;p10"/>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git commit -m "message": Commits staged changes with a descriptive message.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git log: Displays the commit history.</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git push: Uploads your commits to a remote repository.</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git pull: Downloads changes from a remote repository and merges them into your local branch.</a:t>
            </a:r>
            <a:endParaRPr b="0" i="0" sz="2200" u="none" cap="none" strike="noStrike">
              <a:solidFill>
                <a:schemeClr val="dk1"/>
              </a:solidFill>
              <a:latin typeface="Arial"/>
              <a:ea typeface="Arial"/>
              <a:cs typeface="Arial"/>
              <a:sym typeface="Arial"/>
            </a:endParaRPr>
          </a:p>
          <a:p>
            <a:pPr indent="-146050" lvl="0" marL="285750" marR="0" rtl="0" algn="l">
              <a:lnSpc>
                <a:spcPct val="15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Branching and Merging</a:t>
            </a:r>
            <a:endParaRPr/>
          </a:p>
        </p:txBody>
      </p:sp>
      <p:sp>
        <p:nvSpPr>
          <p:cNvPr id="159" name="Google Shape;159;p11"/>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Branching:</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Use git branch [branch-name] to create a new branch.</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Switch to a branch using git checkout [branch-name] or git switch [branch-name].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Merging:</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Combine changes from one branch into another using git merge [branch-name].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Branching and Merging</a:t>
            </a:r>
            <a:endParaRPr/>
          </a:p>
        </p:txBody>
      </p:sp>
      <p:sp>
        <p:nvSpPr>
          <p:cNvPr id="166" name="Google Shape;166;p12"/>
          <p:cNvSpPr txBox="1"/>
          <p:nvPr/>
        </p:nvSpPr>
        <p:spPr>
          <a:xfrm>
            <a:off x="1022888" y="1813302"/>
            <a:ext cx="9624448" cy="309052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Conflict Resolution:</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When changes conflict, Git will pause the merge and allow you to manually resolve the conflicts.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Example Workflow:</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Create a feature branch, make changes, commit, and then merge back into the main branch.</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Understanding the Staging Area</a:t>
            </a:r>
            <a:endParaRPr/>
          </a:p>
        </p:txBody>
      </p:sp>
      <p:sp>
        <p:nvSpPr>
          <p:cNvPr id="173" name="Google Shape;173;p13"/>
          <p:cNvSpPr txBox="1"/>
          <p:nvPr/>
        </p:nvSpPr>
        <p:spPr>
          <a:xfrm>
            <a:off x="1022888" y="1813302"/>
            <a:ext cx="9624448" cy="410618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The staging area (or index) is an intermediate space where changes are gathered before committing.</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Commands: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add [file]: Adds changes in [file] to the staging area.</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reset [file]: Removes changes from the staging area but keeps them in the working directory.</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Use Case: Allows you to stage only specific changes instead of committing everything in your working directory.</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Ignoring Files</a:t>
            </a:r>
            <a:endParaRPr/>
          </a:p>
        </p:txBody>
      </p:sp>
      <p:sp>
        <p:nvSpPr>
          <p:cNvPr id="180" name="Google Shape;180;p14"/>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Use a .gitignore file to specify files or directories that Git should ignore.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Common Examples: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*.log to ignore all log files.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node_modules/ to ignore dependencies in Node.js projects.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Create a .gitignore File: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In your project root, create a .gitignore file and list patterns for files you want to ignore.</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What is Git?</a:t>
            </a:r>
            <a:endParaRPr/>
          </a:p>
        </p:txBody>
      </p:sp>
      <p:sp>
        <p:nvSpPr>
          <p:cNvPr id="96" name="Google Shape;96;p2"/>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Git: A distributed version control system used to track changes in source code during software development.</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Key features: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Distributed: Every developer has a full copy of the repository.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Fast: Local operations are quick because the full history is on your machine.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Flexible: Supports various workflows and branching models.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Key Concepts in Git</a:t>
            </a:r>
            <a:endParaRPr/>
          </a:p>
        </p:txBody>
      </p:sp>
      <p:sp>
        <p:nvSpPr>
          <p:cNvPr id="103" name="Google Shape;103;p3"/>
          <p:cNvSpPr txBox="1"/>
          <p:nvPr/>
        </p:nvSpPr>
        <p:spPr>
          <a:xfrm>
            <a:off x="1022888" y="1690688"/>
            <a:ext cx="9624448" cy="478329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Repository (Repo):</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 directory containing your project files and the history of all changes.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Commit:</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 snapshot of changes made to the repository.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Each commit has a unique identifier (SHA-1 hash).</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Branch:</a:t>
            </a:r>
            <a:endParaRPr/>
          </a:p>
          <a:p>
            <a:pPr indent="-342900" lvl="1" marL="8001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 separate line of development, used to work on features or fixes independently.</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Merge: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Integrating changes from one branch into another.</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Understanding the Git Workflow</a:t>
            </a:r>
            <a:endParaRPr/>
          </a:p>
        </p:txBody>
      </p:sp>
      <p:sp>
        <p:nvSpPr>
          <p:cNvPr id="110" name="Google Shape;110;p4"/>
          <p:cNvSpPr txBox="1"/>
          <p:nvPr/>
        </p:nvSpPr>
        <p:spPr>
          <a:xfrm>
            <a:off x="1022888" y="1813302"/>
            <a:ext cx="9624448" cy="309052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Working Directory: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The directory where your files are located and where you make changes.</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Staging Area (Index):</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 place where you can stage changes before committing them.</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Commit:</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 recorded change that is saved to the repository.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Understanding the Git Workflow</a:t>
            </a:r>
            <a:endParaRPr/>
          </a:p>
        </p:txBody>
      </p:sp>
      <p:sp>
        <p:nvSpPr>
          <p:cNvPr id="117" name="Google Shape;117;p5"/>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Remote Repository: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 version of your project hosted on a remote server (e.g., GitHub).</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Typical Workflow:</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Modify files in the working directory.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Stage changes with git add.</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Commit changes with git commit.</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Push commits to a remote repository with git push.</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Setting Up Git</a:t>
            </a:r>
            <a:endParaRPr/>
          </a:p>
        </p:txBody>
      </p:sp>
      <p:sp>
        <p:nvSpPr>
          <p:cNvPr id="124" name="Google Shape;124;p6"/>
          <p:cNvSpPr txBox="1"/>
          <p:nvPr/>
        </p:nvSpPr>
        <p:spPr>
          <a:xfrm>
            <a:off x="990230" y="1690688"/>
            <a:ext cx="9624448" cy="410618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Configuration:</a:t>
            </a:r>
            <a:endParaRPr/>
          </a:p>
          <a:p>
            <a:pPr indent="0" lvl="1" marL="457200" marR="0" rtl="0" algn="l">
              <a:lnSpc>
                <a:spcPct val="150000"/>
              </a:lnSpc>
              <a:spcBef>
                <a:spcPts val="0"/>
              </a:spcBef>
              <a:spcAft>
                <a:spcPts val="0"/>
              </a:spcAft>
              <a:buNone/>
            </a:pPr>
            <a:r>
              <a:rPr b="0" i="0" lang="en-US" sz="2200" u="none" cap="none" strike="noStrike">
                <a:solidFill>
                  <a:schemeClr val="dk1"/>
                </a:solidFill>
                <a:latin typeface="Arial"/>
                <a:ea typeface="Arial"/>
                <a:cs typeface="Arial"/>
                <a:sym typeface="Arial"/>
              </a:rPr>
              <a:t>Set up your identity with Git using:</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config --global user.name "Your Name"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config --global user.email "youremail@example.com"</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Other useful settings: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config --global core.editor "your_editor"</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Check Configuration:</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Use git config --list to check your Git configuration.</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GitHub Overview</a:t>
            </a:r>
            <a:endParaRPr/>
          </a:p>
        </p:txBody>
      </p:sp>
      <p:sp>
        <p:nvSpPr>
          <p:cNvPr id="131" name="Google Shape;131;p7"/>
          <p:cNvSpPr txBox="1"/>
          <p:nvPr/>
        </p:nvSpPr>
        <p:spPr>
          <a:xfrm>
            <a:off x="1283776" y="1225473"/>
            <a:ext cx="9624448" cy="51218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GitHub:</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 web-based platform that uses Git for version control and hosts your repositories in the cloud.</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Allows collaboration on projects, issue tracking, and code review.</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Key Features:</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Repositories: Stores your project and its history.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Forking: Creating a copy of someone else's repository to work on independently.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Pull Requests: A method of submitting contributions to a project.</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Issues: A system to track bugs, tasks, and feature requests.</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Creating a New Repository</a:t>
            </a:r>
            <a:endParaRPr/>
          </a:p>
        </p:txBody>
      </p:sp>
      <p:sp>
        <p:nvSpPr>
          <p:cNvPr id="138" name="Google Shape;138;p8"/>
          <p:cNvSpPr txBox="1"/>
          <p:nvPr/>
        </p:nvSpPr>
        <p:spPr>
          <a:xfrm>
            <a:off x="1022888" y="1813302"/>
            <a:ext cx="9624448" cy="35983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Local Repository: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Initialize a new Git repository in your project directory using git init.</a:t>
            </a:r>
            <a:endParaRPr b="0" i="0" sz="22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Remote Repository:</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Create a repository on GitHub by clicking "New" and providing a name.</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Link your local repository to the remote with:</a:t>
            </a:r>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git remote add origin https://github.com/username/repo.git</a:t>
            </a:r>
            <a:endParaRPr b="0" i="0" sz="2200" u="none" cap="none" strike="noStrike">
              <a:solidFill>
                <a:schemeClr val="dk1"/>
              </a:solidFill>
              <a:latin typeface="Arial"/>
              <a:ea typeface="Arial"/>
              <a:cs typeface="Arial"/>
              <a:sym typeface="Arial"/>
            </a:endParaRPr>
          </a:p>
          <a:p>
            <a:pPr indent="-342900" lvl="1" marL="800100" marR="0" rtl="0" algn="l">
              <a:lnSpc>
                <a:spcPct val="15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Arial"/>
                <a:ea typeface="Arial"/>
                <a:cs typeface="Arial"/>
                <a:sym typeface="Arial"/>
              </a:rPr>
              <a:t>Push your first commit to GitHub using git push -u origin main.</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Git Commands Overview</a:t>
            </a:r>
            <a:endParaRPr/>
          </a:p>
        </p:txBody>
      </p:sp>
      <p:sp>
        <p:nvSpPr>
          <p:cNvPr id="145" name="Google Shape;145;p9"/>
          <p:cNvSpPr txBox="1"/>
          <p:nvPr/>
        </p:nvSpPr>
        <p:spPr>
          <a:xfrm>
            <a:off x="1022888" y="1813302"/>
            <a:ext cx="9624448" cy="25826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git init: Initializes a new Git repository.</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git clone [url]: Clones an existing repository to your local machine.</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git status: Shows the current state of your working directory and staging area.</a:t>
            </a:r>
            <a:endParaRPr/>
          </a:p>
          <a:p>
            <a:pPr indent="-285750" lvl="0" marL="2857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git add [file]: Stages changes in the specified file.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2024-08-08T22:53:39Z</dcterms:created>
  <dc:creator>NEHA MAHENDRAN NAMBIAR</dc:creator>
</cp:coreProperties>
</file>