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Play"/>
      <p:regular r:id="rId14"/>
      <p:bold r:id="rId15"/>
    </p:embeddedFon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gUS7xWEBUlkE1M+Sl5zA1v0gSO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bold.fntdata"/><Relationship Id="rId14" Type="http://schemas.openxmlformats.org/officeDocument/2006/relationships/font" Target="fonts/Play-regular.fntdata"/><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slide" Target="slides/slide1.xml"/><Relationship Id="rId19" Type="http://schemas.openxmlformats.org/officeDocument/2006/relationships/font" Target="fonts/RobotoMono-boldItalic.fntdata"/><Relationship Id="rId6" Type="http://schemas.openxmlformats.org/officeDocument/2006/relationships/slide" Target="slides/slide2.xml"/><Relationship Id="rId18" Type="http://schemas.openxmlformats.org/officeDocument/2006/relationships/font" Target="fonts/RobotoMon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AutoNum type="arabicPeriod"/>
            </a:pPr>
            <a:r>
              <a:rPr lang="en-US"/>
              <a:t>Python is a high-level, interpreted programming language </a:t>
            </a:r>
            <a:r>
              <a:rPr lang="en-US"/>
              <a:t>known for its readability and simplicity.</a:t>
            </a:r>
            <a:endParaRPr/>
          </a:p>
          <a:p>
            <a:pPr indent="-317500" lvl="0" marL="457200" rtl="0" algn="l">
              <a:lnSpc>
                <a:spcPct val="100000"/>
              </a:lnSpc>
              <a:spcBef>
                <a:spcPts val="0"/>
              </a:spcBef>
              <a:spcAft>
                <a:spcPts val="0"/>
              </a:spcAft>
              <a:buSzPts val="1400"/>
              <a:buAutoNum type="arabicPeriod"/>
            </a:pPr>
            <a:r>
              <a:rPr lang="en-US"/>
              <a:t>In this lesson we will be talking about </a:t>
            </a:r>
            <a:r>
              <a:rPr b="1" lang="en-US" sz="1100"/>
              <a:t>Python’s core data structures</a:t>
            </a:r>
            <a:r>
              <a:rPr lang="en-US" sz="1100"/>
              <a:t>: Strings, Lists, Dictionaries, Tuples and Sets etc.</a:t>
            </a:r>
            <a:endParaRPr sz="1100"/>
          </a:p>
          <a:p>
            <a:pPr indent="-317500" lvl="0" marL="457200" rtl="0" algn="l">
              <a:lnSpc>
                <a:spcPct val="115000"/>
              </a:lnSpc>
              <a:spcBef>
                <a:spcPts val="0"/>
              </a:spcBef>
              <a:spcAft>
                <a:spcPts val="0"/>
              </a:spcAft>
              <a:buSzPts val="1400"/>
              <a:buAutoNum type="arabicPeriod"/>
            </a:pPr>
            <a:r>
              <a:rPr lang="en-US"/>
              <a:t>We’ll explore each data structure's characteristics, how to use them, and when to choose one over the other.</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spcBef>
                <a:spcPts val="0"/>
              </a:spcBef>
              <a:spcAft>
                <a:spcPts val="0"/>
              </a:spcAft>
              <a:buSzPts val="1100"/>
              <a:buAutoNum type="arabicPeriod"/>
            </a:pPr>
            <a:r>
              <a:rPr lang="en-US" sz="1100"/>
              <a:t>In Python, you don't need to declare the data type of a variable when you create it. The type is determined automatically at runtime based on the value assigned.</a:t>
            </a:r>
            <a:endParaRPr sz="1100"/>
          </a:p>
          <a:p>
            <a:pPr indent="-298450" lvl="0" marL="457200" rtl="0" algn="l">
              <a:spcBef>
                <a:spcPts val="0"/>
              </a:spcBef>
              <a:spcAft>
                <a:spcPts val="0"/>
              </a:spcAft>
              <a:buSzPts val="1100"/>
              <a:buAutoNum type="arabicPeriod"/>
            </a:pPr>
            <a:r>
              <a:rPr lang="en-US" sz="1100"/>
              <a:t>Example: You can assign an integer to a variable and later assign a string to the same variable without any errors.</a:t>
            </a:r>
            <a:endParaRPr sz="1100"/>
          </a:p>
          <a:p>
            <a:pPr indent="0" lvl="0" marL="457200" rtl="0" algn="l">
              <a:spcBef>
                <a:spcPts val="0"/>
              </a:spcBef>
              <a:spcAft>
                <a:spcPts val="0"/>
              </a:spcAft>
              <a:buNone/>
            </a:pPr>
            <a:r>
              <a:t/>
            </a:r>
            <a:endParaRPr sz="1100"/>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While Python's dynamic typing offers flexibility, it also comes with certain disadvantages:</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AutoNum type="arabicPeriod"/>
            </a:pPr>
            <a:r>
              <a:rPr b="1" lang="en-US" sz="1100"/>
              <a:t>Runtime Errors</a:t>
            </a:r>
            <a:r>
              <a:rPr lang="en-US" sz="1100"/>
              <a:t>:Type-related errors are not caught at compile-time, meaning they only surface during execution. This can lead to unexpected crashes or bugs that might be difficult to diagnose, especially in large codebases.</a:t>
            </a:r>
            <a:endParaRPr sz="1100"/>
          </a:p>
          <a:p>
            <a:pPr indent="-298450" lvl="0" marL="457200" rtl="0" algn="l">
              <a:spcBef>
                <a:spcPts val="0"/>
              </a:spcBef>
              <a:spcAft>
                <a:spcPts val="0"/>
              </a:spcAft>
              <a:buSzPts val="1100"/>
              <a:buAutoNum type="arabicPeriod"/>
            </a:pPr>
            <a:r>
              <a:rPr b="1" lang="en-US" sz="1100"/>
              <a:t>Less Explicit Code</a:t>
            </a:r>
            <a:r>
              <a:rPr lang="en-US" sz="1100"/>
              <a:t>: The lack of explicit type declarations can make code harder to understand and maintain. Other developers (or even the original author later on) may find it challenging to determine what type of data a variable is expected to hold without additional context or comments.</a:t>
            </a:r>
            <a:endParaRPr sz="1100"/>
          </a:p>
          <a:p>
            <a:pPr indent="-298450" lvl="0" marL="457200" rtl="0" algn="l">
              <a:spcBef>
                <a:spcPts val="0"/>
              </a:spcBef>
              <a:spcAft>
                <a:spcPts val="0"/>
              </a:spcAft>
              <a:buSzPts val="1100"/>
              <a:buAutoNum type="arabicPeriod"/>
            </a:pPr>
            <a:r>
              <a:rPr b="1" lang="en-US" sz="1100"/>
              <a:t>Increased Testing Burden</a:t>
            </a:r>
            <a:r>
              <a:rPr lang="en-US" sz="1100"/>
              <a:t>: Since type-related errors aren't caught by the language, there is a greater reliance on thorough testing to catch potential issues. Developers need to write more unit tests to ensure that type mismatches do not cause problems in the application.</a:t>
            </a:r>
            <a:endParaRPr sz="1100"/>
          </a:p>
          <a:p>
            <a:pPr indent="0" lvl="0" marL="45720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1cfc61d8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1cfc61d8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Python provides a variety of built-in data types that are used to store different kinds of data. Here are some of the most important ones:</a:t>
            </a:r>
            <a:endParaRPr/>
          </a:p>
          <a:p>
            <a:pPr indent="0" lvl="0" marL="0" rtl="0" algn="l">
              <a:spcBef>
                <a:spcPts val="1200"/>
              </a:spcBef>
              <a:spcAft>
                <a:spcPts val="0"/>
              </a:spcAft>
              <a:buNone/>
            </a:pPr>
            <a:r>
              <a:rPr b="1" lang="en-US" sz="1100"/>
              <a:t>String (</a:t>
            </a:r>
            <a:r>
              <a:rPr b="1" lang="en-US" sz="1100">
                <a:solidFill>
                  <a:srgbClr val="188038"/>
                </a:solidFill>
                <a:latin typeface="Roboto Mono"/>
                <a:ea typeface="Roboto Mono"/>
                <a:cs typeface="Roboto Mono"/>
                <a:sym typeface="Roboto Mono"/>
              </a:rPr>
              <a:t>str</a:t>
            </a:r>
            <a:r>
              <a:rPr b="1" lang="en-US" sz="1100"/>
              <a:t>)</a:t>
            </a:r>
            <a:r>
              <a:rPr lang="en-US" sz="1100"/>
              <a:t>: Represents sequences of characters enclosed in single, double, or triple quotes.</a:t>
            </a:r>
            <a:endParaRPr sz="1100"/>
          </a:p>
          <a:p>
            <a:pPr indent="0" lvl="0" marL="0" rtl="0" algn="l">
              <a:spcBef>
                <a:spcPts val="0"/>
              </a:spcBef>
              <a:spcAft>
                <a:spcPts val="0"/>
              </a:spcAft>
              <a:buNone/>
            </a:pPr>
            <a:r>
              <a:rPr b="1" lang="en-US" sz="1100"/>
              <a:t>List (</a:t>
            </a:r>
            <a:r>
              <a:rPr b="1" lang="en-US" sz="1100">
                <a:solidFill>
                  <a:srgbClr val="188038"/>
                </a:solidFill>
                <a:latin typeface="Roboto Mono"/>
                <a:ea typeface="Roboto Mono"/>
                <a:cs typeface="Roboto Mono"/>
                <a:sym typeface="Roboto Mono"/>
              </a:rPr>
              <a:t>list</a:t>
            </a:r>
            <a:r>
              <a:rPr b="1" lang="en-US" sz="1100"/>
              <a:t>)</a:t>
            </a:r>
            <a:r>
              <a:rPr lang="en-US" sz="1100"/>
              <a:t>: Ordered, mutable sequences of items. Items can be of different types.</a:t>
            </a:r>
            <a:endParaRPr sz="1100"/>
          </a:p>
          <a:p>
            <a:pPr indent="0" lvl="0" marL="0" rtl="0" algn="l">
              <a:spcBef>
                <a:spcPts val="0"/>
              </a:spcBef>
              <a:spcAft>
                <a:spcPts val="0"/>
              </a:spcAft>
              <a:buNone/>
            </a:pPr>
            <a:r>
              <a:rPr b="1" lang="en-US" sz="1100"/>
              <a:t>Tuple (</a:t>
            </a:r>
            <a:r>
              <a:rPr b="1" lang="en-US" sz="1100">
                <a:solidFill>
                  <a:srgbClr val="188038"/>
                </a:solidFill>
                <a:latin typeface="Roboto Mono"/>
                <a:ea typeface="Roboto Mono"/>
                <a:cs typeface="Roboto Mono"/>
                <a:sym typeface="Roboto Mono"/>
              </a:rPr>
              <a:t>tuple</a:t>
            </a:r>
            <a:r>
              <a:rPr b="1" lang="en-US" sz="1100"/>
              <a:t>)</a:t>
            </a:r>
            <a:r>
              <a:rPr lang="en-US" sz="1100"/>
              <a:t>: Ordered, immutable sequences of items. Items can be of different types.</a:t>
            </a:r>
            <a:endParaRPr sz="1100"/>
          </a:p>
          <a:p>
            <a:pPr indent="0" lvl="0" marL="0" rtl="0" algn="l">
              <a:spcBef>
                <a:spcPts val="0"/>
              </a:spcBef>
              <a:spcAft>
                <a:spcPts val="0"/>
              </a:spcAft>
              <a:buNone/>
            </a:pPr>
            <a:r>
              <a:rPr b="1" lang="en-US" sz="1100"/>
              <a:t>Dictionary (</a:t>
            </a:r>
            <a:r>
              <a:rPr b="1" lang="en-US" sz="1100">
                <a:solidFill>
                  <a:srgbClr val="188038"/>
                </a:solidFill>
                <a:latin typeface="Roboto Mono"/>
                <a:ea typeface="Roboto Mono"/>
                <a:cs typeface="Roboto Mono"/>
                <a:sym typeface="Roboto Mono"/>
              </a:rPr>
              <a:t>dict</a:t>
            </a:r>
            <a:r>
              <a:rPr b="1" lang="en-US" sz="1100"/>
              <a:t>)</a:t>
            </a:r>
            <a:r>
              <a:rPr lang="en-US" sz="1100"/>
              <a:t>: Unordered, mutable collections of key-value pairs.</a:t>
            </a:r>
            <a:endParaRPr sz="1100"/>
          </a:p>
          <a:p>
            <a:pPr indent="0" lvl="0" marL="0" rtl="0" algn="l">
              <a:spcBef>
                <a:spcPts val="0"/>
              </a:spcBef>
              <a:spcAft>
                <a:spcPts val="0"/>
              </a:spcAft>
              <a:buNone/>
            </a:pPr>
            <a:r>
              <a:rPr b="1" lang="en-US" sz="1100"/>
              <a:t>Set (</a:t>
            </a:r>
            <a:r>
              <a:rPr b="1" lang="en-US" sz="1100">
                <a:solidFill>
                  <a:srgbClr val="188038"/>
                </a:solidFill>
                <a:latin typeface="Roboto Mono"/>
                <a:ea typeface="Roboto Mono"/>
                <a:cs typeface="Roboto Mono"/>
                <a:sym typeface="Roboto Mono"/>
              </a:rPr>
              <a:t>set</a:t>
            </a:r>
            <a:r>
              <a:rPr b="1" lang="en-US" sz="1100"/>
              <a:t>)</a:t>
            </a:r>
            <a:r>
              <a:rPr lang="en-US" sz="1100"/>
              <a:t>: Unordered, mutable collections of unique items.</a:t>
            </a:r>
            <a:endParaRPr sz="1100"/>
          </a:p>
        </p:txBody>
      </p:sp>
      <p:sp>
        <p:nvSpPr>
          <p:cNvPr id="108" name="Google Shape;108;g2f1cfc61d8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1100"/>
              <a:t>Immutable:</a:t>
            </a:r>
            <a:r>
              <a:rPr lang="en-US" sz="1100"/>
              <a:t> Cannot be changed after creation.</a:t>
            </a:r>
            <a:endParaRPr sz="1100"/>
          </a:p>
          <a:p>
            <a:pPr indent="0" lvl="0" marL="0" rtl="0" algn="l">
              <a:lnSpc>
                <a:spcPct val="100000"/>
              </a:lnSpc>
              <a:spcBef>
                <a:spcPts val="0"/>
              </a:spcBef>
              <a:spcAft>
                <a:spcPts val="0"/>
              </a:spcAft>
              <a:buNone/>
            </a:pPr>
            <a:r>
              <a:rPr b="1" lang="en-US" sz="1100"/>
              <a:t>Ordered:</a:t>
            </a:r>
            <a:r>
              <a:rPr lang="en-US" sz="1100"/>
              <a:t> Maintains the order of characters.</a:t>
            </a:r>
            <a:endParaRPr sz="1100"/>
          </a:p>
          <a:p>
            <a:pPr indent="0" lvl="0" marL="0" rtl="0" algn="l">
              <a:lnSpc>
                <a:spcPct val="100000"/>
              </a:lnSpc>
              <a:spcBef>
                <a:spcPts val="0"/>
              </a:spcBef>
              <a:spcAft>
                <a:spcPts val="0"/>
              </a:spcAft>
              <a:buNone/>
            </a:pPr>
            <a:r>
              <a:rPr b="1" lang="en-US" sz="1100"/>
              <a:t>Indexable:</a:t>
            </a:r>
            <a:r>
              <a:rPr lang="en-US" sz="1100"/>
              <a:t> Can access elements by their index.</a:t>
            </a:r>
            <a:endParaRPr sz="1100"/>
          </a:p>
          <a:p>
            <a:pPr indent="0" lvl="0" marL="0" rtl="0" algn="l">
              <a:lnSpc>
                <a:spcPct val="100000"/>
              </a:lnSpc>
              <a:spcBef>
                <a:spcPts val="0"/>
              </a:spcBef>
              <a:spcAft>
                <a:spcPts val="0"/>
              </a:spcAft>
              <a:buNone/>
            </a:pPr>
            <a:r>
              <a:rPr b="1" lang="en-US" sz="1100"/>
              <a:t>Iterable:</a:t>
            </a:r>
            <a:r>
              <a:rPr lang="en-US" sz="1100"/>
              <a:t> Can iterate over characters.</a:t>
            </a:r>
            <a:endParaRPr sz="1100"/>
          </a:p>
          <a:p>
            <a:pPr indent="0" lvl="0" marL="0" rtl="0" algn="l">
              <a:lnSpc>
                <a:spcPct val="100000"/>
              </a:lnSpc>
              <a:spcBef>
                <a:spcPts val="0"/>
              </a:spcBef>
              <a:spcAft>
                <a:spcPts val="0"/>
              </a:spcAft>
              <a:buNone/>
            </a:pPr>
            <a:r>
              <a:rPr b="1" lang="en-US" sz="1100"/>
              <a:t>Methods:</a:t>
            </a:r>
            <a:r>
              <a:rPr lang="en-US" sz="1100"/>
              <a:t> Extensive built-in methods like </a:t>
            </a:r>
            <a:r>
              <a:rPr lang="en-US" sz="1100">
                <a:solidFill>
                  <a:srgbClr val="188038"/>
                </a:solidFill>
                <a:latin typeface="Roboto Mono"/>
                <a:ea typeface="Roboto Mono"/>
                <a:cs typeface="Roboto Mono"/>
                <a:sym typeface="Roboto Mono"/>
              </a:rPr>
              <a:t>.lower()</a:t>
            </a:r>
            <a:r>
              <a:rPr lang="en-US" sz="1100"/>
              <a:t>, </a:t>
            </a:r>
            <a:r>
              <a:rPr lang="en-US" sz="1100">
                <a:solidFill>
                  <a:srgbClr val="188038"/>
                </a:solidFill>
                <a:latin typeface="Roboto Mono"/>
                <a:ea typeface="Roboto Mono"/>
                <a:cs typeface="Roboto Mono"/>
                <a:sym typeface="Roboto Mono"/>
              </a:rPr>
              <a:t>.upper()</a:t>
            </a:r>
            <a:r>
              <a:rPr lang="en-US" sz="1100"/>
              <a:t>, </a:t>
            </a:r>
            <a:r>
              <a:rPr lang="en-US" sz="1100">
                <a:solidFill>
                  <a:srgbClr val="188038"/>
                </a:solidFill>
                <a:latin typeface="Roboto Mono"/>
                <a:ea typeface="Roboto Mono"/>
                <a:cs typeface="Roboto Mono"/>
                <a:sym typeface="Roboto Mono"/>
              </a:rPr>
              <a:t>.split()</a:t>
            </a:r>
            <a:r>
              <a:rPr lang="en-US" sz="1100"/>
              <a:t>, </a:t>
            </a:r>
            <a:r>
              <a:rPr lang="en-US" sz="1100">
                <a:solidFill>
                  <a:srgbClr val="188038"/>
                </a:solidFill>
                <a:latin typeface="Roboto Mono"/>
                <a:ea typeface="Roboto Mono"/>
                <a:cs typeface="Roboto Mono"/>
                <a:sym typeface="Roboto Mono"/>
              </a:rPr>
              <a:t>.find()</a:t>
            </a:r>
            <a:r>
              <a:rPr lang="en-US" sz="1100"/>
              <a:t>, etc.</a:t>
            </a:r>
            <a:endParaRPr sz="1100"/>
          </a:p>
          <a:p>
            <a:pPr indent="0" lvl="0" marL="45720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US" sz="1100"/>
              <a:t>Used for storing and manipulating text data.</a:t>
            </a:r>
            <a:endParaRPr sz="1100"/>
          </a:p>
          <a:p>
            <a:pPr indent="0" lvl="0" marL="0" rtl="0" algn="l">
              <a:lnSpc>
                <a:spcPct val="100000"/>
              </a:lnSpc>
              <a:spcBef>
                <a:spcPts val="0"/>
              </a:spcBef>
              <a:spcAft>
                <a:spcPts val="0"/>
              </a:spcAft>
              <a:buNone/>
            </a:pPr>
            <a:r>
              <a:rPr lang="en-US" sz="1100"/>
              <a:t>Common in scenarios where you need to perform operations on individual characters or substrings.</a:t>
            </a:r>
            <a:endParaRPr sz="1100"/>
          </a:p>
          <a:p>
            <a:pPr indent="0" lvl="0" marL="0" rtl="0" algn="l">
              <a:lnSpc>
                <a:spcPct val="100000"/>
              </a:lnSpc>
              <a:spcBef>
                <a:spcPts val="0"/>
              </a:spcBef>
              <a:spcAft>
                <a:spcPts val="0"/>
              </a:spcAft>
              <a:buNone/>
            </a:pPr>
            <a:r>
              <a:t/>
            </a:r>
            <a:endParaRPr sz="1100">
              <a:solidFill>
                <a:srgbClr val="80340D"/>
              </a:solidFill>
            </a:endParaRPr>
          </a:p>
          <a:p>
            <a:pPr indent="0" lvl="0" marL="0" rtl="0" algn="l">
              <a:lnSpc>
                <a:spcPct val="100000"/>
              </a:lnSpc>
              <a:spcBef>
                <a:spcPts val="0"/>
              </a:spcBef>
              <a:spcAft>
                <a:spcPts val="0"/>
              </a:spcAft>
              <a:buNone/>
            </a:pPr>
            <a:r>
              <a:t/>
            </a:r>
            <a:endParaRPr sz="1100">
              <a:solidFill>
                <a:srgbClr val="80340D"/>
              </a:solidFill>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1100"/>
              <a:t>Mutable:</a:t>
            </a:r>
            <a:r>
              <a:rPr lang="en-US" sz="1100"/>
              <a:t> Can be changed after creation (add, remove, modify elements).</a:t>
            </a:r>
            <a:endParaRPr sz="1100"/>
          </a:p>
          <a:p>
            <a:pPr indent="0" lvl="0" marL="0" rtl="0" algn="l">
              <a:lnSpc>
                <a:spcPct val="100000"/>
              </a:lnSpc>
              <a:spcBef>
                <a:spcPts val="0"/>
              </a:spcBef>
              <a:spcAft>
                <a:spcPts val="0"/>
              </a:spcAft>
              <a:buNone/>
            </a:pPr>
            <a:r>
              <a:rPr b="1" lang="en-US" sz="1100"/>
              <a:t>Ordered, Indexable:</a:t>
            </a:r>
            <a:r>
              <a:rPr lang="en-US" sz="1100"/>
              <a:t> Maintains the order of elements. Can access elements by their index.</a:t>
            </a:r>
            <a:endParaRPr sz="1100"/>
          </a:p>
          <a:p>
            <a:pPr indent="0" lvl="0" marL="0" rtl="0" algn="l">
              <a:lnSpc>
                <a:spcPct val="100000"/>
              </a:lnSpc>
              <a:spcBef>
                <a:spcPts val="0"/>
              </a:spcBef>
              <a:spcAft>
                <a:spcPts val="0"/>
              </a:spcAft>
              <a:buNone/>
            </a:pPr>
            <a:r>
              <a:rPr b="1" lang="en-US" sz="1100"/>
              <a:t>Heterogeneous:</a:t>
            </a:r>
            <a:r>
              <a:rPr lang="en-US" sz="1100"/>
              <a:t> Can store elements of different data types.</a:t>
            </a:r>
            <a:endParaRPr sz="1100"/>
          </a:p>
          <a:p>
            <a:pPr indent="0" lvl="0" marL="0" rtl="0" algn="l">
              <a:spcBef>
                <a:spcPts val="0"/>
              </a:spcBef>
              <a:spcAft>
                <a:spcPts val="0"/>
              </a:spcAft>
              <a:buClr>
                <a:schemeClr val="dk1"/>
              </a:buClr>
              <a:buSzPts val="1100"/>
              <a:buFont typeface="Arial"/>
              <a:buNone/>
            </a:pPr>
            <a:r>
              <a:rPr b="1" lang="en-US" sz="1100"/>
              <a:t>Iterable:</a:t>
            </a:r>
            <a:r>
              <a:rPr lang="en-US" sz="1100"/>
              <a:t> Can iterate over elements.</a:t>
            </a:r>
            <a:endParaRPr sz="1100"/>
          </a:p>
          <a:p>
            <a:pPr indent="0" lvl="0" marL="0" rtl="0" algn="l">
              <a:lnSpc>
                <a:spcPct val="100000"/>
              </a:lnSpc>
              <a:spcBef>
                <a:spcPts val="0"/>
              </a:spcBef>
              <a:spcAft>
                <a:spcPts val="0"/>
              </a:spcAft>
              <a:buNone/>
            </a:pPr>
            <a:r>
              <a:t/>
            </a:r>
            <a:endParaRPr b="1" sz="1100"/>
          </a:p>
          <a:p>
            <a:pPr indent="0" lvl="0" marL="0" rtl="0" algn="l">
              <a:lnSpc>
                <a:spcPct val="100000"/>
              </a:lnSpc>
              <a:spcBef>
                <a:spcPts val="0"/>
              </a:spcBef>
              <a:spcAft>
                <a:spcPts val="0"/>
              </a:spcAft>
              <a:buNone/>
            </a:pPr>
            <a:r>
              <a:rPr lang="en-US" sz="1100"/>
              <a:t>Lists are versatile and can hold ordered collections of items. Their mutability allows for adding, removing, and changing items, making them suitable for dynamic data that can grow or shrink. Lists are also indexed and sliced, making them convenient for sequential data access and manipulation.</a:t>
            </a:r>
            <a:endParaRPr sz="1100"/>
          </a:p>
          <a:p>
            <a:pPr indent="0" lvl="0" marL="0" rtl="0" algn="l">
              <a:spcBef>
                <a:spcPts val="0"/>
              </a:spcBef>
              <a:spcAft>
                <a:spcPts val="0"/>
              </a:spcAft>
              <a:buNone/>
            </a:pPr>
            <a:r>
              <a:t/>
            </a:r>
            <a:endParaRPr/>
          </a:p>
        </p:txBody>
      </p:sp>
      <p:sp>
        <p:nvSpPr>
          <p:cNvPr id="123" name="Google Shape;12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1100"/>
              <a:t>Immutable:</a:t>
            </a:r>
            <a:r>
              <a:rPr lang="en-US" sz="1100"/>
              <a:t> Cannot be changed after creation.</a:t>
            </a:r>
            <a:endParaRPr sz="1100"/>
          </a:p>
          <a:p>
            <a:pPr indent="0" lvl="0" marL="0" rtl="0" algn="l">
              <a:lnSpc>
                <a:spcPct val="100000"/>
              </a:lnSpc>
              <a:spcBef>
                <a:spcPts val="0"/>
              </a:spcBef>
              <a:spcAft>
                <a:spcPts val="0"/>
              </a:spcAft>
              <a:buNone/>
            </a:pPr>
            <a:r>
              <a:rPr b="1" lang="en-US" sz="1100"/>
              <a:t>Ordered, </a:t>
            </a:r>
            <a:r>
              <a:rPr b="1" lang="en-US" sz="1100"/>
              <a:t>Indexable</a:t>
            </a:r>
            <a:r>
              <a:rPr b="1" lang="en-US" sz="1100"/>
              <a:t>:</a:t>
            </a:r>
            <a:r>
              <a:rPr lang="en-US" sz="1100"/>
              <a:t> Maintains the order of elements. Can access elements by their index.</a:t>
            </a:r>
            <a:endParaRPr sz="1100"/>
          </a:p>
          <a:p>
            <a:pPr indent="0" lvl="0" marL="0" rtl="0" algn="l">
              <a:lnSpc>
                <a:spcPct val="100000"/>
              </a:lnSpc>
              <a:spcBef>
                <a:spcPts val="0"/>
              </a:spcBef>
              <a:spcAft>
                <a:spcPts val="0"/>
              </a:spcAft>
              <a:buNone/>
            </a:pPr>
            <a:r>
              <a:rPr b="1" lang="en-US" sz="1100"/>
              <a:t>Heterogeneous:</a:t>
            </a:r>
            <a:r>
              <a:rPr lang="en-US" sz="1100"/>
              <a:t> Can store elements of different data types.</a:t>
            </a:r>
            <a:endParaRPr sz="1100"/>
          </a:p>
          <a:p>
            <a:pPr indent="0" lvl="0" marL="0" rtl="0" algn="l">
              <a:spcBef>
                <a:spcPts val="0"/>
              </a:spcBef>
              <a:spcAft>
                <a:spcPts val="0"/>
              </a:spcAft>
              <a:buClr>
                <a:schemeClr val="dk1"/>
              </a:buClr>
              <a:buSzPts val="1100"/>
              <a:buFont typeface="Arial"/>
              <a:buNone/>
            </a:pPr>
            <a:r>
              <a:rPr b="1" lang="en-US" sz="1100"/>
              <a:t>Iterable:</a:t>
            </a:r>
            <a:r>
              <a:rPr lang="en-US" sz="1100"/>
              <a:t> Can iterate over elements.</a:t>
            </a:r>
            <a:endParaRPr sz="1100"/>
          </a:p>
          <a:p>
            <a:pPr indent="0" lvl="0" marL="0" rtl="0" algn="l">
              <a:lnSpc>
                <a:spcPct val="100000"/>
              </a:lnSpc>
              <a:spcBef>
                <a:spcPts val="0"/>
              </a:spcBef>
              <a:spcAft>
                <a:spcPts val="0"/>
              </a:spcAft>
              <a:buNone/>
            </a:pPr>
            <a:r>
              <a:t/>
            </a:r>
            <a:endParaRPr b="1" sz="1100"/>
          </a:p>
          <a:p>
            <a:pPr indent="0" lvl="0" marL="0" rtl="0" algn="l">
              <a:lnSpc>
                <a:spcPct val="100000"/>
              </a:lnSpc>
              <a:spcBef>
                <a:spcPts val="0"/>
              </a:spcBef>
              <a:spcAft>
                <a:spcPts val="0"/>
              </a:spcAft>
              <a:buNone/>
            </a:pPr>
            <a:r>
              <a:rPr lang="en-US" sz="1100"/>
              <a:t>Tuples are used when you need a group of values that should remain constant throughout the program. Their immutability ensures that the data cannot be altered, making them ideal for storing fixed configurations, coordinates, or function return values. They are also faster and more memory-efficient compared to lists due to their immutability.</a:t>
            </a:r>
            <a:endParaRPr sz="1100"/>
          </a:p>
          <a:p>
            <a:pPr indent="0" lvl="0" marL="0" rtl="0" algn="l">
              <a:lnSpc>
                <a:spcPct val="100000"/>
              </a:lnSpc>
              <a:spcBef>
                <a:spcPts val="0"/>
              </a:spcBef>
              <a:spcAft>
                <a:spcPts val="0"/>
              </a:spcAft>
              <a:buNone/>
            </a:pPr>
            <a:r>
              <a:t/>
            </a:r>
            <a:endParaRPr sz="1100"/>
          </a:p>
          <a:p>
            <a:pPr indent="0" lvl="0" marL="0" rtl="0" algn="l">
              <a:spcBef>
                <a:spcPts val="0"/>
              </a:spcBef>
              <a:spcAft>
                <a:spcPts val="0"/>
              </a:spcAft>
              <a:buNone/>
            </a:pPr>
            <a:r>
              <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t>Mutable:</a:t>
            </a:r>
            <a:r>
              <a:rPr lang="en-US" sz="1100"/>
              <a:t> Can be changed after creation (add, remove, modify key-value pairs).</a:t>
            </a:r>
            <a:endParaRPr sz="1100"/>
          </a:p>
          <a:p>
            <a:pPr indent="0" lvl="0" marL="0" rtl="0" algn="l">
              <a:spcBef>
                <a:spcPts val="0"/>
              </a:spcBef>
              <a:spcAft>
                <a:spcPts val="0"/>
              </a:spcAft>
              <a:buClr>
                <a:schemeClr val="dk1"/>
              </a:buClr>
              <a:buSzPts val="1100"/>
              <a:buFont typeface="Arial"/>
              <a:buNone/>
            </a:pPr>
            <a:r>
              <a:rPr b="1" lang="en-US" sz="1100"/>
              <a:t>Unordered:</a:t>
            </a:r>
            <a:r>
              <a:rPr lang="en-US" sz="1100"/>
              <a:t> The order of elements is not guaranteed in older versions, but as of Python 3.7+, dictionaries maintain insertion order.</a:t>
            </a:r>
            <a:endParaRPr sz="1100"/>
          </a:p>
          <a:p>
            <a:pPr indent="0" lvl="0" marL="0" rtl="0" algn="l">
              <a:spcBef>
                <a:spcPts val="0"/>
              </a:spcBef>
              <a:spcAft>
                <a:spcPts val="0"/>
              </a:spcAft>
              <a:buClr>
                <a:schemeClr val="dk1"/>
              </a:buClr>
              <a:buSzPts val="1100"/>
              <a:buFont typeface="Arial"/>
              <a:buNone/>
            </a:pPr>
            <a:r>
              <a:rPr b="1" lang="en-US" sz="1100"/>
              <a:t>Key-Value Pairs:</a:t>
            </a:r>
            <a:r>
              <a:rPr lang="en-US" sz="1100"/>
              <a:t> Elements are stored as key-value pairs.</a:t>
            </a:r>
            <a:endParaRPr sz="1100"/>
          </a:p>
          <a:p>
            <a:pPr indent="0" lvl="0" marL="0" rtl="0" algn="l">
              <a:spcBef>
                <a:spcPts val="0"/>
              </a:spcBef>
              <a:spcAft>
                <a:spcPts val="0"/>
              </a:spcAft>
              <a:buClr>
                <a:schemeClr val="dk1"/>
              </a:buClr>
              <a:buSzPts val="1100"/>
              <a:buFont typeface="Arial"/>
              <a:buNone/>
            </a:pPr>
            <a:r>
              <a:rPr b="1" lang="en-US" sz="1100"/>
              <a:t>Keys:</a:t>
            </a:r>
            <a:r>
              <a:rPr lang="en-US" sz="1100"/>
              <a:t> Must be unique and immutable (e.g., strings, numbers, tuples).</a:t>
            </a:r>
            <a:endParaRPr sz="1100"/>
          </a:p>
          <a:p>
            <a:pPr indent="0" lvl="0" marL="0" rtl="0" algn="l">
              <a:spcBef>
                <a:spcPts val="0"/>
              </a:spcBef>
              <a:spcAft>
                <a:spcPts val="0"/>
              </a:spcAft>
              <a:buClr>
                <a:schemeClr val="dk1"/>
              </a:buClr>
              <a:buSzPts val="1100"/>
              <a:buFont typeface="Arial"/>
              <a:buNone/>
            </a:pPr>
            <a:r>
              <a:rPr b="1" lang="en-US" sz="1100"/>
              <a:t>Values:</a:t>
            </a:r>
            <a:r>
              <a:rPr lang="en-US" sz="1100"/>
              <a:t> Can be of any data type.</a:t>
            </a:r>
            <a:endParaRPr sz="1100"/>
          </a:p>
          <a:p>
            <a:pPr indent="0" lvl="0" marL="0" rtl="0" algn="l">
              <a:spcBef>
                <a:spcPts val="0"/>
              </a:spcBef>
              <a:spcAft>
                <a:spcPts val="0"/>
              </a:spcAft>
              <a:buClr>
                <a:schemeClr val="dk1"/>
              </a:buClr>
              <a:buSzPts val="1100"/>
              <a:buFont typeface="Arial"/>
              <a:buNone/>
            </a:pPr>
            <a:r>
              <a:t/>
            </a:r>
            <a:endParaRPr b="1" sz="1100"/>
          </a:p>
          <a:p>
            <a:pPr indent="0" lvl="0" marL="0" rtl="0" algn="l">
              <a:spcBef>
                <a:spcPts val="0"/>
              </a:spcBef>
              <a:spcAft>
                <a:spcPts val="0"/>
              </a:spcAft>
              <a:buClr>
                <a:schemeClr val="dk1"/>
              </a:buClr>
              <a:buSzPts val="1100"/>
              <a:buFont typeface="Arial"/>
              <a:buNone/>
            </a:pPr>
            <a:r>
              <a:rPr lang="en-US" sz="1100"/>
              <a:t>Dictionaries are used when there is a need to map unique keys to values, providing fast access to data. Their ability to quickly retrieve values based on keys makes them ideal for situations where you need to look up, update, or store data associated with unique identifiers. Their mutable nature allows for dynamic modifications.</a:t>
            </a:r>
            <a:endParaRPr/>
          </a:p>
        </p:txBody>
      </p:sp>
      <p:sp>
        <p:nvSpPr>
          <p:cNvPr id="139" name="Google Shape;13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1100"/>
              <a:t>Mutable:</a:t>
            </a:r>
            <a:r>
              <a:rPr lang="en-US" sz="1100"/>
              <a:t> Can be changed after creation (add, remove elements).</a:t>
            </a:r>
            <a:endParaRPr sz="1100"/>
          </a:p>
          <a:p>
            <a:pPr indent="0" lvl="0" marL="0" rtl="0" algn="l">
              <a:lnSpc>
                <a:spcPct val="100000"/>
              </a:lnSpc>
              <a:spcBef>
                <a:spcPts val="0"/>
              </a:spcBef>
              <a:spcAft>
                <a:spcPts val="0"/>
              </a:spcAft>
              <a:buNone/>
            </a:pPr>
            <a:r>
              <a:rPr b="1" lang="en-US" sz="1100"/>
              <a:t>Unordered:</a:t>
            </a:r>
            <a:r>
              <a:rPr lang="en-US" sz="1100"/>
              <a:t> Does not maintain order.</a:t>
            </a:r>
            <a:endParaRPr sz="1100"/>
          </a:p>
          <a:p>
            <a:pPr indent="0" lvl="0" marL="0" rtl="0" algn="l">
              <a:lnSpc>
                <a:spcPct val="100000"/>
              </a:lnSpc>
              <a:spcBef>
                <a:spcPts val="0"/>
              </a:spcBef>
              <a:spcAft>
                <a:spcPts val="0"/>
              </a:spcAft>
              <a:buNone/>
            </a:pPr>
            <a:r>
              <a:rPr b="1" lang="en-US" sz="1100"/>
              <a:t>Unique Elements:</a:t>
            </a:r>
            <a:r>
              <a:rPr lang="en-US" sz="1100"/>
              <a:t> Does not allow duplicate elements.</a:t>
            </a:r>
            <a:endParaRPr sz="1100"/>
          </a:p>
          <a:p>
            <a:pPr indent="0" lvl="0" marL="0" rtl="0" algn="l">
              <a:lnSpc>
                <a:spcPct val="100000"/>
              </a:lnSpc>
              <a:spcBef>
                <a:spcPts val="0"/>
              </a:spcBef>
              <a:spcAft>
                <a:spcPts val="0"/>
              </a:spcAft>
              <a:buNone/>
            </a:pPr>
            <a:r>
              <a:rPr b="1" lang="en-US" sz="1100"/>
              <a:t>Iterable:</a:t>
            </a:r>
            <a:r>
              <a:rPr lang="en-US" sz="1100"/>
              <a:t> Can iterate over elements.</a:t>
            </a:r>
            <a:endParaRPr sz="1100"/>
          </a:p>
          <a:p>
            <a:pPr indent="0" lvl="0" marL="0" rtl="0" algn="l">
              <a:lnSpc>
                <a:spcPct val="115000"/>
              </a:lnSpc>
              <a:spcBef>
                <a:spcPts val="1200"/>
              </a:spcBef>
              <a:spcAft>
                <a:spcPts val="1200"/>
              </a:spcAft>
              <a:buNone/>
            </a:pPr>
            <a:r>
              <a:rPr lang="en-US" sz="1100"/>
              <a:t>Sets are designed to store unique elements, automatically removing duplicates. They are ideal for situations where you need to ensure that all items are distinct, such as in data deduplication or when performing operations like union or intersection. Their ability to perform fast membership tests makes them useful in algorithms where you need to frequently check if an item exists in a collection.</a:t>
            </a:r>
            <a:endParaRPr/>
          </a:p>
        </p:txBody>
      </p:sp>
      <p:sp>
        <p:nvSpPr>
          <p:cNvPr id="147" name="Google Shape;14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547000" y="2103425"/>
            <a:ext cx="98313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b="1" lang="en-US"/>
              <a:t>Lesson 1: Introduction and Python Data Types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sz="4000"/>
              <a:t>Python's Dynamic Nature: Dynamic Typing </a:t>
            </a:r>
            <a:endParaRPr sz="4000"/>
          </a:p>
        </p:txBody>
      </p:sp>
      <p:sp>
        <p:nvSpPr>
          <p:cNvPr id="96" name="Google Shape;96;p2"/>
          <p:cNvSpPr txBox="1"/>
          <p:nvPr/>
        </p:nvSpPr>
        <p:spPr>
          <a:xfrm>
            <a:off x="1006559" y="14455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Dynamic Typing:</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Python is a dynamically typed language, meaning you don't need to declare variable types explicitly.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Variables can change type as needed, depending on the value assigned.</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Example: You can assign an integer to a variable and later assign a string to the same variable without any errors.</a:t>
            </a:r>
            <a:endParaRPr b="0" i="0" sz="22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pic>
        <p:nvPicPr>
          <p:cNvPr descr="A screenshot of a computer screen&#10;&#10;Description automatically generated" id="97" name="Google Shape;97;p2"/>
          <p:cNvPicPr preferRelativeResize="0"/>
          <p:nvPr/>
        </p:nvPicPr>
        <p:blipFill rotWithShape="1">
          <a:blip r:embed="rId3">
            <a:alphaModFix/>
          </a:blip>
          <a:srcRect b="0" l="0" r="0" t="0"/>
          <a:stretch/>
        </p:blipFill>
        <p:spPr>
          <a:xfrm>
            <a:off x="3471875" y="4877375"/>
            <a:ext cx="5400200" cy="155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sz="4000"/>
              <a:t>Python's Dynamic Nature: Type Inference </a:t>
            </a:r>
            <a:endParaRPr sz="4000"/>
          </a:p>
        </p:txBody>
      </p:sp>
      <p:sp>
        <p:nvSpPr>
          <p:cNvPr id="104" name="Google Shape;104;p3"/>
          <p:cNvSpPr txBox="1"/>
          <p:nvPr/>
        </p:nvSpPr>
        <p:spPr>
          <a:xfrm>
            <a:off x="712645" y="1027906"/>
            <a:ext cx="9624448" cy="5629683"/>
          </a:xfrm>
          <a:prstGeom prst="rect">
            <a:avLst/>
          </a:prstGeom>
          <a:noFill/>
          <a:ln>
            <a:noFill/>
          </a:ln>
        </p:spPr>
        <p:txBody>
          <a:bodyPr anchorCtr="0" anchor="t" bIns="45700" lIns="91425" spcFirstLastPara="1" rIns="91425" wrap="square" tIns="45700">
            <a:spAutoFit/>
          </a:bodyPr>
          <a:lstStyle/>
          <a:p>
            <a:pPr indent="-146050" lvl="0" marL="285750" marR="0" rtl="0" algn="l">
              <a:lnSpc>
                <a:spcPct val="15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Type Inference: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Python automatically infers the type of a variable at runtime based on the value assigned.</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This flexibility allows for quicker coding and fewer lines of code.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Pros and Cons: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Pros: Easier and faster coding, flexible code that adapts to different types.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Cons: Potential for runtime errors if not carefully managed, harder to debug when types change unexpectedly.</a:t>
            </a:r>
            <a:endParaRPr/>
          </a:p>
          <a:p>
            <a:pPr indent="-146050" lvl="0" marL="285750" marR="0" rtl="0" algn="l">
              <a:lnSpc>
                <a:spcPct val="15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f1cfc61d85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Types in Python </a:t>
            </a:r>
            <a:endParaRPr/>
          </a:p>
        </p:txBody>
      </p:sp>
      <p:sp>
        <p:nvSpPr>
          <p:cNvPr id="111" name="Google Shape;111;g2f1cfc61d85_0_0"/>
          <p:cNvSpPr txBox="1"/>
          <p:nvPr/>
        </p:nvSpPr>
        <p:spPr>
          <a:xfrm>
            <a:off x="1006559" y="1445502"/>
            <a:ext cx="9624300" cy="3294000"/>
          </a:xfrm>
          <a:prstGeom prst="rect">
            <a:avLst/>
          </a:prstGeom>
          <a:noFill/>
          <a:ln>
            <a:noFill/>
          </a:ln>
        </p:spPr>
        <p:txBody>
          <a:bodyPr anchorCtr="0" anchor="t" bIns="45700" lIns="91425" spcFirstLastPara="1" rIns="91425" wrap="square" tIns="45700">
            <a:spAutoFit/>
          </a:bodyPr>
          <a:lstStyle/>
          <a:p>
            <a:pPr indent="0" lvl="0" marL="457200" marR="0" rtl="0" algn="l">
              <a:lnSpc>
                <a:spcPct val="150000"/>
              </a:lnSpc>
              <a:spcBef>
                <a:spcPts val="0"/>
              </a:spcBef>
              <a:spcAft>
                <a:spcPts val="0"/>
              </a:spcAft>
              <a:buNone/>
            </a:pPr>
            <a:r>
              <a:t/>
            </a:r>
            <a:endParaRPr/>
          </a:p>
          <a:p>
            <a:pPr indent="-342900" lvl="1" marL="800100" marR="0" rtl="0" algn="l">
              <a:lnSpc>
                <a:spcPct val="150000"/>
              </a:lnSpc>
              <a:spcBef>
                <a:spcPts val="0"/>
              </a:spcBef>
              <a:spcAft>
                <a:spcPts val="0"/>
              </a:spcAft>
              <a:buClr>
                <a:schemeClr val="dk1"/>
              </a:buClr>
              <a:buSzPts val="2200"/>
              <a:buFont typeface="Noto Sans Symbols"/>
              <a:buChar char="❑"/>
            </a:pPr>
            <a:r>
              <a:rPr lang="en-US" sz="2200">
                <a:solidFill>
                  <a:schemeClr val="dk1"/>
                </a:solidFill>
              </a:rPr>
              <a:t>Strings </a:t>
            </a:r>
            <a:endParaRPr sz="2200">
              <a:solidFill>
                <a:schemeClr val="dk1"/>
              </a:solidFill>
            </a:endParaRPr>
          </a:p>
          <a:p>
            <a:pPr indent="-342900" lvl="1" marL="800100" marR="0" rtl="0" algn="l">
              <a:lnSpc>
                <a:spcPct val="150000"/>
              </a:lnSpc>
              <a:spcBef>
                <a:spcPts val="0"/>
              </a:spcBef>
              <a:spcAft>
                <a:spcPts val="0"/>
              </a:spcAft>
              <a:buClr>
                <a:schemeClr val="dk1"/>
              </a:buClr>
              <a:buSzPts val="2200"/>
              <a:buChar char="❑"/>
            </a:pPr>
            <a:r>
              <a:rPr lang="en-US" sz="2200">
                <a:solidFill>
                  <a:schemeClr val="dk1"/>
                </a:solidFill>
              </a:rPr>
              <a:t>Dictionary </a:t>
            </a:r>
            <a:endParaRPr sz="2200">
              <a:solidFill>
                <a:schemeClr val="dk1"/>
              </a:solidFill>
            </a:endParaRPr>
          </a:p>
          <a:p>
            <a:pPr indent="-342900" lvl="1" marL="800100" marR="0" rtl="0" algn="l">
              <a:lnSpc>
                <a:spcPct val="150000"/>
              </a:lnSpc>
              <a:spcBef>
                <a:spcPts val="0"/>
              </a:spcBef>
              <a:spcAft>
                <a:spcPts val="0"/>
              </a:spcAft>
              <a:buClr>
                <a:schemeClr val="dk1"/>
              </a:buClr>
              <a:buSzPts val="2200"/>
              <a:buChar char="❑"/>
            </a:pPr>
            <a:r>
              <a:rPr lang="en-US" sz="2200">
                <a:solidFill>
                  <a:schemeClr val="dk1"/>
                </a:solidFill>
              </a:rPr>
              <a:t>List </a:t>
            </a:r>
            <a:endParaRPr sz="2200">
              <a:solidFill>
                <a:schemeClr val="dk1"/>
              </a:solidFill>
            </a:endParaRPr>
          </a:p>
          <a:p>
            <a:pPr indent="-342900" lvl="1" marL="800100" marR="0" rtl="0" algn="l">
              <a:lnSpc>
                <a:spcPct val="150000"/>
              </a:lnSpc>
              <a:spcBef>
                <a:spcPts val="0"/>
              </a:spcBef>
              <a:spcAft>
                <a:spcPts val="0"/>
              </a:spcAft>
              <a:buClr>
                <a:schemeClr val="dk1"/>
              </a:buClr>
              <a:buSzPts val="2200"/>
              <a:buChar char="❑"/>
            </a:pPr>
            <a:r>
              <a:rPr lang="en-US" sz="2200">
                <a:solidFill>
                  <a:schemeClr val="dk1"/>
                </a:solidFill>
              </a:rPr>
              <a:t>Tuples </a:t>
            </a:r>
            <a:endParaRPr sz="2200">
              <a:solidFill>
                <a:schemeClr val="dk1"/>
              </a:solidFill>
            </a:endParaRPr>
          </a:p>
          <a:p>
            <a:pPr indent="-342900" lvl="1" marL="800100" marR="0" rtl="0" algn="l">
              <a:lnSpc>
                <a:spcPct val="150000"/>
              </a:lnSpc>
              <a:spcBef>
                <a:spcPts val="0"/>
              </a:spcBef>
              <a:spcAft>
                <a:spcPts val="0"/>
              </a:spcAft>
              <a:buClr>
                <a:schemeClr val="dk1"/>
              </a:buClr>
              <a:buSzPts val="2200"/>
              <a:buChar char="❑"/>
            </a:pPr>
            <a:r>
              <a:rPr lang="en-US" sz="2200">
                <a:solidFill>
                  <a:schemeClr val="dk1"/>
                </a:solidFill>
              </a:rPr>
              <a:t>Set </a:t>
            </a:r>
            <a:endParaRPr sz="2200">
              <a:solidFill>
                <a:schemeClr val="dk1"/>
              </a:solidFill>
            </a:endParaRPr>
          </a:p>
          <a:p>
            <a:pPr indent="0" lvl="0" marL="0" marR="0" rtl="0" algn="l">
              <a:lnSpc>
                <a:spcPct val="15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Strings</a:t>
            </a:r>
            <a:endParaRPr/>
          </a:p>
        </p:txBody>
      </p:sp>
      <p:sp>
        <p:nvSpPr>
          <p:cNvPr id="118" name="Google Shape;118;p4"/>
          <p:cNvSpPr txBox="1"/>
          <p:nvPr/>
        </p:nvSpPr>
        <p:spPr>
          <a:xfrm>
            <a:off x="1022887" y="1690688"/>
            <a:ext cx="9624448" cy="15670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 sequence of characters enclosed within quotes.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Examples: "Hello", 'Python', "1234"</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 Used for storing text, characters, and numbers as text.</a:t>
            </a:r>
            <a:endParaRPr b="0" i="0" sz="2200" u="none" cap="none" strike="noStrike">
              <a:solidFill>
                <a:schemeClr val="dk1"/>
              </a:solidFill>
              <a:latin typeface="Arial"/>
              <a:ea typeface="Arial"/>
              <a:cs typeface="Arial"/>
              <a:sym typeface="Arial"/>
            </a:endParaRPr>
          </a:p>
        </p:txBody>
      </p:sp>
      <p:pic>
        <p:nvPicPr>
          <p:cNvPr descr="A black screen with white text&#10;&#10;Description automatically generated" id="119" name="Google Shape;119;p4"/>
          <p:cNvPicPr preferRelativeResize="0"/>
          <p:nvPr/>
        </p:nvPicPr>
        <p:blipFill rotWithShape="1">
          <a:blip r:embed="rId3">
            <a:alphaModFix/>
          </a:blip>
          <a:srcRect b="0" l="0" r="0" t="0"/>
          <a:stretch/>
        </p:blipFill>
        <p:spPr>
          <a:xfrm>
            <a:off x="2704884" y="3699018"/>
            <a:ext cx="6260455" cy="24078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Lists</a:t>
            </a:r>
            <a:endParaRPr/>
          </a:p>
        </p:txBody>
      </p:sp>
      <p:sp>
        <p:nvSpPr>
          <p:cNvPr id="126" name="Google Shape;126;p5"/>
          <p:cNvSpPr txBox="1"/>
          <p:nvPr/>
        </p:nvSpPr>
        <p:spPr>
          <a:xfrm>
            <a:off x="1022887" y="1690688"/>
            <a:ext cx="9624448" cy="15670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An ordered collection of items (which can be of different types).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Examples: [1, 2, 3], ["apple", "banana", "cherry"], [1, “cat”, 2]</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 Used for storing multiple items in a single variable.</a:t>
            </a:r>
            <a:endParaRPr b="0" i="0" sz="2200" u="none" cap="none" strike="noStrike">
              <a:solidFill>
                <a:schemeClr val="dk1"/>
              </a:solidFill>
              <a:latin typeface="Arial"/>
              <a:ea typeface="Arial"/>
              <a:cs typeface="Arial"/>
              <a:sym typeface="Arial"/>
            </a:endParaRPr>
          </a:p>
        </p:txBody>
      </p:sp>
      <p:pic>
        <p:nvPicPr>
          <p:cNvPr descr="A computer screen with white text&#10;&#10;Description automatically generated" id="127" name="Google Shape;127;p5"/>
          <p:cNvPicPr preferRelativeResize="0"/>
          <p:nvPr/>
        </p:nvPicPr>
        <p:blipFill rotWithShape="1">
          <a:blip r:embed="rId3">
            <a:alphaModFix/>
          </a:blip>
          <a:srcRect b="0" l="0" r="0" t="0"/>
          <a:stretch/>
        </p:blipFill>
        <p:spPr>
          <a:xfrm>
            <a:off x="1671715" y="3639821"/>
            <a:ext cx="8326793" cy="25650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Tuples</a:t>
            </a:r>
            <a:endParaRPr/>
          </a:p>
        </p:txBody>
      </p:sp>
      <p:sp>
        <p:nvSpPr>
          <p:cNvPr id="134" name="Google Shape;134;p6"/>
          <p:cNvSpPr txBox="1"/>
          <p:nvPr/>
        </p:nvSpPr>
        <p:spPr>
          <a:xfrm>
            <a:off x="1022887" y="1690688"/>
            <a:ext cx="9624448" cy="15670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An ordered, immutable collection of items.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Examples: (1, 2, 3), ("apple", "banana", "cherry")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 Used when you want a collection of items that should not change.</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35" name="Google Shape;135;p6"/>
          <p:cNvPicPr preferRelativeResize="0"/>
          <p:nvPr/>
        </p:nvPicPr>
        <p:blipFill rotWithShape="1">
          <a:blip r:embed="rId3">
            <a:alphaModFix/>
          </a:blip>
          <a:srcRect b="0" l="0" r="0" t="0"/>
          <a:stretch/>
        </p:blipFill>
        <p:spPr>
          <a:xfrm>
            <a:off x="2488509" y="3717387"/>
            <a:ext cx="6693205" cy="24548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Dictionary</a:t>
            </a:r>
            <a:endParaRPr/>
          </a:p>
        </p:txBody>
      </p:sp>
      <p:sp>
        <p:nvSpPr>
          <p:cNvPr id="142" name="Google Shape;142;p7"/>
          <p:cNvSpPr txBox="1"/>
          <p:nvPr/>
        </p:nvSpPr>
        <p:spPr>
          <a:xfrm>
            <a:off x="1249946" y="1421417"/>
            <a:ext cx="9624448" cy="15670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 collection of key-value pairs.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Examples: {"name": "John", "age": 30}</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 Used for storing data in key-value pairs for quick lookups.</a:t>
            </a:r>
            <a:endParaRPr b="0" i="0" sz="2200" u="none" cap="none" strike="noStrike">
              <a:solidFill>
                <a:schemeClr val="dk1"/>
              </a:solidFill>
              <a:latin typeface="Arial"/>
              <a:ea typeface="Arial"/>
              <a:cs typeface="Arial"/>
              <a:sym typeface="Arial"/>
            </a:endParaRPr>
          </a:p>
        </p:txBody>
      </p:sp>
      <p:pic>
        <p:nvPicPr>
          <p:cNvPr descr="A black screen with white text&#10;&#10;Description automatically generated" id="143" name="Google Shape;143;p7"/>
          <p:cNvPicPr preferRelativeResize="0"/>
          <p:nvPr/>
        </p:nvPicPr>
        <p:blipFill rotWithShape="1">
          <a:blip r:embed="rId3">
            <a:alphaModFix/>
          </a:blip>
          <a:srcRect b="0" l="0" r="0" t="0"/>
          <a:stretch/>
        </p:blipFill>
        <p:spPr>
          <a:xfrm>
            <a:off x="1249946" y="3630980"/>
            <a:ext cx="9692108" cy="21819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Set</a:t>
            </a:r>
            <a:endParaRPr/>
          </a:p>
        </p:txBody>
      </p:sp>
      <p:sp>
        <p:nvSpPr>
          <p:cNvPr id="150" name="Google Shape;150;p8"/>
          <p:cNvSpPr txBox="1"/>
          <p:nvPr/>
        </p:nvSpPr>
        <p:spPr>
          <a:xfrm>
            <a:off x="1071874" y="1470402"/>
            <a:ext cx="9624448" cy="20748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Definition: An unordered collection of unique items.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Examples: {1, 2, 3}, {"apple", "banana", "cherry"}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Usage: Used for storing unique items and performing set operations like union and intersection.</a:t>
            </a:r>
            <a:endParaRPr b="0" i="0" sz="2200" u="none" cap="none" strike="noStrike">
              <a:solidFill>
                <a:schemeClr val="dk1"/>
              </a:solidFill>
              <a:latin typeface="Arial"/>
              <a:ea typeface="Arial"/>
              <a:cs typeface="Arial"/>
              <a:sym typeface="Arial"/>
            </a:endParaRPr>
          </a:p>
        </p:txBody>
      </p:sp>
      <p:pic>
        <p:nvPicPr>
          <p:cNvPr descr="A black background with white text&#10;&#10;Description automatically generated" id="151" name="Google Shape;151;p8"/>
          <p:cNvPicPr preferRelativeResize="0"/>
          <p:nvPr/>
        </p:nvPicPr>
        <p:blipFill rotWithShape="1">
          <a:blip r:embed="rId3">
            <a:alphaModFix/>
          </a:blip>
          <a:srcRect b="0" l="0" r="0" t="0"/>
          <a:stretch/>
        </p:blipFill>
        <p:spPr>
          <a:xfrm>
            <a:off x="2625863" y="3955744"/>
            <a:ext cx="6940273" cy="22130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2024-08-08T22:54:53Z</dcterms:created>
  <dc:creator>NEHA MAHENDRAN NAMBIAR</dc:creator>
</cp:coreProperties>
</file>