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12192000"/>
  <p:notesSz cx="6858000" cy="9144000"/>
  <p:embeddedFontLst>
    <p:embeddedFont>
      <p:font typeface="Play"/>
      <p:regular r:id="rId13"/>
      <p:bold r:id="rId14"/>
    </p:embeddedFont>
    <p:embeddedFont>
      <p:font typeface="Roboto Mon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9" roundtripDataSignature="AMtx7mhlOBGEVCfIY02vk63IqYmST+XRY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Play-regular.fntdata"/><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Mono-regular.fntdata"/><Relationship Id="rId14" Type="http://schemas.openxmlformats.org/officeDocument/2006/relationships/font" Target="fonts/Play-bold.fntdata"/><Relationship Id="rId17" Type="http://schemas.openxmlformats.org/officeDocument/2006/relationships/font" Target="fonts/RobotoMono-italic.fntdata"/><Relationship Id="rId16" Type="http://schemas.openxmlformats.org/officeDocument/2006/relationships/font" Target="fonts/RobotoMono-bold.fntdata"/><Relationship Id="rId5" Type="http://schemas.openxmlformats.org/officeDocument/2006/relationships/slide" Target="slides/slide1.xml"/><Relationship Id="rId19" Type="http://customschemas.google.com/relationships/presentationmetadata" Target="metadata"/><Relationship Id="rId6" Type="http://schemas.openxmlformats.org/officeDocument/2006/relationships/slide" Target="slides/slide2.xml"/><Relationship Id="rId18" Type="http://schemas.openxmlformats.org/officeDocument/2006/relationships/font" Target="fonts/RobotoMono-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implilearn.com/tutorials/python-tutorial/python-slicing#:~:text=Slicing%20is%20the%20extraction%20of,elements%20by%20mentioning%20their%20indices."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800"/>
              </a:spcBef>
              <a:spcAft>
                <a:spcPts val="0"/>
              </a:spcAft>
              <a:buClr>
                <a:schemeClr val="dk1"/>
              </a:buClr>
              <a:buSzPts val="1100"/>
              <a:buFont typeface="Arial"/>
              <a:buNone/>
            </a:pPr>
            <a:r>
              <a:rPr b="1" lang="en-US" sz="1100"/>
              <a:t>Welcome to Lesson 5 of the Foundations of Programming in Python course (FOPPY).</a:t>
            </a:r>
            <a:endParaRPr b="1" sz="1100"/>
          </a:p>
          <a:p>
            <a:pPr indent="0" lvl="0" marL="0" rtl="0" algn="l">
              <a:lnSpc>
                <a:spcPct val="115000"/>
              </a:lnSpc>
              <a:spcBef>
                <a:spcPts val="1200"/>
              </a:spcBef>
              <a:spcAft>
                <a:spcPts val="0"/>
              </a:spcAft>
              <a:buClr>
                <a:schemeClr val="dk1"/>
              </a:buClr>
              <a:buSzPts val="1100"/>
              <a:buFont typeface="Arial"/>
              <a:buNone/>
            </a:pPr>
            <a:r>
              <a:rPr b="1" lang="en-US" sz="1100"/>
              <a:t>Tuples</a:t>
            </a:r>
            <a:r>
              <a:rPr lang="en-US" sz="1100"/>
              <a:t> are ordered, immutable collections of Python objects. This means that once a tuple is created, its elements cannot be changed, added, or removed. They are similar to lists but with the key distinction of being unchangeable.</a:t>
            </a:r>
            <a:endParaRPr sz="1100"/>
          </a:p>
          <a:p>
            <a:pPr indent="0" lvl="0" marL="0" rtl="0" algn="l">
              <a:lnSpc>
                <a:spcPct val="115000"/>
              </a:lnSpc>
              <a:spcBef>
                <a:spcPts val="1200"/>
              </a:spcBef>
              <a:spcAft>
                <a:spcPts val="0"/>
              </a:spcAft>
              <a:buClr>
                <a:schemeClr val="dk1"/>
              </a:buClr>
              <a:buSzPts val="1100"/>
              <a:buFont typeface="Arial"/>
              <a:buNone/>
            </a:pPr>
            <a:r>
              <a:rPr lang="en-US" sz="1100"/>
              <a:t>Tuples are often used to store and represent fixed sets of data where maintaining data integrity is crucial. Their immutability makes them efficient and suitable for various applications in Python programming.</a:t>
            </a:r>
            <a:endParaRPr sz="1100"/>
          </a:p>
          <a:p>
            <a:pPr indent="0" lvl="0" marL="0" rtl="0" algn="l">
              <a:lnSpc>
                <a:spcPct val="115000"/>
              </a:lnSpc>
              <a:spcBef>
                <a:spcPts val="1200"/>
              </a:spcBef>
              <a:spcAft>
                <a:spcPts val="0"/>
              </a:spcAft>
              <a:buClr>
                <a:schemeClr val="dk1"/>
              </a:buClr>
              <a:buSzPts val="1100"/>
              <a:buFont typeface="Arial"/>
              <a:buNone/>
            </a:pPr>
            <a:r>
              <a:rPr lang="en-US" sz="1100"/>
              <a:t>In this lesson, we'll explore the fundamentals of tuples, including creating tuples, accessing elements, understanding their immutability, and discovering practical use cases. Let's dive into the world of tuples and learn how to effectively utilize them in your Python programs.</a:t>
            </a:r>
            <a:endParaRPr sz="1100"/>
          </a:p>
          <a:p>
            <a:pPr indent="0" lvl="0" marL="0" rtl="0" algn="l">
              <a:spcBef>
                <a:spcPts val="120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 name="Google Shape;9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Tuples are ordered, immutable collections of Python objects. They are similar to lists but with one crucial difference: once created, tuples cannot be changed.</a:t>
            </a:r>
            <a:endParaRPr/>
          </a:p>
          <a:p>
            <a:pPr indent="0" lvl="0" marL="0" rtl="0" algn="l">
              <a:lnSpc>
                <a:spcPct val="115000"/>
              </a:lnSpc>
              <a:spcBef>
                <a:spcPts val="1400"/>
              </a:spcBef>
              <a:spcAft>
                <a:spcPts val="0"/>
              </a:spcAft>
              <a:buClr>
                <a:schemeClr val="dk1"/>
              </a:buClr>
              <a:buSzPts val="1100"/>
              <a:buFont typeface="Arial"/>
              <a:buNone/>
            </a:pPr>
            <a:r>
              <a:rPr b="1" lang="en-US" sz="1300"/>
              <a:t>Characteristics of Tuples</a:t>
            </a:r>
            <a:endParaRPr b="1" sz="1300"/>
          </a:p>
          <a:p>
            <a:pPr indent="-298450" lvl="0" marL="457200" rtl="0" algn="l">
              <a:lnSpc>
                <a:spcPct val="115000"/>
              </a:lnSpc>
              <a:spcBef>
                <a:spcPts val="1200"/>
              </a:spcBef>
              <a:spcAft>
                <a:spcPts val="0"/>
              </a:spcAft>
              <a:buClr>
                <a:schemeClr val="dk1"/>
              </a:buClr>
              <a:buSzPts val="1100"/>
              <a:buChar char="●"/>
            </a:pPr>
            <a:r>
              <a:rPr b="1" lang="en-US" sz="1100"/>
              <a:t>Ordered:</a:t>
            </a:r>
            <a:r>
              <a:rPr lang="en-US" sz="1100"/>
              <a:t> Elements maintain their relative order.</a:t>
            </a:r>
            <a:endParaRPr sz="1100"/>
          </a:p>
          <a:p>
            <a:pPr indent="-298450" lvl="0" marL="457200" rtl="0" algn="l">
              <a:lnSpc>
                <a:spcPct val="115000"/>
              </a:lnSpc>
              <a:spcBef>
                <a:spcPts val="0"/>
              </a:spcBef>
              <a:spcAft>
                <a:spcPts val="0"/>
              </a:spcAft>
              <a:buClr>
                <a:schemeClr val="dk1"/>
              </a:buClr>
              <a:buSzPts val="1100"/>
              <a:buChar char="●"/>
            </a:pPr>
            <a:r>
              <a:rPr b="1" lang="en-US" sz="1100"/>
              <a:t>Immutable:</a:t>
            </a:r>
            <a:r>
              <a:rPr lang="en-US" sz="1100"/>
              <a:t> Elements cannot be modified, added, or removed after creation.</a:t>
            </a:r>
            <a:endParaRPr sz="1100"/>
          </a:p>
          <a:p>
            <a:pPr indent="-298450" lvl="0" marL="457200" rtl="0" algn="l">
              <a:lnSpc>
                <a:spcPct val="115000"/>
              </a:lnSpc>
              <a:spcBef>
                <a:spcPts val="0"/>
              </a:spcBef>
              <a:spcAft>
                <a:spcPts val="0"/>
              </a:spcAft>
              <a:buClr>
                <a:schemeClr val="dk1"/>
              </a:buClr>
              <a:buSzPts val="1100"/>
              <a:buChar char="●"/>
            </a:pPr>
            <a:r>
              <a:rPr b="1" lang="en-US" sz="1100"/>
              <a:t>Allow duplicates:</a:t>
            </a:r>
            <a:r>
              <a:rPr lang="en-US" sz="1100"/>
              <a:t> Can contain duplicate elements.</a:t>
            </a:r>
            <a:endParaRPr sz="1100"/>
          </a:p>
          <a:p>
            <a:pPr indent="-298450" lvl="0" marL="457200" rtl="0" algn="l">
              <a:lnSpc>
                <a:spcPct val="115000"/>
              </a:lnSpc>
              <a:spcBef>
                <a:spcPts val="0"/>
              </a:spcBef>
              <a:spcAft>
                <a:spcPts val="0"/>
              </a:spcAft>
              <a:buClr>
                <a:schemeClr val="dk1"/>
              </a:buClr>
              <a:buSzPts val="1100"/>
              <a:buChar char="●"/>
            </a:pPr>
            <a:r>
              <a:rPr b="1" lang="en-US" sz="1100"/>
              <a:t>Heterogeneous:</a:t>
            </a:r>
            <a:r>
              <a:rPr lang="en-US" sz="1100"/>
              <a:t> Can hold elements of different data types.</a:t>
            </a:r>
            <a:endParaRPr sz="1100"/>
          </a:p>
          <a:p>
            <a:pPr indent="-298450" lvl="0" marL="457200" rtl="0" algn="l">
              <a:lnSpc>
                <a:spcPct val="115000"/>
              </a:lnSpc>
              <a:spcBef>
                <a:spcPts val="0"/>
              </a:spcBef>
              <a:spcAft>
                <a:spcPts val="0"/>
              </a:spcAft>
              <a:buClr>
                <a:schemeClr val="dk1"/>
              </a:buClr>
              <a:buSzPts val="1100"/>
              <a:buChar char="●"/>
            </a:pPr>
            <a:r>
              <a:rPr b="1" lang="en-US" sz="1100"/>
              <a:t>Hashable:</a:t>
            </a:r>
            <a:r>
              <a:rPr lang="en-US" sz="1100"/>
              <a:t> If all elements are hashable, the tuple itself is hashable.</a:t>
            </a:r>
            <a:endParaRPr sz="1100"/>
          </a:p>
          <a:p>
            <a:pPr indent="0" lvl="0" marL="0" rtl="0" algn="l">
              <a:spcBef>
                <a:spcPts val="1200"/>
              </a:spcBef>
              <a:spcAft>
                <a:spcPts val="0"/>
              </a:spcAft>
              <a:buNone/>
            </a:pPr>
            <a:r>
              <a:t/>
            </a:r>
            <a:endParaRPr/>
          </a:p>
        </p:txBody>
      </p:sp>
      <p:sp>
        <p:nvSpPr>
          <p:cNvPr id="93" name="Google Shape;93;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 name="Google Shape;9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Tuples, like lists, are ordered collections, meaning their elements have specific positions. To access these elements, we use indexing and slicing.</a:t>
            </a:r>
            <a:endParaRPr/>
          </a:p>
          <a:p>
            <a:pPr indent="0" lvl="0" marL="0" rtl="0" algn="l">
              <a:lnSpc>
                <a:spcPct val="115000"/>
              </a:lnSpc>
              <a:spcBef>
                <a:spcPts val="1400"/>
              </a:spcBef>
              <a:spcAft>
                <a:spcPts val="0"/>
              </a:spcAft>
              <a:buNone/>
            </a:pPr>
            <a:r>
              <a:rPr b="1" lang="en-US" sz="1300">
                <a:solidFill>
                  <a:srgbClr val="000000"/>
                </a:solidFill>
              </a:rPr>
              <a:t>Indexing</a:t>
            </a:r>
            <a:endParaRPr b="1" sz="1300">
              <a:solidFill>
                <a:srgbClr val="000000"/>
              </a:solidFill>
            </a:endParaRPr>
          </a:p>
          <a:p>
            <a:pPr indent="-298450" lvl="0" marL="457200" rtl="0" algn="l">
              <a:lnSpc>
                <a:spcPct val="115000"/>
              </a:lnSpc>
              <a:spcBef>
                <a:spcPts val="1200"/>
              </a:spcBef>
              <a:spcAft>
                <a:spcPts val="0"/>
              </a:spcAft>
              <a:buSzPts val="1100"/>
              <a:buChar char="●"/>
            </a:pPr>
            <a:r>
              <a:rPr b="1" lang="en-US" sz="1100">
                <a:solidFill>
                  <a:srgbClr val="000000"/>
                </a:solidFill>
              </a:rPr>
              <a:t>Positive Indexing:</a:t>
            </a:r>
            <a:r>
              <a:rPr lang="en-US" sz="1100">
                <a:solidFill>
                  <a:srgbClr val="000000"/>
                </a:solidFill>
              </a:rPr>
              <a:t> Starts from 0 for the first element.  </a:t>
            </a:r>
            <a:endParaRPr sz="1100">
              <a:solidFill>
                <a:srgbClr val="000000"/>
              </a:solidFill>
            </a:endParaRPr>
          </a:p>
          <a:p>
            <a:pPr indent="-298450" lvl="0" marL="457200" rtl="0" algn="l">
              <a:lnSpc>
                <a:spcPct val="115000"/>
              </a:lnSpc>
              <a:spcBef>
                <a:spcPts val="0"/>
              </a:spcBef>
              <a:spcAft>
                <a:spcPts val="0"/>
              </a:spcAft>
              <a:buSzPts val="1100"/>
              <a:buChar char="●"/>
            </a:pPr>
            <a:r>
              <a:rPr b="1" lang="en-US" sz="1100">
                <a:solidFill>
                  <a:srgbClr val="000000"/>
                </a:solidFill>
              </a:rPr>
              <a:t>Negative Indexing:</a:t>
            </a:r>
            <a:r>
              <a:rPr lang="en-US" sz="1100">
                <a:solidFill>
                  <a:srgbClr val="000000"/>
                </a:solidFill>
              </a:rPr>
              <a:t> Starts from -1 for the last element.</a:t>
            </a:r>
            <a:endParaRPr sz="1100">
              <a:solidFill>
                <a:srgbClr val="000000"/>
              </a:solidFill>
            </a:endParaRPr>
          </a:p>
          <a:p>
            <a:pPr indent="0" lvl="0" marL="0" rtl="0" algn="l">
              <a:lnSpc>
                <a:spcPct val="115000"/>
              </a:lnSpc>
              <a:spcBef>
                <a:spcPts val="1400"/>
              </a:spcBef>
              <a:spcAft>
                <a:spcPts val="0"/>
              </a:spcAft>
              <a:buNone/>
            </a:pPr>
            <a:r>
              <a:rPr b="1" lang="en-US" sz="1300">
                <a:solidFill>
                  <a:srgbClr val="000000"/>
                </a:solidFill>
              </a:rPr>
              <a:t>Slicing</a:t>
            </a:r>
            <a:endParaRPr b="1" sz="1300">
              <a:solidFill>
                <a:srgbClr val="000000"/>
              </a:solidFill>
            </a:endParaRPr>
          </a:p>
          <a:p>
            <a:pPr indent="0" lvl="0" marL="0" rtl="0" algn="l">
              <a:lnSpc>
                <a:spcPct val="115000"/>
              </a:lnSpc>
              <a:spcBef>
                <a:spcPts val="1200"/>
              </a:spcBef>
              <a:spcAft>
                <a:spcPts val="0"/>
              </a:spcAft>
              <a:buNone/>
            </a:pPr>
            <a:r>
              <a:rPr lang="en-US" sz="1100">
                <a:solidFill>
                  <a:srgbClr val="000000"/>
                </a:solidFill>
              </a:rPr>
              <a:t>Slicing allows you to extract a portion of a tuple as a new tuple. </a:t>
            </a:r>
            <a:endParaRPr sz="1100" u="sng">
              <a:solidFill>
                <a:schemeClr val="hlink"/>
              </a:solidFill>
              <a:hlinkClick r:id="rId2"/>
            </a:endParaRPr>
          </a:p>
          <a:p>
            <a:pPr indent="-298450" lvl="0" marL="457200" rtl="0" algn="l">
              <a:lnSpc>
                <a:spcPct val="115000"/>
              </a:lnSpc>
              <a:spcBef>
                <a:spcPts val="1200"/>
              </a:spcBef>
              <a:spcAft>
                <a:spcPts val="0"/>
              </a:spcAft>
              <a:buSzPts val="1100"/>
              <a:buChar char="●"/>
            </a:pPr>
            <a:r>
              <a:rPr b="1" lang="en-US" sz="1100">
                <a:solidFill>
                  <a:srgbClr val="000000"/>
                </a:solidFill>
              </a:rPr>
              <a:t>Syntax:</a:t>
            </a:r>
            <a:r>
              <a:rPr lang="en-US" sz="1100">
                <a:solidFill>
                  <a:srgbClr val="000000"/>
                </a:solidFill>
              </a:rPr>
              <a:t> </a:t>
            </a:r>
            <a:r>
              <a:rPr lang="en-US" sz="1100">
                <a:solidFill>
                  <a:srgbClr val="188038"/>
                </a:solidFill>
                <a:latin typeface="Roboto Mono"/>
                <a:ea typeface="Roboto Mono"/>
                <a:cs typeface="Roboto Mono"/>
                <a:sym typeface="Roboto Mono"/>
              </a:rPr>
              <a:t>tuple_name[start:end:step]</a:t>
            </a:r>
            <a:endParaRPr sz="1100">
              <a:solidFill>
                <a:srgbClr val="188038"/>
              </a:solidFill>
              <a:latin typeface="Roboto Mono"/>
              <a:ea typeface="Roboto Mono"/>
              <a:cs typeface="Roboto Mono"/>
              <a:sym typeface="Roboto Mono"/>
            </a:endParaRPr>
          </a:p>
          <a:p>
            <a:pPr indent="-298450" lvl="1" marL="914400" rtl="0" algn="l">
              <a:lnSpc>
                <a:spcPct val="115000"/>
              </a:lnSpc>
              <a:spcBef>
                <a:spcPts val="0"/>
              </a:spcBef>
              <a:spcAft>
                <a:spcPts val="0"/>
              </a:spcAft>
              <a:buSzPts val="1100"/>
              <a:buChar char="○"/>
            </a:pPr>
            <a:r>
              <a:rPr lang="en-US" sz="1100">
                <a:solidFill>
                  <a:srgbClr val="188038"/>
                </a:solidFill>
                <a:latin typeface="Roboto Mono"/>
                <a:ea typeface="Roboto Mono"/>
                <a:cs typeface="Roboto Mono"/>
                <a:sym typeface="Roboto Mono"/>
              </a:rPr>
              <a:t>start</a:t>
            </a:r>
            <a:r>
              <a:rPr lang="en-US" sz="1100">
                <a:solidFill>
                  <a:srgbClr val="000000"/>
                </a:solidFill>
              </a:rPr>
              <a:t> (inclusive): Index of the first element to include.</a:t>
            </a:r>
            <a:endParaRPr sz="1100">
              <a:solidFill>
                <a:srgbClr val="000000"/>
              </a:solidFill>
            </a:endParaRPr>
          </a:p>
          <a:p>
            <a:pPr indent="-298450" lvl="1" marL="914400" rtl="0" algn="l">
              <a:lnSpc>
                <a:spcPct val="115000"/>
              </a:lnSpc>
              <a:spcBef>
                <a:spcPts val="0"/>
              </a:spcBef>
              <a:spcAft>
                <a:spcPts val="0"/>
              </a:spcAft>
              <a:buSzPts val="1100"/>
              <a:buChar char="○"/>
            </a:pPr>
            <a:r>
              <a:rPr lang="en-US" sz="1100">
                <a:solidFill>
                  <a:srgbClr val="188038"/>
                </a:solidFill>
                <a:latin typeface="Roboto Mono"/>
                <a:ea typeface="Roboto Mono"/>
                <a:cs typeface="Roboto Mono"/>
                <a:sym typeface="Roboto Mono"/>
              </a:rPr>
              <a:t>end</a:t>
            </a:r>
            <a:r>
              <a:rPr lang="en-US" sz="1100">
                <a:solidFill>
                  <a:srgbClr val="000000"/>
                </a:solidFill>
              </a:rPr>
              <a:t> (exclusive): Index of the element after the last one to include.</a:t>
            </a:r>
            <a:endParaRPr sz="1100">
              <a:solidFill>
                <a:srgbClr val="000000"/>
              </a:solidFill>
            </a:endParaRPr>
          </a:p>
          <a:p>
            <a:pPr indent="-298450" lvl="1" marL="914400" rtl="0" algn="l">
              <a:lnSpc>
                <a:spcPct val="115000"/>
              </a:lnSpc>
              <a:spcBef>
                <a:spcPts val="0"/>
              </a:spcBef>
              <a:spcAft>
                <a:spcPts val="0"/>
              </a:spcAft>
              <a:buSzPts val="1100"/>
              <a:buChar char="○"/>
            </a:pPr>
            <a:r>
              <a:rPr lang="en-US" sz="1100">
                <a:solidFill>
                  <a:srgbClr val="188038"/>
                </a:solidFill>
                <a:latin typeface="Roboto Mono"/>
                <a:ea typeface="Roboto Mono"/>
                <a:cs typeface="Roboto Mono"/>
                <a:sym typeface="Roboto Mono"/>
              </a:rPr>
              <a:t>step</a:t>
            </a:r>
            <a:r>
              <a:rPr lang="en-US" sz="1100">
                <a:solidFill>
                  <a:srgbClr val="000000"/>
                </a:solidFill>
              </a:rPr>
              <a:t> (optional): Increment between elements.</a:t>
            </a:r>
            <a:endParaRPr sz="1100">
              <a:solidFill>
                <a:srgbClr val="000000"/>
              </a:solidFill>
            </a:endParaRPr>
          </a:p>
          <a:p>
            <a:pPr indent="0" lvl="0" marL="0" rtl="0" algn="l">
              <a:spcBef>
                <a:spcPts val="1200"/>
              </a:spcBef>
              <a:spcAft>
                <a:spcPts val="0"/>
              </a:spcAft>
              <a:buNone/>
            </a:pPr>
            <a:r>
              <a:t/>
            </a:r>
            <a:endParaRPr/>
          </a:p>
        </p:txBody>
      </p:sp>
      <p:sp>
        <p:nvSpPr>
          <p:cNvPr id="100" name="Google Shape;100;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 name="Google Shape;107;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Tuple unpacking is a powerful feature in Python that allows you to assign the elements of a tuple to individual variables in a single line of code. This is a concise and efficient way to handle multiple values returned by a function or stored in a tuple.</a:t>
            </a:r>
            <a:endParaRPr/>
          </a:p>
          <a:p>
            <a:pPr indent="0" lvl="0" marL="0" rtl="0" algn="l">
              <a:spcBef>
                <a:spcPts val="0"/>
              </a:spcBef>
              <a:spcAft>
                <a:spcPts val="0"/>
              </a:spcAft>
              <a:buNone/>
            </a:pPr>
            <a:r>
              <a:rPr lang="en-US"/>
              <a:t>To unpack a tuple, you create variables on the left-hand side of an assignment statement, separated by commas, and place the tuple on the right-hand side. The number of variables must match the number of elements in the tuple.</a:t>
            </a:r>
            <a:endParaRPr/>
          </a:p>
          <a:p>
            <a:pPr indent="0" lvl="0" marL="0" rtl="0" algn="l">
              <a:spcBef>
                <a:spcPts val="0"/>
              </a:spcBef>
              <a:spcAft>
                <a:spcPts val="0"/>
              </a:spcAft>
              <a:buNone/>
            </a:pPr>
            <a:r>
              <a:rPr lang="en-US">
                <a:solidFill>
                  <a:srgbClr val="1155CC"/>
                </a:solidFill>
              </a:rPr>
              <a:t>coordinates = (3, 7) </a:t>
            </a:r>
            <a:endParaRPr>
              <a:solidFill>
                <a:srgbClr val="1155CC"/>
              </a:solidFill>
            </a:endParaRPr>
          </a:p>
          <a:p>
            <a:pPr indent="0" lvl="0" marL="0" rtl="0" algn="l">
              <a:spcBef>
                <a:spcPts val="0"/>
              </a:spcBef>
              <a:spcAft>
                <a:spcPts val="0"/>
              </a:spcAft>
              <a:buNone/>
            </a:pPr>
            <a:r>
              <a:rPr lang="en-US">
                <a:solidFill>
                  <a:srgbClr val="1155CC"/>
                </a:solidFill>
              </a:rPr>
              <a:t>x, y = coordinates </a:t>
            </a:r>
            <a:endParaRPr>
              <a:solidFill>
                <a:srgbClr val="1155CC"/>
              </a:solidFill>
            </a:endParaRPr>
          </a:p>
          <a:p>
            <a:pPr indent="0" lvl="0" marL="0" rtl="0" algn="l">
              <a:spcBef>
                <a:spcPts val="0"/>
              </a:spcBef>
              <a:spcAft>
                <a:spcPts val="0"/>
              </a:spcAft>
              <a:buNone/>
            </a:pPr>
            <a:r>
              <a:rPr lang="en-US">
                <a:solidFill>
                  <a:srgbClr val="1155CC"/>
                </a:solidFill>
              </a:rPr>
              <a:t>print(x) # Output: 3 </a:t>
            </a:r>
            <a:endParaRPr>
              <a:solidFill>
                <a:srgbClr val="1155CC"/>
              </a:solidFill>
            </a:endParaRPr>
          </a:p>
          <a:p>
            <a:pPr indent="0" lvl="0" marL="0" rtl="0" algn="l">
              <a:spcBef>
                <a:spcPts val="0"/>
              </a:spcBef>
              <a:spcAft>
                <a:spcPts val="0"/>
              </a:spcAft>
              <a:buNone/>
            </a:pPr>
            <a:r>
              <a:rPr lang="en-US">
                <a:solidFill>
                  <a:srgbClr val="1155CC"/>
                </a:solidFill>
              </a:rPr>
              <a:t>print(y) # Output: 7</a:t>
            </a:r>
            <a:endParaRPr>
              <a:solidFill>
                <a:srgbClr val="1155CC"/>
              </a:solidFill>
            </a:endParaRPr>
          </a:p>
          <a:p>
            <a:pPr indent="0" lvl="0" marL="0" rtl="0" algn="l">
              <a:spcBef>
                <a:spcPts val="0"/>
              </a:spcBef>
              <a:spcAft>
                <a:spcPts val="0"/>
              </a:spcAft>
              <a:buNone/>
            </a:pPr>
            <a:r>
              <a:t/>
            </a:r>
            <a:endParaRPr>
              <a:solidFill>
                <a:srgbClr val="1155CC"/>
              </a:solidFill>
            </a:endParaRPr>
          </a:p>
          <a:p>
            <a:pPr indent="0" lvl="0" marL="0" rtl="0" algn="l">
              <a:lnSpc>
                <a:spcPct val="115000"/>
              </a:lnSpc>
              <a:spcBef>
                <a:spcPts val="1400"/>
              </a:spcBef>
              <a:spcAft>
                <a:spcPts val="0"/>
              </a:spcAft>
              <a:buClr>
                <a:schemeClr val="dk1"/>
              </a:buClr>
              <a:buSzPts val="1100"/>
              <a:buFont typeface="Arial"/>
              <a:buNone/>
            </a:pPr>
            <a:r>
              <a:rPr b="1" lang="en-US" sz="1300"/>
              <a:t>Unpacking with the Asterisk (*) Operator</a:t>
            </a:r>
            <a:endParaRPr b="1" sz="1300"/>
          </a:p>
          <a:p>
            <a:pPr indent="0" lvl="0" marL="0" rtl="0" algn="l">
              <a:lnSpc>
                <a:spcPct val="115000"/>
              </a:lnSpc>
              <a:spcBef>
                <a:spcPts val="1200"/>
              </a:spcBef>
              <a:spcAft>
                <a:spcPts val="0"/>
              </a:spcAft>
              <a:buClr>
                <a:schemeClr val="dk1"/>
              </a:buClr>
              <a:buSzPts val="1100"/>
              <a:buFont typeface="Arial"/>
              <a:buNone/>
            </a:pPr>
            <a:r>
              <a:rPr lang="en-US" sz="1100"/>
              <a:t>If you know the number of elements in a tuple but only want to assign values to some of them, you can use the asterisk (*) operator to gather the remaining elements into a list.</a:t>
            </a:r>
            <a:endParaRPr sz="1100"/>
          </a:p>
          <a:p>
            <a:pPr indent="0" lvl="0" marL="0" rtl="0" algn="l">
              <a:spcBef>
                <a:spcPts val="1200"/>
              </a:spcBef>
              <a:spcAft>
                <a:spcPts val="0"/>
              </a:spcAft>
              <a:buNone/>
            </a:pPr>
            <a:r>
              <a:rPr lang="en-US" sz="1100">
                <a:solidFill>
                  <a:srgbClr val="1155CC"/>
                </a:solidFill>
              </a:rPr>
              <a:t>data = (1, 2, 3, 4, 5)</a:t>
            </a:r>
            <a:endParaRPr sz="1100">
              <a:solidFill>
                <a:srgbClr val="1155CC"/>
              </a:solidFill>
            </a:endParaRPr>
          </a:p>
          <a:p>
            <a:pPr indent="0" lvl="0" marL="0" rtl="0" algn="l">
              <a:spcBef>
                <a:spcPts val="0"/>
              </a:spcBef>
              <a:spcAft>
                <a:spcPts val="0"/>
              </a:spcAft>
              <a:buNone/>
            </a:pPr>
            <a:r>
              <a:rPr lang="en-US" sz="1100">
                <a:solidFill>
                  <a:srgbClr val="1155CC"/>
                </a:solidFill>
              </a:rPr>
              <a:t>a, b, *rest = data</a:t>
            </a:r>
            <a:endParaRPr sz="1100">
              <a:solidFill>
                <a:srgbClr val="1155CC"/>
              </a:solidFill>
            </a:endParaRPr>
          </a:p>
          <a:p>
            <a:pPr indent="0" lvl="0" marL="0" rtl="0" algn="l">
              <a:spcBef>
                <a:spcPts val="0"/>
              </a:spcBef>
              <a:spcAft>
                <a:spcPts val="0"/>
              </a:spcAft>
              <a:buNone/>
            </a:pPr>
            <a:r>
              <a:t/>
            </a:r>
            <a:endParaRPr sz="1100">
              <a:solidFill>
                <a:srgbClr val="1155CC"/>
              </a:solidFill>
            </a:endParaRPr>
          </a:p>
          <a:p>
            <a:pPr indent="0" lvl="0" marL="0" rtl="0" algn="l">
              <a:spcBef>
                <a:spcPts val="0"/>
              </a:spcBef>
              <a:spcAft>
                <a:spcPts val="0"/>
              </a:spcAft>
              <a:buNone/>
            </a:pPr>
            <a:r>
              <a:rPr lang="en-US" sz="1100">
                <a:solidFill>
                  <a:srgbClr val="1155CC"/>
                </a:solidFill>
              </a:rPr>
              <a:t>print(a)  # Output: 1</a:t>
            </a:r>
            <a:endParaRPr sz="1100">
              <a:solidFill>
                <a:srgbClr val="1155CC"/>
              </a:solidFill>
            </a:endParaRPr>
          </a:p>
          <a:p>
            <a:pPr indent="0" lvl="0" marL="0" rtl="0" algn="l">
              <a:spcBef>
                <a:spcPts val="0"/>
              </a:spcBef>
              <a:spcAft>
                <a:spcPts val="0"/>
              </a:spcAft>
              <a:buNone/>
            </a:pPr>
            <a:r>
              <a:rPr lang="en-US" sz="1100">
                <a:solidFill>
                  <a:srgbClr val="1155CC"/>
                </a:solidFill>
              </a:rPr>
              <a:t>print(b)  # Output: 2</a:t>
            </a:r>
            <a:endParaRPr sz="1100">
              <a:solidFill>
                <a:srgbClr val="1155CC"/>
              </a:solidFill>
            </a:endParaRPr>
          </a:p>
          <a:p>
            <a:pPr indent="0" lvl="0" marL="0" rtl="0" algn="l">
              <a:spcBef>
                <a:spcPts val="0"/>
              </a:spcBef>
              <a:spcAft>
                <a:spcPts val="0"/>
              </a:spcAft>
              <a:buClr>
                <a:schemeClr val="dk1"/>
              </a:buClr>
              <a:buSzPts val="1100"/>
              <a:buFont typeface="Arial"/>
              <a:buNone/>
            </a:pPr>
            <a:r>
              <a:rPr lang="en-US" sz="1100">
                <a:solidFill>
                  <a:srgbClr val="1155CC"/>
                </a:solidFill>
              </a:rPr>
              <a:t>print(rest)  # Output: [3, 4, 5]</a:t>
            </a:r>
            <a:endParaRPr sz="1100">
              <a:solidFill>
                <a:srgbClr val="1155CC"/>
              </a:solidFill>
            </a:endParaRPr>
          </a:p>
          <a:p>
            <a:pPr indent="0" lvl="0" marL="0" rtl="0" algn="l">
              <a:spcBef>
                <a:spcPts val="0"/>
              </a:spcBef>
              <a:spcAft>
                <a:spcPts val="0"/>
              </a:spcAft>
              <a:buNone/>
            </a:pPr>
            <a:r>
              <a:t/>
            </a:r>
            <a:endParaRPr>
              <a:solidFill>
                <a:srgbClr val="1155CC"/>
              </a:solidFill>
            </a:endParaRPr>
          </a:p>
        </p:txBody>
      </p:sp>
      <p:sp>
        <p:nvSpPr>
          <p:cNvPr id="108" name="Google Shape;108;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 name="Google Shape;11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1100"/>
              <a:t>Immutability</a:t>
            </a:r>
            <a:r>
              <a:rPr lang="en-US" sz="1100"/>
              <a:t> is a fundamental characteristic of tuples in Python. It means that once a tuple is created, its elements cannot be modified, added, or removed.</a:t>
            </a:r>
            <a:endParaRPr sz="1100"/>
          </a:p>
          <a:p>
            <a:pPr indent="-298450" lvl="0" marL="457200" rtl="0" algn="l">
              <a:lnSpc>
                <a:spcPct val="115000"/>
              </a:lnSpc>
              <a:spcBef>
                <a:spcPts val="1200"/>
              </a:spcBef>
              <a:spcAft>
                <a:spcPts val="0"/>
              </a:spcAft>
              <a:buClr>
                <a:schemeClr val="dk1"/>
              </a:buClr>
              <a:buSzPts val="1100"/>
              <a:buChar char="●"/>
            </a:pPr>
            <a:r>
              <a:rPr b="1" lang="en-US" sz="1100"/>
              <a:t>Data Integrity:</a:t>
            </a:r>
            <a:r>
              <a:rPr lang="en-US" sz="1100"/>
              <a:t> Immutability ensures that the data within a tuple remains constant throughout its lifespan, preventing accidental changes.</a:t>
            </a:r>
            <a:endParaRPr sz="1100"/>
          </a:p>
          <a:p>
            <a:pPr indent="-298450" lvl="0" marL="457200" rtl="0" algn="l">
              <a:lnSpc>
                <a:spcPct val="115000"/>
              </a:lnSpc>
              <a:spcBef>
                <a:spcPts val="0"/>
              </a:spcBef>
              <a:spcAft>
                <a:spcPts val="0"/>
              </a:spcAft>
              <a:buClr>
                <a:schemeClr val="dk1"/>
              </a:buClr>
              <a:buSzPts val="1100"/>
              <a:buChar char="●"/>
            </a:pPr>
            <a:r>
              <a:rPr b="1" lang="en-US" sz="1100"/>
              <a:t>Efficiency:</a:t>
            </a:r>
            <a:r>
              <a:rPr lang="en-US" sz="1100"/>
              <a:t> Tuples are generally faster than lists due to their immutable nature, making them suitable for performance-critical operations.</a:t>
            </a:r>
            <a:endParaRPr sz="1100"/>
          </a:p>
          <a:p>
            <a:pPr indent="-298450" lvl="0" marL="457200" rtl="0" algn="l">
              <a:lnSpc>
                <a:spcPct val="115000"/>
              </a:lnSpc>
              <a:spcBef>
                <a:spcPts val="0"/>
              </a:spcBef>
              <a:spcAft>
                <a:spcPts val="0"/>
              </a:spcAft>
              <a:buClr>
                <a:schemeClr val="dk1"/>
              </a:buClr>
              <a:buSzPts val="1100"/>
              <a:buChar char="●"/>
            </a:pPr>
            <a:r>
              <a:rPr b="1" lang="en-US" sz="1100"/>
              <a:t>Hashing:</a:t>
            </a:r>
            <a:r>
              <a:rPr lang="en-US" sz="1100"/>
              <a:t> Tuples can be used as dictionary keys because they are hashable, a property derived from their immutability.</a:t>
            </a:r>
            <a:endParaRPr sz="1100"/>
          </a:p>
          <a:p>
            <a:pPr indent="-298450" lvl="0" marL="457200" rtl="0" algn="l">
              <a:lnSpc>
                <a:spcPct val="115000"/>
              </a:lnSpc>
              <a:spcBef>
                <a:spcPts val="0"/>
              </a:spcBef>
              <a:spcAft>
                <a:spcPts val="0"/>
              </a:spcAft>
              <a:buClr>
                <a:schemeClr val="dk1"/>
              </a:buClr>
              <a:buSzPts val="1100"/>
              <a:buChar char="●"/>
            </a:pPr>
            <a:r>
              <a:rPr b="1" lang="en-US" sz="1100"/>
              <a:t>Readability:</a:t>
            </a:r>
            <a:r>
              <a:rPr lang="en-US" sz="1100"/>
              <a:t> Immutability can enhance code readability by clearly indicating that the data should not be changed.</a:t>
            </a:r>
            <a:endParaRPr sz="1100"/>
          </a:p>
          <a:p>
            <a:pPr indent="0" lvl="0" marL="0" rtl="0" algn="l">
              <a:spcBef>
                <a:spcPts val="1200"/>
              </a:spcBef>
              <a:spcAft>
                <a:spcPts val="0"/>
              </a:spcAft>
              <a:buNone/>
            </a:pPr>
            <a:r>
              <a:t/>
            </a:r>
            <a:endParaRPr sz="1100"/>
          </a:p>
          <a:p>
            <a:pPr indent="0" lvl="0" marL="0" rtl="0" algn="l">
              <a:lnSpc>
                <a:spcPct val="115000"/>
              </a:lnSpc>
              <a:spcBef>
                <a:spcPts val="1400"/>
              </a:spcBef>
              <a:spcAft>
                <a:spcPts val="0"/>
              </a:spcAft>
              <a:buSzPts val="1100"/>
              <a:buNone/>
            </a:pPr>
            <a:r>
              <a:rPr b="1" lang="en-US" sz="1300"/>
              <a:t>Common Misconceptions</a:t>
            </a:r>
            <a:endParaRPr b="1" sz="1300"/>
          </a:p>
          <a:p>
            <a:pPr indent="0" lvl="0" marL="0" rtl="0" algn="l">
              <a:lnSpc>
                <a:spcPct val="115000"/>
              </a:lnSpc>
              <a:spcBef>
                <a:spcPts val="1400"/>
              </a:spcBef>
              <a:spcAft>
                <a:spcPts val="0"/>
              </a:spcAft>
              <a:buSzPts val="1100"/>
              <a:buNone/>
            </a:pPr>
            <a:r>
              <a:rPr b="1" lang="en-US" sz="1100"/>
              <a:t>Assigning to a Different Tuple:</a:t>
            </a:r>
            <a:r>
              <a:rPr lang="en-US" sz="1100"/>
              <a:t> While you cannot modify an existing tuple, you can assign a new tuple to the same variable name</a:t>
            </a:r>
            <a:endParaRPr sz="1100"/>
          </a:p>
          <a:p>
            <a:pPr indent="0" lvl="0" marL="0" rtl="0" algn="l">
              <a:lnSpc>
                <a:spcPct val="115000"/>
              </a:lnSpc>
              <a:spcBef>
                <a:spcPts val="1400"/>
              </a:spcBef>
              <a:spcAft>
                <a:spcPts val="400"/>
              </a:spcAft>
              <a:buSzPts val="1100"/>
              <a:buNone/>
            </a:pPr>
            <a:r>
              <a:rPr b="1" lang="en-US" sz="1100"/>
              <a:t>Tuples Containing Mutable Objects:</a:t>
            </a:r>
            <a:r>
              <a:rPr lang="en-US" sz="1100"/>
              <a:t> A tuple can contain mutable objects like lists. However, the tuple itself remains immutable. You can modify the elements within the list, but you cannot change the list object within the tuple.</a:t>
            </a:r>
            <a:endParaRPr sz="1100"/>
          </a:p>
        </p:txBody>
      </p:sp>
      <p:sp>
        <p:nvSpPr>
          <p:cNvPr id="116" name="Google Shape;116;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sz="1100"/>
              <a:t>Tuples have limited methods due to their immutability:</a:t>
            </a:r>
            <a:endParaRPr sz="1100"/>
          </a:p>
          <a:p>
            <a:pPr indent="-298450" lvl="0" marL="457200" rtl="0" algn="l">
              <a:lnSpc>
                <a:spcPct val="115000"/>
              </a:lnSpc>
              <a:spcBef>
                <a:spcPts val="1200"/>
              </a:spcBef>
              <a:spcAft>
                <a:spcPts val="0"/>
              </a:spcAft>
              <a:buClr>
                <a:schemeClr val="dk1"/>
              </a:buClr>
              <a:buSzPts val="1100"/>
              <a:buChar char="●"/>
            </a:pPr>
            <a:r>
              <a:rPr b="1" lang="en-US" sz="1100"/>
              <a:t>count(x):</a:t>
            </a:r>
            <a:r>
              <a:rPr lang="en-US" sz="1100"/>
              <a:t> Returns the number of occurrences of x in the tuple.</a:t>
            </a:r>
            <a:endParaRPr sz="1100"/>
          </a:p>
          <a:p>
            <a:pPr indent="-298450" lvl="0" marL="457200" rtl="0" algn="l">
              <a:lnSpc>
                <a:spcPct val="115000"/>
              </a:lnSpc>
              <a:spcBef>
                <a:spcPts val="0"/>
              </a:spcBef>
              <a:spcAft>
                <a:spcPts val="0"/>
              </a:spcAft>
              <a:buClr>
                <a:schemeClr val="dk1"/>
              </a:buClr>
              <a:buSzPts val="1100"/>
              <a:buChar char="●"/>
            </a:pPr>
            <a:r>
              <a:rPr b="1" lang="en-US" sz="1100"/>
              <a:t>index(x):</a:t>
            </a:r>
            <a:r>
              <a:rPr lang="en-US" sz="1100"/>
              <a:t> Returns the index of the first occurrence of x in the tuple.</a:t>
            </a:r>
            <a:endParaRPr sz="1100"/>
          </a:p>
          <a:p>
            <a:pPr indent="0" lvl="0" marL="0" rtl="0" algn="l">
              <a:spcBef>
                <a:spcPts val="1200"/>
              </a:spcBef>
              <a:spcAft>
                <a:spcPts val="0"/>
              </a:spcAft>
              <a:buNone/>
            </a:pPr>
            <a:r>
              <a:rPr lang="en-US" sz="1100"/>
              <a:t>The </a:t>
            </a:r>
            <a:r>
              <a:rPr lang="en-US" sz="1100">
                <a:solidFill>
                  <a:srgbClr val="188038"/>
                </a:solidFill>
                <a:latin typeface="Roboto Mono"/>
                <a:ea typeface="Roboto Mono"/>
                <a:cs typeface="Roboto Mono"/>
                <a:sym typeface="Roboto Mono"/>
              </a:rPr>
              <a:t>count()</a:t>
            </a:r>
            <a:r>
              <a:rPr lang="en-US" sz="1100"/>
              <a:t> method returns the number of occurrences of a specified element within a sequence (like a list, tuple, or string)</a:t>
            </a:r>
            <a:endParaRPr sz="1100"/>
          </a:p>
          <a:p>
            <a:pPr indent="0" lvl="0" marL="0" rtl="0" algn="l">
              <a:spcBef>
                <a:spcPts val="0"/>
              </a:spcBef>
              <a:spcAft>
                <a:spcPts val="0"/>
              </a:spcAft>
              <a:buNone/>
            </a:pPr>
            <a:r>
              <a:rPr lang="en-US" sz="1100"/>
              <a:t>The syntax is </a:t>
            </a:r>
            <a:r>
              <a:rPr lang="en-US" sz="1100">
                <a:solidFill>
                  <a:srgbClr val="1155CC"/>
                </a:solidFill>
              </a:rPr>
              <a:t>sequence.count(element)</a:t>
            </a:r>
            <a:endParaRPr sz="1100">
              <a:solidFill>
                <a:srgbClr val="1155CC"/>
              </a:solidFill>
            </a:endParaRPr>
          </a:p>
          <a:p>
            <a:pPr indent="0" lvl="0" marL="0" rtl="0" algn="l">
              <a:spcBef>
                <a:spcPts val="0"/>
              </a:spcBef>
              <a:spcAft>
                <a:spcPts val="0"/>
              </a:spcAft>
              <a:buClr>
                <a:schemeClr val="dk1"/>
              </a:buClr>
              <a:buSzPts val="1100"/>
              <a:buFont typeface="Arial"/>
              <a:buNone/>
            </a:pPr>
            <a:r>
              <a:rPr b="1" lang="en-US" sz="1100"/>
              <a:t>sequence:</a:t>
            </a:r>
            <a:r>
              <a:rPr lang="en-US" sz="1100"/>
              <a:t> The sequence to be searched.</a:t>
            </a:r>
            <a:endParaRPr sz="1100"/>
          </a:p>
          <a:p>
            <a:pPr indent="0" lvl="0" marL="0" rtl="0" algn="l">
              <a:spcBef>
                <a:spcPts val="0"/>
              </a:spcBef>
              <a:spcAft>
                <a:spcPts val="0"/>
              </a:spcAft>
              <a:buSzPts val="1100"/>
              <a:buNone/>
            </a:pPr>
            <a:r>
              <a:rPr b="1" lang="en-US" sz="1100"/>
              <a:t>element:</a:t>
            </a:r>
            <a:r>
              <a:rPr lang="en-US" sz="1100"/>
              <a:t> The element to count.</a:t>
            </a:r>
            <a:endParaRPr sz="1100"/>
          </a:p>
          <a:p>
            <a:pPr indent="0" lvl="0" marL="0" rtl="0" algn="l">
              <a:spcBef>
                <a:spcPts val="0"/>
              </a:spcBef>
              <a:spcAft>
                <a:spcPts val="0"/>
              </a:spcAft>
              <a:buClr>
                <a:schemeClr val="dk1"/>
              </a:buClr>
              <a:buSzPts val="1100"/>
              <a:buFont typeface="Arial"/>
              <a:buNone/>
            </a:pPr>
            <a:r>
              <a:rPr lang="en-US" sz="1100"/>
              <a:t>The </a:t>
            </a:r>
            <a:r>
              <a:rPr lang="en-US" sz="1100">
                <a:solidFill>
                  <a:srgbClr val="188038"/>
                </a:solidFill>
                <a:latin typeface="Roboto Mono"/>
                <a:ea typeface="Roboto Mono"/>
                <a:cs typeface="Roboto Mono"/>
                <a:sym typeface="Roboto Mono"/>
              </a:rPr>
              <a:t>count()</a:t>
            </a:r>
            <a:r>
              <a:rPr lang="en-US" sz="1100"/>
              <a:t> method returns 0 if the element is not found in the sequence.</a:t>
            </a:r>
            <a:endParaRPr sz="1100"/>
          </a:p>
          <a:p>
            <a:pPr indent="0" lvl="0" marL="0" rtl="0" algn="l">
              <a:spcBef>
                <a:spcPts val="0"/>
              </a:spcBef>
              <a:spcAft>
                <a:spcPts val="0"/>
              </a:spcAft>
              <a:buNone/>
            </a:pPr>
            <a:r>
              <a:t/>
            </a:r>
            <a:endParaRPr sz="1100">
              <a:solidFill>
                <a:srgbClr val="1155CC"/>
              </a:solidFill>
            </a:endParaRPr>
          </a:p>
          <a:p>
            <a:pPr indent="0" lvl="0" marL="0" rtl="0" algn="l">
              <a:spcBef>
                <a:spcPts val="0"/>
              </a:spcBef>
              <a:spcAft>
                <a:spcPts val="0"/>
              </a:spcAft>
              <a:buNone/>
            </a:pPr>
            <a:r>
              <a:rPr lang="en-US" sz="1100"/>
              <a:t>The </a:t>
            </a:r>
            <a:r>
              <a:rPr lang="en-US" sz="1100">
                <a:solidFill>
                  <a:srgbClr val="188038"/>
                </a:solidFill>
                <a:latin typeface="Roboto Mono"/>
                <a:ea typeface="Roboto Mono"/>
                <a:cs typeface="Roboto Mono"/>
                <a:sym typeface="Roboto Mono"/>
              </a:rPr>
              <a:t>index()</a:t>
            </a:r>
            <a:r>
              <a:rPr lang="en-US" sz="1100"/>
              <a:t> method returns the index of the first occurrence of a specified element within a sequence.</a:t>
            </a:r>
            <a:endParaRPr sz="1100"/>
          </a:p>
          <a:p>
            <a:pPr indent="0" lvl="0" marL="0" rtl="0" algn="l">
              <a:spcBef>
                <a:spcPts val="0"/>
              </a:spcBef>
              <a:spcAft>
                <a:spcPts val="0"/>
              </a:spcAft>
              <a:buNone/>
            </a:pPr>
            <a:r>
              <a:rPr lang="en-US" sz="1100"/>
              <a:t>The </a:t>
            </a:r>
            <a:r>
              <a:rPr lang="en-US" sz="1100"/>
              <a:t>syntax</a:t>
            </a:r>
            <a:r>
              <a:rPr lang="en-US" sz="1100"/>
              <a:t> is </a:t>
            </a:r>
            <a:r>
              <a:rPr lang="en-US" sz="1100">
                <a:solidFill>
                  <a:srgbClr val="1155CC"/>
                </a:solidFill>
              </a:rPr>
              <a:t>sequence.index(element, start, end)</a:t>
            </a:r>
            <a:endParaRPr sz="1100">
              <a:solidFill>
                <a:srgbClr val="1155CC"/>
              </a:solidFill>
            </a:endParaRPr>
          </a:p>
          <a:p>
            <a:pPr indent="0" lvl="0" marL="0" rtl="0" algn="l">
              <a:spcBef>
                <a:spcPts val="0"/>
              </a:spcBef>
              <a:spcAft>
                <a:spcPts val="0"/>
              </a:spcAft>
              <a:buClr>
                <a:schemeClr val="dk1"/>
              </a:buClr>
              <a:buSzPts val="1100"/>
              <a:buFont typeface="Arial"/>
              <a:buNone/>
            </a:pPr>
            <a:r>
              <a:rPr b="1" lang="en-US" sz="1100"/>
              <a:t>sequence:</a:t>
            </a:r>
            <a:r>
              <a:rPr lang="en-US" sz="1100"/>
              <a:t> The sequence to be searched.</a:t>
            </a:r>
            <a:endParaRPr sz="1100"/>
          </a:p>
          <a:p>
            <a:pPr indent="0" lvl="0" marL="0" rtl="0" algn="l">
              <a:spcBef>
                <a:spcPts val="0"/>
              </a:spcBef>
              <a:spcAft>
                <a:spcPts val="0"/>
              </a:spcAft>
              <a:buClr>
                <a:schemeClr val="dk1"/>
              </a:buClr>
              <a:buSzPts val="1100"/>
              <a:buFont typeface="Arial"/>
              <a:buNone/>
            </a:pPr>
            <a:r>
              <a:rPr b="1" lang="en-US" sz="1100"/>
              <a:t>element:</a:t>
            </a:r>
            <a:r>
              <a:rPr lang="en-US" sz="1100"/>
              <a:t> The element to find.</a:t>
            </a:r>
            <a:endParaRPr sz="1100"/>
          </a:p>
          <a:p>
            <a:pPr indent="0" lvl="0" marL="0" rtl="0" algn="l">
              <a:spcBef>
                <a:spcPts val="0"/>
              </a:spcBef>
              <a:spcAft>
                <a:spcPts val="0"/>
              </a:spcAft>
              <a:buClr>
                <a:schemeClr val="dk1"/>
              </a:buClr>
              <a:buSzPts val="1100"/>
              <a:buFont typeface="Arial"/>
              <a:buNone/>
            </a:pPr>
            <a:r>
              <a:rPr b="1" lang="en-US" sz="1100"/>
              <a:t>start (optional):</a:t>
            </a:r>
            <a:r>
              <a:rPr lang="en-US" sz="1100"/>
              <a:t> The starting index of the search.</a:t>
            </a:r>
            <a:endParaRPr sz="1100"/>
          </a:p>
          <a:p>
            <a:pPr indent="0" lvl="0" marL="0" rtl="0" algn="l">
              <a:spcBef>
                <a:spcPts val="0"/>
              </a:spcBef>
              <a:spcAft>
                <a:spcPts val="0"/>
              </a:spcAft>
              <a:buClr>
                <a:schemeClr val="dk1"/>
              </a:buClr>
              <a:buSzPts val="1100"/>
              <a:buFont typeface="Arial"/>
              <a:buNone/>
            </a:pPr>
            <a:r>
              <a:rPr b="1" lang="en-US" sz="1100"/>
              <a:t>end (optional):</a:t>
            </a:r>
            <a:r>
              <a:rPr lang="en-US" sz="1100"/>
              <a:t> The ending index of the search.</a:t>
            </a:r>
            <a:endParaRPr sz="1100"/>
          </a:p>
          <a:p>
            <a:pPr indent="0" lvl="0" marL="0" rtl="0" algn="l">
              <a:spcBef>
                <a:spcPts val="0"/>
              </a:spcBef>
              <a:spcAft>
                <a:spcPts val="0"/>
              </a:spcAft>
              <a:buClr>
                <a:schemeClr val="dk1"/>
              </a:buClr>
              <a:buSzPts val="1100"/>
              <a:buFont typeface="Arial"/>
              <a:buNone/>
            </a:pPr>
            <a:r>
              <a:rPr lang="en-US" sz="1100"/>
              <a:t>If the element is not found in the sequence, the </a:t>
            </a:r>
            <a:r>
              <a:rPr lang="en-US" sz="1100">
                <a:solidFill>
                  <a:srgbClr val="188038"/>
                </a:solidFill>
                <a:latin typeface="Roboto Mono"/>
                <a:ea typeface="Roboto Mono"/>
                <a:cs typeface="Roboto Mono"/>
                <a:sym typeface="Roboto Mono"/>
              </a:rPr>
              <a:t>index()</a:t>
            </a:r>
            <a:r>
              <a:rPr lang="en-US" sz="1100"/>
              <a:t> method raises a </a:t>
            </a:r>
            <a:r>
              <a:rPr lang="en-US" sz="1100">
                <a:solidFill>
                  <a:srgbClr val="188038"/>
                </a:solidFill>
                <a:latin typeface="Roboto Mono"/>
                <a:ea typeface="Roboto Mono"/>
                <a:cs typeface="Roboto Mono"/>
                <a:sym typeface="Roboto Mono"/>
              </a:rPr>
              <a:t>ValueError</a:t>
            </a:r>
            <a:r>
              <a:rPr lang="en-US" sz="1100"/>
              <a:t>.</a:t>
            </a:r>
            <a:endParaRPr sz="1100"/>
          </a:p>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None/>
            </a:pPr>
            <a:r>
              <a:t/>
            </a:r>
            <a:endParaRPr sz="1100"/>
          </a:p>
        </p:txBody>
      </p:sp>
      <p:sp>
        <p:nvSpPr>
          <p:cNvPr id="124" name="Google Shape;124;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US" sz="1300"/>
              <a:t>When to Use Tuples</a:t>
            </a:r>
            <a:endParaRPr b="1" sz="1300"/>
          </a:p>
          <a:p>
            <a:pPr indent="-298450" lvl="0" marL="457200" rtl="0" algn="l">
              <a:lnSpc>
                <a:spcPct val="115000"/>
              </a:lnSpc>
              <a:spcBef>
                <a:spcPts val="1200"/>
              </a:spcBef>
              <a:spcAft>
                <a:spcPts val="0"/>
              </a:spcAft>
              <a:buClr>
                <a:schemeClr val="dk1"/>
              </a:buClr>
              <a:buSzPts val="1100"/>
              <a:buChar char="●"/>
            </a:pPr>
            <a:r>
              <a:rPr b="1" lang="en-US" sz="1100"/>
              <a:t>Storing fixed data:</a:t>
            </a:r>
            <a:r>
              <a:rPr lang="en-US" sz="1100"/>
              <a:t> If you need to ensure data integrity and prevent accidental modifications.</a:t>
            </a:r>
            <a:endParaRPr sz="1100"/>
          </a:p>
          <a:p>
            <a:pPr indent="-298450" lvl="0" marL="457200" rtl="0" algn="l">
              <a:lnSpc>
                <a:spcPct val="115000"/>
              </a:lnSpc>
              <a:spcBef>
                <a:spcPts val="0"/>
              </a:spcBef>
              <a:spcAft>
                <a:spcPts val="0"/>
              </a:spcAft>
              <a:buClr>
                <a:schemeClr val="dk1"/>
              </a:buClr>
              <a:buSzPts val="1100"/>
              <a:buChar char="●"/>
            </a:pPr>
            <a:r>
              <a:rPr b="1" lang="en-US" sz="1100"/>
              <a:t>Returning multiple values from functions:</a:t>
            </a:r>
            <a:r>
              <a:rPr lang="en-US" sz="1100"/>
              <a:t> Tuples are often used to return multiple values.</a:t>
            </a:r>
            <a:endParaRPr sz="1100"/>
          </a:p>
          <a:p>
            <a:pPr indent="-298450" lvl="0" marL="457200" rtl="0" algn="l">
              <a:lnSpc>
                <a:spcPct val="115000"/>
              </a:lnSpc>
              <a:spcBef>
                <a:spcPts val="0"/>
              </a:spcBef>
              <a:spcAft>
                <a:spcPts val="0"/>
              </a:spcAft>
              <a:buClr>
                <a:schemeClr val="dk1"/>
              </a:buClr>
              <a:buSzPts val="1100"/>
              <a:buChar char="●"/>
            </a:pPr>
            <a:r>
              <a:rPr b="1" lang="en-US" sz="1100"/>
              <a:t>As dictionary keys:</a:t>
            </a:r>
            <a:r>
              <a:rPr lang="en-US" sz="1100"/>
              <a:t> Tuples can be used as keys in dictionaries because they are hashable.</a:t>
            </a:r>
            <a:endParaRPr sz="1100"/>
          </a:p>
          <a:p>
            <a:pPr indent="-298450" lvl="0" marL="457200" rtl="0" algn="l">
              <a:lnSpc>
                <a:spcPct val="115000"/>
              </a:lnSpc>
              <a:spcBef>
                <a:spcPts val="0"/>
              </a:spcBef>
              <a:spcAft>
                <a:spcPts val="0"/>
              </a:spcAft>
              <a:buClr>
                <a:schemeClr val="dk1"/>
              </a:buClr>
              <a:buSzPts val="1100"/>
              <a:buChar char="●"/>
            </a:pPr>
            <a:r>
              <a:rPr b="1" lang="en-US" sz="1100"/>
              <a:t>For efficient data access:</a:t>
            </a:r>
            <a:r>
              <a:rPr lang="en-US" sz="1100"/>
              <a:t> Tuples are generally faster than lists for accessing elements.</a:t>
            </a:r>
            <a:endParaRPr sz="1100"/>
          </a:p>
          <a:p>
            <a:pPr indent="0" lvl="0" marL="0" rtl="0" algn="l">
              <a:spcBef>
                <a:spcPts val="1200"/>
              </a:spcBef>
              <a:spcAft>
                <a:spcPts val="0"/>
              </a:spcAft>
              <a:buNone/>
            </a:pPr>
            <a:r>
              <a:t/>
            </a:r>
            <a:endParaRPr/>
          </a:p>
        </p:txBody>
      </p:sp>
      <p:sp>
        <p:nvSpPr>
          <p:cNvPr id="132" name="Google Shape;132;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f24404a7e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g2f24404a7ec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t/>
            </a:r>
            <a:endParaRPr sz="1100"/>
          </a:p>
          <a:p>
            <a:pPr indent="0" lvl="0" marL="0" rtl="0" algn="l">
              <a:spcBef>
                <a:spcPts val="1200"/>
              </a:spcBef>
              <a:spcAft>
                <a:spcPts val="0"/>
              </a:spcAft>
              <a:buNone/>
            </a:pPr>
            <a:r>
              <a:t/>
            </a:r>
            <a:endParaRPr/>
          </a:p>
        </p:txBody>
      </p:sp>
      <p:sp>
        <p:nvSpPr>
          <p:cNvPr id="139" name="Google Shape;139;g2f24404a7ec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 name="Shape 15"/>
        <p:cNvGrpSpPr/>
        <p:nvPr/>
      </p:nvGrpSpPr>
      <p:grpSpPr>
        <a:xfrm>
          <a:off x="0" y="0"/>
          <a:ext cx="0" cy="0"/>
          <a:chOff x="0" y="0"/>
          <a:chExt cx="0" cy="0"/>
        </a:xfrm>
      </p:grpSpPr>
      <p:sp>
        <p:nvSpPr>
          <p:cNvPr id="16" name="Google Shape;16;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1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3" name="Google Shape;23;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1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35" name="Google Shape;35;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1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1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1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1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7"/>
          <p:cNvSpPr/>
          <p:nvPr>
            <p:ph idx="2" type="pic"/>
          </p:nvPr>
        </p:nvSpPr>
        <p:spPr>
          <a:xfrm>
            <a:off x="5183188" y="987425"/>
            <a:ext cx="6172200" cy="4873625"/>
          </a:xfrm>
          <a:prstGeom prst="rect">
            <a:avLst/>
          </a:prstGeom>
          <a:noFill/>
          <a:ln>
            <a:noFill/>
          </a:ln>
        </p:spPr>
      </p:sp>
      <p:sp>
        <p:nvSpPr>
          <p:cNvPr id="68" name="Google Shape;68;p1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title"/>
          </p:nvPr>
        </p:nvSpPr>
        <p:spPr>
          <a:xfrm>
            <a:off x="3829050" y="2103437"/>
            <a:ext cx="45339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Lesson 5 - Tuple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Introduction to Tuples</a:t>
            </a:r>
            <a:endParaRPr/>
          </a:p>
        </p:txBody>
      </p:sp>
      <p:sp>
        <p:nvSpPr>
          <p:cNvPr id="96" name="Google Shape;96;p2"/>
          <p:cNvSpPr txBox="1"/>
          <p:nvPr/>
        </p:nvSpPr>
        <p:spPr>
          <a:xfrm>
            <a:off x="1022888" y="1813302"/>
            <a:ext cx="9624448" cy="2074863"/>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Tuples are ordered, immutable collections of items.</a:t>
            </a:r>
            <a:endParaRPr/>
          </a:p>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Can store different data types (integers, strings, etc.).</a:t>
            </a:r>
            <a:endParaRPr/>
          </a:p>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Syntax: tuple_name = (item1, item2, item3, ...)</a:t>
            </a:r>
            <a:endParaRPr/>
          </a:p>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Example: my_tuple = (1, 'hello', 3.5)</a:t>
            </a:r>
            <a:endParaRPr b="0" i="0" sz="22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Accessing Tuple Elements</a:t>
            </a:r>
            <a:endParaRPr/>
          </a:p>
        </p:txBody>
      </p:sp>
      <p:sp>
        <p:nvSpPr>
          <p:cNvPr id="103" name="Google Shape;103;p3"/>
          <p:cNvSpPr txBox="1"/>
          <p:nvPr/>
        </p:nvSpPr>
        <p:spPr>
          <a:xfrm>
            <a:off x="1022888" y="1813302"/>
            <a:ext cx="9624448" cy="551369"/>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2200" u="none" cap="none" strike="noStrike">
                <a:solidFill>
                  <a:schemeClr val="dk1"/>
                </a:solidFill>
                <a:latin typeface="Arial"/>
                <a:ea typeface="Arial"/>
                <a:cs typeface="Arial"/>
                <a:sym typeface="Arial"/>
              </a:rPr>
              <a:t>Elements are accessed via indexing, similar to lists.</a:t>
            </a:r>
            <a:endParaRPr b="0" i="0" sz="2200" u="none" cap="none" strike="noStrike">
              <a:solidFill>
                <a:schemeClr val="dk1"/>
              </a:solidFill>
              <a:latin typeface="Arial"/>
              <a:ea typeface="Arial"/>
              <a:cs typeface="Arial"/>
              <a:sym typeface="Arial"/>
            </a:endParaRPr>
          </a:p>
        </p:txBody>
      </p:sp>
      <p:pic>
        <p:nvPicPr>
          <p:cNvPr descr="A black background with white text&#10;&#10;Description automatically generated" id="104" name="Google Shape;104;p3"/>
          <p:cNvPicPr preferRelativeResize="0"/>
          <p:nvPr/>
        </p:nvPicPr>
        <p:blipFill rotWithShape="1">
          <a:blip r:embed="rId3">
            <a:alphaModFix/>
          </a:blip>
          <a:srcRect b="0" l="0" r="0" t="0"/>
          <a:stretch/>
        </p:blipFill>
        <p:spPr>
          <a:xfrm>
            <a:off x="2473009" y="3429000"/>
            <a:ext cx="7245982" cy="144919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Tuple Unpacking</a:t>
            </a:r>
            <a:endParaRPr/>
          </a:p>
        </p:txBody>
      </p:sp>
      <p:sp>
        <p:nvSpPr>
          <p:cNvPr id="111" name="Google Shape;111;p4"/>
          <p:cNvSpPr txBox="1"/>
          <p:nvPr/>
        </p:nvSpPr>
        <p:spPr>
          <a:xfrm>
            <a:off x="1022888" y="1813302"/>
            <a:ext cx="9624448" cy="551369"/>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2200" u="none" cap="none" strike="noStrike">
                <a:solidFill>
                  <a:schemeClr val="dk1"/>
                </a:solidFill>
                <a:latin typeface="Arial"/>
                <a:ea typeface="Arial"/>
                <a:cs typeface="Arial"/>
                <a:sym typeface="Arial"/>
              </a:rPr>
              <a:t>Assign elements of a tuple to multiple variables in one step.</a:t>
            </a:r>
            <a:endParaRPr b="0" i="0" sz="2200" u="none" cap="none" strike="noStrike">
              <a:solidFill>
                <a:schemeClr val="dk1"/>
              </a:solidFill>
              <a:latin typeface="Arial"/>
              <a:ea typeface="Arial"/>
              <a:cs typeface="Arial"/>
              <a:sym typeface="Arial"/>
            </a:endParaRPr>
          </a:p>
        </p:txBody>
      </p:sp>
      <p:pic>
        <p:nvPicPr>
          <p:cNvPr descr="A screenshot of a computer program&#10;&#10;Description automatically generated" id="112" name="Google Shape;112;p4"/>
          <p:cNvPicPr preferRelativeResize="0"/>
          <p:nvPr/>
        </p:nvPicPr>
        <p:blipFill rotWithShape="1">
          <a:blip r:embed="rId3">
            <a:alphaModFix/>
          </a:blip>
          <a:srcRect b="0" l="0" r="0" t="0"/>
          <a:stretch/>
        </p:blipFill>
        <p:spPr>
          <a:xfrm>
            <a:off x="3972885" y="2802986"/>
            <a:ext cx="4246230" cy="297004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Immutability of Tuples</a:t>
            </a:r>
            <a:endParaRPr/>
          </a:p>
        </p:txBody>
      </p:sp>
      <p:sp>
        <p:nvSpPr>
          <p:cNvPr id="119" name="Google Shape;119;p5"/>
          <p:cNvSpPr txBox="1"/>
          <p:nvPr/>
        </p:nvSpPr>
        <p:spPr>
          <a:xfrm>
            <a:off x="1022888" y="1813302"/>
            <a:ext cx="9624448" cy="551369"/>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2200" u="none" cap="none" strike="noStrike">
                <a:solidFill>
                  <a:schemeClr val="dk1"/>
                </a:solidFill>
                <a:latin typeface="Arial"/>
                <a:ea typeface="Arial"/>
                <a:cs typeface="Arial"/>
                <a:sym typeface="Arial"/>
              </a:rPr>
              <a:t>Once created, elements of a tuple cannot be changed.</a:t>
            </a:r>
            <a:endParaRPr/>
          </a:p>
        </p:txBody>
      </p:sp>
      <p:pic>
        <p:nvPicPr>
          <p:cNvPr descr="A white text on a black background&#10;&#10;Description automatically generated" id="120" name="Google Shape;120;p5"/>
          <p:cNvPicPr preferRelativeResize="0"/>
          <p:nvPr/>
        </p:nvPicPr>
        <p:blipFill rotWithShape="1">
          <a:blip r:embed="rId3">
            <a:alphaModFix/>
          </a:blip>
          <a:srcRect b="0" l="0" r="0" t="0"/>
          <a:stretch/>
        </p:blipFill>
        <p:spPr>
          <a:xfrm>
            <a:off x="1504730" y="3429000"/>
            <a:ext cx="9182540" cy="132556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Common Tuple Methods</a:t>
            </a:r>
            <a:endParaRPr/>
          </a:p>
        </p:txBody>
      </p:sp>
      <p:sp>
        <p:nvSpPr>
          <p:cNvPr id="127" name="Google Shape;127;p6"/>
          <p:cNvSpPr txBox="1"/>
          <p:nvPr/>
        </p:nvSpPr>
        <p:spPr>
          <a:xfrm>
            <a:off x="1022888" y="1813302"/>
            <a:ext cx="9624300" cy="19548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count(): returns the number of times a specified value appears in the tuple.</a:t>
            </a:r>
            <a:r>
              <a:rPr lang="en-US" sz="2200">
                <a:solidFill>
                  <a:schemeClr val="dk1"/>
                </a:solidFill>
              </a:rPr>
              <a:t> Syntax : </a:t>
            </a:r>
            <a:r>
              <a:rPr lang="en-US" sz="2200">
                <a:solidFill>
                  <a:srgbClr val="1155CC"/>
                </a:solidFill>
              </a:rPr>
              <a:t>sequence.count(element)</a:t>
            </a:r>
            <a:endParaRPr sz="2200"/>
          </a:p>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index(): first occurrence of the specified value and an exception if the value is not found. Syntax : </a:t>
            </a:r>
            <a:r>
              <a:rPr b="0" i="0" lang="en-US" sz="2200" u="none" cap="none" strike="noStrike">
                <a:solidFill>
                  <a:srgbClr val="1155CC"/>
                </a:solidFill>
                <a:latin typeface="Arial"/>
                <a:ea typeface="Arial"/>
                <a:cs typeface="Arial"/>
                <a:sym typeface="Arial"/>
              </a:rPr>
              <a:t>sequence.index(element, start, end)</a:t>
            </a:r>
            <a:endParaRPr b="0" i="0" sz="2200" u="none" cap="none" strike="noStrike">
              <a:solidFill>
                <a:srgbClr val="1155CC"/>
              </a:solidFill>
              <a:latin typeface="Arial"/>
              <a:ea typeface="Arial"/>
              <a:cs typeface="Arial"/>
              <a:sym typeface="Arial"/>
            </a:endParaRPr>
          </a:p>
        </p:txBody>
      </p:sp>
      <p:pic>
        <p:nvPicPr>
          <p:cNvPr id="128" name="Google Shape;128;p6"/>
          <p:cNvPicPr preferRelativeResize="0"/>
          <p:nvPr/>
        </p:nvPicPr>
        <p:blipFill rotWithShape="1">
          <a:blip r:embed="rId3">
            <a:alphaModFix/>
          </a:blip>
          <a:srcRect b="0" l="0" r="0" t="0"/>
          <a:stretch/>
        </p:blipFill>
        <p:spPr>
          <a:xfrm>
            <a:off x="2699956" y="3856889"/>
            <a:ext cx="6792087" cy="187444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When to Use Tuples</a:t>
            </a:r>
            <a:endParaRPr/>
          </a:p>
        </p:txBody>
      </p:sp>
      <p:sp>
        <p:nvSpPr>
          <p:cNvPr id="135" name="Google Shape;135;p7"/>
          <p:cNvSpPr txBox="1"/>
          <p:nvPr/>
        </p:nvSpPr>
        <p:spPr>
          <a:xfrm>
            <a:off x="1022888" y="1813302"/>
            <a:ext cx="9624448" cy="1059201"/>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Use tuples when you need a collection of items that should not change.</a:t>
            </a:r>
            <a:endParaRPr/>
          </a:p>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Common in situations where data integrity is important.</a:t>
            </a:r>
            <a:endParaRPr b="0" i="0" sz="22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2f24404a7ec_0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Hashability in</a:t>
            </a:r>
            <a:r>
              <a:rPr b="1" lang="en-US"/>
              <a:t> Tuples</a:t>
            </a:r>
            <a:endParaRPr/>
          </a:p>
        </p:txBody>
      </p:sp>
      <p:sp>
        <p:nvSpPr>
          <p:cNvPr id="142" name="Google Shape;142;g2f24404a7ec_0_0"/>
          <p:cNvSpPr txBox="1"/>
          <p:nvPr/>
        </p:nvSpPr>
        <p:spPr>
          <a:xfrm>
            <a:off x="1022888" y="1813302"/>
            <a:ext cx="9624300" cy="9390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Use tuples when you need a collection of items that should not change.</a:t>
            </a:r>
            <a:endParaRPr/>
          </a:p>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Common in situations where data integrity is important.</a:t>
            </a:r>
            <a:endParaRPr b="0" i="0" sz="22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2024-08-09T00:21:27Z</dcterms:created>
  <dc:creator>NEHA MAHENDRAN NAMBIAR</dc:creator>
</cp:coreProperties>
</file>