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8" r:id="rId3"/>
    <p:sldId id="259" r:id="rId4"/>
    <p:sldId id="267" r:id="rId5"/>
    <p:sldId id="269" r:id="rId6"/>
    <p:sldId id="270" r:id="rId7"/>
    <p:sldId id="271" r:id="rId8"/>
    <p:sldId id="260" r:id="rId9"/>
    <p:sldId id="273" r:id="rId10"/>
    <p:sldId id="274" r:id="rId11"/>
    <p:sldId id="275" r:id="rId12"/>
    <p:sldId id="276" r:id="rId13"/>
    <p:sldId id="272" r:id="rId14"/>
    <p:sldId id="263" r:id="rId15"/>
    <p:sldId id="264" r:id="rId16"/>
    <p:sldId id="265" r:id="rId17"/>
    <p:sldId id="268" r:id="rId18"/>
    <p:sldId id="277"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30T16:02:20.045"/>
    </inkml:context>
    <inkml:brush xml:id="br0">
      <inkml:brushProperty name="width" value="0.05" units="cm"/>
      <inkml:brushProperty name="height" value="0.05" units="cm"/>
    </inkml:brush>
  </inkml:definitions>
  <inkml:trace contextRef="#ctx0" brushRef="#br0">0 431 24575,'2'58'0,"13"77"0,-11-102 0,29 172 0,30 90-600,416 1503-2400,-418-1591 3002,95 312 2,26-11-41,-139-410 5,4-2-1,4-2 1,5-3-1,73 93 1,-9-37 38,191 184-1,-152-180-3,232 172-1,-304-260-7,3-5 0,3-4 1,1-4-1,173 66 1,-216-99-27,-1-1 0,2-3 1,72 10-1,-105-21 32,-1 0 0,1-2 0,-1 0-1,1-1 1,-1-1 0,1-1 0,-1 0 0,0-2 0,0 0-1,-1-1 1,0 0 0,0-2 0,24-13 0,-11 0 17,-1-1 0,-1-2 0,-1 0 0,-1-2 0,-2-1 1,41-57-1,-10 1 436,58-121 1,-51 73-403,72-217 1,5-148-1294,16-282 307,-137 629 802,-7 0 0,-6-2 0,-18-190 0,-8 169 220,-6 2 0,-60-201 1,47 242 141,-5 2 0,-6 2 0,-90-159 0,126 256 391,-2 0-1,0 1 1,-2 1 0,-1 1-1,-1 0 1,-25-22-1,34 35-619,0 0 0,1-1 0,0 0 0,2-1 0,-1 0 0,2-1 0,-8-15 0,-43-115 0,54 131 0,-39-130 0,-30-166 0,17 62 0,40 187 0,-4 0 0,-2 2 0,-2 0 0,-44-70 0,67 124-97,-1 1-1,0-1 1,0 1-1,0 0 1,-1 0-1,1 0 1,-1 0-1,0 1 1,0-1-1,0 1 1,-1 0-1,1 0 0,-10-3 1,-5 0-6729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30T16:02:22.557"/>
    </inkml:context>
    <inkml:brush xml:id="br0">
      <inkml:brushProperty name="width" value="0.05" units="cm"/>
      <inkml:brushProperty name="height" value="0.05" units="cm"/>
    </inkml:brush>
  </inkml:definitions>
  <inkml:trace contextRef="#ctx0" brushRef="#br0">1513 6969 24575,'-83'-235'4,"-76"-194"-2690,-84-164 477,-377-957-10,384 850 1146,185 511 930,-44-334 0,78 354 1346,8 0-1,16-221 1,-5 363-433,2 0 1,0 0-1,8-27 0,-8 42-594,1 0 0,0 0-1,0 0 1,1 1 0,1-1 0,0 2 0,0-1 0,15-16 0,0 6-163,1 1 0,0 0 1,1 2-1,1 1 1,1 1-1,1 1 1,0 1-1,0 2 1,2 1-1,-1 1 0,1 1 1,1 1-1,-1 2 1,1 1-1,60-2 1,-56 7-16,0 1 1,0 1 0,-1 2 0,1 1 0,-1 2 0,0 2-1,0 0 1,-1 3 0,0 0 0,-1 2 0,-1 1 0,0 2 0,-1 1-1,37 30 1,-15-2-36,-1 2-1,-3 2 1,55 75 0,107 185-1365,-102-136 1402,-8 4 0,-7 4 0,-9 4 0,-8 3 0,51 202 1,-120-368 309,-1-1 0,-1 1 0,-1 0 0,-1 23 0,-1-45-310,-1-1 0,0 1 0,0-1 0,0 1 0,0-1 0,0 1 0,0-1 0,0 0 0,0 1 0,0-1 0,0 1 0,0-1 0,0 1 0,0-1 0,0 1 0,0-1 0,-1 0 0,1 1 0,0-1 0,0 1 0,-1-1 0,1 0 0,0 1 0,0-1 0,-1 0 0,1 1 0,0-1 0,-1 0 0,1 1 0,0-1 0,-1 0 0,0 1 0,-16-15 0,-1-7 0,1-1 0,1-1 0,1-1 0,-22-49 0,-29-72-313,6-3 0,-45-176-1,53 122-42,-32-258-1,42-64 357,41 377 0,29-230 0,-20 320-55,2 0 0,3 0 0,2 2 0,3 0 0,2 1-1,2 0 1,3 2 0,2 1 0,55-78 0,-37 70-44,2 3 0,4 1 0,1 3-1,3 2 1,2 2 0,2 3 0,1 3 0,3 2-1,1 3 1,122-50 0,-139 71 214,1 3-1,1 1 1,-1 3 0,2 2-1,-1 2 1,1 2 0,0 3 0,0 1-1,-1 3 1,1 2 0,-1 2-1,61 18 1,-60-9-173,-1 1-1,-1 2 1,-1 3 0,-1 2 0,-1 1 0,-2 3-1,60 50 1,-29-14-58,-2 3-1,-4 4 1,60 82-1,-51-49-39,-4 3 0,-5 3 0,-6 3-1,-4 3 1,-5 2 0,-6 3 0,55 220 0,16 300 156,-42 15 0,-70-605 0,81 1191-714,-54 4 0,-27 395 5166,-7-999-4856,1-611-6422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30T16:02:24.191"/>
    </inkml:context>
    <inkml:brush xml:id="br0">
      <inkml:brushProperty name="width" value="0.05" units="cm"/>
      <inkml:brushProperty name="height" value="0.05" units="cm"/>
    </inkml:brush>
  </inkml:definitions>
  <inkml:trace contextRef="#ctx0" brushRef="#br0">0 0 24575,'63'346'0,"-5"-12"-1104,14 84-3312,144 1146-35,-42-269 4217,-87-725 234,240 1749-227,-285-1996-110,73 626-621,-67-2 6197,-52-812-642,4-134-4537,0 1 0,0-1 1,0 0-1,0 0 0,0 1 0,0-1 0,0 0 0,0 1 1,1-1-1,-1 0 0,0 0 0,1 0 0,-1 1 0,2 1 1,-2-3-39,0 0 0,1 0 0,-1 0 0,0 0 0,1 1 0,-1-1 0,0 0 0,1 0 0,-1 0 0,1 0 0,-1 0 0,0 0 0,1 0 0,-1 0 0,0 0 0,1 0 0,-1 0 0,1 0 0,-1 0 0,0 0 0,1 0 0,-1-1 1,0 1-1,1 0 0,-1 0 0,0 0 0,1 0 0,-1-1 0,0 1 0,1-1 0,35-35 326,-34 32-391,48-54 21,306-345-329,-113 165-116,10 10 0,9 11 0,401-252 0,-483 363 358,4 8-1,4 9 0,4 7 1,4 9-1,2 9 1,3 8-1,2 9 1,240-24-1,-259 59 1701,256 14 0,-392-1-1546,115 2-1410,-129-4-5461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30T16:02:31.405"/>
    </inkml:context>
    <inkml:brush xml:id="br0">
      <inkml:brushProperty name="width" value="0.05" units="cm"/>
      <inkml:brushProperty name="height" value="0.05" units="cm"/>
    </inkml:brush>
  </inkml:definitions>
  <inkml:trace contextRef="#ctx0" brushRef="#br0">1 0 24575,'0'161'0,"-1"104"40,4 415-3334,8-461 3282,40 222 0,77 199-1949,5-145 1538,-79-339 399,79 163 1,16-27-132,13-7 0,273 364 0,-362-554 47,4-3 1,111 102-1,-119-133 65,2-3 0,2-3-1,119 67 1,46-1 1843,-203-107-1338,0-1 1,1-1-1,1-2 1,73 10 0,-104-19-353,1-1-1,-1 1 1,1-1 0,-1-1 0,1 1 0,-1-1 0,1 0-1,-1 0 1,0-1 0,0 0 0,1 0 0,-1 0 0,-1-1 0,1 0-1,0 0 1,-1 0 0,1-1 0,-1 0 0,0 0 0,0 0-1,7-9 1,20-20-76,-2-1 0,-1-1 0,-2-1 0,34-61 0,70-171-330,-80 140-152,-5-3 1,37-170-1,-48 126 262,16-237 1,-26-609-1707,-33 776 1605,-42-258 0,18 313-22,-102-339 1,53 309 281,64 181 418,-2 0-1,-1 2 1,-33-46 0,21 47 27,7 15-5499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30T16:02:33.135"/>
    </inkml:context>
    <inkml:brush xml:id="br0">
      <inkml:brushProperty name="width" value="0.05" units="cm"/>
      <inkml:brushProperty name="height" value="0.05" units="cm"/>
    </inkml:brush>
  </inkml:definitions>
  <inkml:trace contextRef="#ctx0" brushRef="#br0">529 3881 24575,'-50'-170'-77,"-364"-1329"-2547,393 1408 2885,4 0-1,4-1 1,4-1-1,4-139 1,6 224-253,0-13 238,0 1-1,7-28 1,-6 40-181,1 0 1,0 0-1,0 0 0,0 1 1,1 0-1,0 0 0,1 0 1,-1 0-1,8-8 0,8-5-65,1 0 0,1 2 0,0 1 0,1 0 0,1 2 0,1 0 0,45-18 0,-24 13 0,2 4 0,0 1 0,81-14 0,-91 23 0,-1 1 0,2 2 0,60 4 0,-82 0 0,0 1 0,0 1 0,0 0 0,0 2 0,-1 0 0,0 0 0,0 2 0,0 0 0,-1 1 0,24 16 0,-7 0 0,-2 2 0,-2 2 0,0 0 0,-2 2 0,-1 1 0,-1 1 0,-2 1 0,21 42 0,-4 2 0,-4 2 0,41 139 0,-67-190 0,-2-1 0,0 1 0,-2 1 0,-1-1 0,0 36 0,-5-55 0,-1-11 0,-4-22 0,4 19 0,-105-512-15,40 186-612,64 316 612,-69-362-109,60 286 128,3 0-1,4-109 1,5 176-4,2 1 0,1-1 0,1 1 0,1 0 0,15-41 0,-14 49 0,1 0 0,1 0 0,0 1 0,1 0 0,0 1 0,1 0 0,1 0 0,0 1 0,13-11 0,0 4 73,1 0-1,0 2 1,1 1 0,1 1-1,1 2 1,0 0-1,0 2 1,1 1 0,39-8-1,-40 12-68,-1 1 0,1 2 0,0 0 0,1 2 0,-1 2 0,0 0 0,0 1 0,0 2 0,0 1 0,34 11 0,-29-4-4,-1 2 0,0 1 0,0 1 0,-2 2 0,0 1 0,35 30 0,-27-16 0,-1 1 0,-2 3 0,56 74 0,-1 22-375,-6 4 0,-5 4 1,-7 2-1,56 162 0,159 622-1331,-155-359 164,-106-428 1941,-7 2-1,0 148 1,-25-109 1640,4-158-8343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30T16:02:34.625"/>
    </inkml:context>
    <inkml:brush xml:id="br0">
      <inkml:brushProperty name="width" value="0.05" units="cm"/>
      <inkml:brushProperty name="height" value="0.05" units="cm"/>
    </inkml:brush>
  </inkml:definitions>
  <inkml:trace contextRef="#ctx0" brushRef="#br0">0 1 24575,'69'546'-97,"-48"-401"-366,125 733-2664,25 194 4332,-137-708-287,21 134 646,15-161-1564,-55-270 0,-14-59 0,1-1 0,0 1 0,1 0 0,-1-1 0,1 1 0,6 8 0,-8-14 0,1 0 0,-1 0 0,1 0 0,0 0 0,0 0 0,0 0 0,0-1 0,0 1 0,1-1 0,-1 0 0,0 1 0,1-1 0,-1 0 0,1 0 0,-1-1 0,1 1 0,-1 0 0,1-1 0,0 0 0,-1 0 0,1 1 0,0-1 0,2-1 0,5 0 0,-1 0 0,1-1 0,-1 0 0,0-1 0,1 0 0,-1 0 0,-1-1 0,16-8 0,68-51 0,-84 58 0,228-196-355,-15-21-294,-8 7 329,-31 48-176,7 9 1,290-187 0,-232 193-248,463-208 0,-299 203 1022,-331 133-92,1 3 1,1 5-1,102-9 1,-147 23 246,0 1-1,40 4 1,-52 0-6659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30T16:02:45.159"/>
    </inkml:context>
    <inkml:brush xml:id="br0">
      <inkml:brushProperty name="width" value="0.05" units="cm"/>
      <inkml:brushProperty name="height" value="0.0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207876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2435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4549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3994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812607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7/1/2023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8725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8099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7/1/2023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2205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7/1/2023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6599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7/1/2023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4233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7/1/2023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0475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7/1/2023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39034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customXml" Target="../ink/ink6.xml"/><Relationship Id="rId5" Type="http://schemas.openxmlformats.org/officeDocument/2006/relationships/image" Target="../media/image6.png"/><Relationship Id="rId4" Type="http://schemas.openxmlformats.org/officeDocument/2006/relationships/customXml" Target="../ink/ink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AFF8-B2EC-F0ED-D845-9E1D174CC3FC}"/>
              </a:ext>
            </a:extLst>
          </p:cNvPr>
          <p:cNvSpPr>
            <a:spLocks noGrp="1"/>
          </p:cNvSpPr>
          <p:nvPr>
            <p:ph type="ctrTitle"/>
          </p:nvPr>
        </p:nvSpPr>
        <p:spPr>
          <a:xfrm>
            <a:off x="919480" y="1601216"/>
            <a:ext cx="8991600" cy="1645920"/>
          </a:xfrm>
        </p:spPr>
        <p:txBody>
          <a:bodyPr>
            <a:normAutofit fontScale="90000"/>
          </a:bodyPr>
          <a:lstStyle/>
          <a:p>
            <a:r>
              <a:rPr lang="en-IN" dirty="0"/>
              <a:t>DETECTION OF FRAUDULENT WEBSITES USING MACHINE LEARNING</a:t>
            </a:r>
          </a:p>
        </p:txBody>
      </p:sp>
      <p:sp>
        <p:nvSpPr>
          <p:cNvPr id="3" name="Subtitle 2">
            <a:extLst>
              <a:ext uri="{FF2B5EF4-FFF2-40B4-BE49-F238E27FC236}">
                <a16:creationId xmlns:a16="http://schemas.microsoft.com/office/drawing/2014/main" id="{984A517E-FA37-B5E9-8C80-54F4EF422072}"/>
              </a:ext>
            </a:extLst>
          </p:cNvPr>
          <p:cNvSpPr>
            <a:spLocks noGrp="1"/>
          </p:cNvSpPr>
          <p:nvPr>
            <p:ph type="subTitle" idx="1"/>
          </p:nvPr>
        </p:nvSpPr>
        <p:spPr>
          <a:xfrm>
            <a:off x="7287514" y="4159504"/>
            <a:ext cx="4904486" cy="1977136"/>
          </a:xfrm>
        </p:spPr>
        <p:txBody>
          <a:bodyPr>
            <a:noAutofit/>
          </a:bodyPr>
          <a:lstStyle/>
          <a:p>
            <a:pPr algn="just"/>
            <a:r>
              <a:rPr lang="en-IN" sz="1800" dirty="0"/>
              <a:t>20RH1A6604-A.Vaishnavi</a:t>
            </a:r>
          </a:p>
          <a:p>
            <a:pPr algn="just"/>
            <a:r>
              <a:rPr lang="en-IN" sz="1800" dirty="0"/>
              <a:t>20RH1A6625-G.Sahruthi</a:t>
            </a:r>
          </a:p>
          <a:p>
            <a:pPr algn="just"/>
            <a:r>
              <a:rPr lang="en-IN" sz="1800" dirty="0"/>
              <a:t>20RH1A6651-P.Varshini</a:t>
            </a:r>
          </a:p>
          <a:p>
            <a:pPr algn="just"/>
            <a:r>
              <a:rPr lang="en-IN" sz="1800" dirty="0"/>
              <a:t>20RH1A6601-A.Nikshitha</a:t>
            </a:r>
          </a:p>
        </p:txBody>
      </p:sp>
    </p:spTree>
    <p:extLst>
      <p:ext uri="{BB962C8B-B14F-4D97-AF65-F5344CB8AC3E}">
        <p14:creationId xmlns:p14="http://schemas.microsoft.com/office/powerpoint/2010/main" val="93518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6623D80-F80F-FE97-68D2-F8C9AEE41A22}"/>
              </a:ext>
            </a:extLst>
          </p:cNvPr>
          <p:cNvGrpSpPr/>
          <p:nvPr/>
        </p:nvGrpSpPr>
        <p:grpSpPr>
          <a:xfrm>
            <a:off x="2321661" y="2151459"/>
            <a:ext cx="4398840" cy="1969560"/>
            <a:chOff x="2321661" y="2151459"/>
            <a:chExt cx="4398840" cy="19695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6FB7479-1416-7319-EB49-A417FAA8524C}"/>
                    </a:ext>
                  </a:extLst>
                </p14:cNvPr>
                <p14:cNvContentPartPr/>
                <p14:nvPr/>
              </p14:nvContentPartPr>
              <p14:xfrm>
                <a:off x="2321661" y="2151459"/>
                <a:ext cx="1163880" cy="1969560"/>
              </p14:xfrm>
            </p:contentPart>
          </mc:Choice>
          <mc:Fallback xmlns="">
            <p:pic>
              <p:nvPicPr>
                <p:cNvPr id="2" name="Ink 1">
                  <a:extLst>
                    <a:ext uri="{FF2B5EF4-FFF2-40B4-BE49-F238E27FC236}">
                      <a16:creationId xmlns:a16="http://schemas.microsoft.com/office/drawing/2014/main" id="{76FB7479-1416-7319-EB49-A417FAA8524C}"/>
                    </a:ext>
                  </a:extLst>
                </p:cNvPr>
                <p:cNvPicPr/>
                <p:nvPr/>
              </p:nvPicPr>
              <p:blipFill>
                <a:blip r:embed="rId3"/>
                <a:stretch>
                  <a:fillRect/>
                </a:stretch>
              </p:blipFill>
              <p:spPr>
                <a:xfrm>
                  <a:off x="2312661" y="2142459"/>
                  <a:ext cx="1181520" cy="1987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8A83B0E-52F9-339D-749F-2D1906F8E670}"/>
                    </a:ext>
                  </a:extLst>
                </p14:cNvPr>
                <p14:cNvContentPartPr/>
                <p14:nvPr/>
              </p14:nvContentPartPr>
              <p14:xfrm>
                <a:off x="3673101" y="2314179"/>
                <a:ext cx="1189800" cy="1397520"/>
              </p14:xfrm>
            </p:contentPart>
          </mc:Choice>
          <mc:Fallback xmlns="">
            <p:pic>
              <p:nvPicPr>
                <p:cNvPr id="3" name="Ink 2">
                  <a:extLst>
                    <a:ext uri="{FF2B5EF4-FFF2-40B4-BE49-F238E27FC236}">
                      <a16:creationId xmlns:a16="http://schemas.microsoft.com/office/drawing/2014/main" id="{68A83B0E-52F9-339D-749F-2D1906F8E670}"/>
                    </a:ext>
                  </a:extLst>
                </p:cNvPr>
                <p:cNvPicPr/>
                <p:nvPr/>
              </p:nvPicPr>
              <p:blipFill>
                <a:blip r:embed="rId5"/>
                <a:stretch>
                  <a:fillRect/>
                </a:stretch>
              </p:blipFill>
              <p:spPr>
                <a:xfrm>
                  <a:off x="3664101" y="2305179"/>
                  <a:ext cx="1207440" cy="141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64013B5-0100-5C92-8377-2DECEBDD855A}"/>
                    </a:ext>
                  </a:extLst>
                </p14:cNvPr>
                <p14:cNvContentPartPr/>
                <p14:nvPr/>
              </p14:nvContentPartPr>
              <p14:xfrm>
                <a:off x="5154501" y="2178099"/>
                <a:ext cx="1566000" cy="1438920"/>
              </p14:xfrm>
            </p:contentPart>
          </mc:Choice>
          <mc:Fallback xmlns="">
            <p:pic>
              <p:nvPicPr>
                <p:cNvPr id="4" name="Ink 3">
                  <a:extLst>
                    <a:ext uri="{FF2B5EF4-FFF2-40B4-BE49-F238E27FC236}">
                      <a16:creationId xmlns:a16="http://schemas.microsoft.com/office/drawing/2014/main" id="{364013B5-0100-5C92-8377-2DECEBDD855A}"/>
                    </a:ext>
                  </a:extLst>
                </p:cNvPr>
                <p:cNvPicPr/>
                <p:nvPr/>
              </p:nvPicPr>
              <p:blipFill>
                <a:blip r:embed="rId7"/>
                <a:stretch>
                  <a:fillRect/>
                </a:stretch>
              </p:blipFill>
              <p:spPr>
                <a:xfrm>
                  <a:off x="5145501" y="2169459"/>
                  <a:ext cx="1583640" cy="1456560"/>
                </a:xfrm>
                <a:prstGeom prst="rect">
                  <a:avLst/>
                </a:prstGeom>
              </p:spPr>
            </p:pic>
          </mc:Fallback>
        </mc:AlternateContent>
      </p:grpSp>
    </p:spTree>
    <p:extLst>
      <p:ext uri="{BB962C8B-B14F-4D97-AF65-F5344CB8AC3E}">
        <p14:creationId xmlns:p14="http://schemas.microsoft.com/office/powerpoint/2010/main" val="76819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E247-589A-8983-5693-6467FBB98BC2}"/>
              </a:ext>
            </a:extLst>
          </p:cNvPr>
          <p:cNvSpPr>
            <a:spLocks noGrp="1"/>
          </p:cNvSpPr>
          <p:nvPr>
            <p:ph type="title"/>
          </p:nvPr>
        </p:nvSpPr>
        <p:spPr>
          <a:xfrm>
            <a:off x="438194" y="319234"/>
            <a:ext cx="11063523" cy="798739"/>
          </a:xfrm>
        </p:spPr>
        <p:txBody>
          <a:bodyPr/>
          <a:lstStyle/>
          <a:p>
            <a:r>
              <a:rPr lang="en-IN" dirty="0"/>
              <a:t>modules</a:t>
            </a:r>
          </a:p>
        </p:txBody>
      </p:sp>
      <p:sp>
        <p:nvSpPr>
          <p:cNvPr id="3" name="Content Placeholder 2">
            <a:extLst>
              <a:ext uri="{FF2B5EF4-FFF2-40B4-BE49-F238E27FC236}">
                <a16:creationId xmlns:a16="http://schemas.microsoft.com/office/drawing/2014/main" id="{56FCE54E-EE6F-0DF0-6465-BA828DA8B48C}"/>
              </a:ext>
            </a:extLst>
          </p:cNvPr>
          <p:cNvSpPr>
            <a:spLocks noGrp="1"/>
          </p:cNvSpPr>
          <p:nvPr>
            <p:ph idx="1"/>
          </p:nvPr>
        </p:nvSpPr>
        <p:spPr>
          <a:xfrm>
            <a:off x="742454" y="1564243"/>
            <a:ext cx="10176557" cy="4522792"/>
          </a:xfrm>
        </p:spPr>
        <p:txBody>
          <a:bodyPr>
            <a:normAutofit/>
          </a:bodyPr>
          <a:lstStyle/>
          <a:p>
            <a:pPr algn="just">
              <a:buFont typeface="Wingdings" panose="05000000000000000000" pitchFamily="2" charset="2"/>
              <a:buChar char="§"/>
            </a:pPr>
            <a:r>
              <a:rPr lang="en-GB" sz="2400" dirty="0">
                <a:effectLst/>
                <a:latin typeface="Times New Roman" panose="02020603050405020304" pitchFamily="18" charset="0"/>
                <a:ea typeface="Calibri" panose="020F0502020204030204" pitchFamily="34" charset="0"/>
              </a:rPr>
              <a:t>beautifulsoup4==4.9.3</a:t>
            </a:r>
          </a:p>
          <a:p>
            <a:pPr algn="just">
              <a:buFont typeface="Wingdings" panose="05000000000000000000" pitchFamily="2" charset="2"/>
              <a:buChar char="§"/>
            </a:pPr>
            <a:r>
              <a:rPr lang="en-GB" sz="2400" dirty="0" err="1">
                <a:effectLst/>
                <a:latin typeface="Times New Roman" panose="02020603050405020304" pitchFamily="18" charset="0"/>
                <a:ea typeface="Calibri" panose="020F0502020204030204" pitchFamily="34" charset="0"/>
              </a:rPr>
              <a:t>scikit_learn</a:t>
            </a:r>
            <a:r>
              <a:rPr lang="en-GB" sz="2400" dirty="0">
                <a:effectLst/>
                <a:latin typeface="Times New Roman" panose="02020603050405020304" pitchFamily="18" charset="0"/>
                <a:ea typeface="Calibri" panose="020F0502020204030204" pitchFamily="34" charset="0"/>
              </a:rPr>
              <a:t>==1.0.1</a:t>
            </a:r>
          </a:p>
          <a:p>
            <a:pPr algn="just">
              <a:buFont typeface="Wingdings" panose="05000000000000000000" pitchFamily="2" charset="2"/>
              <a:buChar char="§"/>
            </a:pPr>
            <a:r>
              <a:rPr lang="en-GB" sz="2400" dirty="0">
                <a:effectLst/>
                <a:latin typeface="Times New Roman" panose="02020603050405020304" pitchFamily="18" charset="0"/>
                <a:ea typeface="Calibri" panose="020F0502020204030204" pitchFamily="34" charset="0"/>
              </a:rPr>
              <a:t>Flask==2.0.2</a:t>
            </a:r>
            <a:endParaRPr lang="en-GB" sz="2400" dirty="0">
              <a:latin typeface="Times New Roman" panose="02020603050405020304" pitchFamily="18" charset="0"/>
              <a:ea typeface="Calibri" panose="020F0502020204030204" pitchFamily="34" charset="0"/>
            </a:endParaRPr>
          </a:p>
          <a:p>
            <a:pPr algn="just">
              <a:buFont typeface="Wingdings" panose="05000000000000000000" pitchFamily="2" charset="2"/>
              <a:buChar char="§"/>
            </a:pPr>
            <a:r>
              <a:rPr lang="en-GB" sz="2400" dirty="0" err="1">
                <a:effectLst/>
                <a:latin typeface="Times New Roman" panose="02020603050405020304" pitchFamily="18" charset="0"/>
                <a:ea typeface="Calibri" panose="020F0502020204030204" pitchFamily="34" charset="0"/>
              </a:rPr>
              <a:t>Numpy</a:t>
            </a:r>
            <a:endParaRPr lang="en-GB" sz="24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
            </a:pPr>
            <a:r>
              <a:rPr lang="en-GB" sz="2400" dirty="0">
                <a:effectLst/>
                <a:latin typeface="Times New Roman" panose="02020603050405020304" pitchFamily="18" charset="0"/>
                <a:ea typeface="Calibri" panose="020F0502020204030204" pitchFamily="34" charset="0"/>
              </a:rPr>
              <a:t>Pandas</a:t>
            </a:r>
            <a:endParaRPr lang="en-GB" sz="2400" dirty="0">
              <a:latin typeface="Times New Roman" panose="02020603050405020304" pitchFamily="18" charset="0"/>
              <a:ea typeface="Calibri" panose="020F0502020204030204" pitchFamily="34" charset="0"/>
            </a:endParaRPr>
          </a:p>
          <a:p>
            <a:pPr algn="just">
              <a:buFont typeface="Wingdings" panose="05000000000000000000" pitchFamily="2" charset="2"/>
              <a:buChar char="§"/>
            </a:pPr>
            <a:r>
              <a:rPr lang="en-GB" sz="2400" dirty="0" err="1">
                <a:effectLst/>
                <a:latin typeface="Times New Roman" panose="02020603050405020304" pitchFamily="18" charset="0"/>
                <a:ea typeface="Calibri" panose="020F0502020204030204" pitchFamily="34" charset="0"/>
              </a:rPr>
              <a:t>Gunicorn</a:t>
            </a:r>
            <a:endParaRPr lang="en-GB" sz="24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
            </a:pPr>
            <a:r>
              <a:rPr lang="en-GB" sz="2400" dirty="0" err="1">
                <a:effectLst/>
                <a:latin typeface="Times New Roman" panose="02020603050405020304" pitchFamily="18" charset="0"/>
                <a:ea typeface="Calibri" panose="020F0502020204030204" pitchFamily="34" charset="0"/>
              </a:rPr>
              <a:t>Dateutil</a:t>
            </a:r>
            <a:endParaRPr lang="en-GB" sz="2400" dirty="0">
              <a:latin typeface="Times New Roman" panose="02020603050405020304" pitchFamily="18" charset="0"/>
              <a:ea typeface="Calibri" panose="020F0502020204030204" pitchFamily="34" charset="0"/>
            </a:endParaRPr>
          </a:p>
          <a:p>
            <a:pPr algn="just">
              <a:buFont typeface="Wingdings" panose="05000000000000000000" pitchFamily="2" charset="2"/>
              <a:buChar char="§"/>
            </a:pPr>
            <a:r>
              <a:rPr lang="en-GB" sz="2400" dirty="0">
                <a:effectLst/>
                <a:latin typeface="Times New Roman" panose="02020603050405020304" pitchFamily="18" charset="0"/>
                <a:ea typeface="Calibri" panose="020F0502020204030204" pitchFamily="34" charset="0"/>
              </a:rPr>
              <a:t>Requests</a:t>
            </a:r>
          </a:p>
          <a:p>
            <a:pPr algn="just">
              <a:buFont typeface="Wingdings" panose="05000000000000000000" pitchFamily="2" charset="2"/>
              <a:buChar char="§"/>
            </a:pPr>
            <a:r>
              <a:rPr lang="en-GB" sz="2400" dirty="0" err="1">
                <a:effectLst/>
                <a:latin typeface="Times New Roman" panose="02020603050405020304" pitchFamily="18" charset="0"/>
                <a:ea typeface="Calibri" panose="020F0502020204030204" pitchFamily="34" charset="0"/>
              </a:rPr>
              <a:t>whois</a:t>
            </a:r>
            <a:endParaRPr lang="en-IN" sz="2400"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4526F5CB-6C4B-B031-2EC9-4F321F712B4A}"/>
                  </a:ext>
                </a:extLst>
              </p14:cNvPr>
              <p14:cNvContentPartPr/>
              <p14:nvPr/>
            </p14:nvContentPartPr>
            <p14:xfrm>
              <a:off x="4231101" y="2931219"/>
              <a:ext cx="360" cy="360"/>
            </p14:xfrm>
          </p:contentPart>
        </mc:Choice>
        <mc:Fallback xmlns="">
          <p:pic>
            <p:nvPicPr>
              <p:cNvPr id="8" name="Ink 7">
                <a:extLst>
                  <a:ext uri="{FF2B5EF4-FFF2-40B4-BE49-F238E27FC236}">
                    <a16:creationId xmlns:a16="http://schemas.microsoft.com/office/drawing/2014/main" id="{4526F5CB-6C4B-B031-2EC9-4F321F712B4A}"/>
                  </a:ext>
                </a:extLst>
              </p:cNvPr>
              <p:cNvPicPr/>
              <p:nvPr/>
            </p:nvPicPr>
            <p:blipFill>
              <a:blip r:embed="rId3"/>
              <a:stretch>
                <a:fillRect/>
              </a:stretch>
            </p:blipFill>
            <p:spPr>
              <a:xfrm>
                <a:off x="4222461" y="2922219"/>
                <a:ext cx="18000" cy="18000"/>
              </a:xfrm>
              <a:prstGeom prst="rect">
                <a:avLst/>
              </a:prstGeom>
            </p:spPr>
          </p:pic>
        </mc:Fallback>
      </mc:AlternateContent>
    </p:spTree>
    <p:extLst>
      <p:ext uri="{BB962C8B-B14F-4D97-AF65-F5344CB8AC3E}">
        <p14:creationId xmlns:p14="http://schemas.microsoft.com/office/powerpoint/2010/main" val="202745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369C-3798-02B4-46FD-DB6167C1F986}"/>
              </a:ext>
            </a:extLst>
          </p:cNvPr>
          <p:cNvSpPr>
            <a:spLocks noGrp="1"/>
          </p:cNvSpPr>
          <p:nvPr>
            <p:ph type="title"/>
          </p:nvPr>
        </p:nvSpPr>
        <p:spPr>
          <a:xfrm>
            <a:off x="717176" y="301304"/>
            <a:ext cx="10757648" cy="1016508"/>
          </a:xfrm>
        </p:spPr>
        <p:txBody>
          <a:bodyPr/>
          <a:lstStyle/>
          <a:p>
            <a:r>
              <a:rPr lang="en-IN" dirty="0"/>
              <a:t>Source code</a:t>
            </a:r>
          </a:p>
        </p:txBody>
      </p:sp>
      <p:pic>
        <p:nvPicPr>
          <p:cNvPr id="5" name="Picture 4">
            <a:extLst>
              <a:ext uri="{FF2B5EF4-FFF2-40B4-BE49-F238E27FC236}">
                <a16:creationId xmlns:a16="http://schemas.microsoft.com/office/drawing/2014/main" id="{762BBD8B-4657-B78F-8038-AE5A863666AF}"/>
              </a:ext>
            </a:extLst>
          </p:cNvPr>
          <p:cNvPicPr>
            <a:picLocks noChangeAspect="1"/>
          </p:cNvPicPr>
          <p:nvPr/>
        </p:nvPicPr>
        <p:blipFill rotWithShape="1">
          <a:blip r:embed="rId2"/>
          <a:srcRect l="12353" t="35817" r="38823" b="27190"/>
          <a:stretch/>
        </p:blipFill>
        <p:spPr>
          <a:xfrm>
            <a:off x="313766" y="1487153"/>
            <a:ext cx="5952567" cy="2537013"/>
          </a:xfrm>
          <a:prstGeom prst="rect">
            <a:avLst/>
          </a:prstGeom>
        </p:spPr>
      </p:pic>
      <p:pic>
        <p:nvPicPr>
          <p:cNvPr id="7" name="Picture 6">
            <a:extLst>
              <a:ext uri="{FF2B5EF4-FFF2-40B4-BE49-F238E27FC236}">
                <a16:creationId xmlns:a16="http://schemas.microsoft.com/office/drawing/2014/main" id="{8DFFF604-F224-7605-B9EA-5168E343CBD4}"/>
              </a:ext>
            </a:extLst>
          </p:cNvPr>
          <p:cNvPicPr>
            <a:picLocks noChangeAspect="1"/>
          </p:cNvPicPr>
          <p:nvPr/>
        </p:nvPicPr>
        <p:blipFill rotWithShape="1">
          <a:blip r:embed="rId3"/>
          <a:srcRect l="18823" t="25229" r="15515" b="5882"/>
          <a:stretch/>
        </p:blipFill>
        <p:spPr>
          <a:xfrm>
            <a:off x="6369425" y="2288013"/>
            <a:ext cx="5405717" cy="3810988"/>
          </a:xfrm>
          <a:prstGeom prst="rect">
            <a:avLst/>
          </a:prstGeom>
        </p:spPr>
      </p:pic>
      <p:pic>
        <p:nvPicPr>
          <p:cNvPr id="13" name="Picture 12">
            <a:extLst>
              <a:ext uri="{FF2B5EF4-FFF2-40B4-BE49-F238E27FC236}">
                <a16:creationId xmlns:a16="http://schemas.microsoft.com/office/drawing/2014/main" id="{2CAAF700-B4DD-A7C6-37D4-7D2114F6DFC0}"/>
              </a:ext>
            </a:extLst>
          </p:cNvPr>
          <p:cNvPicPr>
            <a:picLocks noChangeAspect="1"/>
          </p:cNvPicPr>
          <p:nvPr/>
        </p:nvPicPr>
        <p:blipFill rotWithShape="1">
          <a:blip r:embed="rId4"/>
          <a:srcRect l="11210" t="26144" r="40115" b="18286"/>
          <a:stretch/>
        </p:blipFill>
        <p:spPr>
          <a:xfrm>
            <a:off x="313766" y="4069978"/>
            <a:ext cx="5952567" cy="2788022"/>
          </a:xfrm>
          <a:prstGeom prst="rect">
            <a:avLst/>
          </a:prstGeom>
        </p:spPr>
      </p:pic>
    </p:spTree>
    <p:extLst>
      <p:ext uri="{BB962C8B-B14F-4D97-AF65-F5344CB8AC3E}">
        <p14:creationId xmlns:p14="http://schemas.microsoft.com/office/powerpoint/2010/main" val="418556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01FC-61C0-23D9-6B2E-FB21074F837F}"/>
              </a:ext>
            </a:extLst>
          </p:cNvPr>
          <p:cNvSpPr>
            <a:spLocks noGrp="1"/>
          </p:cNvSpPr>
          <p:nvPr>
            <p:ph type="title"/>
          </p:nvPr>
        </p:nvSpPr>
        <p:spPr>
          <a:xfrm>
            <a:off x="312689" y="238551"/>
            <a:ext cx="11511758" cy="879422"/>
          </a:xfrm>
        </p:spPr>
        <p:txBody>
          <a:bodyPr/>
          <a:lstStyle/>
          <a:p>
            <a:r>
              <a:rPr lang="en-IN" dirty="0"/>
              <a:t>testing</a:t>
            </a:r>
          </a:p>
        </p:txBody>
      </p:sp>
      <p:graphicFrame>
        <p:nvGraphicFramePr>
          <p:cNvPr id="4" name="Table 3">
            <a:extLst>
              <a:ext uri="{FF2B5EF4-FFF2-40B4-BE49-F238E27FC236}">
                <a16:creationId xmlns:a16="http://schemas.microsoft.com/office/drawing/2014/main" id="{1DC348F3-AE1D-4D0D-D709-CFA130C09AA6}"/>
              </a:ext>
            </a:extLst>
          </p:cNvPr>
          <p:cNvGraphicFramePr>
            <a:graphicFrameLocks noGrp="1"/>
          </p:cNvGraphicFramePr>
          <p:nvPr>
            <p:extLst>
              <p:ext uri="{D42A27DB-BD31-4B8C-83A1-F6EECF244321}">
                <p14:modId xmlns:p14="http://schemas.microsoft.com/office/powerpoint/2010/main" val="1023106347"/>
              </p:ext>
            </p:extLst>
          </p:nvPr>
        </p:nvGraphicFramePr>
        <p:xfrm>
          <a:off x="429189" y="1446924"/>
          <a:ext cx="10516716" cy="2199693"/>
        </p:xfrm>
        <a:graphic>
          <a:graphicData uri="http://schemas.openxmlformats.org/drawingml/2006/table">
            <a:tbl>
              <a:tblPr firstRow="1" firstCol="1" bandRow="1">
                <a:tableStyleId>{9DCAF9ED-07DC-4A11-8D7F-57B35C25682E}</a:tableStyleId>
              </a:tblPr>
              <a:tblGrid>
                <a:gridCol w="754284">
                  <a:extLst>
                    <a:ext uri="{9D8B030D-6E8A-4147-A177-3AD203B41FA5}">
                      <a16:colId xmlns:a16="http://schemas.microsoft.com/office/drawing/2014/main" val="345576212"/>
                    </a:ext>
                  </a:extLst>
                </a:gridCol>
                <a:gridCol w="2942947">
                  <a:extLst>
                    <a:ext uri="{9D8B030D-6E8A-4147-A177-3AD203B41FA5}">
                      <a16:colId xmlns:a16="http://schemas.microsoft.com/office/drawing/2014/main" val="2516938388"/>
                    </a:ext>
                  </a:extLst>
                </a:gridCol>
                <a:gridCol w="2480488">
                  <a:extLst>
                    <a:ext uri="{9D8B030D-6E8A-4147-A177-3AD203B41FA5}">
                      <a16:colId xmlns:a16="http://schemas.microsoft.com/office/drawing/2014/main" val="2728973912"/>
                    </a:ext>
                  </a:extLst>
                </a:gridCol>
                <a:gridCol w="1332984">
                  <a:extLst>
                    <a:ext uri="{9D8B030D-6E8A-4147-A177-3AD203B41FA5}">
                      <a16:colId xmlns:a16="http://schemas.microsoft.com/office/drawing/2014/main" val="1094850410"/>
                    </a:ext>
                  </a:extLst>
                </a:gridCol>
                <a:gridCol w="2067486">
                  <a:extLst>
                    <a:ext uri="{9D8B030D-6E8A-4147-A177-3AD203B41FA5}">
                      <a16:colId xmlns:a16="http://schemas.microsoft.com/office/drawing/2014/main" val="1482314856"/>
                    </a:ext>
                  </a:extLst>
                </a:gridCol>
                <a:gridCol w="938527">
                  <a:extLst>
                    <a:ext uri="{9D8B030D-6E8A-4147-A177-3AD203B41FA5}">
                      <a16:colId xmlns:a16="http://schemas.microsoft.com/office/drawing/2014/main" val="1216773335"/>
                    </a:ext>
                  </a:extLst>
                </a:gridCol>
              </a:tblGrid>
              <a:tr h="588611">
                <a:tc>
                  <a:txBody>
                    <a:bodyPr/>
                    <a:lstStyle/>
                    <a:p>
                      <a:pPr>
                        <a:lnSpc>
                          <a:spcPct val="150000"/>
                        </a:lnSpc>
                      </a:pPr>
                      <a:r>
                        <a:rPr lang="en-US" sz="1000">
                          <a:effectLst/>
                        </a:rPr>
                        <a:t>s.no</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000" dirty="0">
                          <a:effectLst/>
                        </a:rPr>
                        <a:t>Test scenario</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000">
                          <a:effectLst/>
                        </a:rPr>
                        <a:t>Test steps</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000">
                          <a:effectLst/>
                        </a:rPr>
                        <a:t>Test data</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000">
                          <a:effectLst/>
                        </a:rPr>
                        <a:t>Expected</a:t>
                      </a:r>
                      <a:endParaRPr lang="en-IN" sz="900">
                        <a:effectLst/>
                      </a:endParaRPr>
                    </a:p>
                    <a:p>
                      <a:pPr>
                        <a:lnSpc>
                          <a:spcPct val="150000"/>
                        </a:lnSpc>
                      </a:pPr>
                      <a:r>
                        <a:rPr lang="en-US" sz="1000">
                          <a:effectLst/>
                        </a:rPr>
                        <a:t>result</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000">
                          <a:effectLst/>
                        </a:rPr>
                        <a:t>Success/ Failure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extLst>
                  <a:ext uri="{0D108BD9-81ED-4DB2-BD59-A6C34878D82A}">
                    <a16:rowId xmlns:a16="http://schemas.microsoft.com/office/drawing/2014/main" val="3294879391"/>
                  </a:ext>
                </a:extLst>
              </a:tr>
              <a:tr h="805541">
                <a:tc>
                  <a:txBody>
                    <a:bodyPr/>
                    <a:lstStyle/>
                    <a:p>
                      <a:pPr>
                        <a:lnSpc>
                          <a:spcPct val="150000"/>
                        </a:lnSpc>
                      </a:pPr>
                      <a:r>
                        <a:rPr lang="en-US" sz="1000">
                          <a:effectLst/>
                        </a:rPr>
                        <a:t>1</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dirty="0">
                          <a:effectLst/>
                        </a:rPr>
                        <a:t>Check with valid phishing websites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dirty="0">
                          <a:effectLst/>
                        </a:rPr>
                        <a:t>Test with phishing dataset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dirty="0">
                          <a:effectLst/>
                        </a:rPr>
                        <a:t>URL 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dirty="0">
                          <a:effectLst/>
                        </a:rPr>
                        <a:t>Successful in displaying the result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a:effectLst/>
                        </a:rPr>
                        <a:t>Success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extLst>
                  <a:ext uri="{0D108BD9-81ED-4DB2-BD59-A6C34878D82A}">
                    <a16:rowId xmlns:a16="http://schemas.microsoft.com/office/drawing/2014/main" val="122043332"/>
                  </a:ext>
                </a:extLst>
              </a:tr>
              <a:tr h="805541">
                <a:tc>
                  <a:txBody>
                    <a:bodyPr/>
                    <a:lstStyle/>
                    <a:p>
                      <a:pPr>
                        <a:lnSpc>
                          <a:spcPct val="150000"/>
                        </a:lnSpc>
                      </a:pPr>
                      <a:r>
                        <a:rPr lang="en-US" sz="1000" dirty="0">
                          <a:effectLst/>
                        </a:rPr>
                        <a:t>2</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a:effectLst/>
                        </a:rPr>
                        <a:t>Check with legitimate websites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dirty="0">
                          <a:effectLst/>
                        </a:rPr>
                        <a:t>Test without phishing dataset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dirty="0">
                          <a:effectLst/>
                        </a:rPr>
                        <a:t>URL 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dirty="0">
                          <a:effectLst/>
                        </a:rPr>
                        <a:t>Successful in displaying the result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tc>
                  <a:txBody>
                    <a:bodyPr/>
                    <a:lstStyle/>
                    <a:p>
                      <a:pPr>
                        <a:lnSpc>
                          <a:spcPct val="150000"/>
                        </a:lnSpc>
                      </a:pPr>
                      <a:r>
                        <a:rPr lang="en-US" sz="1600" dirty="0">
                          <a:effectLst/>
                        </a:rPr>
                        <a:t>Success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853" marR="56853" marT="0" marB="0"/>
                </a:tc>
                <a:extLst>
                  <a:ext uri="{0D108BD9-81ED-4DB2-BD59-A6C34878D82A}">
                    <a16:rowId xmlns:a16="http://schemas.microsoft.com/office/drawing/2014/main" val="1197501452"/>
                  </a:ext>
                </a:extLst>
              </a:tr>
            </a:tbl>
          </a:graphicData>
        </a:graphic>
      </p:graphicFrame>
      <p:graphicFrame>
        <p:nvGraphicFramePr>
          <p:cNvPr id="6" name="Table 5">
            <a:extLst>
              <a:ext uri="{FF2B5EF4-FFF2-40B4-BE49-F238E27FC236}">
                <a16:creationId xmlns:a16="http://schemas.microsoft.com/office/drawing/2014/main" id="{C574B326-B46E-4C7F-D1A7-6385F80B418B}"/>
              </a:ext>
            </a:extLst>
          </p:cNvPr>
          <p:cNvGraphicFramePr>
            <a:graphicFrameLocks noGrp="1"/>
          </p:cNvGraphicFramePr>
          <p:nvPr>
            <p:extLst>
              <p:ext uri="{D42A27DB-BD31-4B8C-83A1-F6EECF244321}">
                <p14:modId xmlns:p14="http://schemas.microsoft.com/office/powerpoint/2010/main" val="4001034125"/>
              </p:ext>
            </p:extLst>
          </p:nvPr>
        </p:nvGraphicFramePr>
        <p:xfrm>
          <a:off x="429189" y="3910888"/>
          <a:ext cx="10516717" cy="2199694"/>
        </p:xfrm>
        <a:graphic>
          <a:graphicData uri="http://schemas.openxmlformats.org/drawingml/2006/table">
            <a:tbl>
              <a:tblPr firstRow="1" firstCol="1" bandRow="1">
                <a:tableStyleId>{21E4AEA4-8DFA-4A89-87EB-49C32662AFE0}</a:tableStyleId>
              </a:tblPr>
              <a:tblGrid>
                <a:gridCol w="754284">
                  <a:extLst>
                    <a:ext uri="{9D8B030D-6E8A-4147-A177-3AD203B41FA5}">
                      <a16:colId xmlns:a16="http://schemas.microsoft.com/office/drawing/2014/main" val="3016558750"/>
                    </a:ext>
                  </a:extLst>
                </a:gridCol>
                <a:gridCol w="2996120">
                  <a:extLst>
                    <a:ext uri="{9D8B030D-6E8A-4147-A177-3AD203B41FA5}">
                      <a16:colId xmlns:a16="http://schemas.microsoft.com/office/drawing/2014/main" val="857961359"/>
                    </a:ext>
                  </a:extLst>
                </a:gridCol>
                <a:gridCol w="2479250">
                  <a:extLst>
                    <a:ext uri="{9D8B030D-6E8A-4147-A177-3AD203B41FA5}">
                      <a16:colId xmlns:a16="http://schemas.microsoft.com/office/drawing/2014/main" val="3410300920"/>
                    </a:ext>
                  </a:extLst>
                </a:gridCol>
                <a:gridCol w="1398520">
                  <a:extLst>
                    <a:ext uri="{9D8B030D-6E8A-4147-A177-3AD203B41FA5}">
                      <a16:colId xmlns:a16="http://schemas.microsoft.com/office/drawing/2014/main" val="406321872"/>
                    </a:ext>
                  </a:extLst>
                </a:gridCol>
                <a:gridCol w="2124366">
                  <a:extLst>
                    <a:ext uri="{9D8B030D-6E8A-4147-A177-3AD203B41FA5}">
                      <a16:colId xmlns:a16="http://schemas.microsoft.com/office/drawing/2014/main" val="54008395"/>
                    </a:ext>
                  </a:extLst>
                </a:gridCol>
                <a:gridCol w="764177">
                  <a:extLst>
                    <a:ext uri="{9D8B030D-6E8A-4147-A177-3AD203B41FA5}">
                      <a16:colId xmlns:a16="http://schemas.microsoft.com/office/drawing/2014/main" val="3219836590"/>
                    </a:ext>
                  </a:extLst>
                </a:gridCol>
              </a:tblGrid>
              <a:tr h="613351">
                <a:tc>
                  <a:txBody>
                    <a:bodyPr/>
                    <a:lstStyle/>
                    <a:p>
                      <a:pPr>
                        <a:lnSpc>
                          <a:spcPct val="150000"/>
                        </a:lnSpc>
                      </a:pPr>
                      <a:r>
                        <a:rPr lang="en-US" sz="900">
                          <a:effectLst/>
                        </a:rPr>
                        <a:t>s.no</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900" dirty="0">
                          <a:effectLst/>
                        </a:rPr>
                        <a:t>Test scenario</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900">
                          <a:effectLst/>
                        </a:rPr>
                        <a:t>Test steps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900">
                          <a:effectLst/>
                        </a:rPr>
                        <a:t>Test data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900">
                          <a:effectLst/>
                        </a:rPr>
                        <a:t>Expected</a:t>
                      </a:r>
                      <a:endParaRPr lang="en-IN" sz="800">
                        <a:effectLst/>
                      </a:endParaRPr>
                    </a:p>
                    <a:p>
                      <a:pPr>
                        <a:lnSpc>
                          <a:spcPct val="150000"/>
                        </a:lnSpc>
                      </a:pPr>
                      <a:r>
                        <a:rPr lang="en-US" sz="900">
                          <a:effectLst/>
                        </a:rPr>
                        <a:t>result</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900">
                          <a:effectLst/>
                        </a:rPr>
                        <a:t>Success/ Failure</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extLst>
                  <a:ext uri="{0D108BD9-81ED-4DB2-BD59-A6C34878D82A}">
                    <a16:rowId xmlns:a16="http://schemas.microsoft.com/office/drawing/2014/main" val="301269928"/>
                  </a:ext>
                </a:extLst>
              </a:tr>
              <a:tr h="897939">
                <a:tc>
                  <a:txBody>
                    <a:bodyPr/>
                    <a:lstStyle/>
                    <a:p>
                      <a:pPr>
                        <a:lnSpc>
                          <a:spcPct val="150000"/>
                        </a:lnSpc>
                      </a:pPr>
                      <a:r>
                        <a:rPr lang="en-US" sz="900">
                          <a:effectLst/>
                        </a:rPr>
                        <a:t>1</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Check with valid phishing websites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Test entering URL to user interface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URL 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Successful in displaying the result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Success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extLst>
                  <a:ext uri="{0D108BD9-81ED-4DB2-BD59-A6C34878D82A}">
                    <a16:rowId xmlns:a16="http://schemas.microsoft.com/office/drawing/2014/main" val="4007891016"/>
                  </a:ext>
                </a:extLst>
              </a:tr>
              <a:tr h="593140">
                <a:tc>
                  <a:txBody>
                    <a:bodyPr/>
                    <a:lstStyle/>
                    <a:p>
                      <a:pPr>
                        <a:lnSpc>
                          <a:spcPct val="150000"/>
                        </a:lnSpc>
                      </a:pPr>
                      <a:r>
                        <a:rPr lang="en-US" sz="900">
                          <a:effectLst/>
                        </a:rPr>
                        <a:t>2</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Check with legitimate websites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Test entering URL to user interface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URL 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Successful in displaying the result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tc>
                  <a:txBody>
                    <a:bodyPr/>
                    <a:lstStyle/>
                    <a:p>
                      <a:pPr>
                        <a:lnSpc>
                          <a:spcPct val="150000"/>
                        </a:lnSpc>
                      </a:pPr>
                      <a:r>
                        <a:rPr lang="en-US" sz="1600" dirty="0">
                          <a:effectLst/>
                        </a:rPr>
                        <a:t>Success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70" marR="52970" marT="0" marB="0"/>
                </a:tc>
                <a:extLst>
                  <a:ext uri="{0D108BD9-81ED-4DB2-BD59-A6C34878D82A}">
                    <a16:rowId xmlns:a16="http://schemas.microsoft.com/office/drawing/2014/main" val="3610959710"/>
                  </a:ext>
                </a:extLst>
              </a:tr>
            </a:tbl>
          </a:graphicData>
        </a:graphic>
      </p:graphicFrame>
    </p:spTree>
    <p:extLst>
      <p:ext uri="{BB962C8B-B14F-4D97-AF65-F5344CB8AC3E}">
        <p14:creationId xmlns:p14="http://schemas.microsoft.com/office/powerpoint/2010/main" val="237089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77C5-90A9-6A31-DBC4-3132CC4F9400}"/>
              </a:ext>
            </a:extLst>
          </p:cNvPr>
          <p:cNvSpPr>
            <a:spLocks noGrp="1"/>
          </p:cNvSpPr>
          <p:nvPr>
            <p:ph type="title"/>
          </p:nvPr>
        </p:nvSpPr>
        <p:spPr>
          <a:xfrm>
            <a:off x="1098318" y="405892"/>
            <a:ext cx="7729728" cy="1188720"/>
          </a:xfrm>
        </p:spPr>
        <p:txBody>
          <a:bodyPr/>
          <a:lstStyle/>
          <a:p>
            <a:r>
              <a:rPr lang="en-IN" dirty="0"/>
              <a:t>results</a:t>
            </a:r>
          </a:p>
        </p:txBody>
      </p:sp>
      <p:pic>
        <p:nvPicPr>
          <p:cNvPr id="4" name="Content Placeholder 3">
            <a:extLst>
              <a:ext uri="{FF2B5EF4-FFF2-40B4-BE49-F238E27FC236}">
                <a16:creationId xmlns:a16="http://schemas.microsoft.com/office/drawing/2014/main" id="{0D6E1278-0F21-BA14-9004-25F670B34EC6}"/>
              </a:ext>
            </a:extLst>
          </p:cNvPr>
          <p:cNvPicPr>
            <a:picLocks noGrp="1" noChangeAspect="1"/>
          </p:cNvPicPr>
          <p:nvPr>
            <p:ph idx="1"/>
          </p:nvPr>
        </p:nvPicPr>
        <p:blipFill>
          <a:blip r:embed="rId2"/>
          <a:stretch>
            <a:fillRect/>
          </a:stretch>
        </p:blipFill>
        <p:spPr>
          <a:xfrm>
            <a:off x="1098318" y="2018665"/>
            <a:ext cx="8432463" cy="4321175"/>
          </a:xfrm>
          <a:prstGeom prst="rect">
            <a:avLst/>
          </a:prstGeom>
        </p:spPr>
      </p:pic>
    </p:spTree>
    <p:extLst>
      <p:ext uri="{BB962C8B-B14F-4D97-AF65-F5344CB8AC3E}">
        <p14:creationId xmlns:p14="http://schemas.microsoft.com/office/powerpoint/2010/main" val="409411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DDAC5B-35F5-B5D3-4DF5-414838085E98}"/>
              </a:ext>
            </a:extLst>
          </p:cNvPr>
          <p:cNvPicPr>
            <a:picLocks noChangeAspect="1"/>
          </p:cNvPicPr>
          <p:nvPr/>
        </p:nvPicPr>
        <p:blipFill>
          <a:blip r:embed="rId2"/>
          <a:stretch>
            <a:fillRect/>
          </a:stretch>
        </p:blipFill>
        <p:spPr>
          <a:xfrm>
            <a:off x="154304" y="158749"/>
            <a:ext cx="6608300" cy="4779011"/>
          </a:xfrm>
          <a:prstGeom prst="rect">
            <a:avLst/>
          </a:prstGeom>
        </p:spPr>
      </p:pic>
      <p:pic>
        <p:nvPicPr>
          <p:cNvPr id="5" name="Picture 4">
            <a:extLst>
              <a:ext uri="{FF2B5EF4-FFF2-40B4-BE49-F238E27FC236}">
                <a16:creationId xmlns:a16="http://schemas.microsoft.com/office/drawing/2014/main" id="{FF99170E-7AB3-38FD-4613-D63E9DCD405F}"/>
              </a:ext>
            </a:extLst>
          </p:cNvPr>
          <p:cNvPicPr>
            <a:picLocks noChangeAspect="1"/>
          </p:cNvPicPr>
          <p:nvPr/>
        </p:nvPicPr>
        <p:blipFill>
          <a:blip r:embed="rId3"/>
          <a:stretch>
            <a:fillRect/>
          </a:stretch>
        </p:blipFill>
        <p:spPr>
          <a:xfrm>
            <a:off x="5394960" y="2946400"/>
            <a:ext cx="6797039" cy="3911600"/>
          </a:xfrm>
          <a:prstGeom prst="rect">
            <a:avLst/>
          </a:prstGeom>
        </p:spPr>
      </p:pic>
    </p:spTree>
    <p:extLst>
      <p:ext uri="{BB962C8B-B14F-4D97-AF65-F5344CB8AC3E}">
        <p14:creationId xmlns:p14="http://schemas.microsoft.com/office/powerpoint/2010/main" val="408282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9FB0-9F99-A676-5A9D-4915582CE383}"/>
              </a:ext>
            </a:extLst>
          </p:cNvPr>
          <p:cNvSpPr>
            <a:spLocks noGrp="1"/>
          </p:cNvSpPr>
          <p:nvPr>
            <p:ph type="title"/>
          </p:nvPr>
        </p:nvSpPr>
        <p:spPr>
          <a:xfrm>
            <a:off x="585216" y="523613"/>
            <a:ext cx="10052304" cy="1188720"/>
          </a:xfrm>
        </p:spPr>
        <p:txBody>
          <a:bodyPr/>
          <a:lstStyle/>
          <a:p>
            <a:r>
              <a:rPr lang="en-IN" dirty="0"/>
              <a:t>conclusion</a:t>
            </a:r>
          </a:p>
        </p:txBody>
      </p:sp>
      <p:sp>
        <p:nvSpPr>
          <p:cNvPr id="3" name="Content Placeholder 2">
            <a:extLst>
              <a:ext uri="{FF2B5EF4-FFF2-40B4-BE49-F238E27FC236}">
                <a16:creationId xmlns:a16="http://schemas.microsoft.com/office/drawing/2014/main" id="{7ECD95F0-E33B-E3BA-317E-995E5165D5D8}"/>
              </a:ext>
            </a:extLst>
          </p:cNvPr>
          <p:cNvSpPr>
            <a:spLocks noGrp="1"/>
          </p:cNvSpPr>
          <p:nvPr>
            <p:ph idx="1"/>
          </p:nvPr>
        </p:nvSpPr>
        <p:spPr>
          <a:xfrm>
            <a:off x="585216" y="2028444"/>
            <a:ext cx="9747504" cy="4305943"/>
          </a:xfrm>
        </p:spPr>
        <p:txBody>
          <a:bodyPr>
            <a:normAutofit/>
          </a:bodyPr>
          <a:lstStyle/>
          <a:p>
            <a:r>
              <a:rPr lang="en-US" sz="2400" dirty="0"/>
              <a:t>In conclusion, this system is designed for resources are used as intended, prevents from valuable information from leaks out, produce better control mechanism and alerts the user to keep their private information safe. Like any other programs, there are improvements which could be made into this system. Based on the capabilities which the current system processes, text message integration would a great recommendation that could be made to improve the program in the future. </a:t>
            </a:r>
            <a:endParaRPr lang="en-IN" sz="2400" dirty="0"/>
          </a:p>
        </p:txBody>
      </p:sp>
    </p:spTree>
    <p:extLst>
      <p:ext uri="{BB962C8B-B14F-4D97-AF65-F5344CB8AC3E}">
        <p14:creationId xmlns:p14="http://schemas.microsoft.com/office/powerpoint/2010/main" val="358659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6953-1057-000E-F2C9-12BD8E6898CB}"/>
              </a:ext>
            </a:extLst>
          </p:cNvPr>
          <p:cNvSpPr>
            <a:spLocks noGrp="1"/>
          </p:cNvSpPr>
          <p:nvPr>
            <p:ph type="title"/>
          </p:nvPr>
        </p:nvSpPr>
        <p:spPr>
          <a:xfrm>
            <a:off x="393371" y="523613"/>
            <a:ext cx="10131194" cy="1188720"/>
          </a:xfrm>
        </p:spPr>
        <p:txBody>
          <a:bodyPr/>
          <a:lstStyle/>
          <a:p>
            <a:r>
              <a:rPr lang="en-IN" dirty="0"/>
              <a:t>FUTURE SCOPE</a:t>
            </a:r>
          </a:p>
        </p:txBody>
      </p:sp>
      <p:sp>
        <p:nvSpPr>
          <p:cNvPr id="3" name="Content Placeholder 2">
            <a:extLst>
              <a:ext uri="{FF2B5EF4-FFF2-40B4-BE49-F238E27FC236}">
                <a16:creationId xmlns:a16="http://schemas.microsoft.com/office/drawing/2014/main" id="{D1C400FF-8134-671B-5FAB-15E00A3DD55F}"/>
              </a:ext>
            </a:extLst>
          </p:cNvPr>
          <p:cNvSpPr>
            <a:spLocks noGrp="1"/>
          </p:cNvSpPr>
          <p:nvPr>
            <p:ph idx="1"/>
          </p:nvPr>
        </p:nvSpPr>
        <p:spPr>
          <a:xfrm>
            <a:off x="456124" y="2144985"/>
            <a:ext cx="9987757" cy="3646215"/>
          </a:xfrm>
        </p:spPr>
        <p:txBody>
          <a:bodyPr/>
          <a:lstStyle/>
          <a:p>
            <a:pPr algn="just"/>
            <a:r>
              <a:rPr lang="en-US" dirty="0"/>
              <a:t>In future if we get structured dataset of phishing we can perform phishing detection much more faster than any other </a:t>
            </a:r>
            <a:r>
              <a:rPr lang="en-US" dirty="0" err="1"/>
              <a:t>technique.In</a:t>
            </a:r>
            <a:r>
              <a:rPr lang="en-US" dirty="0"/>
              <a:t> future we can use a combination of any other two or more classifier to get maximum accuracy. We also plan to explore various phishing techniques that uses Lexical features, Network based </a:t>
            </a:r>
            <a:r>
              <a:rPr lang="en-US" dirty="0" err="1"/>
              <a:t>features,Content</a:t>
            </a:r>
            <a:r>
              <a:rPr lang="en-US" dirty="0"/>
              <a:t> based features, Webpage based features and HTML and JavaScript features of web pages which can improve the performance of the system. In particular, we extract features from URLs and pass it through the various classifiers.</a:t>
            </a:r>
            <a:endParaRPr lang="en-IN" dirty="0"/>
          </a:p>
        </p:txBody>
      </p:sp>
    </p:spTree>
    <p:extLst>
      <p:ext uri="{BB962C8B-B14F-4D97-AF65-F5344CB8AC3E}">
        <p14:creationId xmlns:p14="http://schemas.microsoft.com/office/powerpoint/2010/main" val="86146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EBCA-0B2A-8365-030F-5FC6B16BEB09}"/>
              </a:ext>
            </a:extLst>
          </p:cNvPr>
          <p:cNvSpPr>
            <a:spLocks noGrp="1"/>
          </p:cNvSpPr>
          <p:nvPr>
            <p:ph type="title"/>
          </p:nvPr>
        </p:nvSpPr>
        <p:spPr>
          <a:xfrm>
            <a:off x="420266" y="283375"/>
            <a:ext cx="10624252" cy="1043401"/>
          </a:xfrm>
        </p:spPr>
        <p:txBody>
          <a:bodyPr/>
          <a:lstStyle/>
          <a:p>
            <a:r>
              <a:rPr lang="en-IN" dirty="0"/>
              <a:t>references</a:t>
            </a:r>
          </a:p>
        </p:txBody>
      </p:sp>
      <p:sp>
        <p:nvSpPr>
          <p:cNvPr id="3" name="Content Placeholder 2">
            <a:extLst>
              <a:ext uri="{FF2B5EF4-FFF2-40B4-BE49-F238E27FC236}">
                <a16:creationId xmlns:a16="http://schemas.microsoft.com/office/drawing/2014/main" id="{B5661896-E913-E242-248C-9F43D778E7B5}"/>
              </a:ext>
            </a:extLst>
          </p:cNvPr>
          <p:cNvSpPr>
            <a:spLocks noGrp="1"/>
          </p:cNvSpPr>
          <p:nvPr>
            <p:ph idx="1"/>
          </p:nvPr>
        </p:nvSpPr>
        <p:spPr>
          <a:xfrm>
            <a:off x="420266" y="1594643"/>
            <a:ext cx="10507710" cy="4528251"/>
          </a:xfrm>
        </p:spPr>
        <p:txBody>
          <a:bodyPr>
            <a:normAutofit/>
          </a:bodyPr>
          <a:lstStyle/>
          <a:p>
            <a:pPr marL="0" indent="0" algn="just">
              <a:lnSpc>
                <a:spcPct val="150000"/>
              </a:lnSpc>
              <a:spcBef>
                <a:spcPts val="460"/>
              </a:spcBef>
              <a:buNone/>
            </a:pPr>
            <a:r>
              <a:rPr lang="en-US" sz="2000" b="0" kern="0" dirty="0">
                <a:effectLst/>
                <a:latin typeface="Times New Roman" panose="02020603050405020304" pitchFamily="18" charset="0"/>
                <a:ea typeface="Times New Roman" panose="02020603050405020304" pitchFamily="18" charset="0"/>
              </a:rPr>
              <a:t>1)Gunter Ollmann, “The Phishing Guide Understanding &amp; Preventing Phishing Attacks”, </a:t>
            </a:r>
            <a:r>
              <a:rPr lang="en-US" sz="2000" b="0" kern="0" dirty="0" err="1">
                <a:effectLst/>
                <a:latin typeface="Times New Roman" panose="02020603050405020304" pitchFamily="18" charset="0"/>
                <a:ea typeface="Times New Roman" panose="02020603050405020304" pitchFamily="18" charset="0"/>
              </a:rPr>
              <a:t>IBMInternet</a:t>
            </a:r>
            <a:r>
              <a:rPr lang="en-US" sz="2000" b="0" kern="0" dirty="0">
                <a:effectLst/>
                <a:latin typeface="Times New Roman" panose="02020603050405020304" pitchFamily="18" charset="0"/>
                <a:ea typeface="Times New Roman" panose="02020603050405020304" pitchFamily="18" charset="0"/>
              </a:rPr>
              <a:t> Security Systems, 2007. </a:t>
            </a:r>
            <a:endParaRPr lang="en-IN" sz="2000" b="1" kern="0" dirty="0">
              <a:effectLst/>
              <a:latin typeface="Times New Roman" panose="02020603050405020304" pitchFamily="18" charset="0"/>
              <a:ea typeface="Times New Roman" panose="02020603050405020304" pitchFamily="18" charset="0"/>
            </a:endParaRPr>
          </a:p>
          <a:p>
            <a:pPr marL="0" indent="0" algn="just">
              <a:lnSpc>
                <a:spcPct val="150000"/>
              </a:lnSpc>
              <a:spcBef>
                <a:spcPts val="460"/>
              </a:spcBef>
              <a:buNone/>
            </a:pPr>
            <a:r>
              <a:rPr lang="en-US" sz="2000" b="0" kern="0" dirty="0">
                <a:effectLst/>
                <a:latin typeface="Times New Roman" panose="02020603050405020304" pitchFamily="18" charset="0"/>
                <a:ea typeface="Times New Roman" panose="02020603050405020304" pitchFamily="18" charset="0"/>
              </a:rPr>
              <a:t>2)</a:t>
            </a:r>
            <a:r>
              <a:rPr lang="en-US" sz="2000" b="1" kern="0" dirty="0">
                <a:effectLst/>
                <a:latin typeface="Times New Roman" panose="02020603050405020304" pitchFamily="18" charset="0"/>
                <a:ea typeface="Times New Roman" panose="02020603050405020304" pitchFamily="18" charset="0"/>
              </a:rPr>
              <a:t> </a:t>
            </a:r>
            <a:r>
              <a:rPr lang="en-US" sz="2000" b="0" kern="0" dirty="0">
                <a:effectLst/>
                <a:latin typeface="Times New Roman" panose="02020603050405020304" pitchFamily="18" charset="0"/>
                <a:ea typeface="Times New Roman" panose="02020603050405020304" pitchFamily="18" charset="0"/>
              </a:rPr>
              <a:t>Mohammad R., </a:t>
            </a:r>
            <a:r>
              <a:rPr lang="en-US" sz="2000" b="0" kern="0" dirty="0" err="1">
                <a:effectLst/>
                <a:latin typeface="Times New Roman" panose="02020603050405020304" pitchFamily="18" charset="0"/>
                <a:ea typeface="Times New Roman" panose="02020603050405020304" pitchFamily="18" charset="0"/>
              </a:rPr>
              <a:t>Thabtah</a:t>
            </a:r>
            <a:r>
              <a:rPr lang="en-US" sz="2000" b="0" kern="0" dirty="0">
                <a:effectLst/>
                <a:latin typeface="Times New Roman" panose="02020603050405020304" pitchFamily="18" charset="0"/>
                <a:ea typeface="Times New Roman" panose="02020603050405020304" pitchFamily="18" charset="0"/>
              </a:rPr>
              <a:t> F. McCluskey L., (2015) Phishing websites dataset. Available: https://archive.ics.uci.edu/ml/datasets/Phishing+Websites Accessed January 2016</a:t>
            </a:r>
            <a:endParaRPr lang="en-IN" sz="2000" b="1" kern="0" dirty="0">
              <a:effectLst/>
              <a:latin typeface="Times New Roman" panose="02020603050405020304" pitchFamily="18" charset="0"/>
              <a:ea typeface="Times New Roman" panose="02020603050405020304" pitchFamily="18" charset="0"/>
            </a:endParaRPr>
          </a:p>
          <a:p>
            <a:pPr marL="0" indent="0" algn="just">
              <a:lnSpc>
                <a:spcPct val="150000"/>
              </a:lnSpc>
              <a:spcBef>
                <a:spcPts val="460"/>
              </a:spcBef>
              <a:buNone/>
            </a:pPr>
            <a:r>
              <a:rPr lang="en-US" sz="2000" b="0" kern="0" dirty="0">
                <a:effectLst/>
                <a:latin typeface="Times New Roman" panose="02020603050405020304" pitchFamily="18" charset="0"/>
                <a:ea typeface="Times New Roman" panose="02020603050405020304" pitchFamily="18" charset="0"/>
              </a:rPr>
              <a:t>3) Mahmoud </a:t>
            </a:r>
            <a:r>
              <a:rPr lang="en-US" sz="2000" b="0" kern="0" dirty="0" err="1">
                <a:effectLst/>
                <a:latin typeface="Times New Roman" panose="02020603050405020304" pitchFamily="18" charset="0"/>
                <a:ea typeface="Times New Roman" panose="02020603050405020304" pitchFamily="18" charset="0"/>
              </a:rPr>
              <a:t>Khonji</a:t>
            </a:r>
            <a:r>
              <a:rPr lang="en-US" sz="2000" b="0" kern="0" dirty="0">
                <a:effectLst/>
                <a:latin typeface="Times New Roman" panose="02020603050405020304" pitchFamily="18" charset="0"/>
                <a:ea typeface="Times New Roman" panose="02020603050405020304" pitchFamily="18" charset="0"/>
              </a:rPr>
              <a:t>, Youssef Iraqi, "Phishing Detection: A Literature Survey IEEE, and Andrew Jones, 2013</a:t>
            </a:r>
          </a:p>
          <a:p>
            <a:pPr marL="0" indent="0" algn="just">
              <a:lnSpc>
                <a:spcPct val="150000"/>
              </a:lnSpc>
              <a:spcBef>
                <a:spcPts val="460"/>
              </a:spcBef>
              <a:buNone/>
            </a:pPr>
            <a:r>
              <a:rPr lang="en-US" sz="2000" kern="0" dirty="0">
                <a:latin typeface="Times New Roman" panose="02020603050405020304" pitchFamily="18" charset="0"/>
                <a:ea typeface="Times New Roman" panose="02020603050405020304" pitchFamily="18" charset="0"/>
              </a:rPr>
              <a:t>4)</a:t>
            </a:r>
            <a:r>
              <a:rPr lang="en-US" sz="2000" b="0" kern="0" dirty="0">
                <a:effectLst/>
                <a:latin typeface="Times New Roman" panose="02020603050405020304" pitchFamily="18" charset="0"/>
                <a:ea typeface="Times New Roman" panose="02020603050405020304" pitchFamily="18" charset="0"/>
              </a:rPr>
              <a:t> Rishikesh Mahajan (2018) “Phishing Website Detection using Machine Learning Algorithms” </a:t>
            </a:r>
            <a:endParaRPr lang="en-IN" sz="2000" b="1" kern="0" dirty="0">
              <a:effectLst/>
              <a:latin typeface="Times New Roman" panose="02020603050405020304" pitchFamily="18" charset="0"/>
              <a:ea typeface="Times New Roman" panose="02020603050405020304" pitchFamily="18" charset="0"/>
            </a:endParaRPr>
          </a:p>
          <a:p>
            <a:pPr marL="0" indent="0" algn="just">
              <a:lnSpc>
                <a:spcPct val="150000"/>
              </a:lnSpc>
              <a:spcBef>
                <a:spcPts val="460"/>
              </a:spcBef>
              <a:buNone/>
            </a:pPr>
            <a:r>
              <a:rPr lang="en-US" sz="2000" kern="0" dirty="0">
                <a:latin typeface="Times New Roman" panose="02020603050405020304" pitchFamily="18" charset="0"/>
                <a:ea typeface="Times New Roman" panose="02020603050405020304" pitchFamily="18" charset="0"/>
              </a:rPr>
              <a:t>5</a:t>
            </a:r>
            <a:r>
              <a:rPr lang="en-US" sz="2000" b="0" kern="0" dirty="0">
                <a:effectLst/>
                <a:latin typeface="Times New Roman" panose="02020603050405020304" pitchFamily="18" charset="0"/>
                <a:ea typeface="Times New Roman" panose="02020603050405020304" pitchFamily="18" charset="0"/>
              </a:rPr>
              <a:t>)Purvi </a:t>
            </a:r>
            <a:r>
              <a:rPr lang="en-US" sz="2000" b="0" kern="0" dirty="0" err="1">
                <a:effectLst/>
                <a:latin typeface="Times New Roman" panose="02020603050405020304" pitchFamily="18" charset="0"/>
                <a:ea typeface="Times New Roman" panose="02020603050405020304" pitchFamily="18" charset="0"/>
              </a:rPr>
              <a:t>Pujara</a:t>
            </a:r>
            <a:r>
              <a:rPr lang="en-US" sz="2000" b="0" kern="0" dirty="0">
                <a:effectLst/>
                <a:latin typeface="Times New Roman" panose="02020603050405020304" pitchFamily="18" charset="0"/>
                <a:ea typeface="Times New Roman" panose="02020603050405020304" pitchFamily="18" charset="0"/>
              </a:rPr>
              <a:t>, M. </a:t>
            </a:r>
            <a:r>
              <a:rPr lang="en-US" sz="2000" b="0" kern="0" dirty="0" err="1">
                <a:effectLst/>
                <a:latin typeface="Times New Roman" panose="02020603050405020304" pitchFamily="18" charset="0"/>
                <a:ea typeface="Times New Roman" panose="02020603050405020304" pitchFamily="18" charset="0"/>
              </a:rPr>
              <a:t>B.Chaudhari</a:t>
            </a:r>
            <a:r>
              <a:rPr lang="en-US" sz="2000" b="0" kern="0" dirty="0">
                <a:effectLst/>
                <a:latin typeface="Times New Roman" panose="02020603050405020304" pitchFamily="18" charset="0"/>
                <a:ea typeface="Times New Roman" panose="02020603050405020304" pitchFamily="18" charset="0"/>
              </a:rPr>
              <a:t> (2018) “Phishing Website Detection using Machine Learning : A Review”</a:t>
            </a:r>
            <a:endParaRPr lang="en-IN" sz="2000" b="1" kern="0" dirty="0">
              <a:effectLst/>
              <a:latin typeface="Times New Roman" panose="02020603050405020304" pitchFamily="18" charset="0"/>
              <a:ea typeface="Times New Roman" panose="02020603050405020304" pitchFamily="18" charset="0"/>
            </a:endParaRPr>
          </a:p>
          <a:p>
            <a:pPr marL="0" indent="0" algn="just">
              <a:lnSpc>
                <a:spcPct val="150000"/>
              </a:lnSpc>
              <a:spcBef>
                <a:spcPts val="460"/>
              </a:spcBef>
              <a:buNone/>
            </a:pPr>
            <a:endParaRPr lang="en-IN" sz="1800" b="1" kern="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87372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31AF4-04E9-54B6-FAB9-09E1244536FD}"/>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80975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4F3D3-378F-9DE4-0BF9-39A1D4FC0368}"/>
              </a:ext>
            </a:extLst>
          </p:cNvPr>
          <p:cNvSpPr>
            <a:spLocks noGrp="1"/>
          </p:cNvSpPr>
          <p:nvPr>
            <p:ph type="title"/>
          </p:nvPr>
        </p:nvSpPr>
        <p:spPr>
          <a:xfrm>
            <a:off x="572664" y="523613"/>
            <a:ext cx="10131195" cy="1045211"/>
          </a:xfrm>
        </p:spPr>
        <p:txBody>
          <a:bodyPr/>
          <a:lstStyle/>
          <a:p>
            <a:r>
              <a:rPr lang="en-IN" dirty="0"/>
              <a:t>ABSTRACT</a:t>
            </a:r>
          </a:p>
        </p:txBody>
      </p:sp>
      <p:sp>
        <p:nvSpPr>
          <p:cNvPr id="3" name="Content Placeholder 2">
            <a:extLst>
              <a:ext uri="{FF2B5EF4-FFF2-40B4-BE49-F238E27FC236}">
                <a16:creationId xmlns:a16="http://schemas.microsoft.com/office/drawing/2014/main" id="{55DA6300-D642-2A32-235A-F39C26A18B66}"/>
              </a:ext>
            </a:extLst>
          </p:cNvPr>
          <p:cNvSpPr>
            <a:spLocks noGrp="1"/>
          </p:cNvSpPr>
          <p:nvPr>
            <p:ph idx="1"/>
          </p:nvPr>
        </p:nvSpPr>
        <p:spPr>
          <a:xfrm>
            <a:off x="572663" y="1876043"/>
            <a:ext cx="10131195" cy="4296979"/>
          </a:xfrm>
        </p:spPr>
        <p:txBody>
          <a:bodyPr>
            <a:normAutofit/>
          </a:bodyPr>
          <a:lstStyle/>
          <a:p>
            <a:pPr algn="just"/>
            <a:r>
              <a:rPr lang="en-US" dirty="0"/>
              <a:t>Phishing is an internet scam in which an attacker sends out fake messages that look to come from a trusted source. A URL or file will be included in the mail, which when clicked will steal personal information or infect a computer with a virus. Traditionally, phishing attempts were carried out through wide-scale spam campaigns that targeted broad groups of people indiscriminately. The goal was to get as many people to click on a link or open an infected file as possible. There are various approaches to detect this type of attack. One of the approaches is machine learning. The URL’s received by the user will be given input to the machine learning model then the algorithm will process the input and display the output whether it is phishing or legitimate. There are various ML algorithms like SVM, Neural Networks, Random Forest, Decision Tree, XG boost etc. that can be used to classify these URLs. The proposed approach deals with the Random Forest, Decision Tree classifiers. The proposed approach effectively classified the Phishing and Legitimate URLs with an accuracy of 87.0% and 82.4% for Random Forest and decision tree classifiers respectively.</a:t>
            </a:r>
          </a:p>
          <a:p>
            <a:pPr algn="just"/>
            <a:r>
              <a:rPr lang="en-US" dirty="0" err="1"/>
              <a:t>Keywords:Decision</a:t>
            </a:r>
            <a:r>
              <a:rPr lang="en-US" dirty="0"/>
              <a:t> Tree, Phishing, </a:t>
            </a:r>
            <a:r>
              <a:rPr lang="en-US" dirty="0" err="1"/>
              <a:t>Legitimate,SVM</a:t>
            </a:r>
            <a:r>
              <a:rPr lang="en-US" dirty="0"/>
              <a:t>, XG Boost.</a:t>
            </a:r>
            <a:endParaRPr lang="en-IN" dirty="0"/>
          </a:p>
        </p:txBody>
      </p:sp>
    </p:spTree>
    <p:extLst>
      <p:ext uri="{BB962C8B-B14F-4D97-AF65-F5344CB8AC3E}">
        <p14:creationId xmlns:p14="http://schemas.microsoft.com/office/powerpoint/2010/main" val="332265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1018-5AE6-A5FE-48DD-B17015F0F9DA}"/>
              </a:ext>
            </a:extLst>
          </p:cNvPr>
          <p:cNvSpPr>
            <a:spLocks noGrp="1"/>
          </p:cNvSpPr>
          <p:nvPr>
            <p:ph type="title"/>
          </p:nvPr>
        </p:nvSpPr>
        <p:spPr>
          <a:xfrm>
            <a:off x="617488" y="435774"/>
            <a:ext cx="10229805" cy="1213732"/>
          </a:xfrm>
        </p:spPr>
        <p:txBody>
          <a:bodyPr/>
          <a:lstStyle/>
          <a:p>
            <a:r>
              <a:rPr lang="en-IN" dirty="0"/>
              <a:t>INTRODUCTION</a:t>
            </a:r>
          </a:p>
        </p:txBody>
      </p:sp>
      <p:sp>
        <p:nvSpPr>
          <p:cNvPr id="3" name="Content Placeholder 2">
            <a:extLst>
              <a:ext uri="{FF2B5EF4-FFF2-40B4-BE49-F238E27FC236}">
                <a16:creationId xmlns:a16="http://schemas.microsoft.com/office/drawing/2014/main" id="{8339469D-5BCB-540D-D8F0-86AD7BDBF2F7}"/>
              </a:ext>
            </a:extLst>
          </p:cNvPr>
          <p:cNvSpPr>
            <a:spLocks noGrp="1"/>
          </p:cNvSpPr>
          <p:nvPr>
            <p:ph idx="1"/>
          </p:nvPr>
        </p:nvSpPr>
        <p:spPr>
          <a:xfrm>
            <a:off x="617488" y="2078728"/>
            <a:ext cx="10149124" cy="4343498"/>
          </a:xfrm>
        </p:spPr>
        <p:txBody>
          <a:bodyPr>
            <a:normAutofit/>
          </a:bodyPr>
          <a:lstStyle/>
          <a:p>
            <a:r>
              <a:rPr lang="en-US" sz="2000" dirty="0"/>
              <a:t>Phishing can be defined as impersonating a valid site to trick users by stealing their personal data comprising usernames, passwords, accounts numbers, national insurance numbers, etc. Phishing frauds might be the most widespread cybercrime used today. </a:t>
            </a:r>
          </a:p>
          <a:p>
            <a:r>
              <a:rPr lang="en-US" sz="2000" dirty="0"/>
              <a:t>The user can be notified if blacklisted website is being accessed. The admin can capture the blacklisted URL’s to alert user. The system involves features like capturing blacklisted website, viewing blacklisted website, displaying pop-up notification and also displaying email notification</a:t>
            </a:r>
            <a:endParaRPr lang="en-IN" sz="2000" dirty="0"/>
          </a:p>
        </p:txBody>
      </p:sp>
    </p:spTree>
    <p:extLst>
      <p:ext uri="{BB962C8B-B14F-4D97-AF65-F5344CB8AC3E}">
        <p14:creationId xmlns:p14="http://schemas.microsoft.com/office/powerpoint/2010/main" val="54711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4747-8976-970F-549D-C6C212DF03D0}"/>
              </a:ext>
            </a:extLst>
          </p:cNvPr>
          <p:cNvSpPr>
            <a:spLocks noGrp="1"/>
          </p:cNvSpPr>
          <p:nvPr>
            <p:ph type="title"/>
          </p:nvPr>
        </p:nvSpPr>
        <p:spPr>
          <a:xfrm>
            <a:off x="509912" y="435775"/>
            <a:ext cx="10418064" cy="1188720"/>
          </a:xfrm>
        </p:spPr>
        <p:txBody>
          <a:bodyPr/>
          <a:lstStyle/>
          <a:p>
            <a:r>
              <a:rPr lang="en-IN" dirty="0"/>
              <a:t>requirements</a:t>
            </a:r>
          </a:p>
        </p:txBody>
      </p:sp>
      <p:sp>
        <p:nvSpPr>
          <p:cNvPr id="3" name="Content Placeholder 2">
            <a:extLst>
              <a:ext uri="{FF2B5EF4-FFF2-40B4-BE49-F238E27FC236}">
                <a16:creationId xmlns:a16="http://schemas.microsoft.com/office/drawing/2014/main" id="{5D42E129-521C-700D-1156-CF48F0EAE539}"/>
              </a:ext>
            </a:extLst>
          </p:cNvPr>
          <p:cNvSpPr>
            <a:spLocks noGrp="1"/>
          </p:cNvSpPr>
          <p:nvPr>
            <p:ph idx="1"/>
          </p:nvPr>
        </p:nvSpPr>
        <p:spPr>
          <a:xfrm>
            <a:off x="509912" y="1992585"/>
            <a:ext cx="8302394" cy="3717933"/>
          </a:xfrm>
        </p:spPr>
        <p:txBody>
          <a:bodyPr>
            <a:normAutofit/>
          </a:bodyPr>
          <a:lstStyle/>
          <a:p>
            <a:pPr marL="0" indent="0" algn="just">
              <a:buNone/>
            </a:pPr>
            <a:r>
              <a:rPr lang="en-IN" dirty="0"/>
              <a:t>   </a:t>
            </a:r>
            <a:r>
              <a:rPr lang="en-IN" sz="2000" dirty="0"/>
              <a:t>SOFTWARE REQUIREMENTS:</a:t>
            </a:r>
          </a:p>
          <a:p>
            <a:pPr lvl="1" algn="just"/>
            <a:r>
              <a:rPr lang="en-IN" sz="2000" dirty="0"/>
              <a:t>Operating system 	: Windows, Ultimate, Linux, Mac. </a:t>
            </a:r>
          </a:p>
          <a:p>
            <a:pPr lvl="1" algn="just"/>
            <a:r>
              <a:rPr lang="en-IN" sz="2000" dirty="0"/>
              <a:t>Front-End 		: Python, JavaScript, HTML, CSS. </a:t>
            </a:r>
          </a:p>
          <a:p>
            <a:pPr lvl="1" algn="just"/>
            <a:r>
              <a:rPr lang="en-IN" sz="2000" dirty="0"/>
              <a:t>Coding Language	: Python. </a:t>
            </a:r>
          </a:p>
          <a:p>
            <a:pPr lvl="1" algn="just"/>
            <a:r>
              <a:rPr lang="en-IN" sz="2000" dirty="0"/>
              <a:t>Software Environment	: </a:t>
            </a:r>
            <a:r>
              <a:rPr lang="en-IN" sz="2000" dirty="0" err="1"/>
              <a:t>Jupyter</a:t>
            </a:r>
            <a:r>
              <a:rPr lang="en-IN" sz="2000" dirty="0"/>
              <a:t> Notebook.</a:t>
            </a:r>
          </a:p>
          <a:p>
            <a:pPr marL="228600" lvl="1" indent="0" algn="just">
              <a:buNone/>
            </a:pPr>
            <a:r>
              <a:rPr lang="en-IN" sz="2000" dirty="0"/>
              <a:t>HARDWARE REQUIREMENTS:</a:t>
            </a:r>
          </a:p>
          <a:p>
            <a:pPr lvl="1" algn="just"/>
            <a:r>
              <a:rPr lang="en-IN" sz="2000" dirty="0"/>
              <a:t>System	 : Intel </a:t>
            </a:r>
            <a:r>
              <a:rPr lang="en-IN" sz="2000" dirty="0" err="1"/>
              <a:t>i</a:t>
            </a:r>
            <a:r>
              <a:rPr lang="en-IN" sz="2000" dirty="0"/>
              <a:t> Processor. </a:t>
            </a:r>
          </a:p>
          <a:p>
            <a:pPr lvl="1" algn="just"/>
            <a:r>
              <a:rPr lang="en-IN" sz="2000" dirty="0"/>
              <a:t>RAM 	 : 4GB</a:t>
            </a:r>
          </a:p>
        </p:txBody>
      </p:sp>
    </p:spTree>
    <p:extLst>
      <p:ext uri="{BB962C8B-B14F-4D97-AF65-F5344CB8AC3E}">
        <p14:creationId xmlns:p14="http://schemas.microsoft.com/office/powerpoint/2010/main" val="15297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DF29-297F-931A-AA57-E1C3CB206A3D}"/>
              </a:ext>
            </a:extLst>
          </p:cNvPr>
          <p:cNvSpPr>
            <a:spLocks noGrp="1"/>
          </p:cNvSpPr>
          <p:nvPr>
            <p:ph type="title"/>
          </p:nvPr>
        </p:nvSpPr>
        <p:spPr>
          <a:xfrm>
            <a:off x="411300" y="364056"/>
            <a:ext cx="10023618" cy="1070297"/>
          </a:xfrm>
        </p:spPr>
        <p:txBody>
          <a:bodyPr/>
          <a:lstStyle/>
          <a:p>
            <a:r>
              <a:rPr lang="en-IN" dirty="0"/>
              <a:t>EXISTING SYSTEM</a:t>
            </a:r>
          </a:p>
        </p:txBody>
      </p:sp>
      <p:sp>
        <p:nvSpPr>
          <p:cNvPr id="3" name="Content Placeholder 2">
            <a:extLst>
              <a:ext uri="{FF2B5EF4-FFF2-40B4-BE49-F238E27FC236}">
                <a16:creationId xmlns:a16="http://schemas.microsoft.com/office/drawing/2014/main" id="{E8A2C4AD-67E7-3550-0DCB-94826552BF45}"/>
              </a:ext>
            </a:extLst>
          </p:cNvPr>
          <p:cNvSpPr>
            <a:spLocks noGrp="1"/>
          </p:cNvSpPr>
          <p:nvPr>
            <p:ph idx="1"/>
          </p:nvPr>
        </p:nvSpPr>
        <p:spPr>
          <a:xfrm>
            <a:off x="411300" y="1992585"/>
            <a:ext cx="9234724" cy="4501359"/>
          </a:xfrm>
        </p:spPr>
        <p:txBody>
          <a:bodyPr/>
          <a:lstStyle/>
          <a:p>
            <a:r>
              <a:rPr lang="en-US" dirty="0">
                <a:latin typeface="Times New Roman" panose="02020603050405020304" pitchFamily="18" charset="0"/>
                <a:cs typeface="Times New Roman" panose="02020603050405020304" pitchFamily="18" charset="0"/>
              </a:rPr>
              <a:t>In the existing system the algorithms used and compared are support vector machine(SVM), decision tree and random forest. </a:t>
            </a:r>
          </a:p>
          <a:p>
            <a:r>
              <a:rPr lang="en-US" dirty="0">
                <a:latin typeface="Times New Roman" panose="02020603050405020304" pitchFamily="18" charset="0"/>
                <a:cs typeface="Times New Roman" panose="02020603050405020304" pitchFamily="18" charset="0"/>
              </a:rPr>
              <a:t>Only few features are considered to detect the phishing websites. </a:t>
            </a:r>
          </a:p>
          <a:p>
            <a:r>
              <a:rPr lang="en-US" dirty="0">
                <a:latin typeface="Times New Roman" panose="02020603050405020304" pitchFamily="18" charset="0"/>
                <a:cs typeface="Times New Roman" panose="02020603050405020304" pitchFamily="18" charset="0"/>
              </a:rPr>
              <a:t>The only metric used is accuracy score.</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DISADVANTAGES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Accuracy.</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Metrics used.</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Features</a:t>
            </a: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135466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379C-EC79-63C6-E253-452AA166CDBD}"/>
              </a:ext>
            </a:extLst>
          </p:cNvPr>
          <p:cNvSpPr>
            <a:spLocks noGrp="1"/>
          </p:cNvSpPr>
          <p:nvPr>
            <p:ph type="title"/>
          </p:nvPr>
        </p:nvSpPr>
        <p:spPr>
          <a:xfrm>
            <a:off x="420266" y="373022"/>
            <a:ext cx="10561499" cy="1188720"/>
          </a:xfrm>
        </p:spPr>
        <p:txBody>
          <a:bodyPr/>
          <a:lstStyle/>
          <a:p>
            <a:r>
              <a:rPr lang="en-IN" dirty="0"/>
              <a:t>PROPOSED SYSTEM</a:t>
            </a:r>
          </a:p>
        </p:txBody>
      </p:sp>
      <p:sp>
        <p:nvSpPr>
          <p:cNvPr id="3" name="Content Placeholder 2">
            <a:extLst>
              <a:ext uri="{FF2B5EF4-FFF2-40B4-BE49-F238E27FC236}">
                <a16:creationId xmlns:a16="http://schemas.microsoft.com/office/drawing/2014/main" id="{85A42F7A-DA24-A516-B946-5464D35A46F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2248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52EA-BDC7-E28D-4459-992EB538B83B}"/>
              </a:ext>
            </a:extLst>
          </p:cNvPr>
          <p:cNvSpPr>
            <a:spLocks noGrp="1"/>
          </p:cNvSpPr>
          <p:nvPr>
            <p:ph type="title"/>
          </p:nvPr>
        </p:nvSpPr>
        <p:spPr>
          <a:xfrm>
            <a:off x="312688" y="256480"/>
            <a:ext cx="11449005" cy="834599"/>
          </a:xfrm>
        </p:spPr>
        <p:txBody>
          <a:bodyPr/>
          <a:lstStyle/>
          <a:p>
            <a:r>
              <a:rPr lang="en-IN" dirty="0"/>
              <a:t>LITERATURE REVIEW</a:t>
            </a:r>
          </a:p>
        </p:txBody>
      </p:sp>
      <p:graphicFrame>
        <p:nvGraphicFramePr>
          <p:cNvPr id="5" name="Table 4">
            <a:extLst>
              <a:ext uri="{FF2B5EF4-FFF2-40B4-BE49-F238E27FC236}">
                <a16:creationId xmlns:a16="http://schemas.microsoft.com/office/drawing/2014/main" id="{F2FF36B7-61E6-1165-2C51-A7B882E0A2B8}"/>
              </a:ext>
            </a:extLst>
          </p:cNvPr>
          <p:cNvGraphicFramePr>
            <a:graphicFrameLocks noGrp="1"/>
          </p:cNvGraphicFramePr>
          <p:nvPr>
            <p:extLst>
              <p:ext uri="{D42A27DB-BD31-4B8C-83A1-F6EECF244321}">
                <p14:modId xmlns:p14="http://schemas.microsoft.com/office/powerpoint/2010/main" val="934367388"/>
              </p:ext>
            </p:extLst>
          </p:nvPr>
        </p:nvGraphicFramePr>
        <p:xfrm>
          <a:off x="433500" y="2565841"/>
          <a:ext cx="11068218" cy="1064895"/>
        </p:xfrm>
        <a:graphic>
          <a:graphicData uri="http://schemas.openxmlformats.org/drawingml/2006/table">
            <a:tbl>
              <a:tblPr firstRow="1" firstCol="1" bandRow="1">
                <a:tableStyleId>{00A15C55-8517-42AA-B614-E9B94910E393}</a:tableStyleId>
              </a:tblPr>
              <a:tblGrid>
                <a:gridCol w="1554811">
                  <a:extLst>
                    <a:ext uri="{9D8B030D-6E8A-4147-A177-3AD203B41FA5}">
                      <a16:colId xmlns:a16="http://schemas.microsoft.com/office/drawing/2014/main" val="3257231213"/>
                    </a:ext>
                  </a:extLst>
                </a:gridCol>
                <a:gridCol w="2495410">
                  <a:extLst>
                    <a:ext uri="{9D8B030D-6E8A-4147-A177-3AD203B41FA5}">
                      <a16:colId xmlns:a16="http://schemas.microsoft.com/office/drawing/2014/main" val="3870484492"/>
                    </a:ext>
                  </a:extLst>
                </a:gridCol>
                <a:gridCol w="3123394">
                  <a:extLst>
                    <a:ext uri="{9D8B030D-6E8A-4147-A177-3AD203B41FA5}">
                      <a16:colId xmlns:a16="http://schemas.microsoft.com/office/drawing/2014/main" val="2190422960"/>
                    </a:ext>
                  </a:extLst>
                </a:gridCol>
                <a:gridCol w="3894603">
                  <a:extLst>
                    <a:ext uri="{9D8B030D-6E8A-4147-A177-3AD203B41FA5}">
                      <a16:colId xmlns:a16="http://schemas.microsoft.com/office/drawing/2014/main" val="697846583"/>
                    </a:ext>
                  </a:extLst>
                </a:gridCol>
              </a:tblGrid>
              <a:tr h="0">
                <a:tc>
                  <a:txBody>
                    <a:bodyPr/>
                    <a:lstStyle/>
                    <a:p>
                      <a:pPr algn="just">
                        <a:lnSpc>
                          <a:spcPct val="150000"/>
                        </a:lnSpc>
                      </a:pPr>
                      <a:r>
                        <a:rPr lang="en-GB" sz="1200" dirty="0">
                          <a:effectLst/>
                        </a:rPr>
                        <a:t>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err="1">
                          <a:effectLst/>
                        </a:rPr>
                        <a:t>Gandotra</a:t>
                      </a:r>
                      <a:r>
                        <a:rPr lang="en-GB" sz="1200" dirty="0">
                          <a:effectLst/>
                        </a:rPr>
                        <a:t> E., and Gupta D.</a:t>
                      </a:r>
                    </a:p>
                    <a:p>
                      <a:pPr algn="just">
                        <a:lnSpc>
                          <a:spcPct val="150000"/>
                        </a:lnSpc>
                      </a:pPr>
                      <a:r>
                        <a:rPr lang="en-GB" sz="1200" dirty="0">
                          <a:effectLst/>
                        </a:rPr>
                        <a:t>(2020)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a variety of categorization algorithms were used to find dangerous URLs.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The results of the studies showed that the system's performance was superior to that of other ML techniques. It cannot handle bigger amounts of data, though.</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6029696"/>
                  </a:ext>
                </a:extLst>
              </a:tr>
            </a:tbl>
          </a:graphicData>
        </a:graphic>
      </p:graphicFrame>
      <p:graphicFrame>
        <p:nvGraphicFramePr>
          <p:cNvPr id="6" name="Table 5">
            <a:extLst>
              <a:ext uri="{FF2B5EF4-FFF2-40B4-BE49-F238E27FC236}">
                <a16:creationId xmlns:a16="http://schemas.microsoft.com/office/drawing/2014/main" id="{156D8D8E-A9FA-B14B-5AB8-997979681363}"/>
              </a:ext>
            </a:extLst>
          </p:cNvPr>
          <p:cNvGraphicFramePr>
            <a:graphicFrameLocks noGrp="1"/>
          </p:cNvGraphicFramePr>
          <p:nvPr>
            <p:extLst>
              <p:ext uri="{D42A27DB-BD31-4B8C-83A1-F6EECF244321}">
                <p14:modId xmlns:p14="http://schemas.microsoft.com/office/powerpoint/2010/main" val="310264154"/>
              </p:ext>
            </p:extLst>
          </p:nvPr>
        </p:nvGraphicFramePr>
        <p:xfrm>
          <a:off x="433500" y="3585943"/>
          <a:ext cx="11068218" cy="1064895"/>
        </p:xfrm>
        <a:graphic>
          <a:graphicData uri="http://schemas.openxmlformats.org/drawingml/2006/table">
            <a:tbl>
              <a:tblPr firstRow="1" firstCol="1" bandRow="1">
                <a:tableStyleId>{00A15C55-8517-42AA-B614-E9B94910E393}</a:tableStyleId>
              </a:tblPr>
              <a:tblGrid>
                <a:gridCol w="1554811">
                  <a:extLst>
                    <a:ext uri="{9D8B030D-6E8A-4147-A177-3AD203B41FA5}">
                      <a16:colId xmlns:a16="http://schemas.microsoft.com/office/drawing/2014/main" val="342404507"/>
                    </a:ext>
                  </a:extLst>
                </a:gridCol>
                <a:gridCol w="2495410">
                  <a:extLst>
                    <a:ext uri="{9D8B030D-6E8A-4147-A177-3AD203B41FA5}">
                      <a16:colId xmlns:a16="http://schemas.microsoft.com/office/drawing/2014/main" val="3597087895"/>
                    </a:ext>
                  </a:extLst>
                </a:gridCol>
                <a:gridCol w="3123394">
                  <a:extLst>
                    <a:ext uri="{9D8B030D-6E8A-4147-A177-3AD203B41FA5}">
                      <a16:colId xmlns:a16="http://schemas.microsoft.com/office/drawing/2014/main" val="3640734501"/>
                    </a:ext>
                  </a:extLst>
                </a:gridCol>
                <a:gridCol w="3894603">
                  <a:extLst>
                    <a:ext uri="{9D8B030D-6E8A-4147-A177-3AD203B41FA5}">
                      <a16:colId xmlns:a16="http://schemas.microsoft.com/office/drawing/2014/main" val="3983481844"/>
                    </a:ext>
                  </a:extLst>
                </a:gridCol>
              </a:tblGrid>
              <a:tr h="0">
                <a:tc>
                  <a:txBody>
                    <a:bodyPr/>
                    <a:lstStyle/>
                    <a:p>
                      <a:pPr algn="just">
                        <a:lnSpc>
                          <a:spcPct val="150000"/>
                        </a:lnSpc>
                      </a:pPr>
                      <a:r>
                        <a:rPr lang="en-GB" sz="1200" dirty="0">
                          <a:effectLst/>
                        </a:rPr>
                        <a:t>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err="1">
                          <a:effectLst/>
                        </a:rPr>
                        <a:t>Aljofey</a:t>
                      </a:r>
                      <a:r>
                        <a:rPr lang="en-GB" sz="1200" dirty="0">
                          <a:effectLst/>
                        </a:rPr>
                        <a:t> A et al.</a:t>
                      </a:r>
                    </a:p>
                    <a:p>
                      <a:pPr algn="just">
                        <a:lnSpc>
                          <a:spcPct val="150000"/>
                        </a:lnSpc>
                      </a:pPr>
                      <a:r>
                        <a:rPr lang="en-GB" sz="1200" dirty="0">
                          <a:effectLst/>
                        </a:rPr>
                        <a:t>(2022)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a phishing page detection system based on CNN. To discover URLs, a sequential pattern is employed</a:t>
                      </a:r>
                    </a:p>
                    <a:p>
                      <a:pPr algn="just">
                        <a:lnSpc>
                          <a:spcPct val="150000"/>
                        </a:lnSpc>
                      </a:pPr>
                      <a:r>
                        <a:rPr lang="en-GB" sz="120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According to the available studies, CNN works better at fetching images than words.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4204478"/>
                  </a:ext>
                </a:extLst>
              </a:tr>
            </a:tbl>
          </a:graphicData>
        </a:graphic>
      </p:graphicFrame>
      <p:graphicFrame>
        <p:nvGraphicFramePr>
          <p:cNvPr id="7" name="Table 6">
            <a:extLst>
              <a:ext uri="{FF2B5EF4-FFF2-40B4-BE49-F238E27FC236}">
                <a16:creationId xmlns:a16="http://schemas.microsoft.com/office/drawing/2014/main" id="{5EFEBD67-4930-3299-8375-5EC06E9D8C22}"/>
              </a:ext>
            </a:extLst>
          </p:cNvPr>
          <p:cNvGraphicFramePr>
            <a:graphicFrameLocks noGrp="1"/>
          </p:cNvGraphicFramePr>
          <p:nvPr>
            <p:extLst>
              <p:ext uri="{D42A27DB-BD31-4B8C-83A1-F6EECF244321}">
                <p14:modId xmlns:p14="http://schemas.microsoft.com/office/powerpoint/2010/main" val="4106352906"/>
              </p:ext>
            </p:extLst>
          </p:nvPr>
        </p:nvGraphicFramePr>
        <p:xfrm>
          <a:off x="433500" y="4477205"/>
          <a:ext cx="11068218" cy="1064895"/>
        </p:xfrm>
        <a:graphic>
          <a:graphicData uri="http://schemas.openxmlformats.org/drawingml/2006/table">
            <a:tbl>
              <a:tblPr firstRow="1" firstCol="1" bandRow="1">
                <a:tableStyleId>{00A15C55-8517-42AA-B614-E9B94910E393}</a:tableStyleId>
              </a:tblPr>
              <a:tblGrid>
                <a:gridCol w="1554811">
                  <a:extLst>
                    <a:ext uri="{9D8B030D-6E8A-4147-A177-3AD203B41FA5}">
                      <a16:colId xmlns:a16="http://schemas.microsoft.com/office/drawing/2014/main" val="358885024"/>
                    </a:ext>
                  </a:extLst>
                </a:gridCol>
                <a:gridCol w="2495410">
                  <a:extLst>
                    <a:ext uri="{9D8B030D-6E8A-4147-A177-3AD203B41FA5}">
                      <a16:colId xmlns:a16="http://schemas.microsoft.com/office/drawing/2014/main" val="3533743071"/>
                    </a:ext>
                  </a:extLst>
                </a:gridCol>
                <a:gridCol w="3123394">
                  <a:extLst>
                    <a:ext uri="{9D8B030D-6E8A-4147-A177-3AD203B41FA5}">
                      <a16:colId xmlns:a16="http://schemas.microsoft.com/office/drawing/2014/main" val="2129904929"/>
                    </a:ext>
                  </a:extLst>
                </a:gridCol>
                <a:gridCol w="3894603">
                  <a:extLst>
                    <a:ext uri="{9D8B030D-6E8A-4147-A177-3AD203B41FA5}">
                      <a16:colId xmlns:a16="http://schemas.microsoft.com/office/drawing/2014/main" val="3808158306"/>
                    </a:ext>
                  </a:extLst>
                </a:gridCol>
              </a:tblGrid>
              <a:tr h="803910">
                <a:tc>
                  <a:txBody>
                    <a:bodyPr/>
                    <a:lstStyle/>
                    <a:p>
                      <a:pPr algn="just">
                        <a:lnSpc>
                          <a:spcPct val="150000"/>
                        </a:lnSpc>
                      </a:pPr>
                      <a:r>
                        <a:rPr lang="en-GB" sz="1200" dirty="0">
                          <a:effectLst/>
                        </a:rPr>
                        <a:t>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err="1">
                          <a:effectLst/>
                        </a:rPr>
                        <a:t>AlEroud</a:t>
                      </a:r>
                      <a:r>
                        <a:rPr lang="en-GB" sz="1200" dirty="0">
                          <a:effectLst/>
                        </a:rPr>
                        <a:t> A and </a:t>
                      </a:r>
                      <a:r>
                        <a:rPr lang="en-GB" sz="1200" dirty="0" err="1">
                          <a:effectLst/>
                        </a:rPr>
                        <a:t>Karabatis</a:t>
                      </a:r>
                      <a:r>
                        <a:rPr lang="en-GB" sz="1200" dirty="0">
                          <a:effectLst/>
                        </a:rPr>
                        <a:t> G</a:t>
                      </a:r>
                    </a:p>
                    <a:p>
                      <a:pPr algn="just">
                        <a:lnSpc>
                          <a:spcPct val="150000"/>
                        </a:lnSpc>
                      </a:pPr>
                      <a:r>
                        <a:rPr lang="en-GB" sz="1200" dirty="0">
                          <a:effectLst/>
                        </a:rPr>
                        <a:t>(2020)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The research uses a generative adversarial network to get around a detection mechanism.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By learning about the environment around it, a neural network-based detection system can recognise the impression of an unfavourable network.</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11489832"/>
                  </a:ext>
                </a:extLst>
              </a:tr>
            </a:tbl>
          </a:graphicData>
        </a:graphic>
      </p:graphicFrame>
      <p:graphicFrame>
        <p:nvGraphicFramePr>
          <p:cNvPr id="8" name="Table 7">
            <a:extLst>
              <a:ext uri="{FF2B5EF4-FFF2-40B4-BE49-F238E27FC236}">
                <a16:creationId xmlns:a16="http://schemas.microsoft.com/office/drawing/2014/main" id="{96825608-7202-AF2C-D80F-BA2E1FC7CA2A}"/>
              </a:ext>
            </a:extLst>
          </p:cNvPr>
          <p:cNvGraphicFramePr>
            <a:graphicFrameLocks noGrp="1"/>
          </p:cNvGraphicFramePr>
          <p:nvPr>
            <p:extLst>
              <p:ext uri="{D42A27DB-BD31-4B8C-83A1-F6EECF244321}">
                <p14:modId xmlns:p14="http://schemas.microsoft.com/office/powerpoint/2010/main" val="3409333359"/>
              </p:ext>
            </p:extLst>
          </p:nvPr>
        </p:nvGraphicFramePr>
        <p:xfrm>
          <a:off x="433500" y="5542100"/>
          <a:ext cx="11068218" cy="1064895"/>
        </p:xfrm>
        <a:graphic>
          <a:graphicData uri="http://schemas.openxmlformats.org/drawingml/2006/table">
            <a:tbl>
              <a:tblPr firstRow="1" firstCol="1" bandRow="1">
                <a:tableStyleId>{00A15C55-8517-42AA-B614-E9B94910E393}</a:tableStyleId>
              </a:tblPr>
              <a:tblGrid>
                <a:gridCol w="1554811">
                  <a:extLst>
                    <a:ext uri="{9D8B030D-6E8A-4147-A177-3AD203B41FA5}">
                      <a16:colId xmlns:a16="http://schemas.microsoft.com/office/drawing/2014/main" val="154470164"/>
                    </a:ext>
                  </a:extLst>
                </a:gridCol>
                <a:gridCol w="2495410">
                  <a:extLst>
                    <a:ext uri="{9D8B030D-6E8A-4147-A177-3AD203B41FA5}">
                      <a16:colId xmlns:a16="http://schemas.microsoft.com/office/drawing/2014/main" val="2614724262"/>
                    </a:ext>
                  </a:extLst>
                </a:gridCol>
                <a:gridCol w="3123394">
                  <a:extLst>
                    <a:ext uri="{9D8B030D-6E8A-4147-A177-3AD203B41FA5}">
                      <a16:colId xmlns:a16="http://schemas.microsoft.com/office/drawing/2014/main" val="2656389149"/>
                    </a:ext>
                  </a:extLst>
                </a:gridCol>
                <a:gridCol w="3894603">
                  <a:extLst>
                    <a:ext uri="{9D8B030D-6E8A-4147-A177-3AD203B41FA5}">
                      <a16:colId xmlns:a16="http://schemas.microsoft.com/office/drawing/2014/main" val="329746894"/>
                    </a:ext>
                  </a:extLst>
                </a:gridCol>
              </a:tblGrid>
              <a:tr h="0">
                <a:tc>
                  <a:txBody>
                    <a:bodyPr/>
                    <a:lstStyle/>
                    <a:p>
                      <a:pPr algn="just">
                        <a:lnSpc>
                          <a:spcPct val="150000"/>
                        </a:lnSpc>
                      </a:pPr>
                      <a:r>
                        <a:rPr lang="en-GB" sz="1200" dirty="0">
                          <a:effectLst/>
                        </a:rPr>
                        <a:t>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Hung Le et al.</a:t>
                      </a:r>
                    </a:p>
                    <a:p>
                      <a:pPr algn="just">
                        <a:lnSpc>
                          <a:spcPct val="150000"/>
                        </a:lnSpc>
                      </a:pPr>
                      <a:r>
                        <a:rPr lang="en-GB" sz="1200" dirty="0">
                          <a:effectLst/>
                        </a:rPr>
                        <a:t>(2018)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a:effectLst/>
                        </a:rPr>
                        <a:t>a deep learning-based URL detector was proposed. According to authors, the approach can generate insights from URL.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Deep learning techniques require more time to complete a task. Additionally, it parses the URL and compares it to the library to produce a result.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3428948"/>
                  </a:ext>
                </a:extLst>
              </a:tr>
            </a:tbl>
          </a:graphicData>
        </a:graphic>
      </p:graphicFrame>
      <p:graphicFrame>
        <p:nvGraphicFramePr>
          <p:cNvPr id="11" name="Content Placeholder 10">
            <a:extLst>
              <a:ext uri="{FF2B5EF4-FFF2-40B4-BE49-F238E27FC236}">
                <a16:creationId xmlns:a16="http://schemas.microsoft.com/office/drawing/2014/main" id="{90D05C33-9BBD-4B3D-7F03-62B72E6CBE03}"/>
              </a:ext>
            </a:extLst>
          </p:cNvPr>
          <p:cNvGraphicFramePr>
            <a:graphicFrameLocks noGrp="1"/>
          </p:cNvGraphicFramePr>
          <p:nvPr>
            <p:ph idx="1"/>
            <p:extLst>
              <p:ext uri="{D42A27DB-BD31-4B8C-83A1-F6EECF244321}">
                <p14:modId xmlns:p14="http://schemas.microsoft.com/office/powerpoint/2010/main" val="2330814640"/>
              </p:ext>
            </p:extLst>
          </p:nvPr>
        </p:nvGraphicFramePr>
        <p:xfrm>
          <a:off x="433500" y="1786166"/>
          <a:ext cx="11068218" cy="790575"/>
        </p:xfrm>
        <a:graphic>
          <a:graphicData uri="http://schemas.openxmlformats.org/drawingml/2006/table">
            <a:tbl>
              <a:tblPr firstRow="1" firstCol="1" bandRow="1">
                <a:tableStyleId>{00A15C55-8517-42AA-B614-E9B94910E393}</a:tableStyleId>
              </a:tblPr>
              <a:tblGrid>
                <a:gridCol w="1554811">
                  <a:extLst>
                    <a:ext uri="{9D8B030D-6E8A-4147-A177-3AD203B41FA5}">
                      <a16:colId xmlns:a16="http://schemas.microsoft.com/office/drawing/2014/main" val="1367657834"/>
                    </a:ext>
                  </a:extLst>
                </a:gridCol>
                <a:gridCol w="2495410">
                  <a:extLst>
                    <a:ext uri="{9D8B030D-6E8A-4147-A177-3AD203B41FA5}">
                      <a16:colId xmlns:a16="http://schemas.microsoft.com/office/drawing/2014/main" val="1172389808"/>
                    </a:ext>
                  </a:extLst>
                </a:gridCol>
                <a:gridCol w="3123394">
                  <a:extLst>
                    <a:ext uri="{9D8B030D-6E8A-4147-A177-3AD203B41FA5}">
                      <a16:colId xmlns:a16="http://schemas.microsoft.com/office/drawing/2014/main" val="2696549853"/>
                    </a:ext>
                  </a:extLst>
                </a:gridCol>
                <a:gridCol w="3894603">
                  <a:extLst>
                    <a:ext uri="{9D8B030D-6E8A-4147-A177-3AD203B41FA5}">
                      <a16:colId xmlns:a16="http://schemas.microsoft.com/office/drawing/2014/main" val="55246251"/>
                    </a:ext>
                  </a:extLst>
                </a:gridCol>
              </a:tblGrid>
              <a:tr h="0">
                <a:tc>
                  <a:txBody>
                    <a:bodyPr/>
                    <a:lstStyle/>
                    <a:p>
                      <a:pPr algn="just">
                        <a:lnSpc>
                          <a:spcPct val="150000"/>
                        </a:lnSpc>
                      </a:pPr>
                      <a:r>
                        <a:rPr lang="en-GB"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Jain A.K., and Gupta B.B</a:t>
                      </a:r>
                    </a:p>
                    <a:p>
                      <a:pPr algn="just">
                        <a:lnSpc>
                          <a:spcPct val="150000"/>
                        </a:lnSpc>
                      </a:pPr>
                      <a:r>
                        <a:rPr lang="en-GB" sz="1200" dirty="0">
                          <a:effectLst/>
                        </a:rPr>
                        <a:t>(2017)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a:effectLst/>
                        </a:rPr>
                        <a:t>A combination of the NB and SVM algorithms were used to find the dangerous websites.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200" dirty="0">
                          <a:effectLst/>
                        </a:rPr>
                        <a:t>SVM and NB are both slow learners and do not keep track of previous outcomes in memory. As a result, the </a:t>
                      </a:r>
                      <a:r>
                        <a:rPr lang="en-GB" sz="1200" dirty="0" err="1">
                          <a:effectLst/>
                        </a:rPr>
                        <a:t>URLdetector's</a:t>
                      </a:r>
                      <a:r>
                        <a:rPr lang="en-GB" sz="1200" dirty="0">
                          <a:effectLst/>
                        </a:rPr>
                        <a:t> effectiveness can be diminished.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2521284"/>
                  </a:ext>
                </a:extLst>
              </a:tr>
            </a:tbl>
          </a:graphicData>
        </a:graphic>
      </p:graphicFrame>
      <p:graphicFrame>
        <p:nvGraphicFramePr>
          <p:cNvPr id="12" name="Table 11">
            <a:extLst>
              <a:ext uri="{FF2B5EF4-FFF2-40B4-BE49-F238E27FC236}">
                <a16:creationId xmlns:a16="http://schemas.microsoft.com/office/drawing/2014/main" id="{357E5C91-DBDE-CF67-158B-E8DBC7E2381B}"/>
              </a:ext>
            </a:extLst>
          </p:cNvPr>
          <p:cNvGraphicFramePr>
            <a:graphicFrameLocks noGrp="1"/>
          </p:cNvGraphicFramePr>
          <p:nvPr>
            <p:extLst>
              <p:ext uri="{D42A27DB-BD31-4B8C-83A1-F6EECF244321}">
                <p14:modId xmlns:p14="http://schemas.microsoft.com/office/powerpoint/2010/main" val="1615055802"/>
              </p:ext>
            </p:extLst>
          </p:nvPr>
        </p:nvGraphicFramePr>
        <p:xfrm>
          <a:off x="433500" y="1500946"/>
          <a:ext cx="11068218" cy="282258"/>
        </p:xfrm>
        <a:graphic>
          <a:graphicData uri="http://schemas.openxmlformats.org/drawingml/2006/table">
            <a:tbl>
              <a:tblPr firstRow="1" firstCol="1" bandRow="1">
                <a:tableStyleId>{073A0DAA-6AF3-43AB-8588-CEC1D06C72B9}</a:tableStyleId>
              </a:tblPr>
              <a:tblGrid>
                <a:gridCol w="1554811">
                  <a:extLst>
                    <a:ext uri="{9D8B030D-6E8A-4147-A177-3AD203B41FA5}">
                      <a16:colId xmlns:a16="http://schemas.microsoft.com/office/drawing/2014/main" val="1552027050"/>
                    </a:ext>
                  </a:extLst>
                </a:gridCol>
                <a:gridCol w="2495410">
                  <a:extLst>
                    <a:ext uri="{9D8B030D-6E8A-4147-A177-3AD203B41FA5}">
                      <a16:colId xmlns:a16="http://schemas.microsoft.com/office/drawing/2014/main" val="1453165574"/>
                    </a:ext>
                  </a:extLst>
                </a:gridCol>
                <a:gridCol w="3123394">
                  <a:extLst>
                    <a:ext uri="{9D8B030D-6E8A-4147-A177-3AD203B41FA5}">
                      <a16:colId xmlns:a16="http://schemas.microsoft.com/office/drawing/2014/main" val="1416635832"/>
                    </a:ext>
                  </a:extLst>
                </a:gridCol>
                <a:gridCol w="3894603">
                  <a:extLst>
                    <a:ext uri="{9D8B030D-6E8A-4147-A177-3AD203B41FA5}">
                      <a16:colId xmlns:a16="http://schemas.microsoft.com/office/drawing/2014/main" val="241915614"/>
                    </a:ext>
                  </a:extLst>
                </a:gridCol>
              </a:tblGrid>
              <a:tr h="0">
                <a:tc>
                  <a:txBody>
                    <a:bodyPr/>
                    <a:lstStyle/>
                    <a:p>
                      <a:pPr algn="just">
                        <a:lnSpc>
                          <a:spcPct val="150000"/>
                        </a:lnSpc>
                      </a:pPr>
                      <a:r>
                        <a:rPr lang="en-GB" sz="1400" dirty="0">
                          <a:effectLst/>
                        </a:rPr>
                        <a:t>S.no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400">
                          <a:effectLst/>
                        </a:rPr>
                        <a:t>Authors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400">
                          <a:effectLst/>
                        </a:rPr>
                        <a:t>Contribution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GB" sz="1400" dirty="0">
                          <a:effectLst/>
                        </a:rPr>
                        <a:t>Limitations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4048"/>
                  </a:ext>
                </a:extLst>
              </a:tr>
            </a:tbl>
          </a:graphicData>
        </a:graphic>
      </p:graphicFrame>
    </p:spTree>
    <p:extLst>
      <p:ext uri="{BB962C8B-B14F-4D97-AF65-F5344CB8AC3E}">
        <p14:creationId xmlns:p14="http://schemas.microsoft.com/office/powerpoint/2010/main" val="328515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 1">
            <a:extLst>
              <a:ext uri="{FF2B5EF4-FFF2-40B4-BE49-F238E27FC236}">
                <a16:creationId xmlns:a16="http://schemas.microsoft.com/office/drawing/2014/main" id="{4FB8D01F-D8F2-0377-BD4A-8BEF74F090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63969" cy="6858000"/>
          </a:xfrm>
          <a:prstGeom prst="rect">
            <a:avLst/>
          </a:prstGeom>
          <a:noFill/>
          <a:ln>
            <a:noFill/>
          </a:ln>
        </p:spPr>
      </p:pic>
      <p:sp>
        <p:nvSpPr>
          <p:cNvPr id="6" name="TextBox 5">
            <a:extLst>
              <a:ext uri="{FF2B5EF4-FFF2-40B4-BE49-F238E27FC236}">
                <a16:creationId xmlns:a16="http://schemas.microsoft.com/office/drawing/2014/main" id="{B37231EE-2E43-E109-42F0-8C394E6E17BD}"/>
              </a:ext>
            </a:extLst>
          </p:cNvPr>
          <p:cNvSpPr txBox="1"/>
          <p:nvPr/>
        </p:nvSpPr>
        <p:spPr>
          <a:xfrm>
            <a:off x="6687671" y="2509228"/>
            <a:ext cx="6096000" cy="769441"/>
          </a:xfrm>
          <a:prstGeom prst="rect">
            <a:avLst/>
          </a:prstGeom>
          <a:noFill/>
        </p:spPr>
        <p:txBody>
          <a:bodyPr wrap="square">
            <a:spAutoFit/>
          </a:bodyPr>
          <a:lstStyle/>
          <a:p>
            <a:r>
              <a:rPr lang="en-IN" sz="4400" dirty="0"/>
              <a:t>System Architecture</a:t>
            </a:r>
          </a:p>
        </p:txBody>
      </p:sp>
    </p:spTree>
    <p:extLst>
      <p:ext uri="{BB962C8B-B14F-4D97-AF65-F5344CB8AC3E}">
        <p14:creationId xmlns:p14="http://schemas.microsoft.com/office/powerpoint/2010/main" val="334831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1D7A505-8BE2-AE7D-DDA5-F05E970FA342}"/>
              </a:ext>
            </a:extLst>
          </p:cNvPr>
          <p:cNvGrpSpPr/>
          <p:nvPr/>
        </p:nvGrpSpPr>
        <p:grpSpPr>
          <a:xfrm>
            <a:off x="2079741" y="888939"/>
            <a:ext cx="5766840" cy="3408480"/>
            <a:chOff x="2079741" y="888939"/>
            <a:chExt cx="5766840" cy="34084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2C12DC8-0BA9-CFD1-2067-9BDC6670AEF6}"/>
                    </a:ext>
                  </a:extLst>
                </p14:cNvPr>
                <p14:cNvContentPartPr/>
                <p14:nvPr/>
              </p14:nvContentPartPr>
              <p14:xfrm>
                <a:off x="2079741" y="1691379"/>
                <a:ext cx="1586880" cy="2202480"/>
              </p14:xfrm>
            </p:contentPart>
          </mc:Choice>
          <mc:Fallback xmlns="">
            <p:pic>
              <p:nvPicPr>
                <p:cNvPr id="4" name="Ink 3">
                  <a:extLst>
                    <a:ext uri="{FF2B5EF4-FFF2-40B4-BE49-F238E27FC236}">
                      <a16:creationId xmlns:a16="http://schemas.microsoft.com/office/drawing/2014/main" id="{22C12DC8-0BA9-CFD1-2067-9BDC6670AEF6}"/>
                    </a:ext>
                  </a:extLst>
                </p:cNvPr>
                <p:cNvPicPr/>
                <p:nvPr/>
              </p:nvPicPr>
              <p:blipFill>
                <a:blip r:embed="rId3"/>
                <a:stretch>
                  <a:fillRect/>
                </a:stretch>
              </p:blipFill>
              <p:spPr>
                <a:xfrm>
                  <a:off x="2070741" y="1682739"/>
                  <a:ext cx="1604520" cy="222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4E87E2-67C3-DACF-2129-C5944AA8DDE0}"/>
                    </a:ext>
                  </a:extLst>
                </p14:cNvPr>
                <p14:cNvContentPartPr/>
                <p14:nvPr/>
              </p14:nvContentPartPr>
              <p14:xfrm>
                <a:off x="3615141" y="888939"/>
                <a:ext cx="1791360" cy="2857680"/>
              </p14:xfrm>
            </p:contentPart>
          </mc:Choice>
          <mc:Fallback xmlns="">
            <p:pic>
              <p:nvPicPr>
                <p:cNvPr id="5" name="Ink 4">
                  <a:extLst>
                    <a:ext uri="{FF2B5EF4-FFF2-40B4-BE49-F238E27FC236}">
                      <a16:creationId xmlns:a16="http://schemas.microsoft.com/office/drawing/2014/main" id="{6C4E87E2-67C3-DACF-2129-C5944AA8DDE0}"/>
                    </a:ext>
                  </a:extLst>
                </p:cNvPr>
                <p:cNvPicPr/>
                <p:nvPr/>
              </p:nvPicPr>
              <p:blipFill>
                <a:blip r:embed="rId5"/>
                <a:stretch>
                  <a:fillRect/>
                </a:stretch>
              </p:blipFill>
              <p:spPr>
                <a:xfrm>
                  <a:off x="3606141" y="880299"/>
                  <a:ext cx="1809000" cy="2875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F3B6F29-7C85-32B5-BC40-CAE945033CFC}"/>
                    </a:ext>
                  </a:extLst>
                </p14:cNvPr>
                <p14:cNvContentPartPr/>
                <p14:nvPr/>
              </p14:nvContentPartPr>
              <p14:xfrm>
                <a:off x="5710701" y="977139"/>
                <a:ext cx="2135880" cy="3320280"/>
              </p14:xfrm>
            </p:contentPart>
          </mc:Choice>
          <mc:Fallback xmlns="">
            <p:pic>
              <p:nvPicPr>
                <p:cNvPr id="7" name="Ink 6">
                  <a:extLst>
                    <a:ext uri="{FF2B5EF4-FFF2-40B4-BE49-F238E27FC236}">
                      <a16:creationId xmlns:a16="http://schemas.microsoft.com/office/drawing/2014/main" id="{4F3B6F29-7C85-32B5-BC40-CAE945033CFC}"/>
                    </a:ext>
                  </a:extLst>
                </p:cNvPr>
                <p:cNvPicPr/>
                <p:nvPr/>
              </p:nvPicPr>
              <p:blipFill>
                <a:blip r:embed="rId7"/>
                <a:stretch>
                  <a:fillRect/>
                </a:stretch>
              </p:blipFill>
              <p:spPr>
                <a:xfrm>
                  <a:off x="5701701" y="968139"/>
                  <a:ext cx="2153520" cy="3337920"/>
                </a:xfrm>
                <a:prstGeom prst="rect">
                  <a:avLst/>
                </a:prstGeom>
              </p:spPr>
            </p:pic>
          </mc:Fallback>
        </mc:AlternateContent>
      </p:grpSp>
    </p:spTree>
    <p:extLst>
      <p:ext uri="{BB962C8B-B14F-4D97-AF65-F5344CB8AC3E}">
        <p14:creationId xmlns:p14="http://schemas.microsoft.com/office/powerpoint/2010/main" val="5681207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383</TotalTime>
  <Words>1147</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Gill Sans MT</vt:lpstr>
      <vt:lpstr>Times New Roman</vt:lpstr>
      <vt:lpstr>Wingdings</vt:lpstr>
      <vt:lpstr>Parcel</vt:lpstr>
      <vt:lpstr>DETECTION OF FRAUDULENT WEBSITES USING MACHINE LEARNING</vt:lpstr>
      <vt:lpstr>ABSTRACT</vt:lpstr>
      <vt:lpstr>INTRODUCTION</vt:lpstr>
      <vt:lpstr>requirements</vt:lpstr>
      <vt:lpstr>EXISTING SYSTEM</vt:lpstr>
      <vt:lpstr>PROPOSED SYSTEM</vt:lpstr>
      <vt:lpstr>LITERATURE REVIEW</vt:lpstr>
      <vt:lpstr>PowerPoint Presentation</vt:lpstr>
      <vt:lpstr>PowerPoint Presentation</vt:lpstr>
      <vt:lpstr>PowerPoint Presentation</vt:lpstr>
      <vt:lpstr>modules</vt:lpstr>
      <vt:lpstr>Source code</vt:lpstr>
      <vt:lpstr>testing</vt:lpstr>
      <vt:lpstr>results</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FRAUDULENT WEBSITES USING MACHINE LEARNING</dc:title>
  <dc:creator>srinivas g</dc:creator>
  <cp:lastModifiedBy>POKALA VENKATESH</cp:lastModifiedBy>
  <cp:revision>16</cp:revision>
  <dcterms:created xsi:type="dcterms:W3CDTF">2023-06-27T15:07:36Z</dcterms:created>
  <dcterms:modified xsi:type="dcterms:W3CDTF">2023-07-01T09:49:27Z</dcterms:modified>
</cp:coreProperties>
</file>