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10" r:id="rId1"/>
  </p:sldMasterIdLst>
  <p:notesMasterIdLst>
    <p:notesMasterId r:id="rId20"/>
  </p:notesMasterIdLst>
  <p:sldIdLst>
    <p:sldId id="256" r:id="rId2"/>
    <p:sldId id="257" r:id="rId3"/>
    <p:sldId id="261" r:id="rId4"/>
    <p:sldId id="260" r:id="rId5"/>
    <p:sldId id="262" r:id="rId6"/>
    <p:sldId id="263" r:id="rId7"/>
    <p:sldId id="264" r:id="rId8"/>
    <p:sldId id="276" r:id="rId9"/>
    <p:sldId id="265" r:id="rId10"/>
    <p:sldId id="269" r:id="rId11"/>
    <p:sldId id="277" r:id="rId12"/>
    <p:sldId id="270" r:id="rId13"/>
    <p:sldId id="266" r:id="rId14"/>
    <p:sldId id="258" r:id="rId15"/>
    <p:sldId id="272" r:id="rId16"/>
    <p:sldId id="273" r:id="rId17"/>
    <p:sldId id="274" r:id="rId18"/>
    <p:sldId id="259" r:id="rId19"/>
  </p:sldIdLst>
  <p:sldSz cx="12192000" cy="6858000"/>
  <p:notesSz cx="6858000" cy="9144000"/>
  <p:embeddedFontLst>
    <p:embeddedFont>
      <p:font typeface="Lato Black" panose="020B0604020202020204" charset="0"/>
      <p:bold r:id="rId21"/>
      <p:boldItalic r:id="rId22"/>
    </p:embeddedFont>
    <p:embeddedFont>
      <p:font typeface="Libre Baskerville" panose="020B0604020202020204" charset="0"/>
      <p:regular r:id="rId23"/>
      <p:bold r:id="rId24"/>
      <p:italic r:id="rId25"/>
    </p:embeddedFont>
    <p:embeddedFont>
      <p:font typeface="Bahnschrift" panose="020B0502040204020203" pitchFamily="34" charset="0"/>
      <p:regular r:id="rId26"/>
      <p:bold r:id="rId27"/>
    </p:embeddedFont>
    <p:embeddedFont>
      <p:font typeface="Gill Sans MT" panose="020B0502020104020203" pitchFamily="34" charset="0"/>
      <p:regular r:id="rId28"/>
      <p:bold r:id="rId29"/>
      <p:italic r:id="rId30"/>
      <p:boldItalic r:id="rId31"/>
    </p:embeddedFont>
    <p:embeddedFont>
      <p:font typeface="Bookman Old Style" panose="02050604050505020204" pitchFamily="18" charset="0"/>
      <p:regular r:id="rId32"/>
      <p:bold r:id="rId33"/>
      <p:italic r:id="rId34"/>
      <p:boldItalic r:id="rId35"/>
    </p:embeddedFont>
    <p:embeddedFont>
      <p:font typeface="Algerian" panose="04020705040A02060702" pitchFamily="82" charset="0"/>
      <p:regular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23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58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345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652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84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68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393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65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18536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949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5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346647"/>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linkedin.com/in/neha-nakhate/" TargetMode="External"/><Relationship Id="rId5" Type="http://schemas.openxmlformats.org/officeDocument/2006/relationships/hyperlink" Target="https://github.com/nehanakhate"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331" y="174169"/>
            <a:ext cx="12190815" cy="6694098"/>
          </a:xfrm>
          <a:prstGeom prst="rect">
            <a:avLst/>
          </a:prstGeom>
          <a:noFill/>
          <a:ln>
            <a:noFill/>
          </a:ln>
        </p:spPr>
      </p:pic>
      <p:sp>
        <p:nvSpPr>
          <p:cNvPr id="99" name="Google Shape;99;p1"/>
          <p:cNvSpPr txBox="1"/>
          <p:nvPr/>
        </p:nvSpPr>
        <p:spPr>
          <a:xfrm>
            <a:off x="2472312" y="3643341"/>
            <a:ext cx="7246189" cy="3046948"/>
          </a:xfrm>
          <a:prstGeom prst="rect">
            <a:avLst/>
          </a:prstGeom>
          <a:noFill/>
          <a:ln>
            <a:noFill/>
          </a:ln>
        </p:spPr>
        <p:txBody>
          <a:bodyPr spcFirstLastPara="1" wrap="square" lIns="91425" tIns="45700" rIns="91425" bIns="45700" anchor="t" anchorCtr="0">
            <a:spAutoFit/>
          </a:bodyPr>
          <a:lstStyle/>
          <a:p>
            <a:pPr lvl="0" algn="ctr"/>
            <a:r>
              <a:rPr lang="en-US" sz="2400" b="1" dirty="0" smtClean="0">
                <a:latin typeface="Bookman Old Style" panose="02050604050505020204" pitchFamily="18" charset="0"/>
              </a:rPr>
              <a:t>Analysis </a:t>
            </a:r>
            <a:r>
              <a:rPr lang="en-US" sz="2400" b="1" dirty="0">
                <a:latin typeface="Bookman Old Style" panose="02050604050505020204" pitchFamily="18" charset="0"/>
              </a:rPr>
              <a:t>on Tablets Specification on Prices and Customer </a:t>
            </a:r>
            <a:r>
              <a:rPr lang="en-US" sz="2400" b="1" dirty="0" smtClean="0">
                <a:latin typeface="Bookman Old Style" panose="02050604050505020204" pitchFamily="18" charset="0"/>
              </a:rPr>
              <a:t>Review</a:t>
            </a:r>
          </a:p>
          <a:p>
            <a:pPr algn="ctr"/>
            <a:endParaRPr lang="en-US" sz="2400" b="1" dirty="0" smtClean="0"/>
          </a:p>
          <a:p>
            <a:pPr algn="ctr"/>
            <a:r>
              <a:rPr lang="en-IN" sz="2400" b="1" dirty="0" smtClean="0">
                <a:solidFill>
                  <a:srgbClr val="FF0000"/>
                </a:solidFill>
              </a:rPr>
              <a:t>Presented </a:t>
            </a:r>
          </a:p>
          <a:p>
            <a:pPr algn="ctr"/>
            <a:r>
              <a:rPr lang="en-IN" sz="2400" b="1" dirty="0" smtClean="0">
                <a:solidFill>
                  <a:srgbClr val="FF0000"/>
                </a:solidFill>
              </a:rPr>
              <a:t>By</a:t>
            </a:r>
            <a:endParaRPr lang="en-IN" sz="2400" dirty="0">
              <a:solidFill>
                <a:srgbClr val="FF0000"/>
              </a:solidFill>
            </a:endParaRPr>
          </a:p>
          <a:p>
            <a:pPr algn="ctr"/>
            <a:endParaRPr lang="en-US" sz="2400" b="1" dirty="0" smtClean="0"/>
          </a:p>
          <a:p>
            <a:pPr lvl="0" algn="ctr"/>
            <a:r>
              <a:rPr lang="en-US" sz="2400" b="1" dirty="0" smtClean="0">
                <a:solidFill>
                  <a:schemeClr val="tx1"/>
                </a:solidFill>
                <a:latin typeface="Arial" panose="020B0604020202020204" pitchFamily="34" charset="0"/>
                <a:cs typeface="Arial" panose="020B0604020202020204" pitchFamily="34" charset="0"/>
              </a:rPr>
              <a:t>Neha Nakhate </a:t>
            </a:r>
            <a:endParaRPr lang="en-US" sz="2400" b="1" dirty="0">
              <a:solidFill>
                <a:schemeClr val="tx1"/>
              </a:solidFill>
              <a:latin typeface="Arial" panose="020B0604020202020204" pitchFamily="34" charset="0"/>
              <a:cs typeface="Arial" panose="020B0604020202020204" pitchFamily="34" charset="0"/>
            </a:endParaRPr>
          </a:p>
          <a:p>
            <a:pPr lvl="0" algn="ctr"/>
            <a:r>
              <a:rPr lang="en-US" sz="2400" b="1" dirty="0" smtClean="0">
                <a:solidFill>
                  <a:schemeClr val="tx1"/>
                </a:solidFill>
                <a:latin typeface="Arial" panose="020B0604020202020204" pitchFamily="34" charset="0"/>
                <a:cs typeface="Arial" panose="020B0604020202020204" pitchFamily="34" charset="0"/>
              </a:rPr>
              <a:t> </a:t>
            </a:r>
          </a:p>
        </p:txBody>
      </p:sp>
      <p:pic>
        <p:nvPicPr>
          <p:cNvPr id="4" name="Picture 3">
            <a:extLst>
              <a:ext uri="{FF2B5EF4-FFF2-40B4-BE49-F238E27FC236}">
                <a16:creationId xmlns:a16="http://schemas.microsoft.com/office/drawing/2014/main" id="{89ECF0FE-096E-06D4-5D63-232DA8367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7796" y="6201795"/>
            <a:ext cx="1944255" cy="48849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2240" y="579120"/>
            <a:ext cx="5974080" cy="830997"/>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Impact of Ratings on Prices (Scatter Plot)</a:t>
            </a:r>
          </a:p>
          <a:p>
            <a:endParaRPr lang="en-IN" sz="2400">
              <a:latin typeface="Times New Roman" panose="02020603050405020304" pitchFamily="18" charset="0"/>
              <a:cs typeface="Times New Roman" panose="02020603050405020304" pitchFamily="18" charset="0"/>
            </a:endParaRPr>
          </a:p>
        </p:txBody>
      </p:sp>
      <p:sp>
        <p:nvSpPr>
          <p:cNvPr id="4" name="TextBox 3"/>
          <p:cNvSpPr txBox="1"/>
          <p:nvPr/>
        </p:nvSpPr>
        <p:spPr>
          <a:xfrm>
            <a:off x="8321040" y="2593987"/>
            <a:ext cx="3468255" cy="1754326"/>
          </a:xfrm>
          <a:prstGeom prst="rect">
            <a:avLst/>
          </a:prstGeom>
          <a:noFill/>
        </p:spPr>
        <p:txBody>
          <a:bodyPr wrap="square" rtlCol="0">
            <a:spAutoFit/>
          </a:bodyPr>
          <a:lstStyle/>
          <a:p>
            <a:pPr lvl="0" eaLnBrk="0" fontAlgn="base" hangingPunct="0">
              <a:spcBef>
                <a:spcPct val="0"/>
              </a:spcBef>
              <a:spcAft>
                <a:spcPct val="0"/>
              </a:spcAft>
              <a:buClrTx/>
            </a:pPr>
            <a:r>
              <a:rPr lang="en-US" sz="1800" dirty="0"/>
              <a:t>This scatter plot shows how tablet prices relate to customer ratings, helping us see if pricier tablets get better ratings or if cheaper ones are also well-liked.</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ECF0FE-096E-06D4-5D63-232DA836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40" y="6183992"/>
            <a:ext cx="1944255" cy="4884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 y="1215625"/>
            <a:ext cx="7863840" cy="4572009"/>
          </a:xfrm>
          <a:prstGeom prst="rect">
            <a:avLst/>
          </a:prstGeom>
        </p:spPr>
      </p:pic>
    </p:spTree>
    <p:extLst>
      <p:ext uri="{BB962C8B-B14F-4D97-AF65-F5344CB8AC3E}">
        <p14:creationId xmlns:p14="http://schemas.microsoft.com/office/powerpoint/2010/main" val="849691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2240" y="579120"/>
            <a:ext cx="597408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Impact of </a:t>
            </a:r>
            <a:r>
              <a:rPr lang="en-US" sz="2400" b="1" dirty="0" smtClean="0">
                <a:latin typeface="Times New Roman" panose="02020603050405020304" pitchFamily="18" charset="0"/>
                <a:cs typeface="Times New Roman" panose="02020603050405020304" pitchFamily="18" charset="0"/>
              </a:rPr>
              <a:t>Brand vs Ratings </a:t>
            </a:r>
            <a:r>
              <a:rPr lang="en-US" sz="2400" b="1" dirty="0" smtClean="0">
                <a:latin typeface="Times New Roman" panose="02020603050405020304" pitchFamily="18" charset="0"/>
                <a:cs typeface="Times New Roman" panose="02020603050405020304" pitchFamily="18" charset="0"/>
              </a:rPr>
              <a:t>(</a:t>
            </a:r>
            <a:r>
              <a:rPr lang="en-US" sz="2400" b="1" dirty="0" err="1" smtClean="0">
                <a:latin typeface="Times New Roman" panose="02020603050405020304" pitchFamily="18" charset="0"/>
                <a:cs typeface="Times New Roman" panose="02020603050405020304" pitchFamily="18" charset="0"/>
              </a:rPr>
              <a:t>Pointplot</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910243" y="2006158"/>
            <a:ext cx="3869594" cy="2031325"/>
          </a:xfrm>
          <a:prstGeom prst="rect">
            <a:avLst/>
          </a:prstGeom>
          <a:noFill/>
        </p:spPr>
        <p:txBody>
          <a:bodyPr wrap="square" rtlCol="0">
            <a:spAutoFit/>
          </a:bodyPr>
          <a:lstStyle/>
          <a:p>
            <a:r>
              <a:rPr lang="en-US" sz="1800" dirty="0"/>
              <a:t>This chart shows how different tablet brands are rated by customers.</a:t>
            </a:r>
            <a:br>
              <a:rPr lang="en-US" sz="1800" dirty="0"/>
            </a:br>
            <a:r>
              <a:rPr lang="en-US" sz="1800" dirty="0"/>
              <a:t>It helps identify which brands offer the most satisfaction.</a:t>
            </a:r>
            <a:br>
              <a:rPr lang="en-US" sz="1800" dirty="0"/>
            </a:br>
            <a:r>
              <a:rPr lang="en-US" sz="1800" dirty="0"/>
              <a:t>Higher ratings mean better performance and happy users.</a:t>
            </a:r>
          </a:p>
        </p:txBody>
      </p:sp>
      <p:pic>
        <p:nvPicPr>
          <p:cNvPr id="6" name="Picture 5">
            <a:extLst>
              <a:ext uri="{FF2B5EF4-FFF2-40B4-BE49-F238E27FC236}">
                <a16:creationId xmlns:a16="http://schemas.microsoft.com/office/drawing/2014/main" id="{89ECF0FE-096E-06D4-5D63-232DA836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5040" y="6183992"/>
            <a:ext cx="1944255" cy="48849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71" y="1167995"/>
            <a:ext cx="6857389" cy="4328357"/>
          </a:xfrm>
          <a:prstGeom prst="rect">
            <a:avLst/>
          </a:prstGeom>
        </p:spPr>
      </p:pic>
    </p:spTree>
    <p:extLst>
      <p:ext uri="{BB962C8B-B14F-4D97-AF65-F5344CB8AC3E}">
        <p14:creationId xmlns:p14="http://schemas.microsoft.com/office/powerpoint/2010/main" val="744741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586" y="1633550"/>
            <a:ext cx="5458587" cy="4363059"/>
          </a:xfrm>
          <a:prstGeom prst="rect">
            <a:avLst/>
          </a:prstGeom>
        </p:spPr>
      </p:pic>
      <p:sp>
        <p:nvSpPr>
          <p:cNvPr id="4" name="TextBox 3"/>
          <p:cNvSpPr txBox="1"/>
          <p:nvPr/>
        </p:nvSpPr>
        <p:spPr>
          <a:xfrm>
            <a:off x="2418080" y="233680"/>
            <a:ext cx="7853680"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Target Customers (Budget vs. Premium Buyers - Pie Chart)</a:t>
            </a:r>
          </a:p>
        </p:txBody>
      </p:sp>
      <p:sp>
        <p:nvSpPr>
          <p:cNvPr id="5" name="TextBox 4"/>
          <p:cNvSpPr txBox="1"/>
          <p:nvPr/>
        </p:nvSpPr>
        <p:spPr>
          <a:xfrm>
            <a:off x="6695440" y="2397760"/>
            <a:ext cx="4653280" cy="2246769"/>
          </a:xfrm>
          <a:prstGeom prst="rect">
            <a:avLst/>
          </a:prstGeom>
          <a:noFill/>
        </p:spPr>
        <p:txBody>
          <a:bodyPr wrap="square" rtlCol="0">
            <a:spAutoFit/>
          </a:bodyPr>
          <a:lstStyle/>
          <a:p>
            <a:pPr lvl="0" eaLnBrk="0" fontAlgn="base" hangingPunct="0">
              <a:spcBef>
                <a:spcPct val="0"/>
              </a:spcBef>
              <a:spcAft>
                <a:spcPct val="0"/>
              </a:spcAft>
              <a:buClrTx/>
            </a:pPr>
            <a:r>
              <a:rPr lang="en-US" altLang="en-US" sz="2000" dirty="0">
                <a:solidFill>
                  <a:schemeClr val="tx1"/>
                </a:solidFill>
                <a:latin typeface="Times New Roman" panose="02020603050405020304" pitchFamily="18" charset="0"/>
                <a:cs typeface="Times New Roman" panose="02020603050405020304" pitchFamily="18" charset="0"/>
              </a:rPr>
              <a:t>The pie chart shows how many customers buy budget tablets and how many prefer premium ones. This helps businesses understand what most people are looking for and plan their products better.</a:t>
            </a:r>
          </a:p>
          <a:p>
            <a:pPr lvl="0" eaLnBrk="0" fontAlgn="base" hangingPunct="0">
              <a:spcBef>
                <a:spcPct val="0"/>
              </a:spcBef>
              <a:spcAft>
                <a:spcPct val="0"/>
              </a:spcAft>
              <a:buClrTx/>
            </a:pPr>
            <a:endParaRPr lang="en-US" altLang="en-US" sz="2000"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9ECF0FE-096E-06D4-5D63-232DA836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5876" y="6133192"/>
            <a:ext cx="1944255" cy="488494"/>
          </a:xfrm>
          <a:prstGeom prst="rect">
            <a:avLst/>
          </a:prstGeom>
        </p:spPr>
      </p:pic>
    </p:spTree>
    <p:extLst>
      <p:ext uri="{BB962C8B-B14F-4D97-AF65-F5344CB8AC3E}">
        <p14:creationId xmlns:p14="http://schemas.microsoft.com/office/powerpoint/2010/main" val="1224929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541" y="792311"/>
            <a:ext cx="5432900" cy="5122391"/>
          </a:xfrm>
          <a:prstGeom prst="rect">
            <a:avLst/>
          </a:prstGeom>
        </p:spPr>
      </p:pic>
      <p:sp>
        <p:nvSpPr>
          <p:cNvPr id="3" name="TextBox 2"/>
          <p:cNvSpPr txBox="1"/>
          <p:nvPr/>
        </p:nvSpPr>
        <p:spPr>
          <a:xfrm>
            <a:off x="6299200" y="2203061"/>
            <a:ext cx="4815840" cy="255454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The heatmap visualizes the correlation between different tablet features and their prices. </a:t>
            </a:r>
            <a:r>
              <a:rPr lang="en-US" sz="2000" dirty="0">
                <a:latin typeface="Times New Roman" panose="02020603050405020304" pitchFamily="18" charset="0"/>
                <a:cs typeface="Times New Roman" panose="02020603050405020304" pitchFamily="18" charset="0"/>
              </a:rPr>
              <a:t>It highlights which specifications (RAM, storage, battery, etc.) have the most influence on price. A higher correlation suggests a stronger impact on pricing, helping businesses and customers understand value-driving features.</a:t>
            </a:r>
            <a:endParaRPr lang="en-IN" sz="2000">
              <a:latin typeface="Times New Roman" panose="02020603050405020304" pitchFamily="18" charset="0"/>
              <a:cs typeface="Times New Roman" panose="02020603050405020304" pitchFamily="18" charset="0"/>
            </a:endParaRPr>
          </a:p>
        </p:txBody>
      </p:sp>
      <p:sp>
        <p:nvSpPr>
          <p:cNvPr id="4" name="TextBox 3"/>
          <p:cNvSpPr txBox="1"/>
          <p:nvPr/>
        </p:nvSpPr>
        <p:spPr>
          <a:xfrm>
            <a:off x="2468880" y="284480"/>
            <a:ext cx="7802880" cy="101566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Correlation between Features and Price (</a:t>
            </a:r>
            <a:r>
              <a:rPr lang="en-US" sz="2400" b="1" dirty="0" err="1">
                <a:latin typeface="Times New Roman" panose="02020603050405020304" pitchFamily="18" charset="0"/>
                <a:cs typeface="Times New Roman" panose="02020603050405020304" pitchFamily="18" charset="0"/>
              </a:rPr>
              <a:t>Heatmap</a:t>
            </a:r>
            <a:r>
              <a:rPr lang="en-US" sz="2400" b="1" dirty="0">
                <a:latin typeface="Times New Roman" panose="02020603050405020304" pitchFamily="18" charset="0"/>
                <a:cs typeface="Times New Roman" panose="02020603050405020304" pitchFamily="18" charset="0"/>
              </a:rPr>
              <a:t>)</a:t>
            </a:r>
          </a:p>
          <a:p>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ECF0FE-096E-06D4-5D63-232DA836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5556" y="6166713"/>
            <a:ext cx="1944255" cy="488494"/>
          </a:xfrm>
          <a:prstGeom prst="rect">
            <a:avLst/>
          </a:prstGeom>
        </p:spPr>
      </p:pic>
    </p:spTree>
    <p:extLst>
      <p:ext uri="{BB962C8B-B14F-4D97-AF65-F5344CB8AC3E}">
        <p14:creationId xmlns:p14="http://schemas.microsoft.com/office/powerpoint/2010/main" val="436078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41520" y="18255"/>
            <a:ext cx="2814320" cy="1505745"/>
          </a:xfrm>
          <a:prstGeom prst="rect">
            <a:avLst/>
          </a:prstGeom>
          <a:noFill/>
          <a:ln>
            <a:noFill/>
          </a:ln>
        </p:spPr>
        <p:txBody>
          <a:bodyPr spcFirstLastPara="1" wrap="square" lIns="91425" tIns="45700" rIns="91425" bIns="45700" anchor="ctr" anchorCtr="0">
            <a:normAutofit/>
          </a:bodyPr>
          <a:lstStyle/>
          <a:p>
            <a:pPr lvl="0" algn="l">
              <a:lnSpc>
                <a:spcPct val="90000"/>
              </a:lnSpc>
              <a:spcBef>
                <a:spcPts val="0"/>
              </a:spcBef>
              <a:buClr>
                <a:srgbClr val="FF0000"/>
              </a:buClr>
              <a:buSzPts val="4400"/>
            </a:pPr>
            <a:r>
              <a:rPr lang="en-IN" b="1" dirty="0">
                <a:latin typeface="Algerian" panose="04020705040A02060702" pitchFamily="82" charset="0"/>
              </a:rPr>
              <a:t>End </a:t>
            </a:r>
            <a:r>
              <a:rPr lang="en-IN" b="1" dirty="0" smtClean="0">
                <a:latin typeface="Algerian" panose="04020705040A02060702" pitchFamily="82" charset="0"/>
              </a:rPr>
              <a:t/>
            </a:r>
            <a:br>
              <a:rPr lang="en-IN" b="1" dirty="0" smtClean="0">
                <a:latin typeface="Algerian" panose="04020705040A02060702" pitchFamily="82" charset="0"/>
              </a:rPr>
            </a:br>
            <a:r>
              <a:rPr lang="en-IN" b="1" dirty="0">
                <a:latin typeface="Algerian" panose="04020705040A02060702" pitchFamily="82" charset="0"/>
              </a:rPr>
              <a:t> </a:t>
            </a:r>
            <a:r>
              <a:rPr lang="en-IN" b="1" dirty="0" smtClean="0">
                <a:latin typeface="Algerian" panose="04020705040A02060702" pitchFamily="82" charset="0"/>
              </a:rPr>
              <a:t>      Users</a:t>
            </a:r>
            <a:endParaRPr b="1" dirty="0">
              <a:solidFill>
                <a:srgbClr val="FF0000"/>
              </a:solidFill>
              <a:latin typeface="Algerian" panose="04020705040A02060702" pitchFamily="82" charset="0"/>
            </a:endParaRPr>
          </a:p>
        </p:txBody>
      </p:sp>
      <p:sp>
        <p:nvSpPr>
          <p:cNvPr id="111" name="Google Shape;111;p4"/>
          <p:cNvSpPr txBox="1">
            <a:spLocks noGrp="1"/>
          </p:cNvSpPr>
          <p:nvPr>
            <p:ph idx="1"/>
          </p:nvPr>
        </p:nvSpPr>
        <p:spPr>
          <a:xfrm>
            <a:off x="609600" y="1219200"/>
            <a:ext cx="10590880" cy="5051168"/>
          </a:xfrm>
          <a:prstGeom prst="rect">
            <a:avLst/>
          </a:prstGeom>
          <a:noFill/>
          <a:ln>
            <a:noFill/>
          </a:ln>
        </p:spPr>
        <p:txBody>
          <a:bodyPr spcFirstLastPara="1" wrap="square" lIns="91425" tIns="45700" rIns="91425" bIns="45700" anchor="t" anchorCtr="0">
            <a:normAutofit fontScale="92500"/>
          </a:bodyPr>
          <a:lstStyle/>
          <a:p>
            <a:pPr marL="97790" indent="0">
              <a:lnSpc>
                <a:spcPct val="150000"/>
              </a:lnSpc>
              <a:spcBef>
                <a:spcPts val="1000"/>
              </a:spcBef>
              <a:buClr>
                <a:schemeClr val="dk1"/>
              </a:buClr>
              <a:buSzPct val="100000"/>
              <a:buNone/>
            </a:pPr>
            <a:r>
              <a:rPr lang="en-US" sz="2400" b="1" dirty="0" smtClean="0">
                <a:latin typeface="Times New Roman" panose="02020603050405020304" pitchFamily="18" charset="0"/>
                <a:cs typeface="Times New Roman" panose="02020603050405020304" pitchFamily="18" charset="0"/>
              </a:rPr>
              <a:t>Consumers</a:t>
            </a:r>
            <a:r>
              <a:rPr lang="en-US" sz="2400" dirty="0" smtClean="0">
                <a:latin typeface="Times New Roman" panose="02020603050405020304" pitchFamily="18" charset="0"/>
                <a:cs typeface="Times New Roman" panose="02020603050405020304" pitchFamily="18" charset="0"/>
              </a:rPr>
              <a:t> :</a:t>
            </a:r>
          </a:p>
          <a:p>
            <a:pPr marL="97790" indent="0">
              <a:lnSpc>
                <a:spcPct val="150000"/>
              </a:lnSpc>
              <a:spcBef>
                <a:spcPts val="1000"/>
              </a:spcBef>
              <a:buClr>
                <a:schemeClr val="dk1"/>
              </a:buClr>
              <a:buSzPct val="10000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Helps buyers choose the best tablet based on price, features, and reviews</a:t>
            </a:r>
            <a:r>
              <a:rPr lang="en-US" sz="2400" dirty="0" smtClean="0">
                <a:latin typeface="Times New Roman" panose="02020603050405020304" pitchFamily="18" charset="0"/>
                <a:cs typeface="Times New Roman" panose="02020603050405020304" pitchFamily="18" charset="0"/>
              </a:rPr>
              <a:t>.</a:t>
            </a:r>
          </a:p>
          <a:p>
            <a:pPr marL="97790" indent="0">
              <a:lnSpc>
                <a:spcPct val="150000"/>
              </a:lnSpc>
              <a:spcBef>
                <a:spcPts val="1000"/>
              </a:spcBef>
              <a:buClr>
                <a:schemeClr val="dk1"/>
              </a:buClr>
              <a:buSzPct val="100000"/>
              <a:buNone/>
            </a:pP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Brands &amp; </a:t>
            </a:r>
            <a:r>
              <a:rPr lang="en-US" sz="2400" b="1" dirty="0" smtClean="0">
                <a:latin typeface="Times New Roman" panose="02020603050405020304" pitchFamily="18" charset="0"/>
                <a:cs typeface="Times New Roman" panose="02020603050405020304" pitchFamily="18" charset="0"/>
              </a:rPr>
              <a:t>Manufacturers</a:t>
            </a:r>
            <a:r>
              <a:rPr lang="en-US" sz="2400" dirty="0" smtClean="0">
                <a:latin typeface="Times New Roman" panose="02020603050405020304" pitchFamily="18" charset="0"/>
                <a:cs typeface="Times New Roman" panose="02020603050405020304" pitchFamily="18" charset="0"/>
              </a:rPr>
              <a:t>:</a:t>
            </a:r>
          </a:p>
          <a:p>
            <a:pPr marL="97790" indent="0">
              <a:lnSpc>
                <a:spcPct val="150000"/>
              </a:lnSpc>
              <a:spcBef>
                <a:spcPts val="1000"/>
              </a:spcBef>
              <a:buClr>
                <a:schemeClr val="dk1"/>
              </a:buClr>
              <a:buSzPct val="10000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Provides insights for improving tablet features and pricing</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Retail Platforms</a:t>
            </a:r>
            <a:r>
              <a:rPr lang="en-US" sz="2400" dirty="0" smtClean="0">
                <a:latin typeface="Times New Roman" panose="02020603050405020304" pitchFamily="18" charset="0"/>
                <a:cs typeface="Times New Roman" panose="02020603050405020304" pitchFamily="18" charset="0"/>
              </a:rPr>
              <a:t> :</a:t>
            </a:r>
          </a:p>
          <a:p>
            <a:pPr marL="97790" indent="0">
              <a:lnSpc>
                <a:spcPct val="150000"/>
              </a:lnSpc>
              <a:spcBef>
                <a:spcPts val="1000"/>
              </a:spcBef>
              <a:buClr>
                <a:schemeClr val="dk1"/>
              </a:buClr>
              <a:buSzPct val="100000"/>
              <a:buNone/>
            </a:pPr>
            <a:r>
              <a:rPr lang="en-US" sz="2400" dirty="0" smtClean="0">
                <a:latin typeface="Times New Roman" panose="02020603050405020304" pitchFamily="18" charset="0"/>
                <a:cs typeface="Times New Roman" panose="02020603050405020304" pitchFamily="18" charset="0"/>
              </a:rPr>
              <a:t>   Assists </a:t>
            </a:r>
            <a:r>
              <a:rPr lang="en-US" sz="2400" dirty="0">
                <a:latin typeface="Times New Roman" panose="02020603050405020304" pitchFamily="18" charset="0"/>
                <a:cs typeface="Times New Roman" panose="02020603050405020304" pitchFamily="18" charset="0"/>
              </a:rPr>
              <a:t>e-commerce sites in optimizing recommendations</a:t>
            </a:r>
            <a:r>
              <a:rPr lang="en-US" sz="2400" dirty="0" smtClean="0">
                <a:latin typeface="Times New Roman" panose="02020603050405020304" pitchFamily="18" charset="0"/>
                <a:cs typeface="Times New Roman" panose="02020603050405020304" pitchFamily="18" charset="0"/>
              </a:rPr>
              <a:t>.</a:t>
            </a:r>
          </a:p>
          <a:p>
            <a:pPr marL="97790" indent="0">
              <a:lnSpc>
                <a:spcPct val="150000"/>
              </a:lnSpc>
              <a:spcBef>
                <a:spcPts val="1000"/>
              </a:spcBef>
              <a:buClr>
                <a:schemeClr val="dk1"/>
              </a:buClr>
              <a:buSzPct val="100000"/>
              <a:buNone/>
            </a:pP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Tech Analysts &amp; Researchers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marL="97790" indent="0">
              <a:lnSpc>
                <a:spcPct val="150000"/>
              </a:lnSpc>
              <a:spcBef>
                <a:spcPts val="1000"/>
              </a:spcBef>
              <a:buClr>
                <a:schemeClr val="dk1"/>
              </a:buClr>
              <a:buSzPct val="10000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Offers </a:t>
            </a:r>
            <a:r>
              <a:rPr lang="en-US" sz="2400" dirty="0">
                <a:latin typeface="Times New Roman" panose="02020603050405020304" pitchFamily="18" charset="0"/>
                <a:cs typeface="Times New Roman" panose="02020603050405020304" pitchFamily="18" charset="0"/>
              </a:rPr>
              <a:t>data to analyze market trends in the tablet industry.</a:t>
            </a:r>
            <a:endParaRPr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ECF0FE-096E-06D4-5D63-232DA836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6196" y="6102712"/>
            <a:ext cx="1944255" cy="4884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latin typeface="Algerian" panose="04020705040A02060702" pitchFamily="82" charset="0"/>
              </a:rPr>
              <a:t>     Future </a:t>
            </a:r>
            <a:r>
              <a:rPr lang="en-IN" b="1" dirty="0">
                <a:effectLst>
                  <a:outerShdw blurRad="38100" dist="38100" dir="2700000" algn="tl">
                    <a:srgbClr val="000000">
                      <a:alpha val="43137"/>
                    </a:srgbClr>
                  </a:outerShdw>
                </a:effectLst>
                <a:latin typeface="Algerian" panose="04020705040A02060702" pitchFamily="82" charset="0"/>
              </a:rPr>
              <a:t>Scope</a:t>
            </a:r>
          </a:p>
        </p:txBody>
      </p:sp>
      <p:sp>
        <p:nvSpPr>
          <p:cNvPr id="3" name="Content Placeholder 2"/>
          <p:cNvSpPr>
            <a:spLocks noGrp="1"/>
          </p:cNvSpPr>
          <p:nvPr>
            <p:ph idx="1"/>
          </p:nvPr>
        </p:nvSpPr>
        <p:spPr>
          <a:xfrm>
            <a:off x="1889760" y="1853754"/>
            <a:ext cx="6543040" cy="1997468"/>
          </a:xfrm>
        </p:spPr>
        <p:txBody>
          <a:bodyPr>
            <a:noAutofit/>
          </a:bodyPr>
          <a:lstStyle/>
          <a:p>
            <a:r>
              <a:rPr lang="en-US" b="1" dirty="0" smtClean="0"/>
              <a:t>More </a:t>
            </a:r>
            <a:r>
              <a:rPr lang="en-US" b="1" dirty="0"/>
              <a:t>Tablet Types:</a:t>
            </a:r>
            <a:r>
              <a:rPr lang="en-US" dirty="0"/>
              <a:t> Explore more models and versions.</a:t>
            </a:r>
          </a:p>
          <a:p>
            <a:r>
              <a:rPr lang="en-US" b="1" dirty="0"/>
              <a:t>Smarter Review Analysis:</a:t>
            </a:r>
            <a:r>
              <a:rPr lang="en-US" dirty="0"/>
              <a:t> Use AI to understand reviews better.</a:t>
            </a:r>
          </a:p>
          <a:p>
            <a:r>
              <a:rPr lang="en-US" b="1" dirty="0"/>
              <a:t>Live Price Tracking:</a:t>
            </a:r>
            <a:r>
              <a:rPr lang="en-US" dirty="0"/>
              <a:t> See real-time price changes.</a:t>
            </a:r>
          </a:p>
          <a:p>
            <a:r>
              <a:rPr lang="en-US" b="1" dirty="0"/>
              <a:t>Price Prediction:</a:t>
            </a:r>
            <a:r>
              <a:rPr lang="en-US" dirty="0"/>
              <a:t> Forecast future tablet prices.</a:t>
            </a:r>
          </a:p>
          <a:p>
            <a:r>
              <a:rPr lang="en-US" b="1" dirty="0"/>
              <a:t>Global Comparison:</a:t>
            </a:r>
            <a:r>
              <a:rPr lang="en-US" dirty="0"/>
              <a:t> Compare tablets from different countries</a:t>
            </a:r>
            <a:r>
              <a:rPr lang="en-US" dirty="0" smtClean="0"/>
              <a:t>.</a:t>
            </a:r>
            <a:endParaRPr lang="en-US" dirty="0"/>
          </a:p>
        </p:txBody>
      </p:sp>
    </p:spTree>
    <p:extLst>
      <p:ext uri="{BB962C8B-B14F-4D97-AF65-F5344CB8AC3E}">
        <p14:creationId xmlns:p14="http://schemas.microsoft.com/office/powerpoint/2010/main" val="1625754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n>
                  <a:solidFill>
                    <a:schemeClr val="tx1">
                      <a:lumMod val="50000"/>
                      <a:lumOff val="50000"/>
                    </a:schemeClr>
                  </a:solidFill>
                </a:ln>
                <a:effectLst>
                  <a:outerShdw blurRad="38100" dist="38100" dir="2700000" algn="tl">
                    <a:srgbClr val="000000">
                      <a:alpha val="43137"/>
                    </a:srgbClr>
                  </a:outerShdw>
                </a:effectLst>
                <a:latin typeface="Algerian" panose="04020705040A02060702" pitchFamily="82" charset="0"/>
              </a:rPr>
              <a:t>Conclusion</a:t>
            </a:r>
            <a:endParaRPr lang="en-IN" b="1">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Found the best value-for-money tablets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Identified key features affecting prices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Understood budget vs. premium buyers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Compared top brands and ratings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Suggested future improvements.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036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840" y="2418080"/>
            <a:ext cx="9052560" cy="3007360"/>
          </a:xfrm>
        </p:spPr>
        <p:txBody>
          <a:bodyPr>
            <a:normAutofit/>
          </a:bodyPr>
          <a:lstStyle/>
          <a:p>
            <a:r>
              <a:rPr lang="en-US" sz="4800" b="1" dirty="0">
                <a:ln>
                  <a:solidFill>
                    <a:schemeClr val="tx1">
                      <a:lumMod val="50000"/>
                      <a:lumOff val="50000"/>
                    </a:schemeClr>
                  </a:solidFill>
                </a:ln>
                <a:effectLst>
                  <a:outerShdw blurRad="38100" dist="38100" dir="2700000" algn="tl">
                    <a:srgbClr val="000000">
                      <a:alpha val="43137"/>
                    </a:srgbClr>
                  </a:outerShdw>
                </a:effectLst>
                <a:latin typeface="Amasis MT Pro Medium" panose="02040604050005020304" pitchFamily="18" charset="0"/>
              </a:rPr>
              <a:t>Any </a:t>
            </a:r>
            <a:r>
              <a:rPr lang="en-US" sz="4800" b="1" dirty="0" smtClean="0">
                <a:ln>
                  <a:solidFill>
                    <a:schemeClr val="tx1">
                      <a:lumMod val="50000"/>
                      <a:lumOff val="50000"/>
                    </a:schemeClr>
                  </a:solidFill>
                </a:ln>
                <a:effectLst>
                  <a:outerShdw blurRad="38100" dist="38100" dir="2700000" algn="tl">
                    <a:srgbClr val="000000">
                      <a:alpha val="43137"/>
                    </a:srgbClr>
                  </a:outerShdw>
                </a:effectLst>
                <a:latin typeface="Amasis MT Pro Medium" panose="02040604050005020304" pitchFamily="18" charset="0"/>
              </a:rPr>
              <a:t>Questions</a:t>
            </a:r>
            <a:br>
              <a:rPr lang="en-US" sz="4800" b="1" dirty="0" smtClean="0">
                <a:ln>
                  <a:solidFill>
                    <a:schemeClr val="tx1">
                      <a:lumMod val="50000"/>
                      <a:lumOff val="50000"/>
                    </a:schemeClr>
                  </a:solidFill>
                </a:ln>
                <a:effectLst>
                  <a:outerShdw blurRad="38100" dist="38100" dir="2700000" algn="tl">
                    <a:srgbClr val="000000">
                      <a:alpha val="43137"/>
                    </a:srgbClr>
                  </a:outerShdw>
                </a:effectLst>
                <a:latin typeface="Amasis MT Pro Medium" panose="02040604050005020304" pitchFamily="18" charset="0"/>
              </a:rPr>
            </a:br>
            <a:r>
              <a:rPr lang="en-US" sz="4800" b="1" dirty="0" smtClean="0">
                <a:ln>
                  <a:solidFill>
                    <a:schemeClr val="tx1">
                      <a:lumMod val="50000"/>
                      <a:lumOff val="50000"/>
                    </a:schemeClr>
                  </a:solidFill>
                </a:ln>
                <a:effectLst>
                  <a:outerShdw blurRad="38100" dist="38100" dir="2700000" algn="tl">
                    <a:srgbClr val="000000">
                      <a:alpha val="43137"/>
                    </a:srgbClr>
                  </a:outerShdw>
                </a:effectLst>
                <a:latin typeface="Amasis MT Pro Medium" panose="02040604050005020304" pitchFamily="18" charset="0"/>
              </a:rPr>
              <a:t> </a:t>
            </a:r>
            <a:r>
              <a:rPr lang="en-US" sz="4800" b="1" dirty="0">
                <a:ln>
                  <a:solidFill>
                    <a:schemeClr val="tx1">
                      <a:lumMod val="50000"/>
                      <a:lumOff val="50000"/>
                    </a:schemeClr>
                  </a:solidFill>
                </a:ln>
                <a:effectLst>
                  <a:outerShdw blurRad="38100" dist="38100" dir="2700000" algn="tl">
                    <a:srgbClr val="000000">
                      <a:alpha val="43137"/>
                    </a:srgbClr>
                  </a:outerShdw>
                </a:effectLst>
                <a:latin typeface="Amasis MT Pro Medium" panose="02040604050005020304" pitchFamily="18" charset="0"/>
              </a:rPr>
              <a:t>?</a:t>
            </a:r>
            <a:endParaRPr lang="en-IN" sz="4800" b="1" dirty="0">
              <a:ln>
                <a:solidFill>
                  <a:schemeClr val="tx1">
                    <a:lumMod val="50000"/>
                    <a:lumOff val="50000"/>
                  </a:schemeClr>
                </a:solidFill>
              </a:ln>
              <a:effectLst>
                <a:outerShdw blurRad="38100" dist="38100" dir="2700000" algn="tl">
                  <a:srgbClr val="000000">
                    <a:alpha val="43137"/>
                  </a:srgbClr>
                </a:outerShdw>
              </a:effectLst>
              <a:latin typeface="Amasis MT Pro Medium" panose="02040604050005020304" pitchFamily="18" charset="0"/>
            </a:endParaRPr>
          </a:p>
        </p:txBody>
      </p:sp>
      <p:sp>
        <p:nvSpPr>
          <p:cNvPr id="3" name="Content Placeholder 2"/>
          <p:cNvSpPr>
            <a:spLocks noGrp="1"/>
          </p:cNvSpPr>
          <p:nvPr>
            <p:ph idx="1"/>
          </p:nvPr>
        </p:nvSpPr>
        <p:spPr>
          <a:xfrm>
            <a:off x="2458720" y="2015733"/>
            <a:ext cx="5963920" cy="3409708"/>
          </a:xfrm>
        </p:spPr>
        <p:txBody>
          <a:bodyPr/>
          <a:lstStyle/>
          <a:p>
            <a:pPr marL="0" indent="0">
              <a:buNone/>
            </a:pPr>
            <a:r>
              <a:rPr lang="en-IN" dirty="0" smtClean="0"/>
              <a:t>  																	</a:t>
            </a:r>
            <a:endParaRPr lang="en-IN" dirty="0"/>
          </a:p>
        </p:txBody>
      </p:sp>
    </p:spTree>
    <p:extLst>
      <p:ext uri="{BB962C8B-B14F-4D97-AF65-F5344CB8AC3E}">
        <p14:creationId xmlns:p14="http://schemas.microsoft.com/office/powerpoint/2010/main" val="1473591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89ECF0FE-096E-06D4-5D63-232DA8367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4756" y="6001112"/>
            <a:ext cx="1944255" cy="48849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612775" y="809706"/>
            <a:ext cx="11378597" cy="147113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smtClean="0">
                <a:solidFill>
                  <a:schemeClr val="tx1"/>
                </a:solidFill>
                <a:latin typeface="Lato Black"/>
                <a:ea typeface="Lato Black"/>
                <a:cs typeface="Lato Black"/>
                <a:sym typeface="Lato Black"/>
              </a:rPr>
              <a:t>                                                        </a:t>
            </a:r>
            <a:r>
              <a:rPr lang="en-IN" sz="3200" b="0" i="0" u="none" strike="noStrike" cap="none" dirty="0" smtClean="0">
                <a:solidFill>
                  <a:schemeClr val="tx1"/>
                </a:solidFill>
                <a:latin typeface="Times New Roman" panose="02020603050405020304" pitchFamily="18" charset="0"/>
                <a:ea typeface="Lato Black"/>
                <a:cs typeface="Times New Roman" panose="02020603050405020304" pitchFamily="18" charset="0"/>
                <a:sym typeface="Lato Black"/>
              </a:rPr>
              <a:t>About Me</a:t>
            </a:r>
          </a:p>
          <a:p>
            <a:pPr marL="0" marR="0" lvl="0" indent="0" algn="l" rtl="0">
              <a:lnSpc>
                <a:spcPct val="80000"/>
              </a:lnSpc>
              <a:spcBef>
                <a:spcPts val="0"/>
              </a:spcBef>
              <a:spcAft>
                <a:spcPts val="0"/>
              </a:spcAft>
              <a:buClr>
                <a:srgbClr val="FF0000"/>
              </a:buClr>
              <a:buSzPts val="3200"/>
              <a:buFont typeface="Lato Black"/>
              <a:buNone/>
            </a:pPr>
            <a:endParaRPr lang="en-IN" sz="3200" dirty="0">
              <a:solidFill>
                <a:schemeClr val="tx1"/>
              </a:solidFill>
              <a:latin typeface="Lato Black"/>
              <a:ea typeface="Calibri"/>
              <a:cs typeface="Calibri"/>
              <a:sym typeface="Lato Black"/>
            </a:endParaRPr>
          </a:p>
          <a:p>
            <a:pPr lvl="0">
              <a:lnSpc>
                <a:spcPct val="80000"/>
              </a:lnSpc>
              <a:buClr>
                <a:srgbClr val="FF0000"/>
              </a:buClr>
              <a:buSzPts val="3200"/>
            </a:pPr>
            <a:r>
              <a:rPr lang="en-IN" sz="2400" dirty="0" smtClean="0"/>
              <a:t>    </a:t>
            </a:r>
            <a:endParaRPr lang="en-IN" sz="2400" b="0" i="0" u="none" strike="noStrike" cap="none" dirty="0">
              <a:solidFill>
                <a:schemeClr val="tx1"/>
              </a:solidFill>
              <a:latin typeface="Lato Black"/>
              <a:ea typeface="Calibri"/>
              <a:cs typeface="Calibri"/>
              <a:sym typeface="Lato Black"/>
            </a:endParaRPr>
          </a:p>
          <a:p>
            <a:pPr lvl="0">
              <a:lnSpc>
                <a:spcPct val="80000"/>
              </a:lnSpc>
              <a:buClr>
                <a:srgbClr val="FF0000"/>
              </a:buClr>
              <a:buSzPts val="3200"/>
            </a:pPr>
            <a:endParaRPr lang="en-IN" sz="2400" b="0" i="0" u="none" strike="noStrike" cap="none" dirty="0" smtClean="0">
              <a:solidFill>
                <a:schemeClr val="tx1"/>
              </a:solidFill>
              <a:latin typeface="Lato Black"/>
              <a:ea typeface="Calibri"/>
              <a:cs typeface="Calibri"/>
              <a:sym typeface="Lato Black"/>
            </a:endParaRPr>
          </a:p>
        </p:txBody>
      </p:sp>
      <p:sp>
        <p:nvSpPr>
          <p:cNvPr id="2" name="AutoShape 2" descr="Linkedin logo png, Linkedin icon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AutoShape 4" descr="Linkedin logo png, Linkedin icon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TextBox 13"/>
          <p:cNvSpPr txBox="1"/>
          <p:nvPr/>
        </p:nvSpPr>
        <p:spPr>
          <a:xfrm>
            <a:off x="1111170" y="1628760"/>
            <a:ext cx="10104698" cy="1200329"/>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           I am Neha Nakhate, Aspiring </a:t>
            </a:r>
            <a:r>
              <a:rPr lang="en-US" sz="2400" dirty="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Analyst, from </a:t>
            </a:r>
            <a:r>
              <a:rPr lang="en-US" sz="2400" dirty="0" err="1" smtClean="0">
                <a:latin typeface="Times New Roman" panose="02020603050405020304" pitchFamily="18" charset="0"/>
                <a:cs typeface="Times New Roman" panose="02020603050405020304" pitchFamily="18" charset="0"/>
              </a:rPr>
              <a:t>Innomatics</a:t>
            </a:r>
            <a:r>
              <a:rPr lang="en-US" sz="2400" dirty="0" smtClean="0">
                <a:latin typeface="Times New Roman" panose="02020603050405020304" pitchFamily="18" charset="0"/>
                <a:cs typeface="Times New Roman" panose="02020603050405020304" pitchFamily="18" charset="0"/>
              </a:rPr>
              <a:t> Research Lab and Graduated </a:t>
            </a:r>
            <a:r>
              <a:rPr lang="en-US" sz="2400" dirty="0">
                <a:latin typeface="Times New Roman" panose="02020603050405020304" pitchFamily="18" charset="0"/>
                <a:cs typeface="Times New Roman" panose="02020603050405020304" pitchFamily="18" charset="0"/>
              </a:rPr>
              <a:t>in 2021 with B.A in Psychology, </a:t>
            </a:r>
            <a:r>
              <a:rPr lang="en-US" sz="2400" dirty="0" smtClean="0">
                <a:latin typeface="Times New Roman" panose="02020603050405020304" pitchFamily="18" charset="0"/>
                <a:cs typeface="Times New Roman" panose="02020603050405020304" pitchFamily="18" charset="0"/>
              </a:rPr>
              <a:t>passionate </a:t>
            </a:r>
            <a:r>
              <a:rPr lang="en-US" sz="2400" dirty="0">
                <a:latin typeface="Times New Roman" panose="02020603050405020304" pitchFamily="18" charset="0"/>
                <a:cs typeface="Times New Roman" panose="02020603050405020304" pitchFamily="18" charset="0"/>
              </a:rPr>
              <a:t>about data-driven insights.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25" name="Google Shape;58;p8"/>
          <p:cNvPicPr preferRelativeResize="0"/>
          <p:nvPr/>
        </p:nvPicPr>
        <p:blipFill>
          <a:blip r:embed="rId3">
            <a:alphaModFix/>
          </a:blip>
          <a:stretch>
            <a:fillRect/>
          </a:stretch>
        </p:blipFill>
        <p:spPr>
          <a:xfrm>
            <a:off x="5095545" y="2829089"/>
            <a:ext cx="1067974" cy="1067974"/>
          </a:xfrm>
          <a:prstGeom prst="rect">
            <a:avLst/>
          </a:prstGeom>
          <a:noFill/>
          <a:ln>
            <a:noFill/>
          </a:ln>
        </p:spPr>
      </p:pic>
      <p:pic>
        <p:nvPicPr>
          <p:cNvPr id="26" name="Google Shape;59;p8"/>
          <p:cNvPicPr preferRelativeResize="0"/>
          <p:nvPr/>
        </p:nvPicPr>
        <p:blipFill>
          <a:blip r:embed="rId4">
            <a:alphaModFix/>
          </a:blip>
          <a:stretch>
            <a:fillRect/>
          </a:stretch>
        </p:blipFill>
        <p:spPr>
          <a:xfrm>
            <a:off x="5259650" y="4185752"/>
            <a:ext cx="923325" cy="923325"/>
          </a:xfrm>
          <a:prstGeom prst="rect">
            <a:avLst/>
          </a:prstGeom>
          <a:noFill/>
          <a:ln>
            <a:noFill/>
          </a:ln>
        </p:spPr>
      </p:pic>
      <p:sp>
        <p:nvSpPr>
          <p:cNvPr id="22" name="TextBox 21"/>
          <p:cNvSpPr txBox="1"/>
          <p:nvPr/>
        </p:nvSpPr>
        <p:spPr>
          <a:xfrm>
            <a:off x="6380480" y="3180080"/>
            <a:ext cx="175768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hlinkClick r:id="rId5"/>
              </a:rPr>
              <a:t>GitHub</a:t>
            </a:r>
            <a:endParaRPr lang="en-IN" dirty="0">
              <a:latin typeface="Times New Roman" panose="02020603050405020304" pitchFamily="18" charset="0"/>
              <a:cs typeface="Times New Roman" panose="02020603050405020304" pitchFamily="18" charset="0"/>
            </a:endParaRPr>
          </a:p>
        </p:txBody>
      </p:sp>
      <p:sp>
        <p:nvSpPr>
          <p:cNvPr id="28" name="TextBox 27">
            <a:hlinkClick r:id="rId6"/>
          </p:cNvPr>
          <p:cNvSpPr txBox="1"/>
          <p:nvPr/>
        </p:nvSpPr>
        <p:spPr>
          <a:xfrm>
            <a:off x="6309360" y="4541520"/>
            <a:ext cx="384048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hlinkClick r:id="rId6"/>
              </a:rPr>
              <a:t>LinkedIn</a:t>
            </a:r>
            <a:endParaRPr lang="en-IN" dirty="0">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89ECF0FE-096E-06D4-5D63-232DA83676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2676" y="6102712"/>
            <a:ext cx="1944255" cy="4884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4127" y="925975"/>
            <a:ext cx="2511706"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102220" y="101602"/>
            <a:ext cx="5702799" cy="5957400"/>
          </a:xfrm>
          <a:prstGeom prst="rect">
            <a:avLst/>
          </a:prstGeom>
          <a:noFill/>
        </p:spPr>
        <p:txBody>
          <a:bodyPr wrap="square" rtlCol="0">
            <a:spAutoFit/>
          </a:bodyPr>
          <a:lstStyle/>
          <a:p>
            <a:pPr lvl="0">
              <a:lnSpc>
                <a:spcPct val="150000"/>
              </a:lnSpc>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Problem Statement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Flow of Web Scraping</a:t>
            </a:r>
            <a:endParaRPr lang="en-IN" sz="1600" b="1" dirty="0">
              <a:latin typeface="Times New Roman" panose="02020603050405020304" pitchFamily="18" charset="0"/>
              <a:cs typeface="Times New Roman" panose="02020603050405020304" pitchFamily="18" charset="0"/>
            </a:endParaRPr>
          </a:p>
          <a:p>
            <a:pPr>
              <a:lnSpc>
                <a:spcPct val="150000"/>
              </a:lnSpc>
            </a:pP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Introduction </a:t>
            </a:r>
            <a:r>
              <a:rPr lang="en-IN" sz="1600" b="1" dirty="0">
                <a:latin typeface="Times New Roman" panose="02020603050405020304" pitchFamily="18" charset="0"/>
                <a:cs typeface="Times New Roman" panose="02020603050405020304" pitchFamily="18" charset="0"/>
              </a:rPr>
              <a:t>to Dataset</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Tablet Price Distribution</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Tablet </a:t>
            </a:r>
            <a:r>
              <a:rPr lang="en-IN" sz="1600" b="1" dirty="0">
                <a:latin typeface="Times New Roman" panose="02020603050405020304" pitchFamily="18" charset="0"/>
                <a:cs typeface="Times New Roman" panose="02020603050405020304" pitchFamily="18" charset="0"/>
              </a:rPr>
              <a:t>Prices w.r.t Brands</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Top Tablet Brands</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Top Tablet Features (RAM, Storage, Battery, etc.)</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Brand-wise Feature Comparison</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Impact of Ratings and Reviews on Prices</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Correlation between Features and Price</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Best Value-for-Money Tablets</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Top-Rated Tablets</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Target Customers (Budget vs. Premium Buyers)</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Future Scope</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Conclusion</a:t>
            </a: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1238282" y="1755883"/>
            <a:ext cx="4086795" cy="3000794"/>
          </a:xfrm>
          <a:prstGeom prst="rect">
            <a:avLst/>
          </a:prstGeom>
        </p:spPr>
      </p:pic>
      <p:pic>
        <p:nvPicPr>
          <p:cNvPr id="19" name="Picture 18">
            <a:extLst>
              <a:ext uri="{FF2B5EF4-FFF2-40B4-BE49-F238E27FC236}">
                <a16:creationId xmlns:a16="http://schemas.microsoft.com/office/drawing/2014/main" id="{89ECF0FE-096E-06D4-5D63-232DA836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7476" y="6194152"/>
            <a:ext cx="1944255" cy="488494"/>
          </a:xfrm>
          <a:prstGeom prst="rect">
            <a:avLst/>
          </a:prstGeom>
        </p:spPr>
      </p:pic>
    </p:spTree>
    <p:extLst>
      <p:ext uri="{BB962C8B-B14F-4D97-AF65-F5344CB8AC3E}">
        <p14:creationId xmlns:p14="http://schemas.microsoft.com/office/powerpoint/2010/main" val="1601365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07840" y="660401"/>
            <a:ext cx="3810000" cy="769441"/>
          </a:xfrm>
          <a:prstGeom prst="rect">
            <a:avLst/>
          </a:prstGeom>
          <a:noFill/>
        </p:spPr>
        <p:txBody>
          <a:bodyPr wrap="square" rtlCol="0">
            <a:spAutoFit/>
          </a:bodyPr>
          <a:lstStyle/>
          <a:p>
            <a:pPr lvl="0"/>
            <a:r>
              <a:rPr lang="en-IN" sz="3200" b="1" dirty="0">
                <a:solidFill>
                  <a:schemeClr val="dk1"/>
                </a:solidFill>
                <a:latin typeface="Times New Roman" panose="02020603050405020304" pitchFamily="18" charset="0"/>
                <a:cs typeface="Times New Roman" panose="02020603050405020304" pitchFamily="18" charset="0"/>
              </a:rPr>
              <a:t>Problem</a:t>
            </a:r>
            <a:r>
              <a:rPr lang="en-IN" sz="1100" b="1" dirty="0">
                <a:solidFill>
                  <a:schemeClr val="dk1"/>
                </a:solidFill>
                <a:latin typeface="Times New Roman" panose="02020603050405020304" pitchFamily="18" charset="0"/>
                <a:cs typeface="Times New Roman" panose="02020603050405020304" pitchFamily="18" charset="0"/>
              </a:rPr>
              <a:t> </a:t>
            </a:r>
            <a:r>
              <a:rPr lang="en-IN" sz="2800" b="1" dirty="0">
                <a:solidFill>
                  <a:schemeClr val="dk1"/>
                </a:solidFill>
                <a:latin typeface="Times New Roman" panose="02020603050405020304" pitchFamily="18" charset="0"/>
                <a:cs typeface="Times New Roman" panose="02020603050405020304" pitchFamily="18" charset="0"/>
              </a:rPr>
              <a:t>Statement</a:t>
            </a:r>
            <a:endParaRPr lang="en-IN" sz="1100" b="1" dirty="0">
              <a:solidFill>
                <a:schemeClr val="dk1"/>
              </a:solidFill>
              <a:latin typeface="Times New Roman" panose="02020603050405020304" pitchFamily="18" charset="0"/>
              <a:cs typeface="Times New Roman" panose="02020603050405020304" pitchFamily="18" charset="0"/>
            </a:endParaRPr>
          </a:p>
          <a:p>
            <a:endParaRPr lang="en-IN"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055360" y="1259840"/>
            <a:ext cx="5394960" cy="400110"/>
          </a:xfrm>
          <a:prstGeom prst="rect">
            <a:avLst/>
          </a:prstGeom>
          <a:noFill/>
        </p:spPr>
        <p:txBody>
          <a:bodyPr wrap="square" rtlCol="0">
            <a:spAutoFit/>
          </a:bodyPr>
          <a:lstStyle/>
          <a:p>
            <a:r>
              <a:rPr lang="en-US" sz="2000" dirty="0" smtClean="0">
                <a:solidFill>
                  <a:srgbClr val="C00000"/>
                </a:solidFill>
                <a:latin typeface="Times New Roman" panose="02020603050405020304" pitchFamily="18" charset="0"/>
                <a:cs typeface="Times New Roman" panose="02020603050405020304" pitchFamily="18" charset="0"/>
              </a:rPr>
              <a:t>“</a:t>
            </a:r>
            <a:r>
              <a:rPr lang="en-US" sz="2000" dirty="0">
                <a:solidFill>
                  <a:srgbClr val="C00000"/>
                </a:solidFill>
                <a:latin typeface="Times New Roman" panose="02020603050405020304" pitchFamily="18" charset="0"/>
                <a:cs typeface="Times New Roman" panose="02020603050405020304" pitchFamily="18" charset="0"/>
              </a:rPr>
              <a:t>Analyzing Tablet Prices and Features</a:t>
            </a:r>
            <a:r>
              <a:rPr lang="en-US" sz="2000" dirty="0" smtClean="0">
                <a:solidFill>
                  <a:srgbClr val="C00000"/>
                </a:solidFill>
                <a:latin typeface="Times New Roman" panose="02020603050405020304" pitchFamily="18" charset="0"/>
                <a:cs typeface="Times New Roman" panose="02020603050405020304" pitchFamily="18" charset="0"/>
              </a:rPr>
              <a:t>”</a:t>
            </a:r>
            <a:endParaRPr lang="en-IN" sz="2000" b="1" dirty="0">
              <a:solidFill>
                <a:srgbClr val="C00000"/>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9E7028C7-F673-B7BC-E8D2-E353D846C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55" y="1501726"/>
            <a:ext cx="3879087" cy="3879087"/>
          </a:xfrm>
          <a:prstGeom prst="rect">
            <a:avLst/>
          </a:prstGeom>
        </p:spPr>
      </p:pic>
      <p:sp>
        <p:nvSpPr>
          <p:cNvPr id="22" name="Rectangle 8"/>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0" name="TextBox 29"/>
          <p:cNvSpPr txBox="1"/>
          <p:nvPr/>
        </p:nvSpPr>
        <p:spPr>
          <a:xfrm>
            <a:off x="5930225" y="1880705"/>
            <a:ext cx="5645229" cy="3366563"/>
          </a:xfrm>
          <a:prstGeom prst="rect">
            <a:avLst/>
          </a:prstGeom>
          <a:noFill/>
        </p:spPr>
        <p:txBody>
          <a:bodyPr wrap="square" rtlCol="0">
            <a:spAutoFit/>
          </a:bodyPr>
          <a:lstStyle/>
          <a:p>
            <a:pPr lvl="0"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The problem I chose is around tablets. There are so many tablets available in the market, and it's really confusing for customers to pick the right one. So in this project, I analyzed how factors like brand, storage, RAM, battery, and customer reviews affect tablet prices. The idea is to find price patterns and help customers make better choices, and also give businesses insights for better pricing and marketing.</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pic>
        <p:nvPicPr>
          <p:cNvPr id="32" name="Picture 31">
            <a:extLst>
              <a:ext uri="{FF2B5EF4-FFF2-40B4-BE49-F238E27FC236}">
                <a16:creationId xmlns:a16="http://schemas.microsoft.com/office/drawing/2014/main" id="{89ECF0FE-096E-06D4-5D63-232DA836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752" y="6173832"/>
            <a:ext cx="1944255" cy="488494"/>
          </a:xfrm>
          <a:prstGeom prst="rect">
            <a:avLst/>
          </a:prstGeom>
        </p:spPr>
      </p:pic>
    </p:spTree>
    <p:extLst>
      <p:ext uri="{BB962C8B-B14F-4D97-AF65-F5344CB8AC3E}">
        <p14:creationId xmlns:p14="http://schemas.microsoft.com/office/powerpoint/2010/main" val="1115194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21128" y="415866"/>
            <a:ext cx="4420232" cy="584775"/>
          </a:xfrm>
          <a:prstGeom prst="rect">
            <a:avLst/>
          </a:prstGeom>
          <a:noFill/>
        </p:spPr>
        <p:txBody>
          <a:bodyPr wrap="square" rtlCol="0">
            <a:spAutoFit/>
          </a:bodyPr>
          <a:lstStyle/>
          <a:p>
            <a:r>
              <a:rPr lang="en-IN" sz="3200" b="1" dirty="0" smtClean="0">
                <a:latin typeface="Algerian" panose="04020705040A02060702" pitchFamily="82" charset="0"/>
              </a:rPr>
              <a:t>Web Scrapping</a:t>
            </a:r>
            <a:endParaRPr lang="en-IN" sz="3200" b="1" dirty="0">
              <a:latin typeface="Algerian" panose="04020705040A02060702" pitchFamily="82" charset="0"/>
            </a:endParaRPr>
          </a:p>
        </p:txBody>
      </p:sp>
      <p:sp>
        <p:nvSpPr>
          <p:cNvPr id="11" name="Shape 10"/>
          <p:cNvSpPr/>
          <p:nvPr/>
        </p:nvSpPr>
        <p:spPr>
          <a:xfrm>
            <a:off x="3064309" y="350911"/>
            <a:ext cx="8669867" cy="5418667"/>
          </a:xfrm>
          <a:prstGeom prst="swooshArrow">
            <a:avLst>
              <a:gd name="adj1" fmla="val 25000"/>
              <a:gd name="adj2" fmla="val 25000"/>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12" name="Oval 11"/>
          <p:cNvSpPr/>
          <p:nvPr/>
        </p:nvSpPr>
        <p:spPr>
          <a:xfrm>
            <a:off x="3668561" y="4663830"/>
            <a:ext cx="199406" cy="199406"/>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3" name="Group 12"/>
          <p:cNvGrpSpPr/>
          <p:nvPr/>
        </p:nvGrpSpPr>
        <p:grpSpPr>
          <a:xfrm>
            <a:off x="2189673" y="5501533"/>
            <a:ext cx="2481947" cy="1289642"/>
            <a:chOff x="1105452" y="4129024"/>
            <a:chExt cx="2481947" cy="1289642"/>
          </a:xfrm>
        </p:grpSpPr>
        <p:sp>
          <p:nvSpPr>
            <p:cNvPr id="26" name="Rectangle 25"/>
            <p:cNvSpPr/>
            <p:nvPr/>
          </p:nvSpPr>
          <p:spPr>
            <a:xfrm>
              <a:off x="1105452" y="4129024"/>
              <a:ext cx="2481947" cy="128964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extBox 26"/>
            <p:cNvSpPr txBox="1"/>
            <p:nvPr/>
          </p:nvSpPr>
          <p:spPr>
            <a:xfrm>
              <a:off x="1105452" y="4129024"/>
              <a:ext cx="2481947" cy="128964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5662" tIns="0" rIns="0" bIns="0" numCol="1" spcCol="1270" anchor="t" anchorCtr="0">
              <a:noAutofit/>
            </a:bodyPr>
            <a:lstStyle/>
            <a:p>
              <a:pPr lvl="0" algn="l" defTabSz="711200">
                <a:lnSpc>
                  <a:spcPct val="90000"/>
                </a:lnSpc>
                <a:spcBef>
                  <a:spcPct val="0"/>
                </a:spcBef>
                <a:spcAft>
                  <a:spcPct val="35000"/>
                </a:spcAft>
              </a:pPr>
              <a:endParaRPr lang="en-US" sz="1600" b="1" kern="1200" dirty="0">
                <a:solidFill>
                  <a:schemeClr val="accent2">
                    <a:lumMod val="75000"/>
                  </a:schemeClr>
                </a:solidFill>
              </a:endParaRPr>
            </a:p>
          </p:txBody>
        </p:sp>
      </p:grpSp>
      <p:sp>
        <p:nvSpPr>
          <p:cNvPr id="14" name="Oval 13"/>
          <p:cNvSpPr/>
          <p:nvPr/>
        </p:nvSpPr>
        <p:spPr>
          <a:xfrm>
            <a:off x="5054654" y="3243541"/>
            <a:ext cx="346794" cy="346794"/>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5" name="Group 14"/>
          <p:cNvGrpSpPr/>
          <p:nvPr/>
        </p:nvGrpSpPr>
        <p:grpSpPr>
          <a:xfrm>
            <a:off x="4214296" y="3616003"/>
            <a:ext cx="3969667" cy="2385248"/>
            <a:chOff x="2590810" y="2870327"/>
            <a:chExt cx="3969667" cy="2385248"/>
          </a:xfrm>
        </p:grpSpPr>
        <p:sp>
          <p:nvSpPr>
            <p:cNvPr id="24" name="Rectangle 23"/>
            <p:cNvSpPr/>
            <p:nvPr/>
          </p:nvSpPr>
          <p:spPr>
            <a:xfrm>
              <a:off x="2590810" y="3298432"/>
              <a:ext cx="2798609" cy="19571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p:cNvSpPr txBox="1"/>
            <p:nvPr/>
          </p:nvSpPr>
          <p:spPr>
            <a:xfrm>
              <a:off x="3731056" y="2870327"/>
              <a:ext cx="2829421" cy="6406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3759" tIns="0" rIns="0" bIns="0" numCol="1" spcCol="1270" anchor="t" anchorCtr="0">
              <a:noAutofit/>
            </a:bodyPr>
            <a:lstStyle/>
            <a:p>
              <a:pPr lvl="0" algn="l" defTabSz="711200">
                <a:lnSpc>
                  <a:spcPct val="90000"/>
                </a:lnSpc>
                <a:spcBef>
                  <a:spcPct val="0"/>
                </a:spcBef>
                <a:spcAft>
                  <a:spcPct val="35000"/>
                </a:spcAft>
              </a:pPr>
              <a:r>
                <a:rPr lang="en-US" sz="1600" b="1" kern="1200" dirty="0">
                  <a:solidFill>
                    <a:schemeClr val="accent2">
                      <a:lumMod val="75000"/>
                    </a:schemeClr>
                  </a:solidFill>
                </a:rPr>
                <a:t>Parse HTML Content</a:t>
              </a:r>
              <a:endParaRPr lang="en-IN" sz="1600" b="1" kern="1200" dirty="0">
                <a:solidFill>
                  <a:schemeClr val="accent2">
                    <a:lumMod val="75000"/>
                  </a:schemeClr>
                </a:solidFill>
              </a:endParaRPr>
            </a:p>
          </p:txBody>
        </p:sp>
      </p:grpSp>
      <p:sp>
        <p:nvSpPr>
          <p:cNvPr id="16" name="Oval 15"/>
          <p:cNvSpPr/>
          <p:nvPr/>
        </p:nvSpPr>
        <p:spPr>
          <a:xfrm>
            <a:off x="6939741" y="2256672"/>
            <a:ext cx="459502" cy="459502"/>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7" name="Group 16"/>
          <p:cNvGrpSpPr/>
          <p:nvPr/>
        </p:nvGrpSpPr>
        <p:grpSpPr>
          <a:xfrm>
            <a:off x="5982278" y="2752468"/>
            <a:ext cx="4206440" cy="3263121"/>
            <a:chOff x="4382647" y="1948392"/>
            <a:chExt cx="4206440" cy="3263121"/>
          </a:xfrm>
        </p:grpSpPr>
        <p:sp>
          <p:nvSpPr>
            <p:cNvPr id="22" name="Rectangle 21"/>
            <p:cNvSpPr/>
            <p:nvPr/>
          </p:nvSpPr>
          <p:spPr>
            <a:xfrm>
              <a:off x="4382647" y="2545518"/>
              <a:ext cx="2344807" cy="26659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TextBox 22"/>
            <p:cNvSpPr txBox="1"/>
            <p:nvPr/>
          </p:nvSpPr>
          <p:spPr>
            <a:xfrm>
              <a:off x="5623803" y="1948392"/>
              <a:ext cx="2965284" cy="99803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43481" tIns="0" rIns="0" bIns="0" numCol="1" spcCol="1270" anchor="t" anchorCtr="0">
              <a:noAutofit/>
            </a:bodyPr>
            <a:lstStyle/>
            <a:p>
              <a:pPr lvl="0" algn="l" defTabSz="711200">
                <a:lnSpc>
                  <a:spcPct val="90000"/>
                </a:lnSpc>
                <a:spcBef>
                  <a:spcPct val="0"/>
                </a:spcBef>
                <a:spcAft>
                  <a:spcPct val="35000"/>
                </a:spcAft>
              </a:pPr>
              <a:r>
                <a:rPr lang="en-US" sz="1600" b="1" kern="1200" dirty="0">
                  <a:solidFill>
                    <a:schemeClr val="accent2">
                      <a:lumMod val="75000"/>
                    </a:schemeClr>
                  </a:solidFill>
                </a:rPr>
                <a:t>Extract the Data</a:t>
              </a:r>
              <a:endParaRPr lang="en-IN" sz="1600" b="1" kern="1200" dirty="0">
                <a:solidFill>
                  <a:schemeClr val="accent2">
                    <a:lumMod val="75000"/>
                  </a:schemeClr>
                </a:solidFill>
              </a:endParaRPr>
            </a:p>
          </p:txBody>
        </p:sp>
      </p:grpSp>
      <p:sp>
        <p:nvSpPr>
          <p:cNvPr id="18" name="Oval 17"/>
          <p:cNvSpPr/>
          <p:nvPr/>
        </p:nvSpPr>
        <p:spPr>
          <a:xfrm>
            <a:off x="8746438" y="1570543"/>
            <a:ext cx="615560" cy="615560"/>
          </a:xfrm>
          <a:prstGeom prst="ellipse">
            <a:avLst/>
          </a:pr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9" name="Group 18"/>
          <p:cNvGrpSpPr/>
          <p:nvPr/>
        </p:nvGrpSpPr>
        <p:grpSpPr>
          <a:xfrm>
            <a:off x="8999811" y="1717041"/>
            <a:ext cx="3059583" cy="2218657"/>
            <a:chOff x="5219816" y="2135472"/>
            <a:chExt cx="3980042" cy="9101922"/>
          </a:xfrm>
          <a:noFill/>
        </p:grpSpPr>
        <p:sp>
          <p:nvSpPr>
            <p:cNvPr id="20" name="Rectangle 19"/>
            <p:cNvSpPr/>
            <p:nvPr/>
          </p:nvSpPr>
          <p:spPr>
            <a:xfrm>
              <a:off x="5996488" y="2135472"/>
              <a:ext cx="2833475" cy="2917656"/>
            </a:xfrm>
            <a:prstGeom prst="rect">
              <a:avLst/>
            </a:prstGeom>
            <a:grp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p:cNvSpPr txBox="1"/>
            <p:nvPr/>
          </p:nvSpPr>
          <p:spPr>
            <a:xfrm>
              <a:off x="5219816" y="5053128"/>
              <a:ext cx="3980042" cy="6184266"/>
            </a:xfrm>
            <a:prstGeom prst="rect">
              <a:avLst/>
            </a:prstGeom>
            <a:grp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26173" tIns="0" rIns="0" bIns="0" numCol="1" spcCol="1270" anchor="t" anchorCtr="0">
              <a:noAutofit/>
            </a:bodyPr>
            <a:lstStyle/>
            <a:p>
              <a:pPr lvl="0" algn="l" defTabSz="711200">
                <a:lnSpc>
                  <a:spcPct val="90000"/>
                </a:lnSpc>
                <a:spcBef>
                  <a:spcPct val="0"/>
                </a:spcBef>
                <a:spcAft>
                  <a:spcPct val="35000"/>
                </a:spcAft>
              </a:pPr>
              <a:r>
                <a:rPr lang="en-US" sz="1600" b="1" kern="1200" dirty="0">
                  <a:solidFill>
                    <a:schemeClr val="accent2">
                      <a:lumMod val="75000"/>
                    </a:schemeClr>
                  </a:solidFill>
                </a:rPr>
                <a:t>Store and Process the Data</a:t>
              </a:r>
              <a:endParaRPr lang="en-IN" sz="1600" b="1" kern="1200" dirty="0">
                <a:solidFill>
                  <a:schemeClr val="accent2">
                    <a:lumMod val="75000"/>
                  </a:schemeClr>
                </a:solidFill>
              </a:endParaRPr>
            </a:p>
          </p:txBody>
        </p:sp>
      </p:grpSp>
      <p:sp>
        <p:nvSpPr>
          <p:cNvPr id="28" name="TextBox 27"/>
          <p:cNvSpPr txBox="1"/>
          <p:nvPr/>
        </p:nvSpPr>
        <p:spPr>
          <a:xfrm>
            <a:off x="3921128" y="4901859"/>
            <a:ext cx="1829431" cy="1169551"/>
          </a:xfrm>
          <a:prstGeom prst="rect">
            <a:avLst/>
          </a:prstGeom>
          <a:noFill/>
        </p:spPr>
        <p:txBody>
          <a:bodyPr wrap="square" rtlCol="0">
            <a:spAutoFit/>
          </a:bodyPr>
          <a:lstStyle/>
          <a:p>
            <a:pPr marL="171450" indent="-171450">
              <a:buClr>
                <a:schemeClr val="accent2">
                  <a:lumMod val="75000"/>
                </a:schemeClr>
              </a:buClr>
              <a:buFont typeface="Wingdings" panose="05000000000000000000" pitchFamily="2" charset="2"/>
              <a:buChar char="Ø"/>
            </a:pPr>
            <a:r>
              <a:rPr lang="en-US" smtClean="0"/>
              <a:t>Requests</a:t>
            </a:r>
          </a:p>
          <a:p>
            <a:pPr marL="171450" indent="-171450">
              <a:buClr>
                <a:schemeClr val="accent2">
                  <a:lumMod val="75000"/>
                </a:schemeClr>
              </a:buClr>
              <a:buFont typeface="Wingdings" panose="05000000000000000000" pitchFamily="2" charset="2"/>
              <a:buChar char="Ø"/>
            </a:pPr>
            <a:r>
              <a:rPr lang="en-US" dirty="0" smtClean="0"/>
              <a:t>Beautiful </a:t>
            </a:r>
            <a:r>
              <a:rPr lang="en-US" dirty="0"/>
              <a:t>Soup</a:t>
            </a:r>
          </a:p>
          <a:p>
            <a:pPr marL="171450" indent="-171450">
              <a:buClr>
                <a:schemeClr val="accent2">
                  <a:lumMod val="75000"/>
                </a:schemeClr>
              </a:buClr>
              <a:buFont typeface="Wingdings" panose="05000000000000000000" pitchFamily="2" charset="2"/>
              <a:buChar char="Ø"/>
            </a:pPr>
            <a:r>
              <a:rPr lang="en-US" dirty="0" err="1"/>
              <a:t>Regx</a:t>
            </a:r>
            <a:endParaRPr lang="en-IN"/>
          </a:p>
          <a:p>
            <a:pPr lvl="0"/>
            <a:endParaRPr lang="en-US" b="1" kern="1200">
              <a:solidFill>
                <a:schemeClr val="accent2">
                  <a:lumMod val="75000"/>
                </a:schemeClr>
              </a:solidFill>
            </a:endParaRPr>
          </a:p>
          <a:p>
            <a:endParaRPr lang="en-IN"/>
          </a:p>
        </p:txBody>
      </p:sp>
      <p:sp>
        <p:nvSpPr>
          <p:cNvPr id="29" name="TextBox 28"/>
          <p:cNvSpPr txBox="1"/>
          <p:nvPr/>
        </p:nvSpPr>
        <p:spPr>
          <a:xfrm>
            <a:off x="4008714" y="4678345"/>
            <a:ext cx="2060621" cy="738664"/>
          </a:xfrm>
          <a:prstGeom prst="rect">
            <a:avLst/>
          </a:prstGeom>
          <a:noFill/>
        </p:spPr>
        <p:txBody>
          <a:bodyPr wrap="square" rtlCol="0">
            <a:spAutoFit/>
          </a:bodyPr>
          <a:lstStyle/>
          <a:p>
            <a:pPr lvl="0"/>
            <a:r>
              <a:rPr lang="en-US" b="1" kern="1200">
                <a:solidFill>
                  <a:schemeClr val="accent2">
                    <a:lumMod val="75000"/>
                  </a:schemeClr>
                </a:solidFill>
              </a:rPr>
              <a:t>Import Libraries</a:t>
            </a:r>
            <a:br>
              <a:rPr lang="en-US" b="1" kern="1200">
                <a:solidFill>
                  <a:schemeClr val="accent2">
                    <a:lumMod val="75000"/>
                  </a:schemeClr>
                </a:solidFill>
              </a:rPr>
            </a:br>
            <a:endParaRPr lang="en-US"/>
          </a:p>
          <a:p>
            <a:endParaRPr lang="en-IN"/>
          </a:p>
        </p:txBody>
      </p:sp>
      <p:sp>
        <p:nvSpPr>
          <p:cNvPr id="30" name="TextBox 29"/>
          <p:cNvSpPr txBox="1"/>
          <p:nvPr/>
        </p:nvSpPr>
        <p:spPr>
          <a:xfrm>
            <a:off x="5354542" y="3854520"/>
            <a:ext cx="1856320" cy="954107"/>
          </a:xfrm>
          <a:prstGeom prst="rect">
            <a:avLst/>
          </a:prstGeom>
          <a:noFill/>
        </p:spPr>
        <p:txBody>
          <a:bodyPr wrap="square" rtlCol="0">
            <a:spAutoFit/>
          </a:bodyPr>
          <a:lstStyle/>
          <a:p>
            <a:pPr marL="171450" indent="-171450">
              <a:buClr>
                <a:schemeClr val="accent2">
                  <a:lumMod val="75000"/>
                </a:schemeClr>
              </a:buClr>
              <a:buFont typeface="Wingdings" panose="05000000000000000000" pitchFamily="2" charset="2"/>
              <a:buChar char="Ø"/>
            </a:pPr>
            <a:r>
              <a:rPr lang="en-US" dirty="0" err="1" smtClean="0"/>
              <a:t>Requests.get</a:t>
            </a:r>
            <a:r>
              <a:rPr lang="en-US" dirty="0" smtClean="0"/>
              <a:t>()</a:t>
            </a:r>
            <a:endParaRPr lang="en-US" dirty="0"/>
          </a:p>
          <a:p>
            <a:pPr marL="171450" indent="-171450">
              <a:buClr>
                <a:schemeClr val="accent2">
                  <a:lumMod val="75000"/>
                </a:schemeClr>
              </a:buClr>
              <a:buFont typeface="Wingdings" panose="05000000000000000000" pitchFamily="2" charset="2"/>
              <a:buChar char="Ø"/>
            </a:pPr>
            <a:r>
              <a:rPr lang="en-IN" dirty="0"/>
              <a:t>Parsing</a:t>
            </a:r>
          </a:p>
          <a:p>
            <a:pPr marL="171450" indent="-171450">
              <a:buClr>
                <a:schemeClr val="accent2">
                  <a:lumMod val="75000"/>
                </a:schemeClr>
              </a:buClr>
              <a:buFont typeface="Wingdings" panose="05000000000000000000" pitchFamily="2" charset="2"/>
              <a:buChar char="Ø"/>
            </a:pPr>
            <a:r>
              <a:rPr lang="en-IN" dirty="0" smtClean="0"/>
              <a:t>find all()</a:t>
            </a:r>
            <a:endParaRPr lang="en-IN" dirty="0"/>
          </a:p>
          <a:p>
            <a:endParaRPr lang="en-IN" dirty="0"/>
          </a:p>
        </p:txBody>
      </p:sp>
      <p:sp>
        <p:nvSpPr>
          <p:cNvPr id="31" name="TextBox 30"/>
          <p:cNvSpPr txBox="1"/>
          <p:nvPr/>
        </p:nvSpPr>
        <p:spPr>
          <a:xfrm>
            <a:off x="7399243" y="2969895"/>
            <a:ext cx="1636303" cy="307777"/>
          </a:xfrm>
          <a:prstGeom prst="rect">
            <a:avLst/>
          </a:prstGeom>
          <a:noFill/>
        </p:spPr>
        <p:txBody>
          <a:bodyPr wrap="square" rtlCol="0">
            <a:spAutoFit/>
          </a:bodyPr>
          <a:lstStyle/>
          <a:p>
            <a:pPr marL="171450" indent="-171450">
              <a:buClr>
                <a:schemeClr val="accent2">
                  <a:lumMod val="75000"/>
                </a:schemeClr>
              </a:buClr>
              <a:buFont typeface="Wingdings" panose="05000000000000000000" pitchFamily="2" charset="2"/>
              <a:buChar char="Ø"/>
            </a:pPr>
            <a:r>
              <a:rPr lang="en-US" dirty="0" err="1"/>
              <a:t>Regx</a:t>
            </a:r>
            <a:r>
              <a:rPr lang="en-US" dirty="0"/>
              <a:t> patterns</a:t>
            </a:r>
            <a:endParaRPr lang="en-IN" dirty="0"/>
          </a:p>
        </p:txBody>
      </p:sp>
      <p:sp>
        <p:nvSpPr>
          <p:cNvPr id="32" name="TextBox 31"/>
          <p:cNvSpPr txBox="1"/>
          <p:nvPr/>
        </p:nvSpPr>
        <p:spPr>
          <a:xfrm>
            <a:off x="9330526" y="2670377"/>
            <a:ext cx="2068002" cy="307777"/>
          </a:xfrm>
          <a:prstGeom prst="rect">
            <a:avLst/>
          </a:prstGeom>
          <a:noFill/>
        </p:spPr>
        <p:txBody>
          <a:bodyPr wrap="square" rtlCol="0">
            <a:spAutoFit/>
          </a:bodyPr>
          <a:lstStyle/>
          <a:p>
            <a:pPr marL="171450" indent="-171450">
              <a:buClr>
                <a:schemeClr val="accent2">
                  <a:lumMod val="75000"/>
                </a:schemeClr>
              </a:buClr>
              <a:buFont typeface="Wingdings" panose="05000000000000000000" pitchFamily="2" charset="2"/>
              <a:buChar char="Ø"/>
            </a:pPr>
            <a:r>
              <a:rPr lang="en-US" dirty="0"/>
              <a:t>Data Frame Creation</a:t>
            </a:r>
            <a:endParaRPr lang="en-IN" dirty="0"/>
          </a:p>
        </p:txBody>
      </p:sp>
      <p:sp>
        <p:nvSpPr>
          <p:cNvPr id="33" name="TextBox 32"/>
          <p:cNvSpPr txBox="1"/>
          <p:nvPr/>
        </p:nvSpPr>
        <p:spPr>
          <a:xfrm>
            <a:off x="892834" y="1432559"/>
            <a:ext cx="905486" cy="2308324"/>
          </a:xfrm>
          <a:prstGeom prst="rect">
            <a:avLst/>
          </a:prstGeom>
          <a:noFill/>
        </p:spPr>
        <p:txBody>
          <a:bodyPr wrap="square" rtlCol="0">
            <a:spAutoFit/>
          </a:bodyPr>
          <a:lstStyle/>
          <a:p>
            <a:r>
              <a:rPr lang="en-US" sz="7200">
                <a:solidFill>
                  <a:schemeClr val="accent2">
                    <a:lumMod val="75000"/>
                  </a:schemeClr>
                </a:solidFill>
                <a:latin typeface="Bahnschrift" panose="020B0502040204020203" pitchFamily="34" charset="0"/>
              </a:rPr>
              <a:t>4</a:t>
            </a:r>
            <a:endParaRPr lang="en-IN" sz="7200">
              <a:solidFill>
                <a:schemeClr val="accent2">
                  <a:lumMod val="75000"/>
                </a:schemeClr>
              </a:solidFill>
              <a:latin typeface="Bahnschrift" panose="020B0502040204020203" pitchFamily="34" charset="0"/>
            </a:endParaRPr>
          </a:p>
          <a:p>
            <a:endParaRPr lang="en-IN" sz="7200" dirty="0">
              <a:latin typeface="Bahnschrift" panose="020B0502040204020203" pitchFamily="34" charset="0"/>
            </a:endParaRPr>
          </a:p>
        </p:txBody>
      </p:sp>
      <p:sp>
        <p:nvSpPr>
          <p:cNvPr id="34" name="TextBox 33"/>
          <p:cNvSpPr txBox="1"/>
          <p:nvPr/>
        </p:nvSpPr>
        <p:spPr>
          <a:xfrm>
            <a:off x="1625600" y="1570543"/>
            <a:ext cx="2588696" cy="1015663"/>
          </a:xfrm>
          <a:prstGeom prst="rect">
            <a:avLst/>
          </a:prstGeom>
          <a:noFill/>
        </p:spPr>
        <p:txBody>
          <a:bodyPr wrap="square" rtlCol="0">
            <a:spAutoFit/>
          </a:bodyPr>
          <a:lstStyle/>
          <a:p>
            <a:r>
              <a:rPr lang="en-US" sz="2000" b="1">
                <a:solidFill>
                  <a:schemeClr val="accent2">
                    <a:lumMod val="50000"/>
                  </a:schemeClr>
                </a:solidFill>
                <a:latin typeface="Times New Roman" panose="02020603050405020304" pitchFamily="18" charset="0"/>
                <a:cs typeface="Times New Roman" panose="02020603050405020304" pitchFamily="18" charset="0"/>
              </a:rPr>
              <a:t>Important Steps</a:t>
            </a:r>
          </a:p>
          <a:p>
            <a:r>
              <a:rPr lang="en-US" sz="2000" b="1" dirty="0">
                <a:solidFill>
                  <a:schemeClr val="accent2">
                    <a:lumMod val="50000"/>
                  </a:schemeClr>
                </a:solidFill>
                <a:latin typeface="Times New Roman" panose="02020603050405020304" pitchFamily="18" charset="0"/>
                <a:cs typeface="Times New Roman" panose="02020603050405020304" pitchFamily="18" charset="0"/>
              </a:rPr>
              <a:t>To Follow :</a:t>
            </a:r>
            <a:endParaRPr lang="en-IN" sz="2000" b="1">
              <a:solidFill>
                <a:schemeClr val="accent2">
                  <a:lumMod val="50000"/>
                </a:schemeClr>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89ECF0FE-096E-06D4-5D63-232DA836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163" y="6093806"/>
            <a:ext cx="1944255" cy="488494"/>
          </a:xfrm>
          <a:prstGeom prst="rect">
            <a:avLst/>
          </a:prstGeom>
        </p:spPr>
      </p:pic>
    </p:spTree>
    <p:extLst>
      <p:ext uri="{BB962C8B-B14F-4D97-AF65-F5344CB8AC3E}">
        <p14:creationId xmlns:p14="http://schemas.microsoft.com/office/powerpoint/2010/main" val="2853726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5920" y="386080"/>
            <a:ext cx="4124960" cy="1323439"/>
          </a:xfrm>
          <a:prstGeom prst="rect">
            <a:avLst/>
          </a:prstGeom>
          <a:noFill/>
        </p:spPr>
        <p:txBody>
          <a:bodyPr wrap="square" rtlCol="0">
            <a:spAutoFit/>
          </a:bodyPr>
          <a:lstStyle/>
          <a:p>
            <a:r>
              <a:rPr lang="en-US" sz="4000" b="1">
                <a:ln>
                  <a:solidFill>
                    <a:schemeClr val="tx1">
                      <a:lumMod val="50000"/>
                      <a:lumOff val="50000"/>
                    </a:schemeClr>
                  </a:solidFill>
                </a:ln>
                <a:solidFill>
                  <a:schemeClr val="accent2">
                    <a:lumMod val="75000"/>
                  </a:schemeClr>
                </a:solidFill>
                <a:effectLst>
                  <a:outerShdw blurRad="38100" dist="38100" dir="2700000" algn="tl">
                    <a:srgbClr val="000000">
                      <a:alpha val="43137"/>
                    </a:srgbClr>
                  </a:outerShdw>
                </a:effectLst>
                <a:latin typeface="Amasis MT Pro Medium" panose="02040604050005020304" pitchFamily="18" charset="0"/>
              </a:rPr>
              <a:t>Intro</a:t>
            </a:r>
            <a:r>
              <a:rPr lang="en-US" sz="4000" b="1">
                <a:effectLst>
                  <a:outerShdw blurRad="38100" dist="38100" dir="2700000" algn="tl">
                    <a:srgbClr val="000000">
                      <a:alpha val="43137"/>
                    </a:srgbClr>
                  </a:outerShdw>
                </a:effectLst>
                <a:latin typeface="Amasis MT Pro Medium" panose="02040604050005020304" pitchFamily="18" charset="0"/>
              </a:rPr>
              <a:t> </a:t>
            </a:r>
            <a:r>
              <a:rPr lang="en-US" sz="4000" b="1">
                <a:ln>
                  <a:solidFill>
                    <a:schemeClr val="tx1">
                      <a:lumMod val="50000"/>
                      <a:lumOff val="50000"/>
                    </a:schemeClr>
                  </a:solidFill>
                </a:ln>
                <a:solidFill>
                  <a:schemeClr val="accent2">
                    <a:lumMod val="75000"/>
                  </a:schemeClr>
                </a:solidFill>
                <a:effectLst>
                  <a:outerShdw blurRad="38100" dist="38100" dir="2700000" algn="tl">
                    <a:srgbClr val="000000">
                      <a:alpha val="43137"/>
                    </a:srgbClr>
                  </a:outerShdw>
                </a:effectLst>
                <a:latin typeface="Amasis MT Pro Medium" panose="02040604050005020304" pitchFamily="18" charset="0"/>
              </a:rPr>
              <a:t>to</a:t>
            </a:r>
            <a:r>
              <a:rPr lang="en-US" sz="4000" b="1">
                <a:effectLst>
                  <a:outerShdw blurRad="38100" dist="38100" dir="2700000" algn="tl">
                    <a:srgbClr val="000000">
                      <a:alpha val="43137"/>
                    </a:srgbClr>
                  </a:outerShdw>
                </a:effectLst>
                <a:latin typeface="Amasis MT Pro Medium" panose="02040604050005020304" pitchFamily="18" charset="0"/>
              </a:rPr>
              <a:t> </a:t>
            </a:r>
            <a:r>
              <a:rPr lang="en-US" sz="4000" b="1">
                <a:ln>
                  <a:solidFill>
                    <a:schemeClr val="tx1">
                      <a:lumMod val="50000"/>
                      <a:lumOff val="50000"/>
                    </a:schemeClr>
                  </a:solidFill>
                </a:ln>
                <a:solidFill>
                  <a:schemeClr val="accent2">
                    <a:lumMod val="75000"/>
                  </a:schemeClr>
                </a:solidFill>
                <a:effectLst>
                  <a:outerShdw blurRad="38100" dist="38100" dir="2700000" algn="tl">
                    <a:srgbClr val="000000">
                      <a:alpha val="43137"/>
                    </a:srgbClr>
                  </a:outerShdw>
                </a:effectLst>
                <a:latin typeface="Amasis MT Pro Medium" panose="02040604050005020304" pitchFamily="18" charset="0"/>
              </a:rPr>
              <a:t>Dataset</a:t>
            </a:r>
            <a:endParaRPr lang="en-IN" sz="4000" b="1">
              <a:ln>
                <a:solidFill>
                  <a:schemeClr val="tx1">
                    <a:lumMod val="50000"/>
                    <a:lumOff val="50000"/>
                  </a:schemeClr>
                </a:solidFill>
              </a:ln>
              <a:solidFill>
                <a:schemeClr val="accent2">
                  <a:lumMod val="75000"/>
                </a:schemeClr>
              </a:solidFill>
              <a:effectLst>
                <a:outerShdw blurRad="38100" dist="38100" dir="2700000" algn="tl">
                  <a:srgbClr val="000000">
                    <a:alpha val="43137"/>
                  </a:srgbClr>
                </a:outerShdw>
              </a:effectLst>
              <a:latin typeface="Amasis MT Pro Medium" panose="02040604050005020304" pitchFamily="18" charset="0"/>
            </a:endParaRPr>
          </a:p>
          <a:p>
            <a:endParaRPr lang="en-IN" sz="4000" b="1"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875713" y="1542684"/>
            <a:ext cx="3963370" cy="3462945"/>
          </a:xfrm>
          <a:prstGeom prst="rect">
            <a:avLst/>
          </a:prstGeom>
        </p:spPr>
      </p:pic>
      <p:pic>
        <p:nvPicPr>
          <p:cNvPr id="5" name="Graphic 11" descr="Chevron arrows">
            <a:extLst>
              <a:ext uri="{FF2B5EF4-FFF2-40B4-BE49-F238E27FC236}">
                <a16:creationId xmlns:a16="http://schemas.microsoft.com/office/drawing/2014/main" id="{BB7C2BD7-DA1C-3AD5-87B2-235B0B86EA07}"/>
              </a:ext>
            </a:extLst>
          </p:cNvPr>
          <p:cNvPicPr>
            <a:picLocks noChangeAspect="1"/>
          </p:cNvPicPr>
          <p:nvPr/>
        </p:nvPicPr>
        <p:blipFill>
          <a:blip r:embed="rId3">
            <a:extLst>
              <a:ext uri="{96DAC541-7B7A-43D3-8B79-37D633B846F1}">
                <asvg:svgBlip xmlns:asvg="http://schemas.microsoft.com/office/drawing/2016/SVG/main" xmlns="" r:embed="rId6"/>
              </a:ext>
            </a:extLst>
          </a:blip>
          <a:stretch>
            <a:fillRect/>
          </a:stretch>
        </p:blipFill>
        <p:spPr>
          <a:xfrm>
            <a:off x="5669280" y="2675120"/>
            <a:ext cx="914400" cy="914400"/>
          </a:xfrm>
          <a:prstGeom prst="rect">
            <a:avLst/>
          </a:prstGeom>
        </p:spPr>
      </p:pic>
      <p:pic>
        <p:nvPicPr>
          <p:cNvPr id="6" name="Picture 5"/>
          <p:cNvPicPr>
            <a:picLocks noChangeAspect="1"/>
          </p:cNvPicPr>
          <p:nvPr/>
        </p:nvPicPr>
        <p:blipFill>
          <a:blip r:embed="rId7"/>
          <a:stretch>
            <a:fillRect/>
          </a:stretch>
        </p:blipFill>
        <p:spPr>
          <a:xfrm>
            <a:off x="7365999" y="1542684"/>
            <a:ext cx="3852235" cy="3653471"/>
          </a:xfrm>
          <a:prstGeom prst="rect">
            <a:avLst/>
          </a:prstGeom>
        </p:spPr>
      </p:pic>
      <p:sp>
        <p:nvSpPr>
          <p:cNvPr id="7" name="TextBox 6"/>
          <p:cNvSpPr txBox="1"/>
          <p:nvPr/>
        </p:nvSpPr>
        <p:spPr>
          <a:xfrm>
            <a:off x="1666240" y="5410746"/>
            <a:ext cx="251968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Row Data</a:t>
            </a:r>
            <a:endParaRPr lang="en-IN"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823200" y="5486400"/>
            <a:ext cx="321056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Clean Data</a:t>
            </a:r>
            <a:endParaRPr lang="en-IN"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9ECF0FE-096E-06D4-5D63-232DA83676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61632" y="6108512"/>
            <a:ext cx="1944255" cy="488494"/>
          </a:xfrm>
          <a:prstGeom prst="rect">
            <a:avLst/>
          </a:prstGeom>
        </p:spPr>
      </p:pic>
    </p:spTree>
    <p:extLst>
      <p:ext uri="{BB962C8B-B14F-4D97-AF65-F5344CB8AC3E}">
        <p14:creationId xmlns:p14="http://schemas.microsoft.com/office/powerpoint/2010/main" val="1968814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4240" y="262502"/>
            <a:ext cx="6299200" cy="523220"/>
          </a:xfrm>
          <a:prstGeom prst="rect">
            <a:avLst/>
          </a:prstGeom>
          <a:noFill/>
        </p:spPr>
        <p:txBody>
          <a:bodyPr wrap="square" rtlCol="0">
            <a:spAutoFit/>
          </a:bodyPr>
          <a:lstStyle/>
          <a:p>
            <a:r>
              <a:rPr lang="en-IN" sz="2800" b="1"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Top 10 </a:t>
            </a:r>
            <a:r>
              <a:rPr lang="en-IN" sz="2800" b="1"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Brands </a:t>
            </a:r>
            <a:endParaRPr lang="en-IN" sz="28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8575040" y="1356632"/>
            <a:ext cx="3027680" cy="4093428"/>
          </a:xfrm>
          <a:prstGeom prst="rect">
            <a:avLst/>
          </a:prstGeom>
          <a:noFill/>
        </p:spPr>
        <p:txBody>
          <a:bodyPr wrap="square" rtlCol="0">
            <a:spAutoFit/>
          </a:bodyPr>
          <a:lstStyle/>
          <a:p>
            <a:r>
              <a:rPr lang="en-US" sz="2000" dirty="0" smtClean="0"/>
              <a:t>I </a:t>
            </a:r>
            <a:r>
              <a:rPr lang="en-US" sz="2000" dirty="0"/>
              <a:t>compared the tablet prices across different brands. This helped identify which brands are selling premium models and which ones are more budget-friendly. It’s useful for both customers and companies to understand the market better</a:t>
            </a:r>
            <a:endParaRPr lang="en-IN" sz="2000" b="1" dirty="0">
              <a:solidFill>
                <a:schemeClr val="tx1"/>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9ECF0FE-096E-06D4-5D63-232DA836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880" y="6092552"/>
            <a:ext cx="1944255" cy="48849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42" y="878051"/>
            <a:ext cx="7843538" cy="4572009"/>
          </a:xfrm>
          <a:prstGeom prst="rect">
            <a:avLst/>
          </a:prstGeom>
        </p:spPr>
      </p:pic>
    </p:spTree>
    <p:extLst>
      <p:ext uri="{BB962C8B-B14F-4D97-AF65-F5344CB8AC3E}">
        <p14:creationId xmlns:p14="http://schemas.microsoft.com/office/powerpoint/2010/main" val="2491996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9680" y="233680"/>
            <a:ext cx="6299200" cy="523220"/>
          </a:xfrm>
          <a:prstGeom prst="rect">
            <a:avLst/>
          </a:prstGeom>
          <a:noFill/>
        </p:spPr>
        <p:txBody>
          <a:bodyPr wrap="square" rtlCol="0">
            <a:spAutoFit/>
          </a:bodyPr>
          <a:lstStyle/>
          <a:p>
            <a:r>
              <a:rPr lang="en-IN" sz="28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Tablet Price Distribution</a:t>
            </a:r>
          </a:p>
        </p:txBody>
      </p:sp>
      <p:sp>
        <p:nvSpPr>
          <p:cNvPr id="5" name="TextBox 4"/>
          <p:cNvSpPr txBox="1"/>
          <p:nvPr/>
        </p:nvSpPr>
        <p:spPr>
          <a:xfrm>
            <a:off x="8814110" y="1222774"/>
            <a:ext cx="3041987" cy="2862322"/>
          </a:xfrm>
          <a:prstGeom prst="rect">
            <a:avLst/>
          </a:prstGeom>
          <a:noFill/>
        </p:spPr>
        <p:txBody>
          <a:bodyPr wrap="square" rtlCol="0">
            <a:spAutoFit/>
          </a:bodyPr>
          <a:lstStyle/>
          <a:p>
            <a:r>
              <a:rPr lang="en-US" sz="2000" dirty="0"/>
              <a:t>When I looked at the price distribution, I found that most tablets are priced between ₹0 to ₹50,000. This shows that there is high demand for mid-range tablets and a healthy, balanced market in this price range.</a:t>
            </a: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9ECF0FE-096E-06D4-5D63-232DA836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880" y="6092552"/>
            <a:ext cx="1944255" cy="48849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51" y="828035"/>
            <a:ext cx="8249929" cy="4572009"/>
          </a:xfrm>
          <a:prstGeom prst="rect">
            <a:avLst/>
          </a:prstGeom>
        </p:spPr>
      </p:pic>
    </p:spTree>
    <p:extLst>
      <p:ext uri="{BB962C8B-B14F-4D97-AF65-F5344CB8AC3E}">
        <p14:creationId xmlns:p14="http://schemas.microsoft.com/office/powerpoint/2010/main" val="2255684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76880" y="365760"/>
            <a:ext cx="5334000" cy="9541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Tablet Prices w.r.t Brands</a:t>
            </a:r>
          </a:p>
          <a:p>
            <a:endParaRPr lang="en-IN" sz="2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055331" y="2077009"/>
            <a:ext cx="2885440" cy="2246769"/>
          </a:xfrm>
          <a:prstGeom prst="rect">
            <a:avLst/>
          </a:prstGeom>
          <a:noFill/>
        </p:spPr>
        <p:txBody>
          <a:bodyPr wrap="square" rtlCol="0">
            <a:spAutoFit/>
          </a:bodyPr>
          <a:lstStyle/>
          <a:p>
            <a:pPr lvl="0" eaLnBrk="0" fontAlgn="base" hangingPunct="0">
              <a:spcBef>
                <a:spcPct val="0"/>
              </a:spcBef>
              <a:spcAft>
                <a:spcPct val="0"/>
              </a:spcAft>
              <a:buClrTx/>
            </a:pPr>
            <a:r>
              <a:rPr lang="en-US" sz="2000" dirty="0"/>
              <a:t>Shows how tablet prices differ by brand, helping buyers find affordable or premium options and guiding brands to set better prices.</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9ECF0FE-096E-06D4-5D63-232DA8367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6516" y="6153512"/>
            <a:ext cx="1944255" cy="4884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0" y="1124312"/>
            <a:ext cx="8392159" cy="5029200"/>
          </a:xfrm>
          <a:prstGeom prst="rect">
            <a:avLst/>
          </a:prstGeom>
        </p:spPr>
      </p:pic>
    </p:spTree>
    <p:extLst>
      <p:ext uri="{BB962C8B-B14F-4D97-AF65-F5344CB8AC3E}">
        <p14:creationId xmlns:p14="http://schemas.microsoft.com/office/powerpoint/2010/main" val="3680710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13307</TotalTime>
  <Words>582</Words>
  <Application>Microsoft Office PowerPoint</Application>
  <PresentationFormat>Widescreen</PresentationFormat>
  <Paragraphs>75</Paragraphs>
  <Slides>18</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Lato Black</vt:lpstr>
      <vt:lpstr>Libre Baskerville</vt:lpstr>
      <vt:lpstr>Bahnschrift</vt:lpstr>
      <vt:lpstr>Gill Sans MT</vt:lpstr>
      <vt:lpstr>Bookman Old Style</vt:lpstr>
      <vt:lpstr>Arial</vt:lpstr>
      <vt:lpstr>Wingdings</vt:lpstr>
      <vt:lpstr>Algerian</vt:lpstr>
      <vt:lpstr>Amasis MT Pro Medium</vt:lpstr>
      <vt:lpstr>Times New Roman</vt:lpstr>
      <vt:lpstr>Calibri</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Users</vt:lpstr>
      <vt:lpstr>     Future Scope</vt:lpstr>
      <vt:lpstr>Conclusion</vt:lpstr>
      <vt:lpstr>Any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Neha Nakhate</cp:lastModifiedBy>
  <cp:revision>58</cp:revision>
  <dcterms:created xsi:type="dcterms:W3CDTF">2021-02-16T05:19:01Z</dcterms:created>
  <dcterms:modified xsi:type="dcterms:W3CDTF">2025-04-26T18:25:56Z</dcterms:modified>
</cp:coreProperties>
</file>