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4" r:id="rId19"/>
    <p:sldId id="278" r:id="rId20"/>
    <p:sldId id="285" r:id="rId21"/>
    <p:sldId id="279" r:id="rId22"/>
    <p:sldId id="282" r:id="rId23"/>
    <p:sldId id="280" r:id="rId24"/>
    <p:sldId id="281" r:id="rId25"/>
    <p:sldId id="283" r:id="rId26"/>
    <p:sldId id="284" r:id="rId27"/>
    <p:sldId id="286"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3" autoAdjust="0"/>
    <p:restoredTop sz="94723" autoAdjust="0"/>
  </p:normalViewPr>
  <p:slideViewPr>
    <p:cSldViewPr>
      <p:cViewPr varScale="1">
        <p:scale>
          <a:sx n="65" d="100"/>
          <a:sy n="65" d="100"/>
        </p:scale>
        <p:origin x="-1320" y="-6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99872" y="5945123"/>
            <a:ext cx="4898390" cy="913130"/>
          </a:xfrm>
          <a:custGeom>
            <a:avLst/>
            <a:gdLst/>
            <a:ahLst/>
            <a:cxnLst/>
            <a:rect l="l" t="t" r="r" b="b"/>
            <a:pathLst>
              <a:path w="4898390" h="913129">
                <a:moveTo>
                  <a:pt x="85556" y="21310"/>
                </a:moveTo>
                <a:lnTo>
                  <a:pt x="3637272" y="912874"/>
                </a:lnTo>
                <a:lnTo>
                  <a:pt x="4898144" y="912874"/>
                </a:lnTo>
                <a:lnTo>
                  <a:pt x="85556" y="21310"/>
                </a:lnTo>
                <a:close/>
              </a:path>
              <a:path w="4898390" h="913129">
                <a:moveTo>
                  <a:pt x="660" y="0"/>
                </a:moveTo>
                <a:lnTo>
                  <a:pt x="0" y="5460"/>
                </a:lnTo>
                <a:lnTo>
                  <a:pt x="85556" y="21310"/>
                </a:lnTo>
                <a:lnTo>
                  <a:pt x="660" y="0"/>
                </a:lnTo>
                <a:close/>
              </a:path>
            </a:pathLst>
          </a:custGeom>
          <a:solidFill>
            <a:srgbClr val="9FCADC">
              <a:alpha val="39999"/>
            </a:srgbClr>
          </a:solidFill>
        </p:spPr>
        <p:txBody>
          <a:bodyPr wrap="square" lIns="0" tIns="0" rIns="0" bIns="0" rtlCol="0"/>
          <a:lstStyle/>
          <a:p>
            <a:endParaRPr/>
          </a:p>
        </p:txBody>
      </p:sp>
      <p:sp>
        <p:nvSpPr>
          <p:cNvPr id="17" name="bg object 17"/>
          <p:cNvSpPr/>
          <p:nvPr/>
        </p:nvSpPr>
        <p:spPr>
          <a:xfrm>
            <a:off x="486155" y="5939028"/>
            <a:ext cx="3654425" cy="919480"/>
          </a:xfrm>
          <a:custGeom>
            <a:avLst/>
            <a:gdLst/>
            <a:ahLst/>
            <a:cxnLst/>
            <a:rect l="l" t="t" r="r" b="b"/>
            <a:pathLst>
              <a:path w="3654425" h="919479">
                <a:moveTo>
                  <a:pt x="0" y="0"/>
                </a:moveTo>
                <a:lnTo>
                  <a:pt x="7924" y="6350"/>
                </a:lnTo>
                <a:lnTo>
                  <a:pt x="2870480" y="918970"/>
                </a:lnTo>
                <a:lnTo>
                  <a:pt x="3653984" y="918970"/>
                </a:lnTo>
                <a:lnTo>
                  <a:pt x="0"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0" y="5789678"/>
            <a:ext cx="3396234" cy="1066038"/>
          </a:xfrm>
          <a:prstGeom prst="rect">
            <a:avLst/>
          </a:prstGeom>
        </p:spPr>
      </p:pic>
      <p:pic>
        <p:nvPicPr>
          <p:cNvPr id="19" name="bg object 19"/>
          <p:cNvPicPr/>
          <p:nvPr/>
        </p:nvPicPr>
        <p:blipFill>
          <a:blip r:embed="rId3" cstate="print"/>
          <a:stretch>
            <a:fillRect/>
          </a:stretch>
        </p:blipFill>
        <p:spPr>
          <a:xfrm>
            <a:off x="0" y="5784727"/>
            <a:ext cx="3370536" cy="1073269"/>
          </a:xfrm>
          <a:prstGeom prst="rect">
            <a:avLst/>
          </a:prstGeom>
        </p:spPr>
      </p:pic>
      <p:pic>
        <p:nvPicPr>
          <p:cNvPr id="20" name="bg object 20"/>
          <p:cNvPicPr/>
          <p:nvPr/>
        </p:nvPicPr>
        <p:blipFill>
          <a:blip r:embed="rId4" cstate="print"/>
          <a:stretch>
            <a:fillRect/>
          </a:stretch>
        </p:blipFill>
        <p:spPr>
          <a:xfrm>
            <a:off x="0" y="0"/>
            <a:ext cx="8255508" cy="6857996"/>
          </a:xfrm>
          <a:prstGeom prst="rect">
            <a:avLst/>
          </a:prstGeom>
        </p:spPr>
      </p:pic>
      <p:pic>
        <p:nvPicPr>
          <p:cNvPr id="21" name="bg object 21"/>
          <p:cNvPicPr/>
          <p:nvPr/>
        </p:nvPicPr>
        <p:blipFill>
          <a:blip r:embed="rId5" cstate="print"/>
          <a:stretch>
            <a:fillRect/>
          </a:stretch>
        </p:blipFill>
        <p:spPr>
          <a:xfrm>
            <a:off x="0" y="0"/>
            <a:ext cx="8077199" cy="6857997"/>
          </a:xfrm>
          <a:prstGeom prst="rect">
            <a:avLst/>
          </a:prstGeom>
        </p:spPr>
      </p:pic>
      <p:pic>
        <p:nvPicPr>
          <p:cNvPr id="22" name="bg object 22"/>
          <p:cNvPicPr/>
          <p:nvPr/>
        </p:nvPicPr>
        <p:blipFill>
          <a:blip r:embed="rId6" cstate="print"/>
          <a:stretch>
            <a:fillRect/>
          </a:stretch>
        </p:blipFill>
        <p:spPr>
          <a:xfrm>
            <a:off x="7944611" y="0"/>
            <a:ext cx="1199388" cy="3494532"/>
          </a:xfrm>
          <a:prstGeom prst="rect">
            <a:avLst/>
          </a:prstGeom>
        </p:spPr>
      </p:pic>
      <p:pic>
        <p:nvPicPr>
          <p:cNvPr id="23" name="bg object 23"/>
          <p:cNvPicPr/>
          <p:nvPr/>
        </p:nvPicPr>
        <p:blipFill>
          <a:blip r:embed="rId7" cstate="print"/>
          <a:stretch>
            <a:fillRect/>
          </a:stretch>
        </p:blipFill>
        <p:spPr>
          <a:xfrm>
            <a:off x="7795259" y="1202423"/>
            <a:ext cx="1348740" cy="1135392"/>
          </a:xfrm>
          <a:prstGeom prst="rect">
            <a:avLst/>
          </a:prstGeom>
        </p:spPr>
      </p:pic>
      <p:pic>
        <p:nvPicPr>
          <p:cNvPr id="24" name="bg object 24"/>
          <p:cNvPicPr/>
          <p:nvPr/>
        </p:nvPicPr>
        <p:blipFill>
          <a:blip r:embed="rId8" cstate="print"/>
          <a:stretch>
            <a:fillRect/>
          </a:stretch>
        </p:blipFill>
        <p:spPr>
          <a:xfrm>
            <a:off x="8002523" y="0"/>
            <a:ext cx="1141476" cy="3401567"/>
          </a:xfrm>
          <a:prstGeom prst="rect">
            <a:avLst/>
          </a:prstGeom>
        </p:spPr>
      </p:pic>
      <p:sp>
        <p:nvSpPr>
          <p:cNvPr id="25" name="bg object 25"/>
          <p:cNvSpPr/>
          <p:nvPr/>
        </p:nvSpPr>
        <p:spPr>
          <a:xfrm>
            <a:off x="8002523" y="0"/>
            <a:ext cx="1141730" cy="3401695"/>
          </a:xfrm>
          <a:custGeom>
            <a:avLst/>
            <a:gdLst/>
            <a:ahLst/>
            <a:cxnLst/>
            <a:rect l="l" t="t" r="r" b="b"/>
            <a:pathLst>
              <a:path w="1141729" h="3401695">
                <a:moveTo>
                  <a:pt x="1141476" y="0"/>
                </a:moveTo>
                <a:lnTo>
                  <a:pt x="1141476" y="2830829"/>
                </a:lnTo>
                <a:lnTo>
                  <a:pt x="570737" y="3401567"/>
                </a:lnTo>
                <a:lnTo>
                  <a:pt x="0" y="2830829"/>
                </a:lnTo>
                <a:lnTo>
                  <a:pt x="0" y="0"/>
                </a:lnTo>
                <a:lnTo>
                  <a:pt x="570737" y="570738"/>
                </a:lnTo>
                <a:lnTo>
                  <a:pt x="1141476" y="0"/>
                </a:lnTo>
                <a:close/>
              </a:path>
            </a:pathLst>
          </a:custGeom>
          <a:ln w="9525">
            <a:solidFill>
              <a:srgbClr val="39629D"/>
            </a:solidFill>
          </a:ln>
        </p:spPr>
        <p:txBody>
          <a:bodyPr wrap="square" lIns="0" tIns="0" rIns="0" bIns="0" rtlCol="0"/>
          <a:lstStyle/>
          <a:p>
            <a:endParaRPr/>
          </a:p>
        </p:txBody>
      </p:sp>
      <p:sp>
        <p:nvSpPr>
          <p:cNvPr id="2" name="Holder 2"/>
          <p:cNvSpPr>
            <a:spLocks noGrp="1"/>
          </p:cNvSpPr>
          <p:nvPr>
            <p:ph type="ctrTitle"/>
          </p:nvPr>
        </p:nvSpPr>
        <p:spPr>
          <a:xfrm>
            <a:off x="29845" y="1283032"/>
            <a:ext cx="9084310" cy="726439"/>
          </a:xfrm>
          <a:prstGeom prst="rect">
            <a:avLst/>
          </a:prstGeom>
        </p:spPr>
        <p:txBody>
          <a:bodyPr wrap="square" lIns="0" tIns="0" rIns="0" bIns="0">
            <a:spAutoFit/>
          </a:bodyPr>
          <a:lstStyle>
            <a:lvl1pPr>
              <a:defRPr sz="2000" b="0" i="0">
                <a:solidFill>
                  <a:schemeClr val="bg1"/>
                </a:solidFill>
                <a:latin typeface="Lucida Sans Unicode"/>
                <a:cs typeface="Lucida Sans Unicode"/>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99872" y="5945124"/>
            <a:ext cx="4898390" cy="913130"/>
          </a:xfrm>
          <a:custGeom>
            <a:avLst/>
            <a:gdLst/>
            <a:ahLst/>
            <a:cxnLst/>
            <a:rect l="l" t="t" r="r" b="b"/>
            <a:pathLst>
              <a:path w="4898390" h="913129">
                <a:moveTo>
                  <a:pt x="85556" y="21310"/>
                </a:moveTo>
                <a:lnTo>
                  <a:pt x="3637272" y="912874"/>
                </a:lnTo>
                <a:lnTo>
                  <a:pt x="4898144" y="912874"/>
                </a:lnTo>
                <a:lnTo>
                  <a:pt x="85556" y="21310"/>
                </a:lnTo>
                <a:close/>
              </a:path>
              <a:path w="4898390" h="913129">
                <a:moveTo>
                  <a:pt x="660" y="0"/>
                </a:moveTo>
                <a:lnTo>
                  <a:pt x="0" y="5460"/>
                </a:lnTo>
                <a:lnTo>
                  <a:pt x="85556" y="21310"/>
                </a:lnTo>
                <a:lnTo>
                  <a:pt x="660" y="0"/>
                </a:lnTo>
                <a:close/>
              </a:path>
            </a:pathLst>
          </a:custGeom>
          <a:solidFill>
            <a:srgbClr val="9FCADC">
              <a:alpha val="39999"/>
            </a:srgbClr>
          </a:solidFill>
        </p:spPr>
        <p:txBody>
          <a:bodyPr wrap="square" lIns="0" tIns="0" rIns="0" bIns="0" rtlCol="0"/>
          <a:lstStyle/>
          <a:p>
            <a:endParaRPr/>
          </a:p>
        </p:txBody>
      </p:sp>
      <p:sp>
        <p:nvSpPr>
          <p:cNvPr id="17" name="bg object 17"/>
          <p:cNvSpPr/>
          <p:nvPr/>
        </p:nvSpPr>
        <p:spPr>
          <a:xfrm>
            <a:off x="486155" y="5939028"/>
            <a:ext cx="3654425" cy="919480"/>
          </a:xfrm>
          <a:custGeom>
            <a:avLst/>
            <a:gdLst/>
            <a:ahLst/>
            <a:cxnLst/>
            <a:rect l="l" t="t" r="r" b="b"/>
            <a:pathLst>
              <a:path w="3654425" h="919479">
                <a:moveTo>
                  <a:pt x="0" y="0"/>
                </a:moveTo>
                <a:lnTo>
                  <a:pt x="7924" y="6350"/>
                </a:lnTo>
                <a:lnTo>
                  <a:pt x="2870480" y="918970"/>
                </a:lnTo>
                <a:lnTo>
                  <a:pt x="3653984" y="918970"/>
                </a:lnTo>
                <a:lnTo>
                  <a:pt x="0"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0" y="5789678"/>
            <a:ext cx="3396234" cy="1066038"/>
          </a:xfrm>
          <a:prstGeom prst="rect">
            <a:avLst/>
          </a:prstGeom>
        </p:spPr>
      </p:pic>
      <p:pic>
        <p:nvPicPr>
          <p:cNvPr id="19" name="bg object 19"/>
          <p:cNvPicPr/>
          <p:nvPr/>
        </p:nvPicPr>
        <p:blipFill>
          <a:blip r:embed="rId8" cstate="print"/>
          <a:stretch>
            <a:fillRect/>
          </a:stretch>
        </p:blipFill>
        <p:spPr>
          <a:xfrm>
            <a:off x="0" y="5784727"/>
            <a:ext cx="3370536" cy="1073269"/>
          </a:xfrm>
          <a:prstGeom prst="rect">
            <a:avLst/>
          </a:prstGeom>
        </p:spPr>
      </p:pic>
      <p:sp>
        <p:nvSpPr>
          <p:cNvPr id="2" name="Holder 2"/>
          <p:cNvSpPr>
            <a:spLocks noGrp="1"/>
          </p:cNvSpPr>
          <p:nvPr>
            <p:ph type="title"/>
          </p:nvPr>
        </p:nvSpPr>
        <p:spPr>
          <a:xfrm>
            <a:off x="536244" y="1457908"/>
            <a:ext cx="3896360" cy="331469"/>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6244" y="1754251"/>
            <a:ext cx="7863205" cy="3345179"/>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11/25/2021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57785" rIns="0" bIns="0" rtlCol="0">
            <a:spAutoFit/>
          </a:bodyPr>
          <a:lstStyle/>
          <a:p>
            <a:pPr marL="8123555">
              <a:lnSpc>
                <a:spcPct val="100000"/>
              </a:lnSpc>
              <a:spcBef>
                <a:spcPts val="455"/>
              </a:spcBef>
            </a:pPr>
            <a:r>
              <a:rPr spc="-5" dirty="0"/>
              <a:t>MINOR</a:t>
            </a:r>
          </a:p>
          <a:p>
            <a:pPr marL="8015605">
              <a:lnSpc>
                <a:spcPct val="100000"/>
              </a:lnSpc>
              <a:spcBef>
                <a:spcPts val="360"/>
              </a:spcBef>
            </a:pPr>
            <a:r>
              <a:rPr dirty="0"/>
              <a:t>PROJECT</a:t>
            </a:r>
          </a:p>
        </p:txBody>
      </p:sp>
      <p:grpSp>
        <p:nvGrpSpPr>
          <p:cNvPr id="3" name="object 3"/>
          <p:cNvGrpSpPr/>
          <p:nvPr/>
        </p:nvGrpSpPr>
        <p:grpSpPr>
          <a:xfrm>
            <a:off x="7939849" y="3424237"/>
            <a:ext cx="1207770" cy="1513840"/>
            <a:chOff x="7939849" y="3424237"/>
            <a:chExt cx="1207770" cy="1513840"/>
          </a:xfrm>
        </p:grpSpPr>
        <p:sp>
          <p:nvSpPr>
            <p:cNvPr id="4" name="object 4"/>
            <p:cNvSpPr/>
            <p:nvPr/>
          </p:nvSpPr>
          <p:spPr>
            <a:xfrm>
              <a:off x="7944611" y="3429000"/>
              <a:ext cx="1198245" cy="1504315"/>
            </a:xfrm>
            <a:custGeom>
              <a:avLst/>
              <a:gdLst/>
              <a:ahLst/>
              <a:cxnLst/>
              <a:rect l="l" t="t" r="r" b="b"/>
              <a:pathLst>
                <a:path w="1198245" h="1504314">
                  <a:moveTo>
                    <a:pt x="1197864" y="0"/>
                  </a:moveTo>
                  <a:lnTo>
                    <a:pt x="199644" y="0"/>
                  </a:lnTo>
                  <a:lnTo>
                    <a:pt x="153875" y="5274"/>
                  </a:lnTo>
                  <a:lnTo>
                    <a:pt x="111856" y="20296"/>
                  </a:lnTo>
                  <a:lnTo>
                    <a:pt x="74787" y="43867"/>
                  </a:lnTo>
                  <a:lnTo>
                    <a:pt x="43867" y="74787"/>
                  </a:lnTo>
                  <a:lnTo>
                    <a:pt x="20296" y="111856"/>
                  </a:lnTo>
                  <a:lnTo>
                    <a:pt x="5274" y="153875"/>
                  </a:lnTo>
                  <a:lnTo>
                    <a:pt x="0" y="199644"/>
                  </a:lnTo>
                  <a:lnTo>
                    <a:pt x="0" y="1304544"/>
                  </a:lnTo>
                  <a:lnTo>
                    <a:pt x="5274" y="1350312"/>
                  </a:lnTo>
                  <a:lnTo>
                    <a:pt x="20296" y="1392331"/>
                  </a:lnTo>
                  <a:lnTo>
                    <a:pt x="43867" y="1429400"/>
                  </a:lnTo>
                  <a:lnTo>
                    <a:pt x="74787" y="1460320"/>
                  </a:lnTo>
                  <a:lnTo>
                    <a:pt x="111856" y="1483891"/>
                  </a:lnTo>
                  <a:lnTo>
                    <a:pt x="153875" y="1498913"/>
                  </a:lnTo>
                  <a:lnTo>
                    <a:pt x="199644" y="1504188"/>
                  </a:lnTo>
                  <a:lnTo>
                    <a:pt x="1197864" y="1504188"/>
                  </a:lnTo>
                  <a:lnTo>
                    <a:pt x="1197864" y="0"/>
                  </a:lnTo>
                  <a:close/>
                </a:path>
              </a:pathLst>
            </a:custGeom>
            <a:solidFill>
              <a:srgbClr val="FFFFFF">
                <a:alpha val="90194"/>
              </a:srgbClr>
            </a:solidFill>
          </p:spPr>
          <p:txBody>
            <a:bodyPr wrap="square" lIns="0" tIns="0" rIns="0" bIns="0" rtlCol="0"/>
            <a:lstStyle/>
            <a:p>
              <a:endParaRPr/>
            </a:p>
          </p:txBody>
        </p:sp>
        <p:sp>
          <p:nvSpPr>
            <p:cNvPr id="5" name="object 5"/>
            <p:cNvSpPr/>
            <p:nvPr/>
          </p:nvSpPr>
          <p:spPr>
            <a:xfrm>
              <a:off x="7944611" y="3429000"/>
              <a:ext cx="1198245" cy="1504315"/>
            </a:xfrm>
            <a:custGeom>
              <a:avLst/>
              <a:gdLst/>
              <a:ahLst/>
              <a:cxnLst/>
              <a:rect l="l" t="t" r="r" b="b"/>
              <a:pathLst>
                <a:path w="1198245" h="1504314">
                  <a:moveTo>
                    <a:pt x="0" y="1304544"/>
                  </a:moveTo>
                  <a:lnTo>
                    <a:pt x="0" y="199644"/>
                  </a:lnTo>
                  <a:lnTo>
                    <a:pt x="5274" y="153875"/>
                  </a:lnTo>
                  <a:lnTo>
                    <a:pt x="20296" y="111856"/>
                  </a:lnTo>
                  <a:lnTo>
                    <a:pt x="43867" y="74787"/>
                  </a:lnTo>
                  <a:lnTo>
                    <a:pt x="74787" y="43867"/>
                  </a:lnTo>
                  <a:lnTo>
                    <a:pt x="111856" y="20296"/>
                  </a:lnTo>
                  <a:lnTo>
                    <a:pt x="153875" y="5274"/>
                  </a:lnTo>
                  <a:lnTo>
                    <a:pt x="199644" y="0"/>
                  </a:lnTo>
                  <a:lnTo>
                    <a:pt x="1197864" y="0"/>
                  </a:lnTo>
                  <a:lnTo>
                    <a:pt x="1197864" y="1504188"/>
                  </a:lnTo>
                  <a:lnTo>
                    <a:pt x="199644" y="1504188"/>
                  </a:lnTo>
                  <a:lnTo>
                    <a:pt x="153875" y="1498913"/>
                  </a:lnTo>
                  <a:lnTo>
                    <a:pt x="111856" y="1483891"/>
                  </a:lnTo>
                  <a:lnTo>
                    <a:pt x="74787" y="1460320"/>
                  </a:lnTo>
                  <a:lnTo>
                    <a:pt x="43867" y="1429400"/>
                  </a:lnTo>
                  <a:lnTo>
                    <a:pt x="20296" y="1392331"/>
                  </a:lnTo>
                  <a:lnTo>
                    <a:pt x="5274" y="1350312"/>
                  </a:lnTo>
                  <a:lnTo>
                    <a:pt x="0" y="1304544"/>
                  </a:lnTo>
                  <a:close/>
                </a:path>
              </a:pathLst>
            </a:custGeom>
            <a:ln w="9524">
              <a:solidFill>
                <a:srgbClr val="39629D"/>
              </a:solidFill>
            </a:ln>
          </p:spPr>
          <p:txBody>
            <a:bodyPr wrap="square" lIns="0" tIns="0" rIns="0" bIns="0" rtlCol="0"/>
            <a:lstStyle/>
            <a:p>
              <a:endParaRPr/>
            </a:p>
          </p:txBody>
        </p:sp>
      </p:grpSp>
      <p:sp>
        <p:nvSpPr>
          <p:cNvPr id="6" name="object 6"/>
          <p:cNvSpPr txBox="1"/>
          <p:nvPr/>
        </p:nvSpPr>
        <p:spPr>
          <a:xfrm>
            <a:off x="8209533" y="3810380"/>
            <a:ext cx="802005" cy="574040"/>
          </a:xfrm>
          <a:prstGeom prst="rect">
            <a:avLst/>
          </a:prstGeom>
        </p:spPr>
        <p:txBody>
          <a:bodyPr vert="horz" wrap="square" lIns="0" tIns="12700" rIns="0" bIns="0" rtlCol="0">
            <a:spAutoFit/>
          </a:bodyPr>
          <a:lstStyle/>
          <a:p>
            <a:pPr marL="254635" marR="5080" indent="-242570">
              <a:lnSpc>
                <a:spcPct val="100000"/>
              </a:lnSpc>
              <a:spcBef>
                <a:spcPts val="100"/>
              </a:spcBef>
            </a:pPr>
            <a:r>
              <a:rPr sz="1800" b="1" dirty="0">
                <a:latin typeface="Lucida Sans Unicode"/>
                <a:cs typeface="Lucida Sans Unicode"/>
              </a:rPr>
              <a:t>G</a:t>
            </a:r>
            <a:r>
              <a:rPr sz="1800" b="1" spc="5" dirty="0">
                <a:latin typeface="Lucida Sans Unicode"/>
                <a:cs typeface="Lucida Sans Unicode"/>
              </a:rPr>
              <a:t>R</a:t>
            </a:r>
            <a:r>
              <a:rPr sz="1800" b="1" spc="10" dirty="0">
                <a:latin typeface="Lucida Sans Unicode"/>
                <a:cs typeface="Lucida Sans Unicode"/>
              </a:rPr>
              <a:t>O</a:t>
            </a:r>
            <a:r>
              <a:rPr sz="1800" b="1" spc="-5" dirty="0">
                <a:latin typeface="Lucida Sans Unicode"/>
                <a:cs typeface="Lucida Sans Unicode"/>
              </a:rPr>
              <a:t>UP  </a:t>
            </a:r>
            <a:r>
              <a:rPr sz="1800" b="1" spc="5" dirty="0">
                <a:latin typeface="Lucida Sans Unicode"/>
                <a:cs typeface="Lucida Sans Unicode"/>
              </a:rPr>
              <a:t>15</a:t>
            </a:r>
            <a:endParaRPr sz="1800">
              <a:latin typeface="Lucida Sans Unicode"/>
              <a:cs typeface="Lucida Sans Unicod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3087" y="673509"/>
            <a:ext cx="1861647" cy="409437"/>
          </a:xfrm>
          <a:prstGeom prst="rect">
            <a:avLst/>
          </a:prstGeom>
        </p:spPr>
      </p:pic>
      <p:sp>
        <p:nvSpPr>
          <p:cNvPr id="3" name="object 3"/>
          <p:cNvSpPr txBox="1"/>
          <p:nvPr/>
        </p:nvSpPr>
        <p:spPr>
          <a:xfrm>
            <a:off x="456691" y="1381693"/>
            <a:ext cx="7562215" cy="4378325"/>
          </a:xfrm>
          <a:prstGeom prst="rect">
            <a:avLst/>
          </a:prstGeom>
        </p:spPr>
        <p:txBody>
          <a:bodyPr vert="horz" wrap="square" lIns="0" tIns="19050" rIns="0" bIns="0" rtlCol="0">
            <a:spAutoFit/>
          </a:bodyPr>
          <a:lstStyle/>
          <a:p>
            <a:pPr marL="12700" marR="365125">
              <a:lnSpc>
                <a:spcPct val="153400"/>
              </a:lnSpc>
              <a:spcBef>
                <a:spcPts val="150"/>
              </a:spcBef>
              <a:buSzPct val="94444"/>
              <a:buFont typeface="Arial"/>
              <a:buChar char="•"/>
              <a:tabLst>
                <a:tab pos="93980" algn="l"/>
              </a:tabLst>
            </a:pPr>
            <a:r>
              <a:rPr sz="1800" spc="-10" dirty="0">
                <a:latin typeface="Times New Roman"/>
                <a:cs typeface="Times New Roman"/>
              </a:rPr>
              <a:t>Python</a:t>
            </a:r>
            <a:r>
              <a:rPr sz="1800" spc="5" dirty="0">
                <a:latin typeface="Times New Roman"/>
                <a:cs typeface="Times New Roman"/>
              </a:rPr>
              <a:t> </a:t>
            </a:r>
            <a:r>
              <a:rPr sz="1800" spc="-15" dirty="0">
                <a:latin typeface="Times New Roman"/>
                <a:cs typeface="Times New Roman"/>
              </a:rPr>
              <a:t>is</a:t>
            </a:r>
            <a:r>
              <a:rPr sz="1800" spc="10" dirty="0">
                <a:latin typeface="Times New Roman"/>
                <a:cs typeface="Times New Roman"/>
              </a:rPr>
              <a:t> </a:t>
            </a:r>
            <a:r>
              <a:rPr sz="1800" dirty="0">
                <a:latin typeface="Times New Roman"/>
                <a:cs typeface="Times New Roman"/>
              </a:rPr>
              <a:t>a</a:t>
            </a:r>
            <a:r>
              <a:rPr sz="1800" spc="70" dirty="0">
                <a:latin typeface="Times New Roman"/>
                <a:cs typeface="Times New Roman"/>
              </a:rPr>
              <a:t> </a:t>
            </a:r>
            <a:r>
              <a:rPr sz="1800" spc="-20" dirty="0">
                <a:latin typeface="Times New Roman"/>
                <a:cs typeface="Times New Roman"/>
              </a:rPr>
              <a:t>general</a:t>
            </a:r>
            <a:r>
              <a:rPr sz="1800" spc="45" dirty="0">
                <a:latin typeface="Times New Roman"/>
                <a:cs typeface="Times New Roman"/>
              </a:rPr>
              <a:t> </a:t>
            </a:r>
            <a:r>
              <a:rPr sz="1800" spc="-5" dirty="0">
                <a:latin typeface="Times New Roman"/>
                <a:cs typeface="Times New Roman"/>
              </a:rPr>
              <a:t>purpose,</a:t>
            </a:r>
            <a:r>
              <a:rPr sz="1800" spc="75" dirty="0">
                <a:latin typeface="Times New Roman"/>
                <a:cs typeface="Times New Roman"/>
              </a:rPr>
              <a:t> </a:t>
            </a:r>
            <a:r>
              <a:rPr sz="1800" spc="-15" dirty="0">
                <a:latin typeface="Times New Roman"/>
                <a:cs typeface="Times New Roman"/>
              </a:rPr>
              <a:t>dynamic,</a:t>
            </a:r>
            <a:r>
              <a:rPr sz="1800" dirty="0">
                <a:latin typeface="Times New Roman"/>
                <a:cs typeface="Times New Roman"/>
              </a:rPr>
              <a:t> </a:t>
            </a:r>
            <a:r>
              <a:rPr sz="1800" spc="-25" dirty="0">
                <a:latin typeface="Times New Roman"/>
                <a:cs typeface="Times New Roman"/>
              </a:rPr>
              <a:t>high-level,</a:t>
            </a:r>
            <a:r>
              <a:rPr sz="1800" spc="55" dirty="0">
                <a:latin typeface="Times New Roman"/>
                <a:cs typeface="Times New Roman"/>
              </a:rPr>
              <a:t> </a:t>
            </a:r>
            <a:r>
              <a:rPr sz="1800" spc="-10" dirty="0">
                <a:latin typeface="Times New Roman"/>
                <a:cs typeface="Times New Roman"/>
              </a:rPr>
              <a:t>and</a:t>
            </a:r>
            <a:r>
              <a:rPr sz="1800" spc="25" dirty="0">
                <a:latin typeface="Times New Roman"/>
                <a:cs typeface="Times New Roman"/>
              </a:rPr>
              <a:t> </a:t>
            </a:r>
            <a:r>
              <a:rPr sz="1800" spc="-25" dirty="0">
                <a:latin typeface="Times New Roman"/>
                <a:cs typeface="Times New Roman"/>
              </a:rPr>
              <a:t>interpreted </a:t>
            </a:r>
            <a:r>
              <a:rPr sz="1800" spc="-20" dirty="0">
                <a:latin typeface="Times New Roman"/>
                <a:cs typeface="Times New Roman"/>
              </a:rPr>
              <a:t> </a:t>
            </a:r>
            <a:r>
              <a:rPr sz="1800" spc="-15" dirty="0">
                <a:latin typeface="Times New Roman"/>
                <a:cs typeface="Times New Roman"/>
              </a:rPr>
              <a:t>programming </a:t>
            </a:r>
            <a:r>
              <a:rPr sz="1800" spc="-20" dirty="0">
                <a:latin typeface="Times New Roman"/>
                <a:cs typeface="Times New Roman"/>
              </a:rPr>
              <a:t>language. </a:t>
            </a:r>
            <a:r>
              <a:rPr sz="1800" dirty="0">
                <a:latin typeface="Times New Roman"/>
                <a:cs typeface="Times New Roman"/>
              </a:rPr>
              <a:t>It supports Object </a:t>
            </a:r>
            <a:r>
              <a:rPr sz="1800" spc="-20" dirty="0">
                <a:latin typeface="Times New Roman"/>
                <a:cs typeface="Times New Roman"/>
              </a:rPr>
              <a:t>Oriented </a:t>
            </a:r>
            <a:r>
              <a:rPr sz="1800" spc="-15" dirty="0">
                <a:latin typeface="Times New Roman"/>
                <a:cs typeface="Times New Roman"/>
              </a:rPr>
              <a:t>programming</a:t>
            </a:r>
            <a:r>
              <a:rPr sz="1800" spc="-10" dirty="0">
                <a:latin typeface="Times New Roman"/>
                <a:cs typeface="Times New Roman"/>
              </a:rPr>
              <a:t> </a:t>
            </a:r>
            <a:r>
              <a:rPr sz="1800" spc="-5" dirty="0">
                <a:latin typeface="Times New Roman"/>
                <a:cs typeface="Times New Roman"/>
              </a:rPr>
              <a:t>approach </a:t>
            </a:r>
            <a:r>
              <a:rPr sz="1800" spc="-10" dirty="0">
                <a:latin typeface="Times New Roman"/>
                <a:cs typeface="Times New Roman"/>
              </a:rPr>
              <a:t>to </a:t>
            </a:r>
            <a:r>
              <a:rPr sz="1800" spc="-434" dirty="0">
                <a:latin typeface="Times New Roman"/>
                <a:cs typeface="Times New Roman"/>
              </a:rPr>
              <a:t> </a:t>
            </a:r>
            <a:r>
              <a:rPr sz="1800" spc="-15" dirty="0">
                <a:latin typeface="Times New Roman"/>
                <a:cs typeface="Times New Roman"/>
              </a:rPr>
              <a:t>develop</a:t>
            </a:r>
            <a:r>
              <a:rPr sz="1800" spc="90" dirty="0">
                <a:latin typeface="Times New Roman"/>
                <a:cs typeface="Times New Roman"/>
              </a:rPr>
              <a:t> </a:t>
            </a:r>
            <a:r>
              <a:rPr sz="1800" spc="-15" dirty="0">
                <a:latin typeface="Times New Roman"/>
                <a:cs typeface="Times New Roman"/>
              </a:rPr>
              <a:t>applications.</a:t>
            </a:r>
            <a:endParaRPr sz="1800">
              <a:latin typeface="Times New Roman"/>
              <a:cs typeface="Times New Roman"/>
            </a:endParaRPr>
          </a:p>
          <a:p>
            <a:pPr>
              <a:lnSpc>
                <a:spcPct val="100000"/>
              </a:lnSpc>
              <a:spcBef>
                <a:spcPts val="20"/>
              </a:spcBef>
              <a:buFont typeface="Arial"/>
              <a:buChar char="•"/>
            </a:pPr>
            <a:endParaRPr sz="2700">
              <a:latin typeface="Times New Roman"/>
              <a:cs typeface="Times New Roman"/>
            </a:endParaRPr>
          </a:p>
          <a:p>
            <a:pPr marL="12700" marR="5080">
              <a:lnSpc>
                <a:spcPct val="150900"/>
              </a:lnSpc>
              <a:buSzPct val="94444"/>
              <a:buFont typeface="Arial"/>
              <a:buChar char="•"/>
              <a:tabLst>
                <a:tab pos="93980" algn="l"/>
              </a:tabLst>
            </a:pPr>
            <a:r>
              <a:rPr sz="1800" dirty="0">
                <a:latin typeface="Times New Roman"/>
                <a:cs typeface="Times New Roman"/>
              </a:rPr>
              <a:t>It</a:t>
            </a:r>
            <a:r>
              <a:rPr sz="1800" spc="-5" dirty="0">
                <a:latin typeface="Times New Roman"/>
                <a:cs typeface="Times New Roman"/>
              </a:rPr>
              <a:t> </a:t>
            </a:r>
            <a:r>
              <a:rPr sz="1800" spc="-15" dirty="0">
                <a:latin typeface="Times New Roman"/>
                <a:cs typeface="Times New Roman"/>
              </a:rPr>
              <a:t>is</a:t>
            </a:r>
            <a:r>
              <a:rPr sz="1800" spc="-55" dirty="0">
                <a:latin typeface="Times New Roman"/>
                <a:cs typeface="Times New Roman"/>
              </a:rPr>
              <a:t> </a:t>
            </a:r>
            <a:r>
              <a:rPr sz="1800" spc="-15" dirty="0">
                <a:latin typeface="Times New Roman"/>
                <a:cs typeface="Times New Roman"/>
              </a:rPr>
              <a:t>simple</a:t>
            </a:r>
            <a:r>
              <a:rPr sz="1800" spc="-35" dirty="0">
                <a:latin typeface="Times New Roman"/>
                <a:cs typeface="Times New Roman"/>
              </a:rPr>
              <a:t> </a:t>
            </a:r>
            <a:r>
              <a:rPr sz="1800" spc="-20" dirty="0">
                <a:latin typeface="Times New Roman"/>
                <a:cs typeface="Times New Roman"/>
              </a:rPr>
              <a:t>and</a:t>
            </a:r>
            <a:r>
              <a:rPr sz="1800" spc="-35" dirty="0">
                <a:latin typeface="Times New Roman"/>
                <a:cs typeface="Times New Roman"/>
              </a:rPr>
              <a:t> </a:t>
            </a:r>
            <a:r>
              <a:rPr sz="1800" spc="-10" dirty="0">
                <a:latin typeface="Times New Roman"/>
                <a:cs typeface="Times New Roman"/>
              </a:rPr>
              <a:t>easy </a:t>
            </a:r>
            <a:r>
              <a:rPr sz="1800" spc="-15" dirty="0">
                <a:latin typeface="Times New Roman"/>
                <a:cs typeface="Times New Roman"/>
              </a:rPr>
              <a:t>to</a:t>
            </a:r>
            <a:r>
              <a:rPr sz="1800" spc="-25" dirty="0">
                <a:latin typeface="Times New Roman"/>
                <a:cs typeface="Times New Roman"/>
              </a:rPr>
              <a:t> </a:t>
            </a:r>
            <a:r>
              <a:rPr sz="1800" spc="-20" dirty="0">
                <a:latin typeface="Times New Roman"/>
                <a:cs typeface="Times New Roman"/>
              </a:rPr>
              <a:t>learn</a:t>
            </a:r>
            <a:r>
              <a:rPr sz="1800" spc="-55" dirty="0">
                <a:latin typeface="Times New Roman"/>
                <a:cs typeface="Times New Roman"/>
              </a:rPr>
              <a:t> </a:t>
            </a:r>
            <a:r>
              <a:rPr sz="1800" spc="-20" dirty="0">
                <a:latin typeface="Times New Roman"/>
                <a:cs typeface="Times New Roman"/>
              </a:rPr>
              <a:t>and</a:t>
            </a:r>
            <a:r>
              <a:rPr sz="1800" spc="-35" dirty="0">
                <a:latin typeface="Times New Roman"/>
                <a:cs typeface="Times New Roman"/>
              </a:rPr>
              <a:t> </a:t>
            </a:r>
            <a:r>
              <a:rPr sz="1800" spc="-15" dirty="0">
                <a:latin typeface="Times New Roman"/>
                <a:cs typeface="Times New Roman"/>
              </a:rPr>
              <a:t>provides</a:t>
            </a:r>
            <a:r>
              <a:rPr sz="1800" spc="-55" dirty="0">
                <a:latin typeface="Times New Roman"/>
                <a:cs typeface="Times New Roman"/>
              </a:rPr>
              <a:t> </a:t>
            </a:r>
            <a:r>
              <a:rPr sz="1800" spc="-10" dirty="0">
                <a:latin typeface="Times New Roman"/>
                <a:cs typeface="Times New Roman"/>
              </a:rPr>
              <a:t>lots</a:t>
            </a:r>
            <a:r>
              <a:rPr sz="1800" spc="-40" dirty="0">
                <a:latin typeface="Times New Roman"/>
                <a:cs typeface="Times New Roman"/>
              </a:rPr>
              <a:t> </a:t>
            </a:r>
            <a:r>
              <a:rPr sz="1800" dirty="0">
                <a:latin typeface="Times New Roman"/>
                <a:cs typeface="Times New Roman"/>
              </a:rPr>
              <a:t>of</a:t>
            </a:r>
            <a:r>
              <a:rPr sz="1800" spc="25" dirty="0">
                <a:latin typeface="Times New Roman"/>
                <a:cs typeface="Times New Roman"/>
              </a:rPr>
              <a:t> </a:t>
            </a:r>
            <a:r>
              <a:rPr sz="1800" spc="-15" dirty="0">
                <a:latin typeface="Times New Roman"/>
                <a:cs typeface="Times New Roman"/>
              </a:rPr>
              <a:t>high-level</a:t>
            </a:r>
            <a:r>
              <a:rPr sz="1800" spc="-55" dirty="0">
                <a:latin typeface="Times New Roman"/>
                <a:cs typeface="Times New Roman"/>
              </a:rPr>
              <a:t> </a:t>
            </a:r>
            <a:r>
              <a:rPr sz="1800" spc="-20" dirty="0">
                <a:latin typeface="Times New Roman"/>
                <a:cs typeface="Times New Roman"/>
              </a:rPr>
              <a:t>data</a:t>
            </a:r>
            <a:r>
              <a:rPr sz="1800" spc="409" dirty="0">
                <a:latin typeface="Times New Roman"/>
                <a:cs typeface="Times New Roman"/>
              </a:rPr>
              <a:t> </a:t>
            </a:r>
            <a:r>
              <a:rPr sz="1800" spc="-15" dirty="0">
                <a:latin typeface="Times New Roman"/>
                <a:cs typeface="Times New Roman"/>
              </a:rPr>
              <a:t>structures.Python </a:t>
            </a:r>
            <a:r>
              <a:rPr sz="1800" spc="-434" dirty="0">
                <a:latin typeface="Times New Roman"/>
                <a:cs typeface="Times New Roman"/>
              </a:rPr>
              <a:t> </a:t>
            </a:r>
            <a:r>
              <a:rPr sz="1800" spc="-15" dirty="0">
                <a:latin typeface="Times New Roman"/>
                <a:cs typeface="Times New Roman"/>
              </a:rPr>
              <a:t>is </a:t>
            </a:r>
            <a:r>
              <a:rPr sz="1800" dirty="0">
                <a:latin typeface="Times New Roman"/>
                <a:cs typeface="Times New Roman"/>
              </a:rPr>
              <a:t>easy </a:t>
            </a:r>
            <a:r>
              <a:rPr sz="1800" spc="-10" dirty="0">
                <a:latin typeface="Times New Roman"/>
                <a:cs typeface="Times New Roman"/>
              </a:rPr>
              <a:t>to </a:t>
            </a:r>
            <a:r>
              <a:rPr sz="1800" spc="-20" dirty="0">
                <a:latin typeface="Times New Roman"/>
                <a:cs typeface="Times New Roman"/>
              </a:rPr>
              <a:t>learn </a:t>
            </a:r>
            <a:r>
              <a:rPr sz="1800" dirty="0">
                <a:latin typeface="Times New Roman"/>
                <a:cs typeface="Times New Roman"/>
              </a:rPr>
              <a:t>yet powerful </a:t>
            </a:r>
            <a:r>
              <a:rPr sz="1800" spc="-10" dirty="0">
                <a:latin typeface="Times New Roman"/>
                <a:cs typeface="Times New Roman"/>
              </a:rPr>
              <a:t>and </a:t>
            </a:r>
            <a:r>
              <a:rPr sz="1800" spc="-20" dirty="0">
                <a:latin typeface="Times New Roman"/>
                <a:cs typeface="Times New Roman"/>
              </a:rPr>
              <a:t>versatile </a:t>
            </a:r>
            <a:r>
              <a:rPr sz="1800" spc="-15" dirty="0">
                <a:latin typeface="Times New Roman"/>
                <a:cs typeface="Times New Roman"/>
              </a:rPr>
              <a:t>scripting</a:t>
            </a:r>
            <a:r>
              <a:rPr sz="1800" spc="-10" dirty="0">
                <a:latin typeface="Times New Roman"/>
                <a:cs typeface="Times New Roman"/>
              </a:rPr>
              <a:t> </a:t>
            </a:r>
            <a:r>
              <a:rPr sz="1800" spc="-20" dirty="0">
                <a:latin typeface="Times New Roman"/>
                <a:cs typeface="Times New Roman"/>
              </a:rPr>
              <a:t>language, </a:t>
            </a:r>
            <a:r>
              <a:rPr sz="1800" dirty="0">
                <a:latin typeface="Times New Roman"/>
                <a:cs typeface="Times New Roman"/>
              </a:rPr>
              <a:t>which </a:t>
            </a:r>
            <a:r>
              <a:rPr sz="1800" spc="-25" dirty="0">
                <a:latin typeface="Times New Roman"/>
                <a:cs typeface="Times New Roman"/>
              </a:rPr>
              <a:t>makes it </a:t>
            </a:r>
            <a:r>
              <a:rPr sz="1800" spc="-20" dirty="0">
                <a:latin typeface="Times New Roman"/>
                <a:cs typeface="Times New Roman"/>
              </a:rPr>
              <a:t> att</a:t>
            </a:r>
            <a:r>
              <a:rPr sz="1800" spc="-25" dirty="0">
                <a:latin typeface="Times New Roman"/>
                <a:cs typeface="Times New Roman"/>
              </a:rPr>
              <a:t>r</a:t>
            </a:r>
            <a:r>
              <a:rPr sz="1800" spc="-20" dirty="0">
                <a:latin typeface="Times New Roman"/>
                <a:cs typeface="Times New Roman"/>
              </a:rPr>
              <a:t>acti</a:t>
            </a:r>
            <a:r>
              <a:rPr sz="1800" spc="-25" dirty="0">
                <a:latin typeface="Times New Roman"/>
                <a:cs typeface="Times New Roman"/>
              </a:rPr>
              <a:t>v</a:t>
            </a:r>
            <a:r>
              <a:rPr sz="1800" dirty="0">
                <a:latin typeface="Times New Roman"/>
                <a:cs typeface="Times New Roman"/>
              </a:rPr>
              <a:t>e</a:t>
            </a:r>
            <a:r>
              <a:rPr sz="1800" spc="-40" dirty="0">
                <a:latin typeface="Times New Roman"/>
                <a:cs typeface="Times New Roman"/>
              </a:rPr>
              <a:t> </a:t>
            </a:r>
            <a:r>
              <a:rPr sz="1800" dirty="0">
                <a:latin typeface="Times New Roman"/>
                <a:cs typeface="Times New Roman"/>
              </a:rPr>
              <a:t>for</a:t>
            </a:r>
            <a:r>
              <a:rPr sz="1800" spc="-114" dirty="0">
                <a:latin typeface="Times New Roman"/>
                <a:cs typeface="Times New Roman"/>
              </a:rPr>
              <a:t> </a:t>
            </a:r>
            <a:r>
              <a:rPr sz="1800" spc="-25" dirty="0">
                <a:latin typeface="Times New Roman"/>
                <a:cs typeface="Times New Roman"/>
              </a:rPr>
              <a:t>A</a:t>
            </a:r>
            <a:r>
              <a:rPr sz="1800" spc="-15" dirty="0">
                <a:latin typeface="Times New Roman"/>
                <a:cs typeface="Times New Roman"/>
              </a:rPr>
              <a:t>pp</a:t>
            </a:r>
            <a:r>
              <a:rPr sz="1800" spc="-10" dirty="0">
                <a:latin typeface="Times New Roman"/>
                <a:cs typeface="Times New Roman"/>
              </a:rPr>
              <a:t>licat</a:t>
            </a:r>
            <a:r>
              <a:rPr sz="1800" spc="-20" dirty="0">
                <a:latin typeface="Times New Roman"/>
                <a:cs typeface="Times New Roman"/>
              </a:rPr>
              <a:t>i</a:t>
            </a:r>
            <a:r>
              <a:rPr sz="1800" spc="-15" dirty="0">
                <a:latin typeface="Times New Roman"/>
                <a:cs typeface="Times New Roman"/>
              </a:rPr>
              <a:t>o</a:t>
            </a:r>
            <a:r>
              <a:rPr sz="1800" dirty="0">
                <a:latin typeface="Times New Roman"/>
                <a:cs typeface="Times New Roman"/>
              </a:rPr>
              <a:t>n</a:t>
            </a:r>
            <a:r>
              <a:rPr sz="1800" spc="55" dirty="0">
                <a:latin typeface="Times New Roman"/>
                <a:cs typeface="Times New Roman"/>
              </a:rPr>
              <a:t> </a:t>
            </a:r>
            <a:r>
              <a:rPr sz="1800" spc="-25" dirty="0">
                <a:latin typeface="Times New Roman"/>
                <a:cs typeface="Times New Roman"/>
              </a:rPr>
              <a:t>D</a:t>
            </a:r>
            <a:r>
              <a:rPr sz="1800" spc="-10" dirty="0">
                <a:latin typeface="Times New Roman"/>
                <a:cs typeface="Times New Roman"/>
              </a:rPr>
              <a:t>e</a:t>
            </a:r>
            <a:r>
              <a:rPr sz="1800" spc="-15" dirty="0">
                <a:latin typeface="Times New Roman"/>
                <a:cs typeface="Times New Roman"/>
              </a:rPr>
              <a:t>v</a:t>
            </a:r>
            <a:r>
              <a:rPr sz="1800" spc="-10" dirty="0">
                <a:latin typeface="Times New Roman"/>
                <a:cs typeface="Times New Roman"/>
              </a:rPr>
              <a:t>el</a:t>
            </a:r>
            <a:r>
              <a:rPr sz="1800" spc="-15" dirty="0">
                <a:latin typeface="Times New Roman"/>
                <a:cs typeface="Times New Roman"/>
              </a:rPr>
              <a:t>op</a:t>
            </a:r>
            <a:r>
              <a:rPr sz="1800" spc="-20" dirty="0">
                <a:latin typeface="Times New Roman"/>
                <a:cs typeface="Times New Roman"/>
              </a:rPr>
              <a:t>m</a:t>
            </a:r>
            <a:r>
              <a:rPr sz="1800" spc="-10" dirty="0">
                <a:latin typeface="Times New Roman"/>
                <a:cs typeface="Times New Roman"/>
              </a:rPr>
              <a:t>e</a:t>
            </a:r>
            <a:r>
              <a:rPr sz="1800" spc="-15" dirty="0">
                <a:latin typeface="Times New Roman"/>
                <a:cs typeface="Times New Roman"/>
              </a:rPr>
              <a:t>n</a:t>
            </a:r>
            <a:r>
              <a:rPr sz="1800" spc="-5" dirty="0">
                <a:latin typeface="Times New Roman"/>
                <a:cs typeface="Times New Roman"/>
              </a:rPr>
              <a:t>t</a:t>
            </a:r>
            <a:r>
              <a:rPr sz="1800" dirty="0">
                <a:latin typeface="Times New Roman"/>
                <a:cs typeface="Times New Roman"/>
              </a:rPr>
              <a:t>.</a:t>
            </a:r>
            <a:endParaRPr sz="1800">
              <a:latin typeface="Times New Roman"/>
              <a:cs typeface="Times New Roman"/>
            </a:endParaRPr>
          </a:p>
          <a:p>
            <a:pPr>
              <a:lnSpc>
                <a:spcPct val="100000"/>
              </a:lnSpc>
              <a:buFont typeface="Arial"/>
              <a:buChar char="•"/>
            </a:pPr>
            <a:endParaRPr sz="2000">
              <a:latin typeface="Times New Roman"/>
              <a:cs typeface="Times New Roman"/>
            </a:endParaRPr>
          </a:p>
          <a:p>
            <a:pPr>
              <a:lnSpc>
                <a:spcPct val="100000"/>
              </a:lnSpc>
              <a:spcBef>
                <a:spcPts val="10"/>
              </a:spcBef>
              <a:buFont typeface="Arial"/>
              <a:buChar char="•"/>
            </a:pPr>
            <a:endParaRPr sz="2250">
              <a:latin typeface="Times New Roman"/>
              <a:cs typeface="Times New Roman"/>
            </a:endParaRPr>
          </a:p>
          <a:p>
            <a:pPr marL="12700" marR="720090">
              <a:lnSpc>
                <a:spcPct val="150000"/>
              </a:lnSpc>
              <a:buSzPct val="94444"/>
              <a:buFont typeface="Arial"/>
              <a:buChar char="•"/>
              <a:tabLst>
                <a:tab pos="93980" algn="l"/>
              </a:tabLst>
            </a:pPr>
            <a:r>
              <a:rPr sz="1800" spc="-10" dirty="0">
                <a:latin typeface="Times New Roman"/>
                <a:cs typeface="Times New Roman"/>
              </a:rPr>
              <a:t>Python</a:t>
            </a:r>
            <a:r>
              <a:rPr sz="1800" spc="-70" dirty="0">
                <a:latin typeface="Times New Roman"/>
                <a:cs typeface="Times New Roman"/>
              </a:rPr>
              <a:t> </a:t>
            </a:r>
            <a:r>
              <a:rPr sz="1800" dirty="0">
                <a:latin typeface="Times New Roman"/>
                <a:cs typeface="Times New Roman"/>
              </a:rPr>
              <a:t>supports</a:t>
            </a:r>
            <a:r>
              <a:rPr sz="1800" spc="-50" dirty="0">
                <a:latin typeface="Times New Roman"/>
                <a:cs typeface="Times New Roman"/>
              </a:rPr>
              <a:t> </a:t>
            </a:r>
            <a:r>
              <a:rPr sz="1800" spc="-35" dirty="0">
                <a:latin typeface="Times New Roman"/>
                <a:cs typeface="Times New Roman"/>
              </a:rPr>
              <a:t>multiple</a:t>
            </a:r>
            <a:r>
              <a:rPr sz="1800" spc="-25" dirty="0">
                <a:latin typeface="Times New Roman"/>
                <a:cs typeface="Times New Roman"/>
              </a:rPr>
              <a:t> programming</a:t>
            </a:r>
            <a:r>
              <a:rPr sz="1800" spc="5" dirty="0">
                <a:latin typeface="Times New Roman"/>
                <a:cs typeface="Times New Roman"/>
              </a:rPr>
              <a:t> </a:t>
            </a:r>
            <a:r>
              <a:rPr sz="1800" spc="-20" dirty="0">
                <a:latin typeface="Times New Roman"/>
                <a:cs typeface="Times New Roman"/>
              </a:rPr>
              <a:t>pattern,</a:t>
            </a:r>
            <a:r>
              <a:rPr sz="1800" spc="-75" dirty="0">
                <a:latin typeface="Times New Roman"/>
                <a:cs typeface="Times New Roman"/>
              </a:rPr>
              <a:t> </a:t>
            </a:r>
            <a:r>
              <a:rPr sz="1800" spc="-20" dirty="0">
                <a:latin typeface="Times New Roman"/>
                <a:cs typeface="Times New Roman"/>
              </a:rPr>
              <a:t>including</a:t>
            </a:r>
            <a:r>
              <a:rPr sz="1800" spc="-35" dirty="0">
                <a:latin typeface="Times New Roman"/>
                <a:cs typeface="Times New Roman"/>
              </a:rPr>
              <a:t> </a:t>
            </a:r>
            <a:r>
              <a:rPr sz="1800" dirty="0">
                <a:latin typeface="Times New Roman"/>
                <a:cs typeface="Times New Roman"/>
              </a:rPr>
              <a:t>object-</a:t>
            </a:r>
            <a:r>
              <a:rPr sz="1800" spc="35" dirty="0">
                <a:latin typeface="Times New Roman"/>
                <a:cs typeface="Times New Roman"/>
              </a:rPr>
              <a:t> </a:t>
            </a:r>
            <a:r>
              <a:rPr sz="1800" spc="-15" dirty="0">
                <a:latin typeface="Times New Roman"/>
                <a:cs typeface="Times New Roman"/>
              </a:rPr>
              <a:t>oriented, </a:t>
            </a:r>
            <a:r>
              <a:rPr sz="1800" spc="-434" dirty="0">
                <a:latin typeface="Times New Roman"/>
                <a:cs typeface="Times New Roman"/>
              </a:rPr>
              <a:t> </a:t>
            </a:r>
            <a:r>
              <a:rPr sz="1800" spc="-25" dirty="0">
                <a:latin typeface="Times New Roman"/>
                <a:cs typeface="Times New Roman"/>
              </a:rPr>
              <a:t>imperative,</a:t>
            </a:r>
            <a:r>
              <a:rPr sz="1800" spc="-75" dirty="0">
                <a:latin typeface="Times New Roman"/>
                <a:cs typeface="Times New Roman"/>
              </a:rPr>
              <a:t> </a:t>
            </a:r>
            <a:r>
              <a:rPr sz="1800" spc="-10" dirty="0">
                <a:latin typeface="Times New Roman"/>
                <a:cs typeface="Times New Roman"/>
              </a:rPr>
              <a:t>and</a:t>
            </a:r>
            <a:r>
              <a:rPr sz="1800" spc="-45" dirty="0">
                <a:latin typeface="Times New Roman"/>
                <a:cs typeface="Times New Roman"/>
              </a:rPr>
              <a:t> </a:t>
            </a:r>
            <a:r>
              <a:rPr sz="1800" spc="-15" dirty="0">
                <a:latin typeface="Times New Roman"/>
                <a:cs typeface="Times New Roman"/>
              </a:rPr>
              <a:t>functional</a:t>
            </a:r>
            <a:r>
              <a:rPr sz="1800" spc="-60" dirty="0">
                <a:latin typeface="Times New Roman"/>
                <a:cs typeface="Times New Roman"/>
              </a:rPr>
              <a:t> </a:t>
            </a:r>
            <a:r>
              <a:rPr sz="1800" spc="5" dirty="0">
                <a:latin typeface="Times New Roman"/>
                <a:cs typeface="Times New Roman"/>
              </a:rPr>
              <a:t>or</a:t>
            </a:r>
            <a:r>
              <a:rPr sz="1800" spc="30" dirty="0">
                <a:latin typeface="Times New Roman"/>
                <a:cs typeface="Times New Roman"/>
              </a:rPr>
              <a:t> </a:t>
            </a:r>
            <a:r>
              <a:rPr sz="1800" spc="-5" dirty="0">
                <a:latin typeface="Times New Roman"/>
                <a:cs typeface="Times New Roman"/>
              </a:rPr>
              <a:t>procedural</a:t>
            </a:r>
            <a:r>
              <a:rPr sz="1800" spc="-40" dirty="0">
                <a:latin typeface="Times New Roman"/>
                <a:cs typeface="Times New Roman"/>
              </a:rPr>
              <a:t> </a:t>
            </a:r>
            <a:r>
              <a:rPr sz="1800" spc="-15" dirty="0">
                <a:latin typeface="Times New Roman"/>
                <a:cs typeface="Times New Roman"/>
              </a:rPr>
              <a:t>programming</a:t>
            </a:r>
            <a:r>
              <a:rPr sz="1800" spc="-10" dirty="0">
                <a:latin typeface="Times New Roman"/>
                <a:cs typeface="Times New Roman"/>
              </a:rPr>
              <a:t> styles.</a:t>
            </a:r>
            <a:endParaRPr sz="1800">
              <a:latin typeface="Times New Roman"/>
              <a:cs typeface="Times New Roman"/>
            </a:endParaRPr>
          </a:p>
        </p:txBody>
      </p:sp>
      <p:pic>
        <p:nvPicPr>
          <p:cNvPr id="4" name="object 4"/>
          <p:cNvPicPr/>
          <p:nvPr/>
        </p:nvPicPr>
        <p:blipFill>
          <a:blip r:embed="rId3" cstate="print"/>
          <a:stretch>
            <a:fillRect/>
          </a:stretch>
        </p:blipFill>
        <p:spPr>
          <a:xfrm>
            <a:off x="6925056" y="2129027"/>
            <a:ext cx="2207513" cy="2143506"/>
          </a:xfrm>
          <a:prstGeom prst="rect">
            <a:avLst/>
          </a:prstGeom>
        </p:spPr>
      </p:pic>
      <p:pic>
        <p:nvPicPr>
          <p:cNvPr id="5" name="object 5"/>
          <p:cNvPicPr/>
          <p:nvPr/>
        </p:nvPicPr>
        <p:blipFill>
          <a:blip r:embed="rId4" cstate="print"/>
          <a:stretch>
            <a:fillRect/>
          </a:stretch>
        </p:blipFill>
        <p:spPr>
          <a:xfrm>
            <a:off x="6941877" y="26472"/>
            <a:ext cx="2175650" cy="211126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73792" y="1383696"/>
            <a:ext cx="3217956" cy="423146"/>
          </a:xfrm>
          <a:prstGeom prst="rect">
            <a:avLst/>
          </a:prstGeom>
        </p:spPr>
      </p:pic>
      <p:sp>
        <p:nvSpPr>
          <p:cNvPr id="3" name="object 3"/>
          <p:cNvSpPr txBox="1"/>
          <p:nvPr/>
        </p:nvSpPr>
        <p:spPr>
          <a:xfrm>
            <a:off x="1407922" y="2049907"/>
            <a:ext cx="6478905" cy="2277110"/>
          </a:xfrm>
          <a:prstGeom prst="rect">
            <a:avLst/>
          </a:prstGeom>
        </p:spPr>
        <p:txBody>
          <a:bodyPr vert="horz" wrap="square" lIns="0" tIns="208915" rIns="0" bIns="0" rtlCol="0">
            <a:spAutoFit/>
          </a:bodyPr>
          <a:lstStyle/>
          <a:p>
            <a:pPr marL="268605" indent="-256540">
              <a:lnSpc>
                <a:spcPct val="100000"/>
              </a:lnSpc>
              <a:spcBef>
                <a:spcPts val="1645"/>
              </a:spcBef>
              <a:buClr>
                <a:srgbClr val="2CA1BE"/>
              </a:buClr>
              <a:buSzPct val="66666"/>
              <a:buFont typeface="Wingdings"/>
              <a:buChar char=""/>
              <a:tabLst>
                <a:tab pos="269240" algn="l"/>
              </a:tabLst>
            </a:pPr>
            <a:r>
              <a:rPr sz="2400" dirty="0">
                <a:latin typeface="Times New Roman"/>
                <a:cs typeface="Times New Roman"/>
              </a:rPr>
              <a:t>Detect</a:t>
            </a:r>
            <a:r>
              <a:rPr sz="2400" spc="-3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spc="-5" dirty="0">
                <a:latin typeface="Times New Roman"/>
                <a:cs typeface="Times New Roman"/>
              </a:rPr>
              <a:t>fraudulent</a:t>
            </a:r>
            <a:r>
              <a:rPr sz="2400" spc="-40" dirty="0">
                <a:latin typeface="Times New Roman"/>
                <a:cs typeface="Times New Roman"/>
              </a:rPr>
              <a:t> </a:t>
            </a:r>
            <a:r>
              <a:rPr sz="2400" dirty="0">
                <a:latin typeface="Times New Roman"/>
                <a:cs typeface="Times New Roman"/>
              </a:rPr>
              <a:t>transactions.</a:t>
            </a:r>
            <a:endParaRPr sz="2400">
              <a:latin typeface="Times New Roman"/>
              <a:cs typeface="Times New Roman"/>
            </a:endParaRPr>
          </a:p>
          <a:p>
            <a:pPr marL="268605" indent="-256540">
              <a:lnSpc>
                <a:spcPct val="100000"/>
              </a:lnSpc>
              <a:spcBef>
                <a:spcPts val="1550"/>
              </a:spcBef>
              <a:buClr>
                <a:srgbClr val="2CA1BE"/>
              </a:buClr>
              <a:buSzPct val="66666"/>
              <a:buFont typeface="Wingdings"/>
              <a:buChar char=""/>
              <a:tabLst>
                <a:tab pos="269240" algn="l"/>
              </a:tabLst>
            </a:pPr>
            <a:r>
              <a:rPr sz="2400" spc="-5" dirty="0">
                <a:latin typeface="Times New Roman"/>
                <a:cs typeface="Times New Roman"/>
              </a:rPr>
              <a:t>Minimization</a:t>
            </a:r>
            <a:r>
              <a:rPr sz="2400" spc="-5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credit</a:t>
            </a:r>
            <a:r>
              <a:rPr sz="2400" spc="-40" dirty="0">
                <a:latin typeface="Times New Roman"/>
                <a:cs typeface="Times New Roman"/>
              </a:rPr>
              <a:t> </a:t>
            </a:r>
            <a:r>
              <a:rPr sz="2400" dirty="0">
                <a:latin typeface="Times New Roman"/>
                <a:cs typeface="Times New Roman"/>
              </a:rPr>
              <a:t>card</a:t>
            </a:r>
            <a:r>
              <a:rPr sz="2400" spc="-20" dirty="0">
                <a:latin typeface="Times New Roman"/>
                <a:cs typeface="Times New Roman"/>
              </a:rPr>
              <a:t> </a:t>
            </a:r>
            <a:r>
              <a:rPr sz="2400" dirty="0">
                <a:latin typeface="Times New Roman"/>
                <a:cs typeface="Times New Roman"/>
              </a:rPr>
              <a:t>fraud.</a:t>
            </a:r>
            <a:endParaRPr sz="2400">
              <a:latin typeface="Times New Roman"/>
              <a:cs typeface="Times New Roman"/>
            </a:endParaRPr>
          </a:p>
          <a:p>
            <a:pPr marL="268605" indent="-256540">
              <a:lnSpc>
                <a:spcPct val="100000"/>
              </a:lnSpc>
              <a:spcBef>
                <a:spcPts val="1560"/>
              </a:spcBef>
              <a:buClr>
                <a:srgbClr val="2CA1BE"/>
              </a:buClr>
              <a:buSzPct val="66666"/>
              <a:buFont typeface="Wingdings"/>
              <a:buChar char=""/>
              <a:tabLst>
                <a:tab pos="269240" algn="l"/>
                <a:tab pos="1817370" algn="l"/>
              </a:tabLst>
            </a:pPr>
            <a:r>
              <a:rPr sz="2400" dirty="0">
                <a:latin typeface="Times New Roman"/>
                <a:cs typeface="Times New Roman"/>
              </a:rPr>
              <a:t>Analysis</a:t>
            </a:r>
            <a:r>
              <a:rPr sz="2400" spc="-15" dirty="0">
                <a:latin typeface="Times New Roman"/>
                <a:cs typeface="Times New Roman"/>
              </a:rPr>
              <a:t> </a:t>
            </a:r>
            <a:r>
              <a:rPr sz="2400" dirty="0">
                <a:latin typeface="Times New Roman"/>
                <a:cs typeface="Times New Roman"/>
              </a:rPr>
              <a:t>of	</a:t>
            </a:r>
            <a:r>
              <a:rPr sz="2400" spc="-5" dirty="0">
                <a:latin typeface="Times New Roman"/>
                <a:cs typeface="Times New Roman"/>
              </a:rPr>
              <a:t>multiple</a:t>
            </a:r>
            <a:r>
              <a:rPr sz="2400" spc="-35" dirty="0">
                <a:latin typeface="Times New Roman"/>
                <a:cs typeface="Times New Roman"/>
              </a:rPr>
              <a:t> </a:t>
            </a:r>
            <a:r>
              <a:rPr sz="2400" spc="-5" dirty="0">
                <a:latin typeface="Times New Roman"/>
                <a:cs typeface="Times New Roman"/>
              </a:rPr>
              <a:t>machine</a:t>
            </a:r>
            <a:r>
              <a:rPr sz="2400" dirty="0">
                <a:latin typeface="Times New Roman"/>
                <a:cs typeface="Times New Roman"/>
              </a:rPr>
              <a:t> learning</a:t>
            </a:r>
            <a:r>
              <a:rPr sz="2400" spc="-30" dirty="0">
                <a:latin typeface="Times New Roman"/>
                <a:cs typeface="Times New Roman"/>
              </a:rPr>
              <a:t> </a:t>
            </a:r>
            <a:r>
              <a:rPr sz="2400" spc="-5" dirty="0">
                <a:latin typeface="Times New Roman"/>
                <a:cs typeface="Times New Roman"/>
              </a:rPr>
              <a:t>algorithms.</a:t>
            </a:r>
            <a:endParaRPr sz="2400">
              <a:latin typeface="Times New Roman"/>
              <a:cs typeface="Times New Roman"/>
            </a:endParaRPr>
          </a:p>
          <a:p>
            <a:pPr marL="268605" indent="-256540">
              <a:lnSpc>
                <a:spcPct val="100000"/>
              </a:lnSpc>
              <a:spcBef>
                <a:spcPts val="1550"/>
              </a:spcBef>
              <a:buClr>
                <a:srgbClr val="2CA1BE"/>
              </a:buClr>
              <a:buSzPct val="66666"/>
              <a:buFont typeface="Wingdings"/>
              <a:buChar char=""/>
              <a:tabLst>
                <a:tab pos="269240" algn="l"/>
              </a:tabLst>
            </a:pPr>
            <a:r>
              <a:rPr sz="2400" dirty="0">
                <a:latin typeface="Times New Roman"/>
                <a:cs typeface="Times New Roman"/>
              </a:rPr>
              <a:t>Better</a:t>
            </a:r>
            <a:r>
              <a:rPr sz="2400" spc="-50" dirty="0">
                <a:latin typeface="Times New Roman"/>
                <a:cs typeface="Times New Roman"/>
              </a:rPr>
              <a:t> </a:t>
            </a:r>
            <a:r>
              <a:rPr sz="2400" spc="-5" dirty="0">
                <a:latin typeface="Times New Roman"/>
                <a:cs typeface="Times New Roman"/>
              </a:rPr>
              <a:t>performance</a:t>
            </a:r>
            <a:r>
              <a:rPr sz="2400" spc="-15"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accuracy</a:t>
            </a:r>
            <a:endParaRPr sz="2400">
              <a:latin typeface="Times New Roman"/>
              <a:cs typeface="Times New Roman"/>
            </a:endParaRPr>
          </a:p>
        </p:txBody>
      </p:sp>
      <p:pic>
        <p:nvPicPr>
          <p:cNvPr id="4" name="object 4"/>
          <p:cNvPicPr/>
          <p:nvPr/>
        </p:nvPicPr>
        <p:blipFill>
          <a:blip r:embed="rId3" cstate="print"/>
          <a:stretch>
            <a:fillRect/>
          </a:stretch>
        </p:blipFill>
        <p:spPr>
          <a:xfrm>
            <a:off x="6021323" y="2282951"/>
            <a:ext cx="1724405" cy="1770126"/>
          </a:xfrm>
          <a:prstGeom prst="rect">
            <a:avLst/>
          </a:prstGeom>
        </p:spPr>
      </p:pic>
      <p:pic>
        <p:nvPicPr>
          <p:cNvPr id="5" name="object 5"/>
          <p:cNvPicPr/>
          <p:nvPr/>
        </p:nvPicPr>
        <p:blipFill>
          <a:blip r:embed="rId4" cstate="print"/>
          <a:stretch>
            <a:fillRect/>
          </a:stretch>
        </p:blipFill>
        <p:spPr>
          <a:xfrm>
            <a:off x="6037707" y="551306"/>
            <a:ext cx="1693417" cy="17399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117447"/>
            <a:ext cx="5669915" cy="4648835"/>
          </a:xfrm>
          <a:prstGeom prst="rect">
            <a:avLst/>
          </a:prstGeom>
        </p:spPr>
        <p:txBody>
          <a:bodyPr vert="horz" wrap="square" lIns="0" tIns="62865" rIns="0" bIns="0" rtlCol="0">
            <a:spAutoFit/>
          </a:bodyPr>
          <a:lstStyle/>
          <a:p>
            <a:pPr marL="469900" indent="-457834">
              <a:lnSpc>
                <a:spcPct val="100000"/>
              </a:lnSpc>
              <a:spcBef>
                <a:spcPts val="495"/>
              </a:spcBef>
              <a:buClr>
                <a:srgbClr val="2CA1BE"/>
              </a:buClr>
              <a:buSzPct val="67500"/>
              <a:buFont typeface="Wingdings 3"/>
              <a:buChar char=""/>
              <a:tabLst>
                <a:tab pos="469900" algn="l"/>
                <a:tab pos="470534" algn="l"/>
              </a:tabLst>
            </a:pPr>
            <a:r>
              <a:rPr sz="2000" spc="-5" dirty="0">
                <a:latin typeface="Times New Roman"/>
                <a:cs typeface="Times New Roman"/>
              </a:rPr>
              <a:t>Frame</a:t>
            </a:r>
            <a:r>
              <a:rPr sz="2000" spc="-2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problem.</a:t>
            </a:r>
            <a:endParaRPr sz="2000">
              <a:latin typeface="Times New Roman"/>
              <a:cs typeface="Times New Roman"/>
            </a:endParaRPr>
          </a:p>
          <a:p>
            <a:pPr marL="469900" indent="-457834">
              <a:lnSpc>
                <a:spcPct val="100000"/>
              </a:lnSpc>
              <a:spcBef>
                <a:spcPts val="395"/>
              </a:spcBef>
              <a:buClr>
                <a:srgbClr val="2CA1BE"/>
              </a:buClr>
              <a:buSzPct val="67500"/>
              <a:buFont typeface="Wingdings 3"/>
              <a:buChar char=""/>
              <a:tabLst>
                <a:tab pos="469900" algn="l"/>
                <a:tab pos="470534" algn="l"/>
              </a:tabLst>
            </a:pPr>
            <a:r>
              <a:rPr sz="2000" dirty="0">
                <a:latin typeface="Times New Roman"/>
                <a:cs typeface="Times New Roman"/>
              </a:rPr>
              <a:t>Exploratory</a:t>
            </a:r>
            <a:r>
              <a:rPr sz="2000" spc="-65" dirty="0">
                <a:latin typeface="Times New Roman"/>
                <a:cs typeface="Times New Roman"/>
              </a:rPr>
              <a:t> </a:t>
            </a:r>
            <a:r>
              <a:rPr sz="2000" dirty="0">
                <a:latin typeface="Times New Roman"/>
                <a:cs typeface="Times New Roman"/>
              </a:rPr>
              <a:t>data</a:t>
            </a:r>
            <a:r>
              <a:rPr sz="2000" spc="-40" dirty="0">
                <a:latin typeface="Times New Roman"/>
                <a:cs typeface="Times New Roman"/>
              </a:rPr>
              <a:t> </a:t>
            </a:r>
            <a:r>
              <a:rPr sz="2000" dirty="0">
                <a:latin typeface="Times New Roman"/>
                <a:cs typeface="Times New Roman"/>
              </a:rPr>
              <a:t>analysis.</a:t>
            </a:r>
            <a:endParaRPr sz="2000">
              <a:latin typeface="Times New Roman"/>
              <a:cs typeface="Times New Roman"/>
            </a:endParaRPr>
          </a:p>
          <a:p>
            <a:pPr marL="711835" lvl="1" indent="-192405">
              <a:lnSpc>
                <a:spcPct val="100000"/>
              </a:lnSpc>
              <a:spcBef>
                <a:spcPts val="409"/>
              </a:spcBef>
              <a:buSzPct val="95000"/>
              <a:buAutoNum type="arabicPeriod"/>
              <a:tabLst>
                <a:tab pos="712470" algn="l"/>
              </a:tabLst>
            </a:pPr>
            <a:r>
              <a:rPr sz="2000" dirty="0">
                <a:latin typeface="Times New Roman"/>
                <a:cs typeface="Times New Roman"/>
              </a:rPr>
              <a:t>collect</a:t>
            </a:r>
            <a:r>
              <a:rPr sz="2000" spc="-5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raw</a:t>
            </a:r>
            <a:r>
              <a:rPr sz="2000" spc="-40"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711835" lvl="1" indent="-192405">
              <a:lnSpc>
                <a:spcPct val="100000"/>
              </a:lnSpc>
              <a:spcBef>
                <a:spcPts val="395"/>
              </a:spcBef>
              <a:buSzPct val="95000"/>
              <a:buAutoNum type="arabicPeriod"/>
              <a:tabLst>
                <a:tab pos="712470" algn="l"/>
              </a:tabLst>
            </a:pPr>
            <a:r>
              <a:rPr sz="2000" dirty="0">
                <a:latin typeface="Times New Roman"/>
                <a:cs typeface="Times New Roman"/>
              </a:rPr>
              <a:t>download</a:t>
            </a:r>
            <a:r>
              <a:rPr sz="2000" spc="-50" dirty="0">
                <a:latin typeface="Times New Roman"/>
                <a:cs typeface="Times New Roman"/>
              </a:rPr>
              <a:t> </a:t>
            </a:r>
            <a:r>
              <a:rPr sz="2000" dirty="0">
                <a:latin typeface="Times New Roman"/>
                <a:cs typeface="Times New Roman"/>
              </a:rPr>
              <a:t>data</a:t>
            </a:r>
            <a:r>
              <a:rPr sz="2000" spc="-30" dirty="0">
                <a:latin typeface="Times New Roman"/>
                <a:cs typeface="Times New Roman"/>
              </a:rPr>
              <a:t> </a:t>
            </a:r>
            <a:r>
              <a:rPr sz="2000" dirty="0">
                <a:latin typeface="Times New Roman"/>
                <a:cs typeface="Times New Roman"/>
              </a:rPr>
              <a:t>from</a:t>
            </a:r>
            <a:r>
              <a:rPr sz="2000" spc="-25" dirty="0">
                <a:latin typeface="Times New Roman"/>
                <a:cs typeface="Times New Roman"/>
              </a:rPr>
              <a:t> </a:t>
            </a:r>
            <a:r>
              <a:rPr sz="2000" dirty="0">
                <a:latin typeface="Times New Roman"/>
                <a:cs typeface="Times New Roman"/>
              </a:rPr>
              <a:t>kaggle</a:t>
            </a:r>
            <a:endParaRPr sz="2000">
              <a:latin typeface="Times New Roman"/>
              <a:cs typeface="Times New Roman"/>
            </a:endParaRPr>
          </a:p>
          <a:p>
            <a:pPr marL="711835" lvl="1" indent="-192405">
              <a:lnSpc>
                <a:spcPct val="100000"/>
              </a:lnSpc>
              <a:spcBef>
                <a:spcPts val="400"/>
              </a:spcBef>
              <a:buSzPct val="95000"/>
              <a:buAutoNum type="arabicPeriod"/>
              <a:tabLst>
                <a:tab pos="712470" algn="l"/>
              </a:tabLst>
            </a:pPr>
            <a:r>
              <a:rPr sz="2000" spc="-5" dirty="0">
                <a:latin typeface="Times New Roman"/>
                <a:cs typeface="Times New Roman"/>
              </a:rPr>
              <a:t>import</a:t>
            </a:r>
            <a:r>
              <a:rPr sz="2000" spc="-2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libraries</a:t>
            </a:r>
            <a:r>
              <a:rPr sz="2000" spc="-40" dirty="0">
                <a:latin typeface="Times New Roman"/>
                <a:cs typeface="Times New Roman"/>
              </a:rPr>
              <a:t> </a:t>
            </a:r>
            <a:r>
              <a:rPr sz="2000" spc="-10" dirty="0">
                <a:latin typeface="Times New Roman"/>
                <a:cs typeface="Times New Roman"/>
              </a:rPr>
              <a:t>pandas,numpy,sklearn</a:t>
            </a:r>
            <a:r>
              <a:rPr sz="2000" spc="-25" dirty="0">
                <a:latin typeface="Times New Roman"/>
                <a:cs typeface="Times New Roman"/>
              </a:rPr>
              <a:t> </a:t>
            </a:r>
            <a:r>
              <a:rPr sz="2000" spc="-5" dirty="0">
                <a:latin typeface="Times New Roman"/>
                <a:cs typeface="Times New Roman"/>
              </a:rPr>
              <a:t>etc.</a:t>
            </a:r>
            <a:endParaRPr sz="2000">
              <a:latin typeface="Times New Roman"/>
              <a:cs typeface="Times New Roman"/>
            </a:endParaRPr>
          </a:p>
          <a:p>
            <a:pPr marL="469900" indent="-457834">
              <a:lnSpc>
                <a:spcPct val="100000"/>
              </a:lnSpc>
              <a:spcBef>
                <a:spcPts val="405"/>
              </a:spcBef>
              <a:buClr>
                <a:srgbClr val="2CA1BE"/>
              </a:buClr>
              <a:buSzPct val="67500"/>
              <a:buFont typeface="Wingdings 3"/>
              <a:buChar char=""/>
              <a:tabLst>
                <a:tab pos="469900" algn="l"/>
                <a:tab pos="470534" algn="l"/>
              </a:tabLst>
            </a:pPr>
            <a:r>
              <a:rPr sz="2000" spc="-5" dirty="0">
                <a:latin typeface="Times New Roman"/>
                <a:cs typeface="Times New Roman"/>
              </a:rPr>
              <a:t>Read</a:t>
            </a:r>
            <a:r>
              <a:rPr sz="2000" spc="-35"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469900" indent="-457834">
              <a:lnSpc>
                <a:spcPct val="100000"/>
              </a:lnSpc>
              <a:spcBef>
                <a:spcPts val="395"/>
              </a:spcBef>
              <a:buClr>
                <a:srgbClr val="2CA1BE"/>
              </a:buClr>
              <a:buSzPct val="67500"/>
              <a:buFont typeface="Wingdings 3"/>
              <a:buChar char=""/>
              <a:tabLst>
                <a:tab pos="469900" algn="l"/>
                <a:tab pos="470534" algn="l"/>
              </a:tabLst>
            </a:pPr>
            <a:r>
              <a:rPr sz="2000" spc="-15" dirty="0">
                <a:latin typeface="Times New Roman"/>
                <a:cs typeface="Times New Roman"/>
              </a:rPr>
              <a:t>Visualize</a:t>
            </a:r>
            <a:r>
              <a:rPr sz="2000" spc="-60"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469900" indent="-457834">
              <a:lnSpc>
                <a:spcPct val="100000"/>
              </a:lnSpc>
              <a:spcBef>
                <a:spcPts val="400"/>
              </a:spcBef>
              <a:buClr>
                <a:srgbClr val="2CA1BE"/>
              </a:buClr>
              <a:buSzPct val="67500"/>
              <a:buFont typeface="Wingdings 3"/>
              <a:buChar char=""/>
              <a:tabLst>
                <a:tab pos="469900" algn="l"/>
                <a:tab pos="470534" algn="l"/>
              </a:tabLst>
            </a:pPr>
            <a:r>
              <a:rPr sz="2000" spc="-5" dirty="0">
                <a:latin typeface="Times New Roman"/>
                <a:cs typeface="Times New Roman"/>
              </a:rPr>
              <a:t>Normalize</a:t>
            </a:r>
            <a:r>
              <a:rPr sz="2000" spc="-40"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648335" marR="1887855" lvl="1">
              <a:lnSpc>
                <a:spcPct val="116500"/>
              </a:lnSpc>
              <a:spcBef>
                <a:spcPts val="10"/>
              </a:spcBef>
              <a:buSzPct val="95000"/>
              <a:buAutoNum type="arabicPeriod"/>
              <a:tabLst>
                <a:tab pos="840105" algn="l"/>
              </a:tabLst>
            </a:pPr>
            <a:r>
              <a:rPr sz="2000" dirty="0">
                <a:latin typeface="Times New Roman"/>
                <a:cs typeface="Times New Roman"/>
              </a:rPr>
              <a:t>process</a:t>
            </a:r>
            <a:r>
              <a:rPr sz="2000" spc="-6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data</a:t>
            </a:r>
            <a:r>
              <a:rPr sz="2000" spc="-30" dirty="0">
                <a:latin typeface="Times New Roman"/>
                <a:cs typeface="Times New Roman"/>
              </a:rPr>
              <a:t> </a:t>
            </a:r>
            <a:r>
              <a:rPr sz="2000" dirty="0">
                <a:latin typeface="Times New Roman"/>
                <a:cs typeface="Times New Roman"/>
              </a:rPr>
              <a:t>for</a:t>
            </a:r>
            <a:r>
              <a:rPr sz="2000" spc="-45" dirty="0">
                <a:latin typeface="Times New Roman"/>
                <a:cs typeface="Times New Roman"/>
              </a:rPr>
              <a:t> </a:t>
            </a:r>
            <a:r>
              <a:rPr sz="2000" dirty="0">
                <a:latin typeface="Times New Roman"/>
                <a:cs typeface="Times New Roman"/>
              </a:rPr>
              <a:t>analysis. </a:t>
            </a:r>
            <a:r>
              <a:rPr sz="2000" spc="-484" dirty="0">
                <a:latin typeface="Times New Roman"/>
                <a:cs typeface="Times New Roman"/>
              </a:rPr>
              <a:t> </a:t>
            </a:r>
            <a:r>
              <a:rPr sz="2000" spc="-5" dirty="0">
                <a:latin typeface="Times New Roman"/>
                <a:cs typeface="Times New Roman"/>
              </a:rPr>
              <a:t>2.min-max</a:t>
            </a:r>
            <a:r>
              <a:rPr sz="2000" spc="-30" dirty="0">
                <a:latin typeface="Times New Roman"/>
                <a:cs typeface="Times New Roman"/>
              </a:rPr>
              <a:t> </a:t>
            </a:r>
            <a:r>
              <a:rPr sz="2000" spc="-5" dirty="0">
                <a:latin typeface="Times New Roman"/>
                <a:cs typeface="Times New Roman"/>
              </a:rPr>
              <a:t>normalization</a:t>
            </a:r>
            <a:r>
              <a:rPr sz="2000" spc="-40"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469900" indent="-457834">
              <a:lnSpc>
                <a:spcPct val="100000"/>
              </a:lnSpc>
              <a:spcBef>
                <a:spcPts val="400"/>
              </a:spcBef>
              <a:buClr>
                <a:srgbClr val="2CA1BE"/>
              </a:buClr>
              <a:buSzPct val="67500"/>
              <a:buFont typeface="Wingdings 3"/>
              <a:buChar char=""/>
              <a:tabLst>
                <a:tab pos="469900" algn="l"/>
                <a:tab pos="470534" algn="l"/>
              </a:tabLst>
            </a:pPr>
            <a:r>
              <a:rPr sz="2000" dirty="0">
                <a:latin typeface="Times New Roman"/>
                <a:cs typeface="Times New Roman"/>
              </a:rPr>
              <a:t>Split</a:t>
            </a:r>
            <a:r>
              <a:rPr sz="2000" spc="-35"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spc="-5">
                <a:latin typeface="Times New Roman"/>
                <a:cs typeface="Times New Roman"/>
              </a:rPr>
              <a:t>train</a:t>
            </a:r>
            <a:r>
              <a:rPr sz="2000" spc="-25">
                <a:latin typeface="Times New Roman"/>
                <a:cs typeface="Times New Roman"/>
              </a:rPr>
              <a:t> </a:t>
            </a:r>
            <a:r>
              <a:rPr lang="en-US" sz="2000" spc="-25" dirty="0" smtClean="0">
                <a:latin typeface="Times New Roman"/>
                <a:cs typeface="Times New Roman"/>
              </a:rPr>
              <a:t>data.</a:t>
            </a:r>
            <a:endParaRPr sz="2000">
              <a:latin typeface="Times New Roman"/>
              <a:cs typeface="Times New Roman"/>
            </a:endParaRPr>
          </a:p>
          <a:p>
            <a:pPr marL="469900" indent="-457834">
              <a:lnSpc>
                <a:spcPct val="100000"/>
              </a:lnSpc>
              <a:spcBef>
                <a:spcPts val="405"/>
              </a:spcBef>
              <a:buClr>
                <a:srgbClr val="2CA1BE"/>
              </a:buClr>
              <a:buSzPct val="67500"/>
              <a:buFont typeface="Wingdings 3"/>
              <a:buChar char=""/>
              <a:tabLst>
                <a:tab pos="469900" algn="l"/>
                <a:tab pos="470534" algn="l"/>
              </a:tabLst>
            </a:pPr>
            <a:r>
              <a:rPr sz="2000" dirty="0">
                <a:latin typeface="Times New Roman"/>
                <a:cs typeface="Times New Roman"/>
              </a:rPr>
              <a:t>Split</a:t>
            </a:r>
            <a:r>
              <a:rPr sz="2000" spc="-30" dirty="0">
                <a:latin typeface="Times New Roman"/>
                <a:cs typeface="Times New Roman"/>
              </a:rPr>
              <a:t> </a:t>
            </a:r>
            <a:r>
              <a:rPr sz="2000" dirty="0">
                <a:latin typeface="Times New Roman"/>
                <a:cs typeface="Times New Roman"/>
              </a:rPr>
              <a:t>dataset</a:t>
            </a:r>
            <a:r>
              <a:rPr sz="2000" spc="-35"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input</a:t>
            </a:r>
            <a:r>
              <a:rPr sz="2000" spc="-30"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output</a:t>
            </a:r>
            <a:r>
              <a:rPr sz="2000" spc="-50" dirty="0">
                <a:latin typeface="Times New Roman"/>
                <a:cs typeface="Times New Roman"/>
              </a:rPr>
              <a:t> </a:t>
            </a:r>
            <a:r>
              <a:rPr sz="2000" dirty="0">
                <a:latin typeface="Times New Roman"/>
                <a:cs typeface="Times New Roman"/>
              </a:rPr>
              <a:t>variables(x</a:t>
            </a:r>
            <a:r>
              <a:rPr sz="2000" spc="-40"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spc="-5" dirty="0">
                <a:latin typeface="Times New Roman"/>
                <a:cs typeface="Times New Roman"/>
              </a:rPr>
              <a:t>y).</a:t>
            </a:r>
            <a:endParaRPr sz="2000">
              <a:latin typeface="Times New Roman"/>
              <a:cs typeface="Times New Roman"/>
            </a:endParaRPr>
          </a:p>
          <a:p>
            <a:pPr marL="469900" indent="-457834">
              <a:lnSpc>
                <a:spcPct val="100000"/>
              </a:lnSpc>
              <a:spcBef>
                <a:spcPts val="400"/>
              </a:spcBef>
              <a:buClr>
                <a:srgbClr val="2CA1BE"/>
              </a:buClr>
              <a:buSzPct val="67500"/>
              <a:buFont typeface="Wingdings 3"/>
              <a:buChar char=""/>
              <a:tabLst>
                <a:tab pos="469900" algn="l"/>
                <a:tab pos="470534" algn="l"/>
              </a:tabLst>
            </a:pPr>
            <a:r>
              <a:rPr sz="2000" dirty="0">
                <a:latin typeface="Times New Roman"/>
                <a:cs typeface="Times New Roman"/>
              </a:rPr>
              <a:t>Model</a:t>
            </a:r>
            <a:r>
              <a:rPr sz="2000" spc="-40" dirty="0">
                <a:latin typeface="Times New Roman"/>
                <a:cs typeface="Times New Roman"/>
              </a:rPr>
              <a:t> </a:t>
            </a:r>
            <a:r>
              <a:rPr sz="2000" dirty="0">
                <a:latin typeface="Times New Roman"/>
                <a:cs typeface="Times New Roman"/>
              </a:rPr>
              <a:t>building</a:t>
            </a:r>
            <a:r>
              <a:rPr sz="2000" spc="-55" dirty="0">
                <a:latin typeface="Times New Roman"/>
                <a:cs typeface="Times New Roman"/>
              </a:rPr>
              <a:t> </a:t>
            </a:r>
            <a:r>
              <a:rPr sz="2000" dirty="0">
                <a:latin typeface="Times New Roman"/>
                <a:cs typeface="Times New Roman"/>
              </a:rPr>
              <a:t>and</a:t>
            </a:r>
            <a:r>
              <a:rPr sz="2000" spc="-30" dirty="0">
                <a:latin typeface="Times New Roman"/>
                <a:cs typeface="Times New Roman"/>
              </a:rPr>
              <a:t> </a:t>
            </a:r>
            <a:r>
              <a:rPr sz="2000" dirty="0">
                <a:latin typeface="Times New Roman"/>
                <a:cs typeface="Times New Roman"/>
              </a:rPr>
              <a:t>comparison.</a:t>
            </a:r>
            <a:endParaRPr sz="2000">
              <a:latin typeface="Times New Roman"/>
              <a:cs typeface="Times New Roman"/>
            </a:endParaRPr>
          </a:p>
        </p:txBody>
      </p:sp>
      <p:pic>
        <p:nvPicPr>
          <p:cNvPr id="3" name="object 3"/>
          <p:cNvPicPr/>
          <p:nvPr/>
        </p:nvPicPr>
        <p:blipFill>
          <a:blip r:embed="rId2" cstate="print"/>
          <a:stretch>
            <a:fillRect/>
          </a:stretch>
        </p:blipFill>
        <p:spPr>
          <a:xfrm>
            <a:off x="3410697" y="563800"/>
            <a:ext cx="2309651" cy="35142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2260828"/>
            <a:ext cx="5466080" cy="2514600"/>
          </a:xfrm>
          <a:prstGeom prst="rect">
            <a:avLst/>
          </a:prstGeom>
        </p:spPr>
        <p:txBody>
          <a:bodyPr vert="horz" wrap="square" lIns="0" tIns="11430" rIns="0" bIns="0" rtlCol="0">
            <a:spAutoFit/>
          </a:bodyPr>
          <a:lstStyle/>
          <a:p>
            <a:pPr marL="299085" marR="5080" indent="-299085">
              <a:lnSpc>
                <a:spcPct val="116799"/>
              </a:lnSpc>
              <a:spcBef>
                <a:spcPts val="90"/>
              </a:spcBef>
              <a:buClr>
                <a:srgbClr val="2CA1BE"/>
              </a:buClr>
              <a:buSzPct val="67500"/>
              <a:buFont typeface="Arial"/>
              <a:buChar char="•"/>
              <a:tabLst>
                <a:tab pos="299085" algn="l"/>
                <a:tab pos="299720" algn="l"/>
              </a:tabLst>
            </a:pPr>
            <a:r>
              <a:rPr sz="2000" dirty="0">
                <a:solidFill>
                  <a:srgbClr val="404040"/>
                </a:solidFill>
                <a:latin typeface="Times New Roman"/>
                <a:cs typeface="Times New Roman"/>
              </a:rPr>
              <a:t>The dataset contains transactions, that occurred in </a:t>
            </a:r>
            <a:r>
              <a:rPr sz="2000" spc="5" dirty="0">
                <a:solidFill>
                  <a:srgbClr val="404040"/>
                </a:solidFill>
                <a:latin typeface="Times New Roman"/>
                <a:cs typeface="Times New Roman"/>
              </a:rPr>
              <a:t> </a:t>
            </a:r>
            <a:r>
              <a:rPr sz="2000" dirty="0">
                <a:solidFill>
                  <a:srgbClr val="404040"/>
                </a:solidFill>
                <a:latin typeface="Times New Roman"/>
                <a:cs typeface="Times New Roman"/>
              </a:rPr>
              <a:t>two days,</a:t>
            </a:r>
            <a:r>
              <a:rPr sz="2000" spc="-10" dirty="0">
                <a:solidFill>
                  <a:srgbClr val="404040"/>
                </a:solidFill>
                <a:latin typeface="Times New Roman"/>
                <a:cs typeface="Times New Roman"/>
              </a:rPr>
              <a:t> </a:t>
            </a:r>
            <a:r>
              <a:rPr sz="2000" spc="-5" dirty="0">
                <a:solidFill>
                  <a:srgbClr val="404040"/>
                </a:solidFill>
                <a:latin typeface="Times New Roman"/>
                <a:cs typeface="Times New Roman"/>
              </a:rPr>
              <a:t>made</a:t>
            </a:r>
            <a:r>
              <a:rPr sz="2000" dirty="0">
                <a:solidFill>
                  <a:srgbClr val="404040"/>
                </a:solidFill>
                <a:latin typeface="Times New Roman"/>
                <a:cs typeface="Times New Roman"/>
              </a:rPr>
              <a:t> </a:t>
            </a:r>
            <a:r>
              <a:rPr sz="2000" spc="5" dirty="0">
                <a:solidFill>
                  <a:srgbClr val="404040"/>
                </a:solidFill>
                <a:latin typeface="Times New Roman"/>
                <a:cs typeface="Times New Roman"/>
              </a:rPr>
              <a:t>by</a:t>
            </a:r>
            <a:r>
              <a:rPr sz="2000" spc="-15" dirty="0">
                <a:solidFill>
                  <a:srgbClr val="404040"/>
                </a:solidFill>
                <a:latin typeface="Times New Roman"/>
                <a:cs typeface="Times New Roman"/>
              </a:rPr>
              <a:t> </a:t>
            </a:r>
            <a:r>
              <a:rPr sz="2000" dirty="0">
                <a:solidFill>
                  <a:srgbClr val="404040"/>
                </a:solidFill>
                <a:latin typeface="Times New Roman"/>
                <a:cs typeface="Times New Roman"/>
              </a:rPr>
              <a:t>credit</a:t>
            </a:r>
            <a:r>
              <a:rPr sz="2000" spc="-30" dirty="0">
                <a:solidFill>
                  <a:srgbClr val="404040"/>
                </a:solidFill>
                <a:latin typeface="Times New Roman"/>
                <a:cs typeface="Times New Roman"/>
              </a:rPr>
              <a:t> </a:t>
            </a:r>
            <a:r>
              <a:rPr sz="2000" dirty="0">
                <a:solidFill>
                  <a:srgbClr val="404040"/>
                </a:solidFill>
                <a:latin typeface="Times New Roman"/>
                <a:cs typeface="Times New Roman"/>
              </a:rPr>
              <a:t>cards</a:t>
            </a:r>
            <a:r>
              <a:rPr sz="2000" spc="-35" dirty="0">
                <a:solidFill>
                  <a:srgbClr val="404040"/>
                </a:solidFill>
                <a:latin typeface="Times New Roman"/>
                <a:cs typeface="Times New Roman"/>
              </a:rPr>
              <a:t> </a:t>
            </a:r>
            <a:r>
              <a:rPr sz="2000" dirty="0">
                <a:solidFill>
                  <a:srgbClr val="404040"/>
                </a:solidFill>
                <a:latin typeface="Times New Roman"/>
                <a:cs typeface="Times New Roman"/>
              </a:rPr>
              <a:t>in</a:t>
            </a:r>
            <a:r>
              <a:rPr sz="2000" spc="-5" dirty="0">
                <a:solidFill>
                  <a:srgbClr val="404040"/>
                </a:solidFill>
                <a:latin typeface="Times New Roman"/>
                <a:cs typeface="Times New Roman"/>
              </a:rPr>
              <a:t> September</a:t>
            </a:r>
            <a:r>
              <a:rPr sz="2000" spc="-15" dirty="0">
                <a:solidFill>
                  <a:srgbClr val="404040"/>
                </a:solidFill>
                <a:latin typeface="Times New Roman"/>
                <a:cs typeface="Times New Roman"/>
              </a:rPr>
              <a:t> </a:t>
            </a:r>
            <a:r>
              <a:rPr sz="2000" dirty="0">
                <a:solidFill>
                  <a:srgbClr val="404040"/>
                </a:solidFill>
                <a:latin typeface="Times New Roman"/>
                <a:cs typeface="Times New Roman"/>
              </a:rPr>
              <a:t>2013 </a:t>
            </a:r>
            <a:r>
              <a:rPr sz="2000" spc="-484" dirty="0">
                <a:solidFill>
                  <a:srgbClr val="404040"/>
                </a:solidFill>
                <a:latin typeface="Times New Roman"/>
                <a:cs typeface="Times New Roman"/>
              </a:rPr>
              <a:t> </a:t>
            </a:r>
            <a:r>
              <a:rPr sz="2000" dirty="0">
                <a:solidFill>
                  <a:srgbClr val="404040"/>
                </a:solidFill>
                <a:latin typeface="Times New Roman"/>
                <a:cs typeface="Times New Roman"/>
              </a:rPr>
              <a:t>by</a:t>
            </a:r>
            <a:r>
              <a:rPr sz="2000" spc="-5" dirty="0">
                <a:solidFill>
                  <a:srgbClr val="404040"/>
                </a:solidFill>
                <a:latin typeface="Times New Roman"/>
                <a:cs typeface="Times New Roman"/>
              </a:rPr>
              <a:t> </a:t>
            </a:r>
            <a:r>
              <a:rPr sz="2000" dirty="0">
                <a:solidFill>
                  <a:srgbClr val="404040"/>
                </a:solidFill>
                <a:latin typeface="Times New Roman"/>
                <a:cs typeface="Times New Roman"/>
              </a:rPr>
              <a:t>European</a:t>
            </a:r>
            <a:r>
              <a:rPr sz="2000" spc="-40" dirty="0">
                <a:solidFill>
                  <a:srgbClr val="404040"/>
                </a:solidFill>
                <a:latin typeface="Times New Roman"/>
                <a:cs typeface="Times New Roman"/>
              </a:rPr>
              <a:t> </a:t>
            </a:r>
            <a:r>
              <a:rPr sz="2000" dirty="0">
                <a:solidFill>
                  <a:srgbClr val="404040"/>
                </a:solidFill>
                <a:latin typeface="Times New Roman"/>
                <a:cs typeface="Times New Roman"/>
              </a:rPr>
              <a:t>cardholders.</a:t>
            </a:r>
            <a:endParaRPr sz="2000">
              <a:latin typeface="Times New Roman"/>
              <a:cs typeface="Times New Roman"/>
            </a:endParaRPr>
          </a:p>
          <a:p>
            <a:pPr marL="299085" indent="-287020">
              <a:lnSpc>
                <a:spcPct val="100000"/>
              </a:lnSpc>
              <a:spcBef>
                <a:spcPts val="395"/>
              </a:spcBef>
              <a:buClr>
                <a:srgbClr val="2CA1BE"/>
              </a:buClr>
              <a:buSzPct val="67500"/>
              <a:buFont typeface="Arial"/>
              <a:buChar char="•"/>
              <a:tabLst>
                <a:tab pos="299085" algn="l"/>
                <a:tab pos="299720" algn="l"/>
              </a:tabLst>
            </a:pPr>
            <a:r>
              <a:rPr sz="2000" dirty="0">
                <a:solidFill>
                  <a:srgbClr val="464646"/>
                </a:solidFill>
                <a:latin typeface="Times New Roman"/>
                <a:cs typeface="Times New Roman"/>
              </a:rPr>
              <a:t>284,807</a:t>
            </a:r>
            <a:r>
              <a:rPr sz="2000" spc="-105" dirty="0">
                <a:solidFill>
                  <a:srgbClr val="464646"/>
                </a:solidFill>
                <a:latin typeface="Times New Roman"/>
                <a:cs typeface="Times New Roman"/>
              </a:rPr>
              <a:t> </a:t>
            </a:r>
            <a:r>
              <a:rPr sz="2000" spc="-5" dirty="0">
                <a:solidFill>
                  <a:srgbClr val="464646"/>
                </a:solidFill>
                <a:latin typeface="Times New Roman"/>
                <a:cs typeface="Times New Roman"/>
              </a:rPr>
              <a:t>Transactions</a:t>
            </a:r>
            <a:endParaRPr sz="2000">
              <a:latin typeface="Times New Roman"/>
              <a:cs typeface="Times New Roman"/>
            </a:endParaRPr>
          </a:p>
          <a:p>
            <a:pPr marL="299085" indent="-287020">
              <a:lnSpc>
                <a:spcPct val="100000"/>
              </a:lnSpc>
              <a:spcBef>
                <a:spcPts val="400"/>
              </a:spcBef>
              <a:buClr>
                <a:srgbClr val="2CA1BE"/>
              </a:buClr>
              <a:buSzPct val="67500"/>
              <a:buFont typeface="Arial"/>
              <a:buChar char="•"/>
              <a:tabLst>
                <a:tab pos="299085" algn="l"/>
                <a:tab pos="299720" algn="l"/>
              </a:tabLst>
            </a:pPr>
            <a:r>
              <a:rPr sz="2000" spc="5" dirty="0">
                <a:solidFill>
                  <a:srgbClr val="464646"/>
                </a:solidFill>
                <a:latin typeface="Times New Roman"/>
                <a:cs typeface="Times New Roman"/>
              </a:rPr>
              <a:t>492</a:t>
            </a:r>
            <a:r>
              <a:rPr sz="2000" spc="-55" dirty="0">
                <a:solidFill>
                  <a:srgbClr val="464646"/>
                </a:solidFill>
                <a:latin typeface="Times New Roman"/>
                <a:cs typeface="Times New Roman"/>
              </a:rPr>
              <a:t> </a:t>
            </a:r>
            <a:r>
              <a:rPr sz="2000" dirty="0">
                <a:solidFill>
                  <a:srgbClr val="464646"/>
                </a:solidFill>
                <a:latin typeface="Times New Roman"/>
                <a:cs typeface="Times New Roman"/>
              </a:rPr>
              <a:t>Frauds</a:t>
            </a:r>
            <a:endParaRPr sz="2000">
              <a:latin typeface="Times New Roman"/>
              <a:cs typeface="Times New Roman"/>
            </a:endParaRPr>
          </a:p>
          <a:p>
            <a:pPr marL="299085" indent="-287020">
              <a:lnSpc>
                <a:spcPct val="100000"/>
              </a:lnSpc>
              <a:spcBef>
                <a:spcPts val="405"/>
              </a:spcBef>
              <a:buClr>
                <a:srgbClr val="2CA1BE"/>
              </a:buClr>
              <a:buSzPct val="67500"/>
              <a:buFont typeface="Arial"/>
              <a:buChar char="•"/>
              <a:tabLst>
                <a:tab pos="299085" algn="l"/>
                <a:tab pos="299720" algn="l"/>
              </a:tabLst>
            </a:pPr>
            <a:r>
              <a:rPr sz="2000" dirty="0">
                <a:solidFill>
                  <a:srgbClr val="7C3B49"/>
                </a:solidFill>
                <a:latin typeface="Times New Roman"/>
                <a:cs typeface="Times New Roman"/>
              </a:rPr>
              <a:t>0.172%</a:t>
            </a:r>
            <a:r>
              <a:rPr sz="2000" spc="-60" dirty="0">
                <a:solidFill>
                  <a:srgbClr val="7C3B49"/>
                </a:solidFill>
                <a:latin typeface="Times New Roman"/>
                <a:cs typeface="Times New Roman"/>
              </a:rPr>
              <a:t> </a:t>
            </a:r>
            <a:r>
              <a:rPr sz="2000" dirty="0">
                <a:solidFill>
                  <a:srgbClr val="7C3B49"/>
                </a:solidFill>
                <a:latin typeface="Times New Roman"/>
                <a:cs typeface="Times New Roman"/>
              </a:rPr>
              <a:t>Fraud</a:t>
            </a:r>
            <a:r>
              <a:rPr sz="2000" spc="-40" dirty="0">
                <a:solidFill>
                  <a:srgbClr val="7C3B49"/>
                </a:solidFill>
                <a:latin typeface="Times New Roman"/>
                <a:cs typeface="Times New Roman"/>
              </a:rPr>
              <a:t> </a:t>
            </a:r>
            <a:r>
              <a:rPr sz="2000" dirty="0">
                <a:solidFill>
                  <a:srgbClr val="7C3B49"/>
                </a:solidFill>
                <a:latin typeface="Times New Roman"/>
                <a:cs typeface="Times New Roman"/>
              </a:rPr>
              <a:t>rate</a:t>
            </a:r>
            <a:endParaRPr sz="2000">
              <a:latin typeface="Times New Roman"/>
              <a:cs typeface="Times New Roman"/>
            </a:endParaRPr>
          </a:p>
          <a:p>
            <a:pPr marL="299085" indent="-287020">
              <a:lnSpc>
                <a:spcPct val="100000"/>
              </a:lnSpc>
              <a:spcBef>
                <a:spcPts val="400"/>
              </a:spcBef>
              <a:buClr>
                <a:srgbClr val="2CA1BE"/>
              </a:buClr>
              <a:buSzPct val="67500"/>
              <a:buFont typeface="Arial"/>
              <a:buChar char="•"/>
              <a:tabLst>
                <a:tab pos="299085" algn="l"/>
                <a:tab pos="299720" algn="l"/>
              </a:tabLst>
            </a:pPr>
            <a:r>
              <a:rPr sz="2000" dirty="0">
                <a:solidFill>
                  <a:srgbClr val="464646"/>
                </a:solidFill>
                <a:latin typeface="Times New Roman"/>
                <a:cs typeface="Times New Roman"/>
              </a:rPr>
              <a:t>148,562</a:t>
            </a:r>
            <a:r>
              <a:rPr sz="2000" spc="-45" dirty="0">
                <a:solidFill>
                  <a:srgbClr val="464646"/>
                </a:solidFill>
                <a:latin typeface="Times New Roman"/>
                <a:cs typeface="Times New Roman"/>
              </a:rPr>
              <a:t> </a:t>
            </a:r>
            <a:r>
              <a:rPr sz="2000" dirty="0">
                <a:solidFill>
                  <a:srgbClr val="464646"/>
                </a:solidFill>
                <a:latin typeface="Times New Roman"/>
                <a:cs typeface="Times New Roman"/>
              </a:rPr>
              <a:t>EUR lost</a:t>
            </a:r>
            <a:r>
              <a:rPr sz="2000" spc="-10" dirty="0">
                <a:solidFill>
                  <a:srgbClr val="464646"/>
                </a:solidFill>
                <a:latin typeface="Times New Roman"/>
                <a:cs typeface="Times New Roman"/>
              </a:rPr>
              <a:t> </a:t>
            </a:r>
            <a:r>
              <a:rPr sz="2000" spc="5" dirty="0">
                <a:solidFill>
                  <a:srgbClr val="464646"/>
                </a:solidFill>
                <a:latin typeface="Times New Roman"/>
                <a:cs typeface="Times New Roman"/>
              </a:rPr>
              <a:t>due</a:t>
            </a:r>
            <a:r>
              <a:rPr sz="2000" spc="-25" dirty="0">
                <a:solidFill>
                  <a:srgbClr val="464646"/>
                </a:solidFill>
                <a:latin typeface="Times New Roman"/>
                <a:cs typeface="Times New Roman"/>
              </a:rPr>
              <a:t> </a:t>
            </a:r>
            <a:r>
              <a:rPr sz="2000" dirty="0">
                <a:solidFill>
                  <a:srgbClr val="464646"/>
                </a:solidFill>
                <a:latin typeface="Times New Roman"/>
                <a:cs typeface="Times New Roman"/>
              </a:rPr>
              <a:t>to</a:t>
            </a:r>
            <a:r>
              <a:rPr sz="2000" spc="-15" dirty="0">
                <a:solidFill>
                  <a:srgbClr val="464646"/>
                </a:solidFill>
                <a:latin typeface="Times New Roman"/>
                <a:cs typeface="Times New Roman"/>
              </a:rPr>
              <a:t> </a:t>
            </a:r>
            <a:r>
              <a:rPr sz="2000" dirty="0">
                <a:solidFill>
                  <a:srgbClr val="464646"/>
                </a:solidFill>
                <a:latin typeface="Times New Roman"/>
                <a:cs typeface="Times New Roman"/>
              </a:rPr>
              <a:t>fraud</a:t>
            </a:r>
            <a:r>
              <a:rPr sz="2000" spc="-35" dirty="0">
                <a:solidFill>
                  <a:srgbClr val="464646"/>
                </a:solidFill>
                <a:latin typeface="Times New Roman"/>
                <a:cs typeface="Times New Roman"/>
              </a:rPr>
              <a:t> </a:t>
            </a:r>
            <a:r>
              <a:rPr sz="2000" dirty="0">
                <a:solidFill>
                  <a:srgbClr val="464646"/>
                </a:solidFill>
                <a:latin typeface="Times New Roman"/>
                <a:cs typeface="Times New Roman"/>
              </a:rPr>
              <a:t>on </a:t>
            </a:r>
            <a:r>
              <a:rPr sz="2000" spc="-5" dirty="0">
                <a:solidFill>
                  <a:srgbClr val="464646"/>
                </a:solidFill>
                <a:latin typeface="Times New Roman"/>
                <a:cs typeface="Times New Roman"/>
              </a:rPr>
              <a:t>test</a:t>
            </a:r>
            <a:r>
              <a:rPr sz="2000" spc="-15" dirty="0">
                <a:solidFill>
                  <a:srgbClr val="464646"/>
                </a:solidFill>
                <a:latin typeface="Times New Roman"/>
                <a:cs typeface="Times New Roman"/>
              </a:rPr>
              <a:t> </a:t>
            </a:r>
            <a:r>
              <a:rPr sz="2000" dirty="0">
                <a:solidFill>
                  <a:srgbClr val="464646"/>
                </a:solidFill>
                <a:latin typeface="Times New Roman"/>
                <a:cs typeface="Times New Roman"/>
              </a:rPr>
              <a:t>dataset</a:t>
            </a:r>
            <a:endParaRPr sz="2000">
              <a:latin typeface="Times New Roman"/>
              <a:cs typeface="Times New Roman"/>
            </a:endParaRPr>
          </a:p>
        </p:txBody>
      </p:sp>
      <p:pic>
        <p:nvPicPr>
          <p:cNvPr id="3" name="object 3"/>
          <p:cNvPicPr/>
          <p:nvPr/>
        </p:nvPicPr>
        <p:blipFill>
          <a:blip r:embed="rId2" cstate="print"/>
          <a:stretch>
            <a:fillRect/>
          </a:stretch>
        </p:blipFill>
        <p:spPr>
          <a:xfrm>
            <a:off x="2493249" y="1417240"/>
            <a:ext cx="2423950" cy="351427"/>
          </a:xfrm>
          <a:prstGeom prst="rect">
            <a:avLst/>
          </a:prstGeom>
        </p:spPr>
      </p:pic>
      <p:grpSp>
        <p:nvGrpSpPr>
          <p:cNvPr id="4" name="object 4"/>
          <p:cNvGrpSpPr/>
          <p:nvPr/>
        </p:nvGrpSpPr>
        <p:grpSpPr>
          <a:xfrm>
            <a:off x="6579107" y="381000"/>
            <a:ext cx="2565400" cy="2710815"/>
            <a:chOff x="6579107" y="381000"/>
            <a:chExt cx="2565400" cy="2710815"/>
          </a:xfrm>
        </p:grpSpPr>
        <p:pic>
          <p:nvPicPr>
            <p:cNvPr id="5" name="object 5"/>
            <p:cNvPicPr/>
            <p:nvPr/>
          </p:nvPicPr>
          <p:blipFill>
            <a:blip r:embed="rId3" cstate="print"/>
            <a:stretch>
              <a:fillRect/>
            </a:stretch>
          </p:blipFill>
          <p:spPr>
            <a:xfrm>
              <a:off x="6579107" y="2493259"/>
              <a:ext cx="2564891" cy="598294"/>
            </a:xfrm>
            <a:prstGeom prst="rect">
              <a:avLst/>
            </a:prstGeom>
          </p:spPr>
        </p:pic>
        <p:pic>
          <p:nvPicPr>
            <p:cNvPr id="6" name="object 6"/>
            <p:cNvPicPr/>
            <p:nvPr/>
          </p:nvPicPr>
          <p:blipFill>
            <a:blip r:embed="rId4" cstate="print"/>
            <a:stretch>
              <a:fillRect/>
            </a:stretch>
          </p:blipFill>
          <p:spPr>
            <a:xfrm>
              <a:off x="6585203" y="381000"/>
              <a:ext cx="2558796" cy="2118360"/>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0991" y="1259746"/>
            <a:ext cx="2161442" cy="22699"/>
          </a:xfrm>
          <a:prstGeom prst="rect">
            <a:avLst/>
          </a:prstGeom>
        </p:spPr>
      </p:pic>
      <p:sp>
        <p:nvSpPr>
          <p:cNvPr id="3" name="object 3"/>
          <p:cNvSpPr txBox="1">
            <a:spLocks noGrp="1"/>
          </p:cNvSpPr>
          <p:nvPr>
            <p:ph type="title"/>
          </p:nvPr>
        </p:nvSpPr>
        <p:spPr>
          <a:xfrm>
            <a:off x="3587622" y="400557"/>
            <a:ext cx="1979295" cy="467995"/>
          </a:xfrm>
          <a:prstGeom prst="rect">
            <a:avLst/>
          </a:prstGeom>
        </p:spPr>
        <p:txBody>
          <a:bodyPr vert="horz" wrap="square" lIns="0" tIns="13335" rIns="0" bIns="0" rtlCol="0">
            <a:spAutoFit/>
          </a:bodyPr>
          <a:lstStyle/>
          <a:p>
            <a:pPr marL="12700">
              <a:lnSpc>
                <a:spcPct val="100000"/>
              </a:lnSpc>
              <a:spcBef>
                <a:spcPts val="105"/>
              </a:spcBef>
            </a:pPr>
            <a:r>
              <a:rPr sz="2900" dirty="0">
                <a:solidFill>
                  <a:srgbClr val="252525"/>
                </a:solidFill>
              </a:rPr>
              <a:t>D</a:t>
            </a:r>
            <a:r>
              <a:rPr sz="2900" spc="-210" dirty="0">
                <a:solidFill>
                  <a:srgbClr val="252525"/>
                </a:solidFill>
              </a:rPr>
              <a:t>A</a:t>
            </a:r>
            <a:r>
              <a:rPr sz="2900" spc="-225" dirty="0">
                <a:solidFill>
                  <a:srgbClr val="252525"/>
                </a:solidFill>
              </a:rPr>
              <a:t>T</a:t>
            </a:r>
            <a:r>
              <a:rPr sz="2900" dirty="0">
                <a:solidFill>
                  <a:srgbClr val="252525"/>
                </a:solidFill>
              </a:rPr>
              <a:t>ABASE</a:t>
            </a:r>
            <a:endParaRPr sz="2900"/>
          </a:p>
        </p:txBody>
      </p:sp>
      <p:sp>
        <p:nvSpPr>
          <p:cNvPr id="4" name="object 4"/>
          <p:cNvSpPr txBox="1"/>
          <p:nvPr/>
        </p:nvSpPr>
        <p:spPr>
          <a:xfrm>
            <a:off x="1101648" y="842518"/>
            <a:ext cx="2185035" cy="467995"/>
          </a:xfrm>
          <a:prstGeom prst="rect">
            <a:avLst/>
          </a:prstGeom>
        </p:spPr>
        <p:txBody>
          <a:bodyPr vert="horz" wrap="square" lIns="0" tIns="13335" rIns="0" bIns="0" rtlCol="0">
            <a:spAutoFit/>
          </a:bodyPr>
          <a:lstStyle/>
          <a:p>
            <a:pPr marL="12700">
              <a:lnSpc>
                <a:spcPct val="100000"/>
              </a:lnSpc>
              <a:spcBef>
                <a:spcPts val="105"/>
              </a:spcBef>
            </a:pPr>
            <a:r>
              <a:rPr sz="2900" i="1" dirty="0">
                <a:solidFill>
                  <a:srgbClr val="252525"/>
                </a:solidFill>
                <a:latin typeface="Times New Roman"/>
                <a:cs typeface="Times New Roman"/>
              </a:rPr>
              <a:t>Raw</a:t>
            </a:r>
            <a:r>
              <a:rPr sz="2900" i="1" spc="-50" dirty="0">
                <a:solidFill>
                  <a:srgbClr val="252525"/>
                </a:solidFill>
                <a:latin typeface="Times New Roman"/>
                <a:cs typeface="Times New Roman"/>
              </a:rPr>
              <a:t> </a:t>
            </a:r>
            <a:r>
              <a:rPr sz="2900" i="1" spc="-5" dirty="0">
                <a:solidFill>
                  <a:srgbClr val="252525"/>
                </a:solidFill>
                <a:latin typeface="Times New Roman"/>
                <a:cs typeface="Times New Roman"/>
              </a:rPr>
              <a:t>attributes</a:t>
            </a:r>
            <a:endParaRPr sz="2900">
              <a:latin typeface="Times New Roman"/>
              <a:cs typeface="Times New Roman"/>
            </a:endParaRPr>
          </a:p>
        </p:txBody>
      </p:sp>
      <p:sp>
        <p:nvSpPr>
          <p:cNvPr id="5" name="object 5"/>
          <p:cNvSpPr txBox="1"/>
          <p:nvPr/>
        </p:nvSpPr>
        <p:spPr>
          <a:xfrm>
            <a:off x="1222044" y="4600727"/>
            <a:ext cx="1658620" cy="617220"/>
          </a:xfrm>
          <a:prstGeom prst="rect">
            <a:avLst/>
          </a:prstGeom>
        </p:spPr>
        <p:txBody>
          <a:bodyPr vert="horz" wrap="square" lIns="0" tIns="12700" rIns="0" bIns="0" rtlCol="0">
            <a:spAutoFit/>
          </a:bodyPr>
          <a:lstStyle/>
          <a:p>
            <a:pPr marL="12700" marR="5080">
              <a:lnSpc>
                <a:spcPct val="121200"/>
              </a:lnSpc>
              <a:spcBef>
                <a:spcPts val="100"/>
              </a:spcBef>
            </a:pPr>
            <a:r>
              <a:rPr sz="1600" spc="-5" dirty="0">
                <a:latin typeface="Lucida Sans Unicode"/>
                <a:cs typeface="Lucida Sans Unicode"/>
              </a:rPr>
              <a:t>Other</a:t>
            </a:r>
            <a:r>
              <a:rPr sz="1600" spc="-80" dirty="0">
                <a:latin typeface="Lucida Sans Unicode"/>
                <a:cs typeface="Lucida Sans Unicode"/>
              </a:rPr>
              <a:t> </a:t>
            </a:r>
            <a:r>
              <a:rPr sz="1600" spc="-5" dirty="0">
                <a:latin typeface="Lucida Sans Unicode"/>
                <a:cs typeface="Lucida Sans Unicode"/>
              </a:rPr>
              <a:t>attributes: </a:t>
            </a:r>
            <a:r>
              <a:rPr sz="1600" spc="-490" dirty="0">
                <a:latin typeface="Lucida Sans Unicode"/>
                <a:cs typeface="Lucida Sans Unicode"/>
              </a:rPr>
              <a:t> </a:t>
            </a:r>
            <a:r>
              <a:rPr sz="1600" spc="-5" dirty="0">
                <a:solidFill>
                  <a:srgbClr val="1FADCD"/>
                </a:solidFill>
                <a:latin typeface="Lucida Sans Unicode"/>
                <a:cs typeface="Lucida Sans Unicode"/>
              </a:rPr>
              <a:t>Amount,class</a:t>
            </a:r>
            <a:endParaRPr sz="1600">
              <a:latin typeface="Lucida Sans Unicode"/>
              <a:cs typeface="Lucida Sans Unicode"/>
            </a:endParaRPr>
          </a:p>
        </p:txBody>
      </p:sp>
      <p:pic>
        <p:nvPicPr>
          <p:cNvPr id="6" name="object 6"/>
          <p:cNvPicPr/>
          <p:nvPr/>
        </p:nvPicPr>
        <p:blipFill>
          <a:blip r:embed="rId3" cstate="print"/>
          <a:stretch>
            <a:fillRect/>
          </a:stretch>
        </p:blipFill>
        <p:spPr>
          <a:xfrm>
            <a:off x="990600" y="1600200"/>
            <a:ext cx="7431579" cy="260881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45293" y="716159"/>
            <a:ext cx="3446554" cy="313397"/>
          </a:xfrm>
          <a:prstGeom prst="rect">
            <a:avLst/>
          </a:prstGeom>
        </p:spPr>
      </p:pic>
      <p:sp>
        <p:nvSpPr>
          <p:cNvPr id="3" name="object 3"/>
          <p:cNvSpPr txBox="1"/>
          <p:nvPr/>
        </p:nvSpPr>
        <p:spPr>
          <a:xfrm>
            <a:off x="757173" y="5405373"/>
            <a:ext cx="2905760" cy="543560"/>
          </a:xfrm>
          <a:prstGeom prst="rect">
            <a:avLst/>
          </a:prstGeom>
          <a:solidFill>
            <a:srgbClr val="2CA1BE"/>
          </a:solidFill>
        </p:spPr>
        <p:txBody>
          <a:bodyPr vert="horz" wrap="square" lIns="0" tIns="111760" rIns="0" bIns="0" rtlCol="0">
            <a:spAutoFit/>
          </a:bodyPr>
          <a:lstStyle/>
          <a:p>
            <a:pPr marL="187325">
              <a:lnSpc>
                <a:spcPct val="100000"/>
              </a:lnSpc>
              <a:spcBef>
                <a:spcPts val="880"/>
              </a:spcBef>
            </a:pPr>
            <a:r>
              <a:rPr sz="2000" dirty="0">
                <a:solidFill>
                  <a:srgbClr val="FFFFFF"/>
                </a:solidFill>
                <a:latin typeface="Times New Roman"/>
                <a:cs typeface="Times New Roman"/>
              </a:rPr>
              <a:t>Records</a:t>
            </a:r>
            <a:r>
              <a:rPr sz="2000" spc="-40" dirty="0">
                <a:solidFill>
                  <a:srgbClr val="FFFFFF"/>
                </a:solidFill>
                <a:latin typeface="Times New Roman"/>
                <a:cs typeface="Times New Roman"/>
              </a:rPr>
              <a:t> </a:t>
            </a:r>
            <a:r>
              <a:rPr sz="2000" dirty="0">
                <a:solidFill>
                  <a:srgbClr val="FFFFFF"/>
                </a:solidFill>
                <a:latin typeface="Times New Roman"/>
                <a:cs typeface="Times New Roman"/>
              </a:rPr>
              <a:t>each</a:t>
            </a:r>
            <a:r>
              <a:rPr sz="2000" spc="-10" dirty="0">
                <a:solidFill>
                  <a:srgbClr val="FFFFFF"/>
                </a:solidFill>
                <a:latin typeface="Times New Roman"/>
                <a:cs typeface="Times New Roman"/>
              </a:rPr>
              <a:t> </a:t>
            </a:r>
            <a:r>
              <a:rPr sz="2000" dirty="0">
                <a:solidFill>
                  <a:srgbClr val="FFFFFF"/>
                </a:solidFill>
                <a:latin typeface="Times New Roman"/>
                <a:cs typeface="Times New Roman"/>
              </a:rPr>
              <a:t>class</a:t>
            </a:r>
            <a:r>
              <a:rPr sz="2000" spc="-10" dirty="0">
                <a:solidFill>
                  <a:srgbClr val="FFFFFF"/>
                </a:solidFill>
                <a:latin typeface="Times New Roman"/>
                <a:cs typeface="Times New Roman"/>
              </a:rPr>
              <a:t> </a:t>
            </a:r>
            <a:r>
              <a:rPr sz="2000" dirty="0">
                <a:solidFill>
                  <a:srgbClr val="FFFFFF"/>
                </a:solidFill>
                <a:latin typeface="Times New Roman"/>
                <a:cs typeface="Times New Roman"/>
              </a:rPr>
              <a:t>have</a:t>
            </a:r>
            <a:endParaRPr sz="2000">
              <a:latin typeface="Times New Roman"/>
              <a:cs typeface="Times New Roman"/>
            </a:endParaRPr>
          </a:p>
        </p:txBody>
      </p:sp>
      <p:sp>
        <p:nvSpPr>
          <p:cNvPr id="4" name="object 4"/>
          <p:cNvSpPr txBox="1"/>
          <p:nvPr/>
        </p:nvSpPr>
        <p:spPr>
          <a:xfrm>
            <a:off x="5100573" y="5405373"/>
            <a:ext cx="3591560" cy="543560"/>
          </a:xfrm>
          <a:prstGeom prst="rect">
            <a:avLst/>
          </a:prstGeom>
          <a:solidFill>
            <a:srgbClr val="2CA1BE"/>
          </a:solidFill>
        </p:spPr>
        <p:txBody>
          <a:bodyPr vert="horz" wrap="square" lIns="0" tIns="58419" rIns="0" bIns="0" rtlCol="0">
            <a:spAutoFit/>
          </a:bodyPr>
          <a:lstStyle/>
          <a:p>
            <a:pPr marL="188595" marR="340995">
              <a:lnSpc>
                <a:spcPct val="80000"/>
              </a:lnSpc>
              <a:spcBef>
                <a:spcPts val="459"/>
              </a:spcBef>
            </a:pPr>
            <a:r>
              <a:rPr sz="1700" dirty="0">
                <a:solidFill>
                  <a:srgbClr val="FFFFFF"/>
                </a:solidFill>
                <a:latin typeface="Times New Roman"/>
                <a:cs typeface="Times New Roman"/>
              </a:rPr>
              <a:t>Records</a:t>
            </a:r>
            <a:r>
              <a:rPr sz="1700" spc="-35" dirty="0">
                <a:solidFill>
                  <a:srgbClr val="FFFFFF"/>
                </a:solidFill>
                <a:latin typeface="Times New Roman"/>
                <a:cs typeface="Times New Roman"/>
              </a:rPr>
              <a:t> </a:t>
            </a:r>
            <a:r>
              <a:rPr sz="1700" spc="-5" dirty="0">
                <a:solidFill>
                  <a:srgbClr val="FFFFFF"/>
                </a:solidFill>
                <a:latin typeface="Times New Roman"/>
                <a:cs typeface="Times New Roman"/>
              </a:rPr>
              <a:t>in</a:t>
            </a:r>
            <a:r>
              <a:rPr sz="1700" dirty="0">
                <a:solidFill>
                  <a:srgbClr val="FFFFFF"/>
                </a:solidFill>
                <a:latin typeface="Times New Roman"/>
                <a:cs typeface="Times New Roman"/>
              </a:rPr>
              <a:t> each</a:t>
            </a:r>
            <a:r>
              <a:rPr sz="1700" spc="-25" dirty="0">
                <a:solidFill>
                  <a:srgbClr val="FFFFFF"/>
                </a:solidFill>
                <a:latin typeface="Times New Roman"/>
                <a:cs typeface="Times New Roman"/>
              </a:rPr>
              <a:t> </a:t>
            </a:r>
            <a:r>
              <a:rPr sz="1700" spc="-5" dirty="0">
                <a:solidFill>
                  <a:srgbClr val="FFFFFF"/>
                </a:solidFill>
                <a:latin typeface="Times New Roman"/>
                <a:cs typeface="Times New Roman"/>
              </a:rPr>
              <a:t>class</a:t>
            </a:r>
            <a:r>
              <a:rPr sz="1700" spc="-25" dirty="0">
                <a:solidFill>
                  <a:srgbClr val="FFFFFF"/>
                </a:solidFill>
                <a:latin typeface="Times New Roman"/>
                <a:cs typeface="Times New Roman"/>
              </a:rPr>
              <a:t> </a:t>
            </a:r>
            <a:r>
              <a:rPr sz="1700" dirty="0">
                <a:solidFill>
                  <a:srgbClr val="FFFFFF"/>
                </a:solidFill>
                <a:latin typeface="Times New Roman"/>
                <a:cs typeface="Times New Roman"/>
              </a:rPr>
              <a:t>during</a:t>
            </a:r>
            <a:r>
              <a:rPr sz="1700" spc="-15" dirty="0">
                <a:solidFill>
                  <a:srgbClr val="FFFFFF"/>
                </a:solidFill>
                <a:latin typeface="Times New Roman"/>
                <a:cs typeface="Times New Roman"/>
              </a:rPr>
              <a:t> </a:t>
            </a:r>
            <a:r>
              <a:rPr sz="1700" spc="-5" dirty="0">
                <a:solidFill>
                  <a:srgbClr val="FFFFFF"/>
                </a:solidFill>
                <a:latin typeface="Times New Roman"/>
                <a:cs typeface="Times New Roman"/>
              </a:rPr>
              <a:t>all </a:t>
            </a:r>
            <a:r>
              <a:rPr sz="1700" dirty="0">
                <a:solidFill>
                  <a:srgbClr val="FFFFFF"/>
                </a:solidFill>
                <a:latin typeface="Times New Roman"/>
                <a:cs typeface="Times New Roman"/>
              </a:rPr>
              <a:t>the </a:t>
            </a:r>
            <a:r>
              <a:rPr sz="1700" spc="-409" dirty="0">
                <a:solidFill>
                  <a:srgbClr val="FFFFFF"/>
                </a:solidFill>
                <a:latin typeface="Times New Roman"/>
                <a:cs typeface="Times New Roman"/>
              </a:rPr>
              <a:t> </a:t>
            </a:r>
            <a:r>
              <a:rPr sz="1700" spc="-10" dirty="0">
                <a:solidFill>
                  <a:srgbClr val="FFFFFF"/>
                </a:solidFill>
                <a:latin typeface="Times New Roman"/>
                <a:cs typeface="Times New Roman"/>
              </a:rPr>
              <a:t>time</a:t>
            </a:r>
            <a:endParaRPr sz="1700">
              <a:latin typeface="Times New Roman"/>
              <a:cs typeface="Times New Roman"/>
            </a:endParaRPr>
          </a:p>
        </p:txBody>
      </p:sp>
      <p:pic>
        <p:nvPicPr>
          <p:cNvPr id="5" name="object 5"/>
          <p:cNvPicPr/>
          <p:nvPr/>
        </p:nvPicPr>
        <p:blipFill>
          <a:blip r:embed="rId3" cstate="print"/>
          <a:stretch>
            <a:fillRect/>
          </a:stretch>
        </p:blipFill>
        <p:spPr>
          <a:xfrm>
            <a:off x="507640" y="2126342"/>
            <a:ext cx="3205995" cy="2612571"/>
          </a:xfrm>
          <a:prstGeom prst="rect">
            <a:avLst/>
          </a:prstGeom>
        </p:spPr>
      </p:pic>
      <p:pic>
        <p:nvPicPr>
          <p:cNvPr id="6" name="object 6"/>
          <p:cNvPicPr/>
          <p:nvPr/>
        </p:nvPicPr>
        <p:blipFill>
          <a:blip r:embed="rId4" cstate="print"/>
          <a:stretch>
            <a:fillRect/>
          </a:stretch>
        </p:blipFill>
        <p:spPr>
          <a:xfrm>
            <a:off x="5221223" y="2307335"/>
            <a:ext cx="2872739" cy="219456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3408" y="717771"/>
            <a:ext cx="6285753" cy="313246"/>
          </a:xfrm>
          <a:prstGeom prst="rect">
            <a:avLst/>
          </a:prstGeom>
        </p:spPr>
      </p:pic>
      <p:pic>
        <p:nvPicPr>
          <p:cNvPr id="3" name="object 3"/>
          <p:cNvPicPr/>
          <p:nvPr/>
        </p:nvPicPr>
        <p:blipFill>
          <a:blip r:embed="rId3" cstate="print"/>
          <a:stretch>
            <a:fillRect/>
          </a:stretch>
        </p:blipFill>
        <p:spPr>
          <a:xfrm>
            <a:off x="1269491" y="2090927"/>
            <a:ext cx="6278880" cy="321563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1524000"/>
            <a:ext cx="8229600" cy="3600986"/>
          </a:xfrm>
          <a:prstGeom prst="rect">
            <a:avLst/>
          </a:prstGeom>
        </p:spPr>
        <p:txBody>
          <a:bodyPr vert="horz" wrap="square" lIns="0" tIns="43180" rIns="0" bIns="0" rtlCol="0">
            <a:spAutoFit/>
          </a:bodyPr>
          <a:lstStyle/>
          <a:p>
            <a:pPr marL="375285" indent="-363220">
              <a:lnSpc>
                <a:spcPct val="100000"/>
              </a:lnSpc>
              <a:spcBef>
                <a:spcPts val="340"/>
              </a:spcBef>
              <a:buSzPct val="75000"/>
              <a:buFont typeface="Wingdings"/>
              <a:buChar char=""/>
              <a:tabLst>
                <a:tab pos="375285" algn="l"/>
                <a:tab pos="375920" algn="l"/>
              </a:tabLst>
            </a:pPr>
            <a:r>
              <a:rPr sz="2400" spc="-5" dirty="0">
                <a:latin typeface="Verdana"/>
                <a:cs typeface="Verdana"/>
              </a:rPr>
              <a:t>Logical</a:t>
            </a:r>
            <a:r>
              <a:rPr sz="2400" spc="-35" dirty="0">
                <a:latin typeface="Verdana"/>
                <a:cs typeface="Verdana"/>
              </a:rPr>
              <a:t> </a:t>
            </a:r>
            <a:r>
              <a:rPr sz="2400" spc="-10">
                <a:latin typeface="Verdana"/>
                <a:cs typeface="Verdana"/>
              </a:rPr>
              <a:t>Regression </a:t>
            </a:r>
            <a:r>
              <a:rPr sz="1800" smtClean="0">
                <a:latin typeface="Verdana"/>
                <a:cs typeface="Verdana"/>
              </a:rPr>
              <a:t>–</a:t>
            </a:r>
            <a:endParaRPr lang="en-US" sz="1800" dirty="0" smtClean="0">
              <a:latin typeface="Verdana"/>
              <a:cs typeface="Verdana"/>
            </a:endParaRPr>
          </a:p>
          <a:p>
            <a:pPr marL="375285" indent="-363220">
              <a:lnSpc>
                <a:spcPct val="100000"/>
              </a:lnSpc>
              <a:spcBef>
                <a:spcPts val="340"/>
              </a:spcBef>
              <a:buSzPct val="75000"/>
              <a:buFont typeface="Wingdings"/>
              <a:buChar char=""/>
              <a:tabLst>
                <a:tab pos="375285" algn="l"/>
                <a:tab pos="375920" algn="l"/>
              </a:tabLst>
            </a:pPr>
            <a:endParaRPr sz="1800">
              <a:latin typeface="Verdana"/>
              <a:cs typeface="Verdana"/>
            </a:endParaRPr>
          </a:p>
          <a:p>
            <a:pPr marL="12700">
              <a:lnSpc>
                <a:spcPct val="100000"/>
              </a:lnSpc>
              <a:spcBef>
                <a:spcPts val="180"/>
              </a:spcBef>
            </a:pPr>
            <a:r>
              <a:rPr sz="1800" spc="-5" dirty="0">
                <a:latin typeface="Verdana"/>
                <a:cs typeface="Verdana"/>
              </a:rPr>
              <a:t>Easy</a:t>
            </a:r>
            <a:r>
              <a:rPr sz="1800" spc="-30" dirty="0">
                <a:latin typeface="Verdana"/>
                <a:cs typeface="Verdana"/>
              </a:rPr>
              <a:t> </a:t>
            </a:r>
            <a:r>
              <a:rPr sz="1800" spc="-15" dirty="0">
                <a:latin typeface="Verdana"/>
                <a:cs typeface="Verdana"/>
              </a:rPr>
              <a:t>to</a:t>
            </a:r>
            <a:r>
              <a:rPr sz="1800" spc="-35" dirty="0">
                <a:latin typeface="Verdana"/>
                <a:cs typeface="Verdana"/>
              </a:rPr>
              <a:t> </a:t>
            </a:r>
            <a:r>
              <a:rPr sz="1800" spc="-25" dirty="0">
                <a:latin typeface="Verdana"/>
                <a:cs typeface="Verdana"/>
              </a:rPr>
              <a:t>implement</a:t>
            </a:r>
            <a:r>
              <a:rPr sz="1800" spc="-35" dirty="0">
                <a:latin typeface="Verdana"/>
                <a:cs typeface="Verdana"/>
              </a:rPr>
              <a:t> </a:t>
            </a:r>
            <a:r>
              <a:rPr sz="1800" dirty="0">
                <a:latin typeface="Verdana"/>
                <a:cs typeface="Verdana"/>
              </a:rPr>
              <a:t>,</a:t>
            </a:r>
            <a:r>
              <a:rPr sz="1800" spc="-5" dirty="0">
                <a:latin typeface="Verdana"/>
                <a:cs typeface="Verdana"/>
              </a:rPr>
              <a:t> </a:t>
            </a:r>
            <a:r>
              <a:rPr sz="1800" spc="-10" dirty="0">
                <a:latin typeface="Verdana"/>
                <a:cs typeface="Verdana"/>
              </a:rPr>
              <a:t>and</a:t>
            </a:r>
            <a:r>
              <a:rPr sz="1800" spc="-40" dirty="0">
                <a:latin typeface="Verdana"/>
                <a:cs typeface="Verdana"/>
              </a:rPr>
              <a:t> </a:t>
            </a:r>
            <a:r>
              <a:rPr sz="1800" spc="-25" dirty="0">
                <a:latin typeface="Verdana"/>
                <a:cs typeface="Verdana"/>
              </a:rPr>
              <a:t>historically</a:t>
            </a:r>
            <a:r>
              <a:rPr sz="1800" spc="-20" dirty="0">
                <a:latin typeface="Verdana"/>
                <a:cs typeface="Verdana"/>
              </a:rPr>
              <a:t> </a:t>
            </a:r>
            <a:r>
              <a:rPr sz="1800" spc="-5" dirty="0">
                <a:latin typeface="Verdana"/>
                <a:cs typeface="Verdana"/>
              </a:rPr>
              <a:t>used</a:t>
            </a:r>
            <a:r>
              <a:rPr sz="1800" spc="-15" dirty="0">
                <a:latin typeface="Verdana"/>
                <a:cs typeface="Verdana"/>
              </a:rPr>
              <a:t> </a:t>
            </a:r>
            <a:r>
              <a:rPr sz="1800" dirty="0">
                <a:latin typeface="Verdana"/>
                <a:cs typeface="Verdana"/>
              </a:rPr>
              <a:t>for</a:t>
            </a:r>
            <a:r>
              <a:rPr sz="1800" spc="-25" dirty="0">
                <a:latin typeface="Verdana"/>
                <a:cs typeface="Verdana"/>
              </a:rPr>
              <a:t> </a:t>
            </a:r>
            <a:r>
              <a:rPr sz="1800" spc="-30" dirty="0">
                <a:latin typeface="Verdana"/>
                <a:cs typeface="Verdana"/>
              </a:rPr>
              <a:t>fraud</a:t>
            </a:r>
            <a:r>
              <a:rPr sz="1800" spc="95" dirty="0">
                <a:latin typeface="Verdana"/>
                <a:cs typeface="Verdana"/>
              </a:rPr>
              <a:t> </a:t>
            </a:r>
            <a:r>
              <a:rPr sz="1800" spc="-15">
                <a:latin typeface="Verdana"/>
                <a:cs typeface="Verdana"/>
              </a:rPr>
              <a:t>detection</a:t>
            </a:r>
            <a:r>
              <a:rPr sz="1800" spc="-15" smtClean="0">
                <a:latin typeface="Verdana"/>
                <a:cs typeface="Verdana"/>
              </a:rPr>
              <a:t>.</a:t>
            </a:r>
            <a:endParaRPr lang="en-US" sz="1800" spc="-15" dirty="0" smtClean="0">
              <a:latin typeface="Verdana"/>
              <a:cs typeface="Verdana"/>
            </a:endParaRPr>
          </a:p>
          <a:p>
            <a:pPr marL="12700">
              <a:lnSpc>
                <a:spcPct val="100000"/>
              </a:lnSpc>
              <a:spcBef>
                <a:spcPts val="180"/>
              </a:spcBef>
            </a:pPr>
            <a:r>
              <a:rPr lang="en-US" sz="2000" dirty="0"/>
              <a:t>It is used in statistical software to understand the relationship between the dependent variable and one or more independent variables by estimating probabilities using a logistic regression </a:t>
            </a:r>
            <a:r>
              <a:rPr lang="en-US" sz="2000" dirty="0" smtClean="0"/>
              <a:t>equation.</a:t>
            </a:r>
          </a:p>
          <a:p>
            <a:pPr marL="12700">
              <a:lnSpc>
                <a:spcPct val="100000"/>
              </a:lnSpc>
              <a:spcBef>
                <a:spcPts val="180"/>
              </a:spcBef>
            </a:pPr>
            <a:r>
              <a:rPr lang="en-US" sz="2000" dirty="0">
                <a:latin typeface="Verdana"/>
                <a:cs typeface="Verdana"/>
              </a:rPr>
              <a:t> </a:t>
            </a:r>
            <a:endParaRPr lang="en-US" sz="2000" dirty="0" smtClean="0">
              <a:latin typeface="Verdana"/>
              <a:cs typeface="Verdana"/>
            </a:endParaRPr>
          </a:p>
          <a:p>
            <a:pPr marL="12700">
              <a:lnSpc>
                <a:spcPct val="100000"/>
              </a:lnSpc>
              <a:spcBef>
                <a:spcPts val="180"/>
              </a:spcBef>
              <a:buFont typeface="Arial" pitchFamily="34" charset="0"/>
              <a:buChar char="•"/>
            </a:pPr>
            <a:r>
              <a:rPr lang="en-US" sz="2000" dirty="0">
                <a:latin typeface="Verdana"/>
                <a:cs typeface="Verdana"/>
              </a:rPr>
              <a:t> </a:t>
            </a:r>
            <a:r>
              <a:rPr lang="en-US" sz="2000" dirty="0"/>
              <a:t>It uses logistic (sigmoid) function to find the relationship between variables. The sigmoid function is an S-shaped curve that can take any real-valued number and map it to a value between 0 and </a:t>
            </a:r>
            <a:r>
              <a:rPr lang="en-US" sz="2000" dirty="0" smtClean="0"/>
              <a:t>1.</a:t>
            </a:r>
            <a:endParaRPr sz="2000">
              <a:latin typeface="Verdana"/>
              <a:cs typeface="Verdana"/>
            </a:endParaRPr>
          </a:p>
          <a:p>
            <a:pPr>
              <a:lnSpc>
                <a:spcPct val="100000"/>
              </a:lnSpc>
            </a:pPr>
            <a:endParaRPr sz="2200">
              <a:latin typeface="Verdana"/>
              <a:cs typeface="Verdana"/>
            </a:endParaRPr>
          </a:p>
        </p:txBody>
      </p:sp>
      <p:sp>
        <p:nvSpPr>
          <p:cNvPr id="4" name="TextBox 3"/>
          <p:cNvSpPr txBox="1"/>
          <p:nvPr/>
        </p:nvSpPr>
        <p:spPr>
          <a:xfrm>
            <a:off x="685800" y="609600"/>
            <a:ext cx="5105400" cy="461665"/>
          </a:xfrm>
          <a:prstGeom prst="rect">
            <a:avLst/>
          </a:prstGeom>
          <a:noFill/>
        </p:spPr>
        <p:txBody>
          <a:bodyPr wrap="square" rtlCol="0">
            <a:spAutoFit/>
          </a:bodyPr>
          <a:lstStyle/>
          <a:p>
            <a:r>
              <a:rPr lang="en-US" sz="2400" b="1" dirty="0" smtClean="0"/>
              <a:t>ALGORITHM USED :</a:t>
            </a:r>
            <a:endParaRPr 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1092" y="493711"/>
            <a:ext cx="1945433" cy="320918"/>
          </a:xfrm>
          <a:prstGeom prst="rect">
            <a:avLst/>
          </a:prstGeom>
        </p:spPr>
      </p:pic>
      <p:sp>
        <p:nvSpPr>
          <p:cNvPr id="3" name="object 3"/>
          <p:cNvSpPr txBox="1"/>
          <p:nvPr/>
        </p:nvSpPr>
        <p:spPr>
          <a:xfrm>
            <a:off x="545693" y="1142822"/>
            <a:ext cx="7774305" cy="848994"/>
          </a:xfrm>
          <a:prstGeom prst="rect">
            <a:avLst/>
          </a:prstGeom>
        </p:spPr>
        <p:txBody>
          <a:bodyPr vert="horz" wrap="square" lIns="0" tIns="12700" rIns="0" bIns="0" rtlCol="0">
            <a:spAutoFit/>
          </a:bodyPr>
          <a:lstStyle/>
          <a:p>
            <a:pPr marL="193675" indent="-181610">
              <a:lnSpc>
                <a:spcPct val="100000"/>
              </a:lnSpc>
              <a:spcBef>
                <a:spcPts val="100"/>
              </a:spcBef>
              <a:buSzPct val="88888"/>
              <a:buFont typeface="Wingdings"/>
              <a:buChar char=""/>
              <a:tabLst>
                <a:tab pos="194310" algn="l"/>
              </a:tabLst>
            </a:pPr>
            <a:r>
              <a:rPr sz="1800" spc="10" dirty="0">
                <a:latin typeface="Arial"/>
                <a:cs typeface="Arial"/>
              </a:rPr>
              <a:t>T</a:t>
            </a:r>
            <a:r>
              <a:rPr sz="1800" spc="-10" dirty="0">
                <a:latin typeface="Arial"/>
                <a:cs typeface="Arial"/>
              </a:rPr>
              <a:t>h</a:t>
            </a:r>
            <a:r>
              <a:rPr sz="1800" dirty="0">
                <a:latin typeface="Arial"/>
                <a:cs typeface="Arial"/>
              </a:rPr>
              <a:t>e</a:t>
            </a:r>
            <a:r>
              <a:rPr sz="1800" spc="-40" dirty="0">
                <a:latin typeface="Arial"/>
                <a:cs typeface="Arial"/>
              </a:rPr>
              <a:t> </a:t>
            </a:r>
            <a:r>
              <a:rPr sz="1800" spc="-10" dirty="0">
                <a:latin typeface="Arial"/>
                <a:cs typeface="Arial"/>
              </a:rPr>
              <a:t>da</a:t>
            </a:r>
            <a:r>
              <a:rPr sz="1800" dirty="0">
                <a:latin typeface="Arial"/>
                <a:cs typeface="Arial"/>
              </a:rPr>
              <a:t>ta</a:t>
            </a:r>
            <a:r>
              <a:rPr sz="1800" spc="35" dirty="0">
                <a:latin typeface="Arial"/>
                <a:cs typeface="Arial"/>
              </a:rPr>
              <a:t> </a:t>
            </a:r>
            <a:r>
              <a:rPr sz="1800" spc="-20" dirty="0">
                <a:latin typeface="Arial"/>
                <a:cs typeface="Arial"/>
              </a:rPr>
              <a:t>i</a:t>
            </a:r>
            <a:r>
              <a:rPr sz="1800" dirty="0">
                <a:latin typeface="Arial"/>
                <a:cs typeface="Arial"/>
              </a:rPr>
              <a:t>s</a:t>
            </a:r>
            <a:r>
              <a:rPr sz="1800" spc="-35" dirty="0">
                <a:latin typeface="Arial"/>
                <a:cs typeface="Arial"/>
              </a:rPr>
              <a:t> </a:t>
            </a:r>
            <a:r>
              <a:rPr sz="1800" spc="15" dirty="0">
                <a:latin typeface="Arial"/>
                <a:cs typeface="Arial"/>
              </a:rPr>
              <a:t>highl</a:t>
            </a:r>
            <a:r>
              <a:rPr sz="1800" dirty="0">
                <a:latin typeface="Arial"/>
                <a:cs typeface="Arial"/>
              </a:rPr>
              <a:t>y</a:t>
            </a:r>
            <a:r>
              <a:rPr sz="1800" spc="-185" dirty="0">
                <a:latin typeface="Arial"/>
                <a:cs typeface="Arial"/>
              </a:rPr>
              <a:t> </a:t>
            </a:r>
            <a:r>
              <a:rPr sz="1800" dirty="0">
                <a:latin typeface="Arial"/>
                <a:cs typeface="Arial"/>
              </a:rPr>
              <a:t>sk</a:t>
            </a:r>
            <a:r>
              <a:rPr sz="1800" spc="-10" dirty="0">
                <a:latin typeface="Arial"/>
                <a:cs typeface="Arial"/>
              </a:rPr>
              <a:t>e</a:t>
            </a:r>
            <a:r>
              <a:rPr sz="1800" spc="-45" dirty="0">
                <a:latin typeface="Arial"/>
                <a:cs typeface="Arial"/>
              </a:rPr>
              <a:t>w</a:t>
            </a:r>
            <a:r>
              <a:rPr sz="1800" spc="-10" dirty="0">
                <a:latin typeface="Arial"/>
                <a:cs typeface="Arial"/>
              </a:rPr>
              <a:t>ed</a:t>
            </a:r>
            <a:r>
              <a:rPr sz="1800" dirty="0">
                <a:latin typeface="Arial"/>
                <a:cs typeface="Arial"/>
              </a:rPr>
              <a:t>.</a:t>
            </a:r>
            <a:endParaRPr sz="1800">
              <a:latin typeface="Arial"/>
              <a:cs typeface="Arial"/>
            </a:endParaRPr>
          </a:p>
          <a:p>
            <a:pPr marL="193675" indent="-181610">
              <a:lnSpc>
                <a:spcPct val="100000"/>
              </a:lnSpc>
              <a:spcBef>
                <a:spcPts val="5"/>
              </a:spcBef>
              <a:buSzPct val="88888"/>
              <a:buFont typeface="Wingdings"/>
              <a:buChar char=""/>
              <a:tabLst>
                <a:tab pos="194310" algn="l"/>
              </a:tabLst>
            </a:pPr>
            <a:r>
              <a:rPr sz="1800" spc="-20" dirty="0">
                <a:latin typeface="Arial"/>
                <a:cs typeface="Arial"/>
              </a:rPr>
              <a:t>Normal</a:t>
            </a:r>
            <a:r>
              <a:rPr sz="1800" spc="-40" dirty="0">
                <a:latin typeface="Arial"/>
                <a:cs typeface="Arial"/>
              </a:rPr>
              <a:t> </a:t>
            </a:r>
            <a:r>
              <a:rPr sz="1800" spc="-5" dirty="0">
                <a:latin typeface="Arial"/>
                <a:cs typeface="Arial"/>
              </a:rPr>
              <a:t>Machine</a:t>
            </a:r>
            <a:r>
              <a:rPr sz="1800" spc="-20" dirty="0">
                <a:latin typeface="Arial"/>
                <a:cs typeface="Arial"/>
              </a:rPr>
              <a:t> </a:t>
            </a:r>
            <a:r>
              <a:rPr sz="1800" spc="-5" dirty="0">
                <a:latin typeface="Arial"/>
                <a:cs typeface="Arial"/>
              </a:rPr>
              <a:t>Learning</a:t>
            </a:r>
            <a:r>
              <a:rPr sz="1800" spc="-35" dirty="0">
                <a:latin typeface="Arial"/>
                <a:cs typeface="Arial"/>
              </a:rPr>
              <a:t> </a:t>
            </a:r>
            <a:r>
              <a:rPr sz="1800" spc="-5" dirty="0">
                <a:latin typeface="Arial"/>
                <a:cs typeface="Arial"/>
              </a:rPr>
              <a:t>algorithms</a:t>
            </a:r>
            <a:r>
              <a:rPr sz="1800" spc="60" dirty="0">
                <a:latin typeface="Arial"/>
                <a:cs typeface="Arial"/>
              </a:rPr>
              <a:t> </a:t>
            </a:r>
            <a:r>
              <a:rPr sz="1800" spc="-10" dirty="0">
                <a:latin typeface="Arial"/>
                <a:cs typeface="Arial"/>
              </a:rPr>
              <a:t>would</a:t>
            </a:r>
            <a:r>
              <a:rPr sz="1800" spc="75" dirty="0">
                <a:latin typeface="Arial"/>
                <a:cs typeface="Arial"/>
              </a:rPr>
              <a:t> </a:t>
            </a:r>
            <a:r>
              <a:rPr sz="1800" spc="-25" dirty="0">
                <a:latin typeface="Arial"/>
                <a:cs typeface="Arial"/>
              </a:rPr>
              <a:t>give</a:t>
            </a:r>
            <a:r>
              <a:rPr sz="1800" spc="-15" dirty="0">
                <a:latin typeface="Arial"/>
                <a:cs typeface="Arial"/>
              </a:rPr>
              <a:t> </a:t>
            </a:r>
            <a:r>
              <a:rPr sz="1800" spc="-25" dirty="0">
                <a:latin typeface="Arial"/>
                <a:cs typeface="Arial"/>
              </a:rPr>
              <a:t>99%+Accuracy.</a:t>
            </a:r>
            <a:endParaRPr sz="1800">
              <a:latin typeface="Arial"/>
              <a:cs typeface="Arial"/>
            </a:endParaRPr>
          </a:p>
          <a:p>
            <a:pPr marL="187960" indent="-175260">
              <a:lnSpc>
                <a:spcPct val="100000"/>
              </a:lnSpc>
              <a:buSzPct val="88888"/>
              <a:buFont typeface="Wingdings"/>
              <a:buChar char=""/>
              <a:tabLst>
                <a:tab pos="187960" algn="l"/>
              </a:tabLst>
            </a:pPr>
            <a:r>
              <a:rPr sz="1800" dirty="0">
                <a:latin typeface="Arial"/>
                <a:cs typeface="Arial"/>
              </a:rPr>
              <a:t>But</a:t>
            </a:r>
            <a:r>
              <a:rPr sz="1800" spc="50" dirty="0">
                <a:latin typeface="Arial"/>
                <a:cs typeface="Arial"/>
              </a:rPr>
              <a:t> </a:t>
            </a:r>
            <a:r>
              <a:rPr sz="1800" spc="-30" dirty="0">
                <a:latin typeface="Arial"/>
                <a:cs typeface="Arial"/>
              </a:rPr>
              <a:t>we</a:t>
            </a:r>
            <a:r>
              <a:rPr sz="1800" dirty="0">
                <a:latin typeface="Arial"/>
                <a:cs typeface="Arial"/>
              </a:rPr>
              <a:t> </a:t>
            </a:r>
            <a:r>
              <a:rPr sz="1800" spc="-15" dirty="0">
                <a:latin typeface="Arial"/>
                <a:cs typeface="Arial"/>
              </a:rPr>
              <a:t>can</a:t>
            </a:r>
            <a:r>
              <a:rPr sz="1800" spc="-10" dirty="0">
                <a:latin typeface="Arial"/>
                <a:cs typeface="Arial"/>
              </a:rPr>
              <a:t> </a:t>
            </a:r>
            <a:r>
              <a:rPr sz="1800" spc="-5" dirty="0">
                <a:latin typeface="Arial"/>
                <a:cs typeface="Arial"/>
              </a:rPr>
              <a:t>get</a:t>
            </a:r>
            <a:r>
              <a:rPr sz="1800" spc="35" dirty="0">
                <a:latin typeface="Arial"/>
                <a:cs typeface="Arial"/>
              </a:rPr>
              <a:t> </a:t>
            </a:r>
            <a:r>
              <a:rPr sz="1800" spc="-15" dirty="0">
                <a:latin typeface="Arial"/>
                <a:cs typeface="Arial"/>
              </a:rPr>
              <a:t>99.8%</a:t>
            </a:r>
            <a:r>
              <a:rPr sz="1800" spc="-35" dirty="0">
                <a:latin typeface="Arial"/>
                <a:cs typeface="Arial"/>
              </a:rPr>
              <a:t> </a:t>
            </a:r>
            <a:r>
              <a:rPr sz="1800" spc="-5" dirty="0">
                <a:latin typeface="Arial"/>
                <a:cs typeface="Arial"/>
              </a:rPr>
              <a:t>accuracy</a:t>
            </a:r>
            <a:r>
              <a:rPr sz="1800" spc="-30" dirty="0">
                <a:latin typeface="Arial"/>
                <a:cs typeface="Arial"/>
              </a:rPr>
              <a:t> </a:t>
            </a:r>
            <a:r>
              <a:rPr sz="1800" spc="-35" dirty="0">
                <a:latin typeface="Arial"/>
                <a:cs typeface="Arial"/>
              </a:rPr>
              <a:t>even</a:t>
            </a:r>
            <a:r>
              <a:rPr sz="1800" spc="-55" dirty="0">
                <a:latin typeface="Arial"/>
                <a:cs typeface="Arial"/>
              </a:rPr>
              <a:t> </a:t>
            </a:r>
            <a:r>
              <a:rPr sz="1800" spc="-10" dirty="0">
                <a:latin typeface="Arial"/>
                <a:cs typeface="Arial"/>
              </a:rPr>
              <a:t>if</a:t>
            </a:r>
            <a:r>
              <a:rPr sz="1800" spc="-25" dirty="0">
                <a:latin typeface="Arial"/>
                <a:cs typeface="Arial"/>
              </a:rPr>
              <a:t> </a:t>
            </a:r>
            <a:r>
              <a:rPr sz="1800" spc="-30" dirty="0">
                <a:latin typeface="Arial"/>
                <a:cs typeface="Arial"/>
              </a:rPr>
              <a:t>we</a:t>
            </a:r>
            <a:r>
              <a:rPr sz="1800" spc="15" dirty="0">
                <a:latin typeface="Arial"/>
                <a:cs typeface="Arial"/>
              </a:rPr>
              <a:t> </a:t>
            </a:r>
            <a:r>
              <a:rPr sz="1800" spc="-5" dirty="0">
                <a:latin typeface="Arial"/>
                <a:cs typeface="Arial"/>
              </a:rPr>
              <a:t>classify</a:t>
            </a:r>
            <a:r>
              <a:rPr sz="1800" spc="10" dirty="0">
                <a:latin typeface="Arial"/>
                <a:cs typeface="Arial"/>
              </a:rPr>
              <a:t> </a:t>
            </a:r>
            <a:r>
              <a:rPr sz="1800" spc="-5" dirty="0">
                <a:latin typeface="Arial"/>
                <a:cs typeface="Arial"/>
              </a:rPr>
              <a:t>all</a:t>
            </a:r>
            <a:r>
              <a:rPr sz="1800" spc="25" dirty="0">
                <a:latin typeface="Arial"/>
                <a:cs typeface="Arial"/>
              </a:rPr>
              <a:t> </a:t>
            </a:r>
            <a:r>
              <a:rPr sz="1800" spc="5" dirty="0">
                <a:latin typeface="Arial"/>
                <a:cs typeface="Arial"/>
              </a:rPr>
              <a:t>Frauds</a:t>
            </a:r>
            <a:r>
              <a:rPr sz="1800" spc="65" dirty="0">
                <a:latin typeface="Arial"/>
                <a:cs typeface="Arial"/>
              </a:rPr>
              <a:t> </a:t>
            </a:r>
            <a:r>
              <a:rPr sz="1800" spc="-15" dirty="0">
                <a:latin typeface="Arial"/>
                <a:cs typeface="Arial"/>
              </a:rPr>
              <a:t>as</a:t>
            </a:r>
            <a:r>
              <a:rPr sz="1800" spc="-240" dirty="0">
                <a:latin typeface="Arial"/>
                <a:cs typeface="Arial"/>
              </a:rPr>
              <a:t> </a:t>
            </a:r>
            <a:r>
              <a:rPr sz="1800" spc="-20" dirty="0">
                <a:latin typeface="Arial"/>
                <a:cs typeface="Arial"/>
              </a:rPr>
              <a:t>Legitimate.</a:t>
            </a:r>
            <a:endParaRPr sz="1800">
              <a:latin typeface="Arial"/>
              <a:cs typeface="Arial"/>
            </a:endParaRPr>
          </a:p>
        </p:txBody>
      </p:sp>
      <p:pic>
        <p:nvPicPr>
          <p:cNvPr id="4" name="object 4"/>
          <p:cNvPicPr/>
          <p:nvPr/>
        </p:nvPicPr>
        <p:blipFill>
          <a:blip r:embed="rId3" cstate="print"/>
          <a:stretch>
            <a:fillRect/>
          </a:stretch>
        </p:blipFill>
        <p:spPr>
          <a:xfrm>
            <a:off x="595819" y="2390883"/>
            <a:ext cx="5742561" cy="2457232"/>
          </a:xfrm>
          <a:prstGeom prst="rect">
            <a:avLst/>
          </a:prstGeom>
        </p:spPr>
      </p:pic>
      <p:sp>
        <p:nvSpPr>
          <p:cNvPr id="5" name="object 5"/>
          <p:cNvSpPr txBox="1"/>
          <p:nvPr/>
        </p:nvSpPr>
        <p:spPr>
          <a:xfrm>
            <a:off x="1766442" y="5053329"/>
            <a:ext cx="3543935" cy="1048385"/>
          </a:xfrm>
          <a:prstGeom prst="rect">
            <a:avLst/>
          </a:prstGeom>
        </p:spPr>
        <p:txBody>
          <a:bodyPr vert="horz" wrap="square" lIns="0" tIns="12700" rIns="0" bIns="0" rtlCol="0">
            <a:spAutoFit/>
          </a:bodyPr>
          <a:lstStyle/>
          <a:p>
            <a:pPr marL="12700">
              <a:lnSpc>
                <a:spcPct val="100000"/>
              </a:lnSpc>
              <a:spcBef>
                <a:spcPts val="100"/>
              </a:spcBef>
              <a:tabLst>
                <a:tab pos="2682875" algn="l"/>
              </a:tabLst>
            </a:pPr>
            <a:r>
              <a:rPr sz="2400" b="1" spc="-25" dirty="0">
                <a:latin typeface="Arial"/>
                <a:cs typeface="Arial"/>
              </a:rPr>
              <a:t>A</a:t>
            </a:r>
            <a:r>
              <a:rPr sz="2400" b="1" spc="-55" dirty="0">
                <a:latin typeface="Arial"/>
                <a:cs typeface="Arial"/>
              </a:rPr>
              <a:t>u</a:t>
            </a:r>
            <a:r>
              <a:rPr sz="2400" b="1" spc="25" dirty="0">
                <a:latin typeface="Arial"/>
                <a:cs typeface="Arial"/>
              </a:rPr>
              <a:t>t</a:t>
            </a:r>
            <a:r>
              <a:rPr sz="2400" b="1" spc="-55" dirty="0">
                <a:latin typeface="Arial"/>
                <a:cs typeface="Arial"/>
              </a:rPr>
              <a:t>h</a:t>
            </a:r>
            <a:r>
              <a:rPr sz="2400" b="1" dirty="0">
                <a:latin typeface="Arial"/>
                <a:cs typeface="Arial"/>
              </a:rPr>
              <a:t>e</a:t>
            </a:r>
            <a:r>
              <a:rPr sz="2400" b="1" spc="-55" dirty="0">
                <a:latin typeface="Arial"/>
                <a:cs typeface="Arial"/>
              </a:rPr>
              <a:t>n</a:t>
            </a:r>
            <a:r>
              <a:rPr sz="2400" b="1" spc="25" dirty="0">
                <a:latin typeface="Arial"/>
                <a:cs typeface="Arial"/>
              </a:rPr>
              <a:t>t</a:t>
            </a:r>
            <a:r>
              <a:rPr sz="2400" b="1" spc="85" dirty="0">
                <a:latin typeface="Arial"/>
                <a:cs typeface="Arial"/>
              </a:rPr>
              <a:t>i</a:t>
            </a:r>
            <a:r>
              <a:rPr sz="2400" b="1" spc="-5" dirty="0">
                <a:latin typeface="Arial"/>
                <a:cs typeface="Arial"/>
              </a:rPr>
              <a:t>c</a:t>
            </a:r>
            <a:r>
              <a:rPr sz="2400" b="1" dirty="0">
                <a:latin typeface="Arial"/>
                <a:cs typeface="Arial"/>
              </a:rPr>
              <a:t>	</a:t>
            </a:r>
            <a:r>
              <a:rPr sz="2400" b="1" spc="20" dirty="0">
                <a:latin typeface="Arial"/>
                <a:cs typeface="Arial"/>
              </a:rPr>
              <a:t>F</a:t>
            </a:r>
            <a:r>
              <a:rPr sz="2400" b="1" spc="30" dirty="0">
                <a:latin typeface="Arial"/>
                <a:cs typeface="Arial"/>
              </a:rPr>
              <a:t>r</a:t>
            </a:r>
            <a:r>
              <a:rPr sz="2400" b="1" spc="-10" dirty="0">
                <a:latin typeface="Arial"/>
                <a:cs typeface="Arial"/>
              </a:rPr>
              <a:t>a</a:t>
            </a:r>
            <a:r>
              <a:rPr sz="2400" b="1" spc="-55" dirty="0">
                <a:latin typeface="Arial"/>
                <a:cs typeface="Arial"/>
              </a:rPr>
              <a:t>u</a:t>
            </a:r>
            <a:r>
              <a:rPr sz="2400" b="1" dirty="0">
                <a:latin typeface="Arial"/>
                <a:cs typeface="Arial"/>
              </a:rPr>
              <a:t>d</a:t>
            </a:r>
            <a:endParaRPr sz="2400">
              <a:latin typeface="Arial"/>
              <a:cs typeface="Arial"/>
            </a:endParaRPr>
          </a:p>
          <a:p>
            <a:pPr>
              <a:lnSpc>
                <a:spcPct val="100000"/>
              </a:lnSpc>
              <a:spcBef>
                <a:spcPts val="20"/>
              </a:spcBef>
            </a:pPr>
            <a:endParaRPr sz="2600">
              <a:latin typeface="Arial"/>
              <a:cs typeface="Arial"/>
            </a:endParaRPr>
          </a:p>
          <a:p>
            <a:pPr marL="403860">
              <a:lnSpc>
                <a:spcPct val="100000"/>
              </a:lnSpc>
            </a:pPr>
            <a:r>
              <a:rPr sz="1800" dirty="0">
                <a:latin typeface="Arial"/>
                <a:cs typeface="Arial"/>
              </a:rPr>
              <a:t>Fig</a:t>
            </a:r>
            <a:r>
              <a:rPr sz="1800" spc="-30" dirty="0">
                <a:latin typeface="Arial"/>
                <a:cs typeface="Arial"/>
              </a:rPr>
              <a:t> </a:t>
            </a:r>
            <a:r>
              <a:rPr sz="1800" spc="-20" dirty="0">
                <a:latin typeface="Arial"/>
                <a:cs typeface="Arial"/>
              </a:rPr>
              <a:t>1</a:t>
            </a:r>
            <a:r>
              <a:rPr sz="1800" dirty="0">
                <a:latin typeface="Arial"/>
                <a:cs typeface="Arial"/>
              </a:rPr>
              <a:t>.</a:t>
            </a:r>
            <a:r>
              <a:rPr sz="1800" spc="-30" dirty="0">
                <a:latin typeface="Arial"/>
                <a:cs typeface="Arial"/>
              </a:rPr>
              <a:t> </a:t>
            </a:r>
            <a:r>
              <a:rPr sz="1800" spc="5" dirty="0">
                <a:latin typeface="Arial"/>
                <a:cs typeface="Arial"/>
              </a:rPr>
              <a:t>Hi</a:t>
            </a:r>
            <a:r>
              <a:rPr sz="1800" dirty="0">
                <a:latin typeface="Arial"/>
                <a:cs typeface="Arial"/>
              </a:rPr>
              <a:t>gh</a:t>
            </a:r>
            <a:r>
              <a:rPr sz="1800" spc="5" dirty="0">
                <a:latin typeface="Arial"/>
                <a:cs typeface="Arial"/>
              </a:rPr>
              <a:t>l</a:t>
            </a:r>
            <a:r>
              <a:rPr sz="1800" dirty="0">
                <a:latin typeface="Arial"/>
                <a:cs typeface="Arial"/>
              </a:rPr>
              <a:t>y</a:t>
            </a:r>
            <a:r>
              <a:rPr sz="1800" spc="35" dirty="0">
                <a:latin typeface="Arial"/>
                <a:cs typeface="Arial"/>
              </a:rPr>
              <a:t> </a:t>
            </a:r>
            <a:r>
              <a:rPr sz="1800" dirty="0">
                <a:latin typeface="Arial"/>
                <a:cs typeface="Arial"/>
              </a:rPr>
              <a:t>U</a:t>
            </a:r>
            <a:r>
              <a:rPr sz="1800" spc="-15" dirty="0">
                <a:latin typeface="Arial"/>
                <a:cs typeface="Arial"/>
              </a:rPr>
              <a:t>n</a:t>
            </a:r>
            <a:r>
              <a:rPr sz="1800" spc="-10" dirty="0">
                <a:latin typeface="Arial"/>
                <a:cs typeface="Arial"/>
              </a:rPr>
              <a:t>ba</a:t>
            </a:r>
            <a:r>
              <a:rPr sz="1800" dirty="0">
                <a:latin typeface="Arial"/>
                <a:cs typeface="Arial"/>
              </a:rPr>
              <a:t>lan</a:t>
            </a:r>
            <a:r>
              <a:rPr sz="1800" spc="5" dirty="0">
                <a:latin typeface="Arial"/>
                <a:cs typeface="Arial"/>
              </a:rPr>
              <a:t>c</a:t>
            </a:r>
            <a:r>
              <a:rPr sz="1800" dirty="0">
                <a:latin typeface="Arial"/>
                <a:cs typeface="Arial"/>
              </a:rPr>
              <a:t>ed</a:t>
            </a:r>
            <a:r>
              <a:rPr sz="1800" spc="-254" dirty="0">
                <a:latin typeface="Arial"/>
                <a:cs typeface="Arial"/>
              </a:rPr>
              <a:t> </a:t>
            </a:r>
            <a:r>
              <a:rPr sz="1800" spc="-10" dirty="0">
                <a:latin typeface="Arial"/>
                <a:cs typeface="Arial"/>
              </a:rPr>
              <a:t>da</a:t>
            </a:r>
            <a:r>
              <a:rPr sz="1800" dirty="0">
                <a:latin typeface="Arial"/>
                <a:cs typeface="Arial"/>
              </a:rPr>
              <a:t>ta</a:t>
            </a:r>
            <a:endParaRPr sz="180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65006" y="600393"/>
            <a:ext cx="4775473" cy="465745"/>
          </a:xfrm>
          <a:prstGeom prst="rect">
            <a:avLst/>
          </a:prstGeom>
        </p:spPr>
      </p:pic>
      <p:sp>
        <p:nvSpPr>
          <p:cNvPr id="3" name="object 3"/>
          <p:cNvSpPr txBox="1"/>
          <p:nvPr/>
        </p:nvSpPr>
        <p:spPr>
          <a:xfrm>
            <a:off x="536244" y="1551508"/>
            <a:ext cx="5001260" cy="3573145"/>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Times New Roman"/>
                <a:cs typeface="Times New Roman"/>
              </a:rPr>
              <a:t>HARDWARE</a:t>
            </a:r>
            <a:r>
              <a:rPr sz="1800" b="1" spc="35" dirty="0">
                <a:latin typeface="Times New Roman"/>
                <a:cs typeface="Times New Roman"/>
              </a:rPr>
              <a:t> </a:t>
            </a:r>
            <a:r>
              <a:rPr sz="1800" b="1" spc="-25" dirty="0">
                <a:latin typeface="Times New Roman"/>
                <a:cs typeface="Times New Roman"/>
              </a:rPr>
              <a:t>REQUIREMENTS</a:t>
            </a:r>
            <a:r>
              <a:rPr sz="1800" b="1" spc="100" dirty="0">
                <a:latin typeface="Times New Roman"/>
                <a:cs typeface="Times New Roman"/>
              </a:rPr>
              <a:t> </a:t>
            </a:r>
            <a:r>
              <a:rPr sz="1800" b="1" dirty="0">
                <a:latin typeface="Times New Roman"/>
                <a:cs typeface="Times New Roman"/>
              </a:rPr>
              <a:t>–</a:t>
            </a:r>
            <a:endParaRPr sz="1800">
              <a:latin typeface="Times New Roman"/>
              <a:cs typeface="Times New Roman"/>
            </a:endParaRPr>
          </a:p>
          <a:p>
            <a:pPr>
              <a:lnSpc>
                <a:spcPct val="100000"/>
              </a:lnSpc>
              <a:spcBef>
                <a:spcPts val="10"/>
              </a:spcBef>
            </a:pPr>
            <a:endParaRPr sz="1850">
              <a:latin typeface="Times New Roman"/>
              <a:cs typeface="Times New Roman"/>
            </a:endParaRPr>
          </a:p>
          <a:p>
            <a:pPr marL="193675" indent="-181610">
              <a:lnSpc>
                <a:spcPct val="100000"/>
              </a:lnSpc>
              <a:spcBef>
                <a:spcPts val="5"/>
              </a:spcBef>
              <a:buFont typeface="Wingdings"/>
              <a:buChar char=""/>
              <a:tabLst>
                <a:tab pos="194310" algn="l"/>
              </a:tabLst>
            </a:pPr>
            <a:r>
              <a:rPr sz="1800" spc="-5" dirty="0">
                <a:latin typeface="Times New Roman"/>
                <a:cs typeface="Times New Roman"/>
              </a:rPr>
              <a:t>RAM</a:t>
            </a:r>
            <a:r>
              <a:rPr sz="1800" spc="-4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4GB</a:t>
            </a:r>
            <a:r>
              <a:rPr sz="1800" spc="-10" dirty="0">
                <a:latin typeface="Times New Roman"/>
                <a:cs typeface="Times New Roman"/>
              </a:rPr>
              <a:t> and</a:t>
            </a:r>
            <a:r>
              <a:rPr sz="1800" spc="45" dirty="0">
                <a:latin typeface="Times New Roman"/>
                <a:cs typeface="Times New Roman"/>
              </a:rPr>
              <a:t> </a:t>
            </a:r>
            <a:r>
              <a:rPr sz="1800" spc="-60" dirty="0">
                <a:latin typeface="Times New Roman"/>
                <a:cs typeface="Times New Roman"/>
              </a:rPr>
              <a:t>Higher.</a:t>
            </a:r>
            <a:endParaRPr sz="1800">
              <a:latin typeface="Times New Roman"/>
              <a:cs typeface="Times New Roman"/>
            </a:endParaRPr>
          </a:p>
          <a:p>
            <a:pPr marL="193675" indent="-181610">
              <a:lnSpc>
                <a:spcPct val="100000"/>
              </a:lnSpc>
              <a:buFont typeface="Wingdings"/>
              <a:buChar char=""/>
              <a:tabLst>
                <a:tab pos="194310" algn="l"/>
              </a:tabLst>
            </a:pPr>
            <a:r>
              <a:rPr sz="1800" spc="5" dirty="0">
                <a:latin typeface="Times New Roman"/>
                <a:cs typeface="Times New Roman"/>
              </a:rPr>
              <a:t>Processor</a:t>
            </a:r>
            <a:r>
              <a:rPr sz="1800" spc="10" dirty="0">
                <a:latin typeface="Times New Roman"/>
                <a:cs typeface="Times New Roman"/>
              </a:rPr>
              <a:t> </a:t>
            </a:r>
            <a:r>
              <a:rPr sz="1800" dirty="0">
                <a:latin typeface="Times New Roman"/>
                <a:cs typeface="Times New Roman"/>
              </a:rPr>
              <a:t>– </a:t>
            </a:r>
            <a:r>
              <a:rPr sz="1800" spc="-20" dirty="0">
                <a:latin typeface="Times New Roman"/>
                <a:cs typeface="Times New Roman"/>
              </a:rPr>
              <a:t>Intel</a:t>
            </a:r>
            <a:r>
              <a:rPr sz="1800" spc="-50" dirty="0">
                <a:latin typeface="Times New Roman"/>
                <a:cs typeface="Times New Roman"/>
              </a:rPr>
              <a:t> </a:t>
            </a:r>
            <a:r>
              <a:rPr sz="1800" spc="-10" dirty="0">
                <a:latin typeface="Times New Roman"/>
                <a:cs typeface="Times New Roman"/>
              </a:rPr>
              <a:t>i3</a:t>
            </a:r>
            <a:r>
              <a:rPr sz="1800" spc="-60" dirty="0">
                <a:latin typeface="Times New Roman"/>
                <a:cs typeface="Times New Roman"/>
              </a:rPr>
              <a:t> </a:t>
            </a:r>
            <a:r>
              <a:rPr sz="1800" spc="-15" dirty="0">
                <a:latin typeface="Times New Roman"/>
                <a:cs typeface="Times New Roman"/>
              </a:rPr>
              <a:t>and</a:t>
            </a:r>
            <a:r>
              <a:rPr sz="1800" spc="90" dirty="0">
                <a:latin typeface="Times New Roman"/>
                <a:cs typeface="Times New Roman"/>
              </a:rPr>
              <a:t> </a:t>
            </a:r>
            <a:r>
              <a:rPr sz="1800" spc="-15" dirty="0">
                <a:latin typeface="Times New Roman"/>
                <a:cs typeface="Times New Roman"/>
              </a:rPr>
              <a:t>above.</a:t>
            </a:r>
            <a:endParaRPr sz="1800">
              <a:latin typeface="Times New Roman"/>
              <a:cs typeface="Times New Roman"/>
            </a:endParaRPr>
          </a:p>
          <a:p>
            <a:pPr marL="193675" indent="-181610">
              <a:lnSpc>
                <a:spcPct val="100000"/>
              </a:lnSpc>
              <a:buFont typeface="Wingdings"/>
              <a:buChar char=""/>
              <a:tabLst>
                <a:tab pos="194310" algn="l"/>
              </a:tabLst>
            </a:pPr>
            <a:r>
              <a:rPr sz="1800" spc="-15" dirty="0">
                <a:latin typeface="Times New Roman"/>
                <a:cs typeface="Times New Roman"/>
              </a:rPr>
              <a:t>Hard</a:t>
            </a:r>
            <a:r>
              <a:rPr sz="1800" spc="-55" dirty="0">
                <a:latin typeface="Times New Roman"/>
                <a:cs typeface="Times New Roman"/>
              </a:rPr>
              <a:t> </a:t>
            </a:r>
            <a:r>
              <a:rPr sz="1800" spc="-5" dirty="0">
                <a:latin typeface="Times New Roman"/>
                <a:cs typeface="Times New Roman"/>
              </a:rPr>
              <a:t>Disk</a:t>
            </a:r>
            <a:r>
              <a:rPr sz="1800" spc="2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spc="-10" dirty="0">
                <a:latin typeface="Times New Roman"/>
                <a:cs typeface="Times New Roman"/>
              </a:rPr>
              <a:t>500</a:t>
            </a:r>
            <a:r>
              <a:rPr sz="1800" spc="-45" dirty="0">
                <a:latin typeface="Times New Roman"/>
                <a:cs typeface="Times New Roman"/>
              </a:rPr>
              <a:t> </a:t>
            </a:r>
            <a:r>
              <a:rPr sz="1800" dirty="0">
                <a:latin typeface="Times New Roman"/>
                <a:cs typeface="Times New Roman"/>
              </a:rPr>
              <a:t>GB</a:t>
            </a:r>
            <a:r>
              <a:rPr sz="1800" spc="25" dirty="0">
                <a:latin typeface="Times New Roman"/>
                <a:cs typeface="Times New Roman"/>
              </a:rPr>
              <a:t> </a:t>
            </a:r>
            <a:r>
              <a:rPr sz="1800" dirty="0">
                <a:latin typeface="Times New Roman"/>
                <a:cs typeface="Times New Roman"/>
              </a:rPr>
              <a:t>:</a:t>
            </a:r>
            <a:r>
              <a:rPr sz="1800" spc="70" dirty="0">
                <a:latin typeface="Times New Roman"/>
                <a:cs typeface="Times New Roman"/>
              </a:rPr>
              <a:t> </a:t>
            </a:r>
            <a:r>
              <a:rPr sz="1800" spc="-25" dirty="0">
                <a:latin typeface="Times New Roman"/>
                <a:cs typeface="Times New Roman"/>
              </a:rPr>
              <a:t>Minimum.</a:t>
            </a:r>
            <a:endParaRPr sz="1800">
              <a:latin typeface="Times New Roman"/>
              <a:cs typeface="Times New Roman"/>
            </a:endParaRPr>
          </a:p>
          <a:p>
            <a:pPr>
              <a:lnSpc>
                <a:spcPct val="100000"/>
              </a:lnSpc>
              <a:spcBef>
                <a:spcPts val="30"/>
              </a:spcBef>
              <a:buFont typeface="Wingdings"/>
              <a:buChar char=""/>
            </a:pPr>
            <a:endParaRPr sz="1850">
              <a:latin typeface="Times New Roman"/>
              <a:cs typeface="Times New Roman"/>
            </a:endParaRPr>
          </a:p>
          <a:p>
            <a:pPr marL="12700">
              <a:lnSpc>
                <a:spcPct val="100000"/>
              </a:lnSpc>
            </a:pPr>
            <a:r>
              <a:rPr sz="1800" b="1" spc="-30" dirty="0">
                <a:latin typeface="Times New Roman"/>
                <a:cs typeface="Times New Roman"/>
              </a:rPr>
              <a:t>SOFTWARE</a:t>
            </a:r>
            <a:r>
              <a:rPr sz="1800" b="1" spc="-65" dirty="0">
                <a:latin typeface="Times New Roman"/>
                <a:cs typeface="Times New Roman"/>
              </a:rPr>
              <a:t> </a:t>
            </a:r>
            <a:r>
              <a:rPr sz="1800" b="1" spc="-25" dirty="0">
                <a:latin typeface="Times New Roman"/>
                <a:cs typeface="Times New Roman"/>
              </a:rPr>
              <a:t>REQUIREMENTS</a:t>
            </a:r>
            <a:r>
              <a:rPr sz="1800" b="1" spc="105" dirty="0">
                <a:latin typeface="Times New Roman"/>
                <a:cs typeface="Times New Roman"/>
              </a:rPr>
              <a:t> </a:t>
            </a:r>
            <a:r>
              <a:rPr sz="1800" b="1" dirty="0">
                <a:latin typeface="Times New Roman"/>
                <a:cs typeface="Times New Roman"/>
              </a:rPr>
              <a:t>–</a:t>
            </a:r>
            <a:endParaRPr sz="1800">
              <a:latin typeface="Times New Roman"/>
              <a:cs typeface="Times New Roman"/>
            </a:endParaRPr>
          </a:p>
          <a:p>
            <a:pPr>
              <a:lnSpc>
                <a:spcPct val="100000"/>
              </a:lnSpc>
              <a:spcBef>
                <a:spcPts val="20"/>
              </a:spcBef>
            </a:pPr>
            <a:endParaRPr sz="1850">
              <a:latin typeface="Times New Roman"/>
              <a:cs typeface="Times New Roman"/>
            </a:endParaRPr>
          </a:p>
          <a:p>
            <a:pPr marL="279400" indent="-266700">
              <a:lnSpc>
                <a:spcPct val="100000"/>
              </a:lnSpc>
              <a:spcBef>
                <a:spcPts val="5"/>
              </a:spcBef>
              <a:buFont typeface="Wingdings"/>
              <a:buChar char=""/>
              <a:tabLst>
                <a:tab pos="278765" algn="l"/>
                <a:tab pos="279400" algn="l"/>
              </a:tabLst>
            </a:pPr>
            <a:r>
              <a:rPr sz="1800" spc="-5" dirty="0">
                <a:latin typeface="Times New Roman"/>
                <a:cs typeface="Times New Roman"/>
              </a:rPr>
              <a:t>OS</a:t>
            </a:r>
            <a:r>
              <a:rPr sz="1800" spc="-30" dirty="0">
                <a:latin typeface="Times New Roman"/>
                <a:cs typeface="Times New Roman"/>
              </a:rPr>
              <a:t> </a:t>
            </a:r>
            <a:r>
              <a:rPr sz="1800" dirty="0">
                <a:latin typeface="Times New Roman"/>
                <a:cs typeface="Times New Roman"/>
              </a:rPr>
              <a:t>:</a:t>
            </a:r>
            <a:r>
              <a:rPr sz="1800" spc="-45" dirty="0">
                <a:latin typeface="Times New Roman"/>
                <a:cs typeface="Times New Roman"/>
              </a:rPr>
              <a:t> </a:t>
            </a:r>
            <a:r>
              <a:rPr sz="1800" spc="-15" dirty="0">
                <a:latin typeface="Times New Roman"/>
                <a:cs typeface="Times New Roman"/>
              </a:rPr>
              <a:t>Windows</a:t>
            </a:r>
            <a:r>
              <a:rPr sz="1800" spc="-10" dirty="0">
                <a:latin typeface="Times New Roman"/>
                <a:cs typeface="Times New Roman"/>
              </a:rPr>
              <a:t> </a:t>
            </a:r>
            <a:r>
              <a:rPr sz="1800" spc="5" dirty="0">
                <a:latin typeface="Times New Roman"/>
                <a:cs typeface="Times New Roman"/>
              </a:rPr>
              <a:t>or</a:t>
            </a:r>
            <a:r>
              <a:rPr sz="1800" spc="-95" dirty="0">
                <a:latin typeface="Times New Roman"/>
                <a:cs typeface="Times New Roman"/>
              </a:rPr>
              <a:t> </a:t>
            </a:r>
            <a:r>
              <a:rPr sz="1800" spc="-20" dirty="0">
                <a:latin typeface="Times New Roman"/>
                <a:cs typeface="Times New Roman"/>
              </a:rPr>
              <a:t>Linux.</a:t>
            </a:r>
            <a:endParaRPr sz="1800">
              <a:latin typeface="Times New Roman"/>
              <a:cs typeface="Times New Roman"/>
            </a:endParaRPr>
          </a:p>
          <a:p>
            <a:pPr marL="279400" indent="-266700">
              <a:lnSpc>
                <a:spcPct val="100000"/>
              </a:lnSpc>
              <a:buFont typeface="Wingdings"/>
              <a:buChar char=""/>
              <a:tabLst>
                <a:tab pos="278765" algn="l"/>
                <a:tab pos="279400" algn="l"/>
              </a:tabLst>
            </a:pPr>
            <a:r>
              <a:rPr sz="1800" spc="-10" dirty="0">
                <a:latin typeface="Times New Roman"/>
                <a:cs typeface="Times New Roman"/>
              </a:rPr>
              <a:t>Python</a:t>
            </a:r>
            <a:r>
              <a:rPr sz="1800" spc="-85" dirty="0">
                <a:latin typeface="Times New Roman"/>
                <a:cs typeface="Times New Roman"/>
              </a:rPr>
              <a:t> </a:t>
            </a:r>
            <a:r>
              <a:rPr sz="1800" spc="-5" dirty="0">
                <a:latin typeface="Times New Roman"/>
                <a:cs typeface="Times New Roman"/>
              </a:rPr>
              <a:t>IDE </a:t>
            </a:r>
            <a:r>
              <a:rPr sz="1800" dirty="0">
                <a:latin typeface="Times New Roman"/>
                <a:cs typeface="Times New Roman"/>
              </a:rPr>
              <a:t>:</a:t>
            </a:r>
            <a:r>
              <a:rPr sz="1800" spc="-25" dirty="0">
                <a:latin typeface="Times New Roman"/>
                <a:cs typeface="Times New Roman"/>
              </a:rPr>
              <a:t> </a:t>
            </a:r>
            <a:r>
              <a:rPr sz="1800" spc="-5" dirty="0">
                <a:latin typeface="Times New Roman"/>
                <a:cs typeface="Times New Roman"/>
              </a:rPr>
              <a:t>python</a:t>
            </a:r>
            <a:r>
              <a:rPr sz="1800" spc="-20" dirty="0">
                <a:latin typeface="Times New Roman"/>
                <a:cs typeface="Times New Roman"/>
              </a:rPr>
              <a:t> </a:t>
            </a:r>
            <a:r>
              <a:rPr sz="1800" dirty="0">
                <a:latin typeface="Times New Roman"/>
                <a:cs typeface="Times New Roman"/>
              </a:rPr>
              <a:t>3.7</a:t>
            </a:r>
            <a:endParaRPr sz="1800">
              <a:latin typeface="Times New Roman"/>
              <a:cs typeface="Times New Roman"/>
            </a:endParaRPr>
          </a:p>
          <a:p>
            <a:pPr marL="279400" indent="-266700">
              <a:lnSpc>
                <a:spcPts val="2130"/>
              </a:lnSpc>
              <a:buFont typeface="Wingdings"/>
              <a:buChar char=""/>
              <a:tabLst>
                <a:tab pos="278765" algn="l"/>
                <a:tab pos="279400" algn="l"/>
              </a:tabLst>
            </a:pPr>
            <a:r>
              <a:rPr sz="1800" spc="-10" dirty="0">
                <a:latin typeface="Times New Roman"/>
                <a:cs typeface="Times New Roman"/>
              </a:rPr>
              <a:t>Jupyter</a:t>
            </a:r>
            <a:r>
              <a:rPr sz="1800" spc="-5" dirty="0">
                <a:latin typeface="Times New Roman"/>
                <a:cs typeface="Times New Roman"/>
              </a:rPr>
              <a:t> </a:t>
            </a:r>
            <a:r>
              <a:rPr sz="1800" dirty="0">
                <a:latin typeface="Times New Roman"/>
                <a:cs typeface="Times New Roman"/>
              </a:rPr>
              <a:t>Notebook.</a:t>
            </a:r>
            <a:endParaRPr sz="1800">
              <a:latin typeface="Times New Roman"/>
              <a:cs typeface="Times New Roman"/>
            </a:endParaRPr>
          </a:p>
          <a:p>
            <a:pPr marL="279400" indent="-266700">
              <a:lnSpc>
                <a:spcPts val="2100"/>
              </a:lnSpc>
              <a:buFont typeface="Wingdings"/>
              <a:buChar char=""/>
              <a:tabLst>
                <a:tab pos="278765" algn="l"/>
                <a:tab pos="279400" algn="l"/>
              </a:tabLst>
            </a:pPr>
            <a:r>
              <a:rPr sz="1800" spc="-25" dirty="0">
                <a:latin typeface="Times New Roman"/>
                <a:cs typeface="Times New Roman"/>
              </a:rPr>
              <a:t>Setup</a:t>
            </a:r>
            <a:r>
              <a:rPr sz="1800" spc="-55" dirty="0">
                <a:latin typeface="Times New Roman"/>
                <a:cs typeface="Times New Roman"/>
              </a:rPr>
              <a:t> </a:t>
            </a:r>
            <a:r>
              <a:rPr sz="1800" spc="-10" dirty="0">
                <a:latin typeface="Times New Roman"/>
                <a:cs typeface="Times New Roman"/>
              </a:rPr>
              <a:t>tools</a:t>
            </a:r>
            <a:r>
              <a:rPr sz="1800" spc="-25" dirty="0">
                <a:latin typeface="Times New Roman"/>
                <a:cs typeface="Times New Roman"/>
              </a:rPr>
              <a:t> </a:t>
            </a:r>
            <a:r>
              <a:rPr sz="1800" spc="-20" dirty="0">
                <a:latin typeface="Times New Roman"/>
                <a:cs typeface="Times New Roman"/>
              </a:rPr>
              <a:t>and</a:t>
            </a:r>
            <a:r>
              <a:rPr sz="1800" spc="-45" dirty="0">
                <a:latin typeface="Times New Roman"/>
                <a:cs typeface="Times New Roman"/>
              </a:rPr>
              <a:t> </a:t>
            </a:r>
            <a:r>
              <a:rPr sz="1800" spc="-10" dirty="0">
                <a:latin typeface="Times New Roman"/>
                <a:cs typeface="Times New Roman"/>
              </a:rPr>
              <a:t>pip</a:t>
            </a:r>
            <a:r>
              <a:rPr sz="1800" spc="-35" dirty="0">
                <a:latin typeface="Times New Roman"/>
                <a:cs typeface="Times New Roman"/>
              </a:rPr>
              <a:t> </a:t>
            </a:r>
            <a:r>
              <a:rPr sz="1800" spc="-15" dirty="0">
                <a:latin typeface="Times New Roman"/>
                <a:cs typeface="Times New Roman"/>
              </a:rPr>
              <a:t>to</a:t>
            </a:r>
            <a:r>
              <a:rPr sz="1800" spc="-45" dirty="0">
                <a:latin typeface="Times New Roman"/>
                <a:cs typeface="Times New Roman"/>
              </a:rPr>
              <a:t> </a:t>
            </a:r>
            <a:r>
              <a:rPr sz="1800" dirty="0">
                <a:latin typeface="Times New Roman"/>
                <a:cs typeface="Times New Roman"/>
              </a:rPr>
              <a:t>be</a:t>
            </a:r>
            <a:r>
              <a:rPr sz="1800" spc="-20" dirty="0">
                <a:latin typeface="Times New Roman"/>
                <a:cs typeface="Times New Roman"/>
              </a:rPr>
              <a:t> </a:t>
            </a:r>
            <a:r>
              <a:rPr sz="1800" spc="-25" dirty="0">
                <a:latin typeface="Times New Roman"/>
                <a:cs typeface="Times New Roman"/>
              </a:rPr>
              <a:t>installed</a:t>
            </a:r>
            <a:r>
              <a:rPr sz="1800" spc="-75" dirty="0">
                <a:latin typeface="Times New Roman"/>
                <a:cs typeface="Times New Roman"/>
              </a:rPr>
              <a:t> </a:t>
            </a:r>
            <a:r>
              <a:rPr sz="1800" dirty="0">
                <a:latin typeface="Times New Roman"/>
                <a:cs typeface="Times New Roman"/>
              </a:rPr>
              <a:t>for</a:t>
            </a:r>
            <a:r>
              <a:rPr sz="1800" spc="-35" dirty="0">
                <a:latin typeface="Times New Roman"/>
                <a:cs typeface="Times New Roman"/>
              </a:rPr>
              <a:t> </a:t>
            </a:r>
            <a:r>
              <a:rPr sz="1800" dirty="0">
                <a:latin typeface="Times New Roman"/>
                <a:cs typeface="Times New Roman"/>
              </a:rPr>
              <a:t>3.7</a:t>
            </a:r>
            <a:r>
              <a:rPr sz="1800" spc="-15" dirty="0">
                <a:latin typeface="Times New Roman"/>
                <a:cs typeface="Times New Roman"/>
              </a:rPr>
              <a:t> </a:t>
            </a:r>
            <a:r>
              <a:rPr sz="1800" spc="-20" dirty="0">
                <a:latin typeface="Times New Roman"/>
                <a:cs typeface="Times New Roman"/>
              </a:rPr>
              <a:t>and </a:t>
            </a:r>
            <a:r>
              <a:rPr sz="1800" spc="-10" dirty="0">
                <a:latin typeface="Times New Roman"/>
                <a:cs typeface="Times New Roman"/>
              </a:rPr>
              <a:t>above.</a:t>
            </a:r>
            <a:endParaRPr sz="1800">
              <a:latin typeface="Times New Roman"/>
              <a:cs typeface="Times New Roman"/>
            </a:endParaRPr>
          </a:p>
          <a:p>
            <a:pPr marL="279400" indent="-266700">
              <a:lnSpc>
                <a:spcPts val="2130"/>
              </a:lnSpc>
              <a:buFont typeface="Wingdings"/>
              <a:buChar char=""/>
              <a:tabLst>
                <a:tab pos="278765" algn="l"/>
                <a:tab pos="279400" algn="l"/>
              </a:tabLst>
            </a:pPr>
            <a:r>
              <a:rPr sz="1800" spc="-20" dirty="0">
                <a:latin typeface="Times New Roman"/>
                <a:cs typeface="Times New Roman"/>
              </a:rPr>
              <a:t>Language</a:t>
            </a:r>
            <a:r>
              <a:rPr sz="1800" spc="-4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10" dirty="0">
                <a:latin typeface="Times New Roman"/>
                <a:cs typeface="Times New Roman"/>
              </a:rPr>
              <a:t>Python</a:t>
            </a:r>
            <a:r>
              <a:rPr sz="1800" spc="-75" dirty="0">
                <a:latin typeface="Times New Roman"/>
                <a:cs typeface="Times New Roman"/>
              </a:rPr>
              <a:t> </a:t>
            </a:r>
            <a:r>
              <a:rPr sz="1800" spc="-15" dirty="0">
                <a:latin typeface="Times New Roman"/>
                <a:cs typeface="Times New Roman"/>
              </a:rPr>
              <a:t>and</a:t>
            </a:r>
            <a:r>
              <a:rPr sz="1800" spc="-40" dirty="0">
                <a:latin typeface="Times New Roman"/>
                <a:cs typeface="Times New Roman"/>
              </a:rPr>
              <a:t> </a:t>
            </a:r>
            <a:r>
              <a:rPr sz="1800" spc="-15" dirty="0">
                <a:latin typeface="Times New Roman"/>
                <a:cs typeface="Times New Roman"/>
              </a:rPr>
              <a:t>Machine</a:t>
            </a:r>
            <a:r>
              <a:rPr sz="1800" spc="270" dirty="0">
                <a:latin typeface="Times New Roman"/>
                <a:cs typeface="Times New Roman"/>
              </a:rPr>
              <a:t> </a:t>
            </a:r>
            <a:r>
              <a:rPr sz="1800" spc="-20" dirty="0">
                <a:latin typeface="Times New Roman"/>
                <a:cs typeface="Times New Roman"/>
              </a:rPr>
              <a:t>Learning.</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33800" y="533400"/>
            <a:ext cx="1524000" cy="1524000"/>
          </a:xfrm>
          <a:prstGeom prst="rect">
            <a:avLst/>
          </a:prstGeom>
        </p:spPr>
      </p:pic>
      <p:pic>
        <p:nvPicPr>
          <p:cNvPr id="3" name="object 3"/>
          <p:cNvPicPr/>
          <p:nvPr/>
        </p:nvPicPr>
        <p:blipFill>
          <a:blip r:embed="rId3" cstate="print"/>
          <a:stretch>
            <a:fillRect/>
          </a:stretch>
        </p:blipFill>
        <p:spPr>
          <a:xfrm>
            <a:off x="1082029" y="2244783"/>
            <a:ext cx="6927364" cy="415470"/>
          </a:xfrm>
          <a:prstGeom prst="rect">
            <a:avLst/>
          </a:prstGeom>
        </p:spPr>
      </p:pic>
      <p:sp>
        <p:nvSpPr>
          <p:cNvPr id="4" name="object 4"/>
          <p:cNvSpPr txBox="1">
            <a:spLocks noGrp="1"/>
          </p:cNvSpPr>
          <p:nvPr>
            <p:ph type="title"/>
          </p:nvPr>
        </p:nvSpPr>
        <p:spPr>
          <a:xfrm>
            <a:off x="761491" y="2895092"/>
            <a:ext cx="7835265" cy="444500"/>
          </a:xfrm>
          <a:prstGeom prst="rect">
            <a:avLst/>
          </a:prstGeom>
        </p:spPr>
        <p:txBody>
          <a:bodyPr vert="horz" wrap="square" lIns="0" tIns="12065" rIns="0" bIns="0" rtlCol="0">
            <a:spAutoFit/>
          </a:bodyPr>
          <a:lstStyle/>
          <a:p>
            <a:pPr marL="12700">
              <a:lnSpc>
                <a:spcPct val="100000"/>
              </a:lnSpc>
              <a:spcBef>
                <a:spcPts val="95"/>
              </a:spcBef>
            </a:pPr>
            <a:r>
              <a:rPr sz="2750" spc="-20" dirty="0">
                <a:solidFill>
                  <a:srgbClr val="00AEEE"/>
                </a:solidFill>
                <a:latin typeface="Trebuchet MS"/>
                <a:cs typeface="Trebuchet MS"/>
              </a:rPr>
              <a:t>D</a:t>
            </a:r>
            <a:r>
              <a:rPr sz="2750" spc="-5" dirty="0">
                <a:solidFill>
                  <a:srgbClr val="00AEEE"/>
                </a:solidFill>
                <a:latin typeface="Trebuchet MS"/>
                <a:cs typeface="Trebuchet MS"/>
              </a:rPr>
              <a:t>e</a:t>
            </a:r>
            <a:r>
              <a:rPr sz="2750" spc="-30" dirty="0">
                <a:solidFill>
                  <a:srgbClr val="00AEEE"/>
                </a:solidFill>
                <a:latin typeface="Trebuchet MS"/>
                <a:cs typeface="Trebuchet MS"/>
              </a:rPr>
              <a:t>p</a:t>
            </a:r>
            <a:r>
              <a:rPr sz="2750" spc="-20" dirty="0">
                <a:solidFill>
                  <a:srgbClr val="00AEEE"/>
                </a:solidFill>
                <a:latin typeface="Trebuchet MS"/>
                <a:cs typeface="Trebuchet MS"/>
              </a:rPr>
              <a:t>a</a:t>
            </a:r>
            <a:r>
              <a:rPr sz="2750" spc="-15" dirty="0">
                <a:solidFill>
                  <a:srgbClr val="00AEEE"/>
                </a:solidFill>
                <a:latin typeface="Trebuchet MS"/>
                <a:cs typeface="Trebuchet MS"/>
              </a:rPr>
              <a:t>r</a:t>
            </a:r>
            <a:r>
              <a:rPr sz="2750" spc="-10" dirty="0">
                <a:solidFill>
                  <a:srgbClr val="00AEEE"/>
                </a:solidFill>
                <a:latin typeface="Trebuchet MS"/>
                <a:cs typeface="Trebuchet MS"/>
              </a:rPr>
              <a:t>t</a:t>
            </a:r>
            <a:r>
              <a:rPr sz="2750" spc="-25" dirty="0">
                <a:solidFill>
                  <a:srgbClr val="00AEEE"/>
                </a:solidFill>
                <a:latin typeface="Trebuchet MS"/>
                <a:cs typeface="Trebuchet MS"/>
              </a:rPr>
              <a:t>me</a:t>
            </a:r>
            <a:r>
              <a:rPr sz="2750" spc="-20" dirty="0">
                <a:solidFill>
                  <a:srgbClr val="00AEEE"/>
                </a:solidFill>
                <a:latin typeface="Trebuchet MS"/>
                <a:cs typeface="Trebuchet MS"/>
              </a:rPr>
              <a:t>n</a:t>
            </a:r>
            <a:r>
              <a:rPr sz="2750" spc="-5" dirty="0">
                <a:solidFill>
                  <a:srgbClr val="00AEEE"/>
                </a:solidFill>
                <a:latin typeface="Trebuchet MS"/>
                <a:cs typeface="Trebuchet MS"/>
              </a:rPr>
              <a:t>t</a:t>
            </a:r>
            <a:r>
              <a:rPr sz="2750" spc="-85" dirty="0">
                <a:solidFill>
                  <a:srgbClr val="00AEEE"/>
                </a:solidFill>
                <a:latin typeface="Trebuchet MS"/>
                <a:cs typeface="Trebuchet MS"/>
              </a:rPr>
              <a:t> </a:t>
            </a:r>
            <a:r>
              <a:rPr sz="2750" spc="-50" dirty="0">
                <a:solidFill>
                  <a:srgbClr val="00AEEE"/>
                </a:solidFill>
                <a:latin typeface="Trebuchet MS"/>
                <a:cs typeface="Trebuchet MS"/>
              </a:rPr>
              <a:t>o</a:t>
            </a:r>
            <a:r>
              <a:rPr sz="2750" spc="-5" dirty="0">
                <a:solidFill>
                  <a:srgbClr val="00AEEE"/>
                </a:solidFill>
                <a:latin typeface="Trebuchet MS"/>
                <a:cs typeface="Trebuchet MS"/>
              </a:rPr>
              <a:t>f</a:t>
            </a:r>
            <a:r>
              <a:rPr sz="2750" spc="-105" dirty="0">
                <a:solidFill>
                  <a:srgbClr val="00AEEE"/>
                </a:solidFill>
                <a:latin typeface="Trebuchet MS"/>
                <a:cs typeface="Trebuchet MS"/>
              </a:rPr>
              <a:t> </a:t>
            </a:r>
            <a:r>
              <a:rPr sz="2750" spc="-30" dirty="0">
                <a:solidFill>
                  <a:srgbClr val="00AEEE"/>
                </a:solidFill>
                <a:latin typeface="Trebuchet MS"/>
                <a:cs typeface="Trebuchet MS"/>
              </a:rPr>
              <a:t>C</a:t>
            </a:r>
            <a:r>
              <a:rPr sz="2750" spc="-25" dirty="0">
                <a:solidFill>
                  <a:srgbClr val="00AEEE"/>
                </a:solidFill>
                <a:latin typeface="Trebuchet MS"/>
                <a:cs typeface="Trebuchet MS"/>
              </a:rPr>
              <a:t>o</a:t>
            </a:r>
            <a:r>
              <a:rPr sz="2750" spc="-30" dirty="0">
                <a:solidFill>
                  <a:srgbClr val="00AEEE"/>
                </a:solidFill>
                <a:latin typeface="Trebuchet MS"/>
                <a:cs typeface="Trebuchet MS"/>
              </a:rPr>
              <a:t>m</a:t>
            </a:r>
            <a:r>
              <a:rPr sz="2750" spc="-35" dirty="0">
                <a:solidFill>
                  <a:srgbClr val="00AEEE"/>
                </a:solidFill>
                <a:latin typeface="Trebuchet MS"/>
                <a:cs typeface="Trebuchet MS"/>
              </a:rPr>
              <a:t>pu</a:t>
            </a:r>
            <a:r>
              <a:rPr sz="2750" spc="-30" dirty="0">
                <a:solidFill>
                  <a:srgbClr val="00AEEE"/>
                </a:solidFill>
                <a:latin typeface="Trebuchet MS"/>
                <a:cs typeface="Trebuchet MS"/>
              </a:rPr>
              <a:t>t</a:t>
            </a:r>
            <a:r>
              <a:rPr sz="2750" spc="-25" dirty="0">
                <a:solidFill>
                  <a:srgbClr val="00AEEE"/>
                </a:solidFill>
                <a:latin typeface="Trebuchet MS"/>
                <a:cs typeface="Trebuchet MS"/>
              </a:rPr>
              <a:t>e</a:t>
            </a:r>
            <a:r>
              <a:rPr sz="2750" spc="-5" dirty="0">
                <a:solidFill>
                  <a:srgbClr val="00AEEE"/>
                </a:solidFill>
                <a:latin typeface="Trebuchet MS"/>
                <a:cs typeface="Trebuchet MS"/>
              </a:rPr>
              <a:t>r</a:t>
            </a:r>
            <a:r>
              <a:rPr sz="2750" spc="-114" dirty="0">
                <a:solidFill>
                  <a:srgbClr val="00AEEE"/>
                </a:solidFill>
                <a:latin typeface="Trebuchet MS"/>
                <a:cs typeface="Trebuchet MS"/>
              </a:rPr>
              <a:t> </a:t>
            </a:r>
            <a:r>
              <a:rPr sz="2750" spc="-210" dirty="0">
                <a:solidFill>
                  <a:srgbClr val="00AEEE"/>
                </a:solidFill>
                <a:latin typeface="Trebuchet MS"/>
                <a:cs typeface="Trebuchet MS"/>
              </a:rPr>
              <a:t>S</a:t>
            </a:r>
            <a:r>
              <a:rPr sz="2750" spc="-215" dirty="0">
                <a:solidFill>
                  <a:srgbClr val="00AEEE"/>
                </a:solidFill>
                <a:latin typeface="Trebuchet MS"/>
                <a:cs typeface="Trebuchet MS"/>
              </a:rPr>
              <a:t>ci</a:t>
            </a:r>
            <a:r>
              <a:rPr sz="2750" spc="-204" dirty="0">
                <a:solidFill>
                  <a:srgbClr val="00AEEE"/>
                </a:solidFill>
                <a:latin typeface="Trebuchet MS"/>
                <a:cs typeface="Trebuchet MS"/>
              </a:rPr>
              <a:t>e</a:t>
            </a:r>
            <a:r>
              <a:rPr sz="2750" spc="-215" dirty="0">
                <a:solidFill>
                  <a:srgbClr val="00AEEE"/>
                </a:solidFill>
                <a:latin typeface="Trebuchet MS"/>
                <a:cs typeface="Trebuchet MS"/>
              </a:rPr>
              <a:t>nc</a:t>
            </a:r>
            <a:r>
              <a:rPr sz="2750" spc="-5" dirty="0">
                <a:solidFill>
                  <a:srgbClr val="00AEEE"/>
                </a:solidFill>
                <a:latin typeface="Trebuchet MS"/>
                <a:cs typeface="Trebuchet MS"/>
              </a:rPr>
              <a:t>e</a:t>
            </a:r>
            <a:r>
              <a:rPr sz="2750" spc="-360" dirty="0">
                <a:solidFill>
                  <a:srgbClr val="00AEEE"/>
                </a:solidFill>
                <a:latin typeface="Trebuchet MS"/>
                <a:cs typeface="Trebuchet MS"/>
              </a:rPr>
              <a:t> </a:t>
            </a:r>
            <a:r>
              <a:rPr sz="2750" spc="55" dirty="0">
                <a:solidFill>
                  <a:srgbClr val="00AEEE"/>
                </a:solidFill>
                <a:latin typeface="Trebuchet MS"/>
                <a:cs typeface="Trebuchet MS"/>
              </a:rPr>
              <a:t>an</a:t>
            </a:r>
            <a:r>
              <a:rPr sz="2750" spc="-5" dirty="0">
                <a:solidFill>
                  <a:srgbClr val="00AEEE"/>
                </a:solidFill>
                <a:latin typeface="Trebuchet MS"/>
                <a:cs typeface="Trebuchet MS"/>
              </a:rPr>
              <a:t>d</a:t>
            </a:r>
            <a:r>
              <a:rPr sz="2750" spc="-545" dirty="0">
                <a:solidFill>
                  <a:srgbClr val="00AEEE"/>
                </a:solidFill>
                <a:latin typeface="Trebuchet MS"/>
                <a:cs typeface="Trebuchet MS"/>
              </a:rPr>
              <a:t> </a:t>
            </a:r>
            <a:r>
              <a:rPr sz="2750" spc="-35" dirty="0">
                <a:solidFill>
                  <a:srgbClr val="00AEEE"/>
                </a:solidFill>
                <a:latin typeface="Trebuchet MS"/>
                <a:cs typeface="Trebuchet MS"/>
              </a:rPr>
              <a:t>En</a:t>
            </a:r>
            <a:r>
              <a:rPr sz="2750" spc="-30" dirty="0">
                <a:solidFill>
                  <a:srgbClr val="00AEEE"/>
                </a:solidFill>
                <a:latin typeface="Trebuchet MS"/>
                <a:cs typeface="Trebuchet MS"/>
              </a:rPr>
              <a:t>g</a:t>
            </a:r>
            <a:r>
              <a:rPr sz="2750" spc="-35" dirty="0">
                <a:solidFill>
                  <a:srgbClr val="00AEEE"/>
                </a:solidFill>
                <a:latin typeface="Trebuchet MS"/>
                <a:cs typeface="Trebuchet MS"/>
              </a:rPr>
              <a:t>in</a:t>
            </a:r>
            <a:r>
              <a:rPr sz="2750" spc="-25" dirty="0">
                <a:solidFill>
                  <a:srgbClr val="00AEEE"/>
                </a:solidFill>
                <a:latin typeface="Trebuchet MS"/>
                <a:cs typeface="Trebuchet MS"/>
              </a:rPr>
              <a:t>e</a:t>
            </a:r>
            <a:r>
              <a:rPr sz="2750" spc="-40" dirty="0">
                <a:solidFill>
                  <a:srgbClr val="00AEEE"/>
                </a:solidFill>
                <a:latin typeface="Trebuchet MS"/>
                <a:cs typeface="Trebuchet MS"/>
              </a:rPr>
              <a:t>er</a:t>
            </a:r>
            <a:r>
              <a:rPr sz="2750" spc="-35" dirty="0">
                <a:solidFill>
                  <a:srgbClr val="00AEEE"/>
                </a:solidFill>
                <a:latin typeface="Trebuchet MS"/>
                <a:cs typeface="Trebuchet MS"/>
              </a:rPr>
              <a:t>in</a:t>
            </a:r>
            <a:r>
              <a:rPr sz="2750" spc="-5" dirty="0">
                <a:solidFill>
                  <a:srgbClr val="00AEEE"/>
                </a:solidFill>
                <a:latin typeface="Trebuchet MS"/>
                <a:cs typeface="Trebuchet MS"/>
              </a:rPr>
              <a:t>g</a:t>
            </a:r>
            <a:endParaRPr sz="2750">
              <a:latin typeface="Trebuchet MS"/>
              <a:cs typeface="Trebuchet MS"/>
            </a:endParaRPr>
          </a:p>
        </p:txBody>
      </p:sp>
      <p:sp>
        <p:nvSpPr>
          <p:cNvPr id="5" name="object 5"/>
          <p:cNvSpPr txBox="1"/>
          <p:nvPr/>
        </p:nvSpPr>
        <p:spPr>
          <a:xfrm>
            <a:off x="2150110" y="3556203"/>
            <a:ext cx="5487670" cy="1168400"/>
          </a:xfrm>
          <a:prstGeom prst="rect">
            <a:avLst/>
          </a:prstGeom>
        </p:spPr>
        <p:txBody>
          <a:bodyPr vert="horz" wrap="square" lIns="0" tIns="12700" rIns="0" bIns="0" rtlCol="0">
            <a:spAutoFit/>
          </a:bodyPr>
          <a:lstStyle/>
          <a:p>
            <a:pPr marL="12700">
              <a:lnSpc>
                <a:spcPct val="100000"/>
              </a:lnSpc>
              <a:spcBef>
                <a:spcPts val="100"/>
              </a:spcBef>
            </a:pPr>
            <a:r>
              <a:rPr sz="2750" b="1" spc="-170" dirty="0">
                <a:solidFill>
                  <a:srgbClr val="FF6600"/>
                </a:solidFill>
                <a:latin typeface="Arial"/>
                <a:cs typeface="Arial"/>
              </a:rPr>
              <a:t>CR</a:t>
            </a:r>
            <a:r>
              <a:rPr sz="2750" b="1" spc="-155" dirty="0">
                <a:solidFill>
                  <a:srgbClr val="FF6600"/>
                </a:solidFill>
                <a:latin typeface="Arial"/>
                <a:cs typeface="Arial"/>
              </a:rPr>
              <a:t>E</a:t>
            </a:r>
            <a:r>
              <a:rPr sz="2750" b="1" spc="-170" dirty="0">
                <a:solidFill>
                  <a:srgbClr val="FF6600"/>
                </a:solidFill>
                <a:latin typeface="Arial"/>
                <a:cs typeface="Arial"/>
              </a:rPr>
              <a:t>D</a:t>
            </a:r>
            <a:r>
              <a:rPr sz="2750" b="1" spc="-155" dirty="0">
                <a:solidFill>
                  <a:srgbClr val="FF6600"/>
                </a:solidFill>
                <a:latin typeface="Arial"/>
                <a:cs typeface="Arial"/>
              </a:rPr>
              <a:t>I</a:t>
            </a:r>
            <a:r>
              <a:rPr sz="2750" b="1" dirty="0">
                <a:solidFill>
                  <a:srgbClr val="FF6600"/>
                </a:solidFill>
                <a:latin typeface="Arial"/>
                <a:cs typeface="Arial"/>
              </a:rPr>
              <a:t>T</a:t>
            </a:r>
            <a:r>
              <a:rPr sz="2750" b="1" spc="-295" dirty="0">
                <a:solidFill>
                  <a:srgbClr val="FF6600"/>
                </a:solidFill>
                <a:latin typeface="Arial"/>
                <a:cs typeface="Arial"/>
              </a:rPr>
              <a:t> </a:t>
            </a:r>
            <a:r>
              <a:rPr sz="2750" b="1" spc="-145" dirty="0">
                <a:solidFill>
                  <a:srgbClr val="FF6600"/>
                </a:solidFill>
                <a:latin typeface="Arial"/>
                <a:cs typeface="Arial"/>
              </a:rPr>
              <a:t>CAR</a:t>
            </a:r>
            <a:r>
              <a:rPr sz="2750" b="1" spc="-5" dirty="0">
                <a:solidFill>
                  <a:srgbClr val="FF6600"/>
                </a:solidFill>
                <a:latin typeface="Arial"/>
                <a:cs typeface="Arial"/>
              </a:rPr>
              <a:t>D</a:t>
            </a:r>
            <a:r>
              <a:rPr sz="2750" b="1" spc="-229" dirty="0">
                <a:solidFill>
                  <a:srgbClr val="FF6600"/>
                </a:solidFill>
                <a:latin typeface="Arial"/>
                <a:cs typeface="Arial"/>
              </a:rPr>
              <a:t> </a:t>
            </a:r>
            <a:r>
              <a:rPr sz="2750" b="1" spc="-100" dirty="0">
                <a:solidFill>
                  <a:srgbClr val="FF6600"/>
                </a:solidFill>
                <a:latin typeface="Arial"/>
                <a:cs typeface="Arial"/>
              </a:rPr>
              <a:t>F</a:t>
            </a:r>
            <a:r>
              <a:rPr sz="2750" b="1" spc="-110" dirty="0">
                <a:solidFill>
                  <a:srgbClr val="FF6600"/>
                </a:solidFill>
                <a:latin typeface="Arial"/>
                <a:cs typeface="Arial"/>
              </a:rPr>
              <a:t>RAU</a:t>
            </a:r>
            <a:r>
              <a:rPr sz="2750" b="1" spc="-5" dirty="0">
                <a:solidFill>
                  <a:srgbClr val="FF6600"/>
                </a:solidFill>
                <a:latin typeface="Arial"/>
                <a:cs typeface="Arial"/>
              </a:rPr>
              <a:t>D</a:t>
            </a:r>
            <a:r>
              <a:rPr sz="2750" b="1" spc="114" dirty="0">
                <a:solidFill>
                  <a:srgbClr val="FF6600"/>
                </a:solidFill>
                <a:latin typeface="Arial"/>
                <a:cs typeface="Arial"/>
              </a:rPr>
              <a:t> </a:t>
            </a:r>
            <a:r>
              <a:rPr sz="2750" b="1" spc="-135" dirty="0">
                <a:solidFill>
                  <a:srgbClr val="FF6600"/>
                </a:solidFill>
                <a:latin typeface="Arial"/>
                <a:cs typeface="Arial"/>
              </a:rPr>
              <a:t>D</a:t>
            </a:r>
            <a:r>
              <a:rPr sz="2750" b="1" spc="-120" dirty="0">
                <a:solidFill>
                  <a:srgbClr val="FF6600"/>
                </a:solidFill>
                <a:latin typeface="Arial"/>
                <a:cs typeface="Arial"/>
              </a:rPr>
              <a:t>E</a:t>
            </a:r>
            <a:r>
              <a:rPr sz="2750" b="1" spc="-125" dirty="0">
                <a:solidFill>
                  <a:srgbClr val="FF6600"/>
                </a:solidFill>
                <a:latin typeface="Arial"/>
                <a:cs typeface="Arial"/>
              </a:rPr>
              <a:t>T</a:t>
            </a:r>
            <a:r>
              <a:rPr sz="2750" b="1" spc="-120" dirty="0">
                <a:solidFill>
                  <a:srgbClr val="FF6600"/>
                </a:solidFill>
                <a:latin typeface="Arial"/>
                <a:cs typeface="Arial"/>
              </a:rPr>
              <a:t>E</a:t>
            </a:r>
            <a:r>
              <a:rPr sz="2750" b="1" spc="-135" dirty="0">
                <a:solidFill>
                  <a:srgbClr val="FF6600"/>
                </a:solidFill>
                <a:latin typeface="Arial"/>
                <a:cs typeface="Arial"/>
              </a:rPr>
              <a:t>C</a:t>
            </a:r>
            <a:r>
              <a:rPr sz="2750" b="1" spc="-125" dirty="0">
                <a:solidFill>
                  <a:srgbClr val="FF6600"/>
                </a:solidFill>
                <a:latin typeface="Arial"/>
                <a:cs typeface="Arial"/>
              </a:rPr>
              <a:t>T</a:t>
            </a:r>
            <a:r>
              <a:rPr sz="2750" b="1" spc="-120" dirty="0">
                <a:solidFill>
                  <a:srgbClr val="FF6600"/>
                </a:solidFill>
                <a:latin typeface="Arial"/>
                <a:cs typeface="Arial"/>
              </a:rPr>
              <a:t>I</a:t>
            </a:r>
            <a:r>
              <a:rPr sz="2750" b="1" spc="-125" dirty="0">
                <a:solidFill>
                  <a:srgbClr val="FF6600"/>
                </a:solidFill>
                <a:latin typeface="Arial"/>
                <a:cs typeface="Arial"/>
              </a:rPr>
              <a:t>O</a:t>
            </a:r>
            <a:r>
              <a:rPr sz="2750" b="1" spc="-5" dirty="0">
                <a:solidFill>
                  <a:srgbClr val="FF6600"/>
                </a:solidFill>
                <a:latin typeface="Arial"/>
                <a:cs typeface="Arial"/>
              </a:rPr>
              <a:t>N</a:t>
            </a:r>
            <a:endParaRPr sz="2750">
              <a:latin typeface="Arial"/>
              <a:cs typeface="Arial"/>
            </a:endParaRPr>
          </a:p>
          <a:p>
            <a:pPr>
              <a:lnSpc>
                <a:spcPct val="100000"/>
              </a:lnSpc>
              <a:spcBef>
                <a:spcPts val="15"/>
              </a:spcBef>
            </a:pPr>
            <a:endParaRPr sz="2850">
              <a:latin typeface="Arial"/>
              <a:cs typeface="Arial"/>
            </a:endParaRPr>
          </a:p>
          <a:p>
            <a:pPr marL="539750">
              <a:lnSpc>
                <a:spcPct val="100000"/>
              </a:lnSpc>
              <a:spcBef>
                <a:spcPts val="5"/>
              </a:spcBef>
            </a:pPr>
            <a:r>
              <a:rPr sz="2000" b="1" spc="10" dirty="0">
                <a:latin typeface="Calibri"/>
                <a:cs typeface="Calibri"/>
              </a:rPr>
              <a:t>P</a:t>
            </a:r>
            <a:r>
              <a:rPr sz="2000" b="1" spc="-20" dirty="0">
                <a:latin typeface="Calibri"/>
                <a:cs typeface="Calibri"/>
              </a:rPr>
              <a:t>r</a:t>
            </a:r>
            <a:r>
              <a:rPr sz="2000" b="1" spc="10" dirty="0">
                <a:latin typeface="Calibri"/>
                <a:cs typeface="Calibri"/>
              </a:rPr>
              <a:t>oj</a:t>
            </a:r>
            <a:r>
              <a:rPr sz="2000" b="1" spc="5" dirty="0">
                <a:latin typeface="Calibri"/>
                <a:cs typeface="Calibri"/>
              </a:rPr>
              <a:t>e</a:t>
            </a:r>
            <a:r>
              <a:rPr sz="2000" b="1" spc="10" dirty="0">
                <a:latin typeface="Calibri"/>
                <a:cs typeface="Calibri"/>
              </a:rPr>
              <a:t>c</a:t>
            </a:r>
            <a:r>
              <a:rPr sz="2000" b="1" dirty="0">
                <a:latin typeface="Calibri"/>
                <a:cs typeface="Calibri"/>
              </a:rPr>
              <a:t>t</a:t>
            </a:r>
            <a:r>
              <a:rPr sz="2000" b="1" spc="114" dirty="0">
                <a:latin typeface="Calibri"/>
                <a:cs typeface="Calibri"/>
              </a:rPr>
              <a:t> </a:t>
            </a:r>
            <a:r>
              <a:rPr sz="2000" b="1" spc="15" dirty="0">
                <a:latin typeface="Calibri"/>
                <a:cs typeface="Calibri"/>
              </a:rPr>
              <a:t>D</a:t>
            </a:r>
            <a:r>
              <a:rPr sz="2000" b="1" spc="5" dirty="0">
                <a:latin typeface="Calibri"/>
                <a:cs typeface="Calibri"/>
              </a:rPr>
              <a:t>e</a:t>
            </a:r>
            <a:r>
              <a:rPr sz="2000" b="1" spc="-5" dirty="0">
                <a:latin typeface="Calibri"/>
                <a:cs typeface="Calibri"/>
              </a:rPr>
              <a:t>v</a:t>
            </a:r>
            <a:r>
              <a:rPr sz="2000" b="1" spc="20" dirty="0">
                <a:latin typeface="Calibri"/>
                <a:cs typeface="Calibri"/>
              </a:rPr>
              <a:t>elo</a:t>
            </a:r>
            <a:r>
              <a:rPr sz="2000" b="1" spc="25" dirty="0">
                <a:latin typeface="Calibri"/>
                <a:cs typeface="Calibri"/>
              </a:rPr>
              <a:t>p</a:t>
            </a:r>
            <a:r>
              <a:rPr sz="2000" b="1" spc="20" dirty="0">
                <a:latin typeface="Calibri"/>
                <a:cs typeface="Calibri"/>
              </a:rPr>
              <a:t>e</a:t>
            </a:r>
            <a:r>
              <a:rPr sz="2000" b="1" dirty="0">
                <a:latin typeface="Calibri"/>
                <a:cs typeface="Calibri"/>
              </a:rPr>
              <a:t>d</a:t>
            </a:r>
            <a:r>
              <a:rPr sz="2000" b="1" spc="-150" dirty="0">
                <a:latin typeface="Calibri"/>
                <a:cs typeface="Calibri"/>
              </a:rPr>
              <a:t> </a:t>
            </a:r>
            <a:r>
              <a:rPr sz="2000" b="1" spc="-10" dirty="0">
                <a:latin typeface="Calibri"/>
                <a:cs typeface="Calibri"/>
              </a:rPr>
              <a:t>b</a:t>
            </a:r>
            <a:r>
              <a:rPr sz="2000" b="1" spc="-5" dirty="0">
                <a:latin typeface="Calibri"/>
                <a:cs typeface="Calibri"/>
              </a:rPr>
              <a:t>y</a:t>
            </a:r>
            <a:r>
              <a:rPr sz="1800" b="1" dirty="0">
                <a:latin typeface="Calibri"/>
                <a:cs typeface="Calibri"/>
              </a:rPr>
              <a:t>:</a:t>
            </a:r>
            <a:r>
              <a:rPr sz="1800" b="1" spc="-80" dirty="0">
                <a:latin typeface="Calibri"/>
                <a:cs typeface="Calibri"/>
              </a:rPr>
              <a:t> </a:t>
            </a:r>
            <a:r>
              <a:rPr sz="1800" b="1" spc="5" dirty="0">
                <a:latin typeface="Calibri"/>
                <a:cs typeface="Calibri"/>
              </a:rPr>
              <a:t>G</a:t>
            </a:r>
            <a:r>
              <a:rPr sz="1800" b="1" spc="-30" dirty="0">
                <a:latin typeface="Calibri"/>
                <a:cs typeface="Calibri"/>
              </a:rPr>
              <a:t>r</a:t>
            </a:r>
            <a:r>
              <a:rPr sz="1800" b="1" dirty="0">
                <a:latin typeface="Calibri"/>
                <a:cs typeface="Calibri"/>
              </a:rPr>
              <a:t>o</a:t>
            </a:r>
            <a:r>
              <a:rPr sz="1800" b="1" spc="5" dirty="0">
                <a:latin typeface="Calibri"/>
                <a:cs typeface="Calibri"/>
              </a:rPr>
              <a:t>u</a:t>
            </a:r>
            <a:r>
              <a:rPr sz="1800" b="1" dirty="0">
                <a:latin typeface="Calibri"/>
                <a:cs typeface="Calibri"/>
              </a:rPr>
              <a:t>p</a:t>
            </a:r>
            <a:r>
              <a:rPr sz="1800" b="1" spc="-45" dirty="0">
                <a:latin typeface="Calibri"/>
                <a:cs typeface="Calibri"/>
              </a:rPr>
              <a:t> </a:t>
            </a:r>
            <a:r>
              <a:rPr sz="1800" b="1" spc="-15" dirty="0">
                <a:latin typeface="Calibri"/>
                <a:cs typeface="Calibri"/>
              </a:rPr>
              <a:t>015</a:t>
            </a:r>
            <a:endParaRPr sz="1800">
              <a:latin typeface="Calibri"/>
              <a:cs typeface="Calibri"/>
            </a:endParaRPr>
          </a:p>
        </p:txBody>
      </p:sp>
      <p:sp>
        <p:nvSpPr>
          <p:cNvPr id="6" name="object 6"/>
          <p:cNvSpPr txBox="1"/>
          <p:nvPr/>
        </p:nvSpPr>
        <p:spPr>
          <a:xfrm>
            <a:off x="2681985" y="4895469"/>
            <a:ext cx="4387850" cy="1123315"/>
          </a:xfrm>
          <a:prstGeom prst="rect">
            <a:avLst/>
          </a:prstGeom>
        </p:spPr>
        <p:txBody>
          <a:bodyPr vert="horz" wrap="square" lIns="0" tIns="12700" rIns="0" bIns="0" rtlCol="0">
            <a:spAutoFit/>
          </a:bodyPr>
          <a:lstStyle/>
          <a:p>
            <a:pPr marL="355600" indent="-343535">
              <a:lnSpc>
                <a:spcPct val="100000"/>
              </a:lnSpc>
              <a:spcBef>
                <a:spcPts val="100"/>
              </a:spcBef>
              <a:buAutoNum type="arabicPeriod"/>
              <a:tabLst>
                <a:tab pos="355600" algn="l"/>
                <a:tab pos="356235" algn="l"/>
                <a:tab pos="2864485" algn="l"/>
              </a:tabLst>
            </a:pPr>
            <a:r>
              <a:rPr sz="1800" b="1">
                <a:latin typeface="Calibri"/>
                <a:cs typeface="Calibri"/>
              </a:rPr>
              <a:t>NEHA</a:t>
            </a:r>
            <a:r>
              <a:rPr sz="1800" b="1" spc="40">
                <a:latin typeface="Calibri"/>
                <a:cs typeface="Calibri"/>
              </a:rPr>
              <a:t> </a:t>
            </a:r>
            <a:r>
              <a:rPr sz="1800" b="1" smtClean="0">
                <a:latin typeface="Calibri"/>
                <a:cs typeface="Calibri"/>
              </a:rPr>
              <a:t>KUMARI</a:t>
            </a:r>
            <a:r>
              <a:rPr lang="en-US" sz="1800" b="1" dirty="0" smtClean="0">
                <a:latin typeface="Calibri"/>
                <a:cs typeface="Calibri"/>
              </a:rPr>
              <a:t>              </a:t>
            </a:r>
            <a:r>
              <a:rPr sz="1800" b="1" spc="-15" smtClean="0">
                <a:latin typeface="Calibri"/>
                <a:cs typeface="Calibri"/>
              </a:rPr>
              <a:t>(0126CS191064</a:t>
            </a:r>
            <a:r>
              <a:rPr sz="1800" b="1" spc="-15" dirty="0">
                <a:latin typeface="Calibri"/>
                <a:cs typeface="Calibri"/>
              </a:rPr>
              <a:t>)</a:t>
            </a:r>
            <a:endParaRPr sz="1800">
              <a:latin typeface="Calibri"/>
              <a:cs typeface="Calibri"/>
            </a:endParaRPr>
          </a:p>
          <a:p>
            <a:pPr marL="355600" indent="-343535">
              <a:lnSpc>
                <a:spcPct val="100000"/>
              </a:lnSpc>
              <a:buAutoNum type="arabicPeriod"/>
              <a:tabLst>
                <a:tab pos="355600" algn="l"/>
                <a:tab pos="356235" algn="l"/>
              </a:tabLst>
            </a:pPr>
            <a:r>
              <a:rPr sz="1800" b="1" spc="-145" dirty="0">
                <a:latin typeface="Calibri"/>
                <a:cs typeface="Calibri"/>
              </a:rPr>
              <a:t>P</a:t>
            </a:r>
            <a:r>
              <a:rPr sz="1800" b="1" spc="-25" dirty="0">
                <a:latin typeface="Calibri"/>
                <a:cs typeface="Calibri"/>
              </a:rPr>
              <a:t>A</a:t>
            </a:r>
            <a:r>
              <a:rPr sz="1800" b="1" spc="-30" dirty="0">
                <a:latin typeface="Calibri"/>
                <a:cs typeface="Calibri"/>
              </a:rPr>
              <a:t>R</a:t>
            </a:r>
            <a:r>
              <a:rPr sz="1800" b="1" spc="-25" dirty="0">
                <a:latin typeface="Calibri"/>
                <a:cs typeface="Calibri"/>
              </a:rPr>
              <a:t>I</a:t>
            </a:r>
            <a:r>
              <a:rPr sz="1800" b="1" spc="-20" dirty="0">
                <a:latin typeface="Calibri"/>
                <a:cs typeface="Calibri"/>
              </a:rPr>
              <a:t>DH</a:t>
            </a:r>
            <a:r>
              <a:rPr sz="1800" b="1" dirty="0">
                <a:latin typeface="Calibri"/>
                <a:cs typeface="Calibri"/>
              </a:rPr>
              <a:t>I</a:t>
            </a:r>
            <a:r>
              <a:rPr sz="1800" b="1" spc="-25" dirty="0">
                <a:latin typeface="Calibri"/>
                <a:cs typeface="Calibri"/>
              </a:rPr>
              <a:t> </a:t>
            </a:r>
            <a:r>
              <a:rPr sz="1800" b="1" spc="-40">
                <a:latin typeface="Calibri"/>
                <a:cs typeface="Calibri"/>
              </a:rPr>
              <a:t>S</a:t>
            </a:r>
            <a:r>
              <a:rPr sz="1800" b="1" spc="-35">
                <a:latin typeface="Calibri"/>
                <a:cs typeface="Calibri"/>
              </a:rPr>
              <a:t>H</a:t>
            </a:r>
            <a:r>
              <a:rPr sz="1800" b="1" spc="-45">
                <a:latin typeface="Calibri"/>
                <a:cs typeface="Calibri"/>
              </a:rPr>
              <a:t>R</a:t>
            </a:r>
            <a:r>
              <a:rPr sz="1800" b="1" spc="-40">
                <a:latin typeface="Calibri"/>
                <a:cs typeface="Calibri"/>
              </a:rPr>
              <a:t>I</a:t>
            </a:r>
            <a:r>
              <a:rPr sz="1800" b="1" spc="-130">
                <a:latin typeface="Calibri"/>
                <a:cs typeface="Calibri"/>
              </a:rPr>
              <a:t>V</a:t>
            </a:r>
            <a:r>
              <a:rPr sz="1800" b="1" spc="-35">
                <a:latin typeface="Calibri"/>
                <a:cs typeface="Calibri"/>
              </a:rPr>
              <a:t>A</a:t>
            </a:r>
            <a:r>
              <a:rPr sz="1800" b="1" spc="-50">
                <a:latin typeface="Calibri"/>
                <a:cs typeface="Calibri"/>
              </a:rPr>
              <a:t>S</a:t>
            </a:r>
            <a:r>
              <a:rPr sz="1800" b="1" spc="-185">
                <a:latin typeface="Calibri"/>
                <a:cs typeface="Calibri"/>
              </a:rPr>
              <a:t>T</a:t>
            </a:r>
            <a:r>
              <a:rPr sz="1800" b="1" spc="-135">
                <a:latin typeface="Calibri"/>
                <a:cs typeface="Calibri"/>
              </a:rPr>
              <a:t>A</a:t>
            </a:r>
            <a:r>
              <a:rPr sz="1800" b="1" spc="-130">
                <a:latin typeface="Calibri"/>
                <a:cs typeface="Calibri"/>
              </a:rPr>
              <a:t>V</a:t>
            </a:r>
            <a:r>
              <a:rPr sz="1800" b="1">
                <a:latin typeface="Calibri"/>
                <a:cs typeface="Calibri"/>
              </a:rPr>
              <a:t>A</a:t>
            </a:r>
            <a:r>
              <a:rPr sz="1800" b="1" spc="-105">
                <a:latin typeface="Calibri"/>
                <a:cs typeface="Calibri"/>
              </a:rPr>
              <a:t> </a:t>
            </a:r>
            <a:r>
              <a:rPr lang="en-US" sz="1800" b="1" spc="-105" dirty="0" smtClean="0">
                <a:latin typeface="Calibri"/>
                <a:cs typeface="Calibri"/>
              </a:rPr>
              <a:t>  </a:t>
            </a:r>
            <a:r>
              <a:rPr sz="1800" b="1" spc="-10" smtClean="0">
                <a:latin typeface="Calibri"/>
                <a:cs typeface="Calibri"/>
              </a:rPr>
              <a:t>(</a:t>
            </a:r>
            <a:r>
              <a:rPr sz="1800" b="1" spc="-15" dirty="0">
                <a:latin typeface="Calibri"/>
                <a:cs typeface="Calibri"/>
              </a:rPr>
              <a:t>0126</a:t>
            </a:r>
            <a:r>
              <a:rPr sz="1800" b="1" spc="-20" dirty="0">
                <a:latin typeface="Calibri"/>
                <a:cs typeface="Calibri"/>
              </a:rPr>
              <a:t>C</a:t>
            </a:r>
            <a:r>
              <a:rPr sz="1800" b="1" spc="-15" dirty="0">
                <a:latin typeface="Calibri"/>
                <a:cs typeface="Calibri"/>
              </a:rPr>
              <a:t>S191070</a:t>
            </a:r>
            <a:r>
              <a:rPr sz="1800" b="1" dirty="0">
                <a:latin typeface="Calibri"/>
                <a:cs typeface="Calibri"/>
              </a:rPr>
              <a:t>)</a:t>
            </a:r>
            <a:endParaRPr sz="1800">
              <a:latin typeface="Calibri"/>
              <a:cs typeface="Calibri"/>
            </a:endParaRPr>
          </a:p>
          <a:p>
            <a:pPr marL="355600" indent="-343535">
              <a:lnSpc>
                <a:spcPct val="100000"/>
              </a:lnSpc>
              <a:buAutoNum type="arabicPeriod"/>
              <a:tabLst>
                <a:tab pos="355600" algn="l"/>
                <a:tab pos="356235" algn="l"/>
              </a:tabLst>
            </a:pPr>
            <a:r>
              <a:rPr sz="1800" b="1" spc="-5" dirty="0">
                <a:latin typeface="Calibri"/>
                <a:cs typeface="Calibri"/>
              </a:rPr>
              <a:t>RITIKA</a:t>
            </a:r>
            <a:r>
              <a:rPr sz="1800" b="1" spc="-70" dirty="0">
                <a:latin typeface="Calibri"/>
                <a:cs typeface="Calibri"/>
              </a:rPr>
              <a:t> </a:t>
            </a:r>
            <a:r>
              <a:rPr sz="1800" b="1" spc="-20" dirty="0">
                <a:latin typeface="Calibri"/>
                <a:cs typeface="Calibri"/>
              </a:rPr>
              <a:t>MAKHIJA</a:t>
            </a:r>
            <a:endParaRPr sz="1800">
              <a:latin typeface="Calibri"/>
              <a:cs typeface="Calibri"/>
            </a:endParaRPr>
          </a:p>
          <a:p>
            <a:pPr marL="355600" indent="-343535">
              <a:lnSpc>
                <a:spcPct val="100000"/>
              </a:lnSpc>
              <a:buAutoNum type="arabicPeriod"/>
              <a:tabLst>
                <a:tab pos="355600" algn="l"/>
                <a:tab pos="356235" algn="l"/>
              </a:tabLst>
            </a:pPr>
            <a:r>
              <a:rPr sz="1800" b="1" spc="-175" dirty="0">
                <a:latin typeface="Calibri"/>
                <a:cs typeface="Calibri"/>
              </a:rPr>
              <a:t>T</a:t>
            </a:r>
            <a:r>
              <a:rPr sz="1800" b="1" spc="-25" dirty="0">
                <a:latin typeface="Calibri"/>
                <a:cs typeface="Calibri"/>
              </a:rPr>
              <a:t>ANUS</a:t>
            </a:r>
            <a:r>
              <a:rPr sz="1800" b="1" spc="-20" dirty="0">
                <a:latin typeface="Calibri"/>
                <a:cs typeface="Calibri"/>
              </a:rPr>
              <a:t>H</a:t>
            </a:r>
            <a:r>
              <a:rPr sz="1800" b="1" dirty="0">
                <a:latin typeface="Calibri"/>
                <a:cs typeface="Calibri"/>
              </a:rPr>
              <a:t>A</a:t>
            </a:r>
            <a:r>
              <a:rPr sz="1800" b="1" spc="-85" dirty="0">
                <a:latin typeface="Calibri"/>
                <a:cs typeface="Calibri"/>
              </a:rPr>
              <a:t> </a:t>
            </a:r>
            <a:r>
              <a:rPr sz="1800" b="1" spc="-5" dirty="0">
                <a:latin typeface="Calibri"/>
                <a:cs typeface="Calibri"/>
              </a:rPr>
              <a:t>THA</a:t>
            </a:r>
            <a:r>
              <a:rPr sz="1800" b="1" spc="-25" dirty="0">
                <a:latin typeface="Calibri"/>
                <a:cs typeface="Calibri"/>
              </a:rPr>
              <a:t>K</a:t>
            </a:r>
            <a:r>
              <a:rPr sz="1800" b="1" dirty="0">
                <a:latin typeface="Calibri"/>
                <a:cs typeface="Calibri"/>
              </a:rPr>
              <a:t>UR</a:t>
            </a:r>
            <a:endParaRPr sz="1800">
              <a:latin typeface="Calibri"/>
              <a:cs typeface="Calibri"/>
            </a:endParaRPr>
          </a:p>
        </p:txBody>
      </p:sp>
      <p:sp>
        <p:nvSpPr>
          <p:cNvPr id="7" name="object 7"/>
          <p:cNvSpPr txBox="1"/>
          <p:nvPr/>
        </p:nvSpPr>
        <p:spPr>
          <a:xfrm>
            <a:off x="5105400" y="5410200"/>
            <a:ext cx="1561465" cy="574040"/>
          </a:xfrm>
          <a:prstGeom prst="rect">
            <a:avLst/>
          </a:prstGeom>
        </p:spPr>
        <p:txBody>
          <a:bodyPr vert="horz" wrap="square" lIns="0" tIns="12700" rIns="0" bIns="0" rtlCol="0">
            <a:spAutoFit/>
          </a:bodyPr>
          <a:lstStyle/>
          <a:p>
            <a:pPr marL="12700" marR="5080" indent="25400">
              <a:lnSpc>
                <a:spcPct val="100000"/>
              </a:lnSpc>
              <a:spcBef>
                <a:spcPts val="100"/>
              </a:spcBef>
            </a:pPr>
            <a:r>
              <a:rPr sz="1800" b="1" spc="-10" dirty="0">
                <a:latin typeface="Calibri"/>
                <a:cs typeface="Calibri"/>
              </a:rPr>
              <a:t>(</a:t>
            </a:r>
            <a:r>
              <a:rPr sz="1800" b="1" spc="-15" dirty="0">
                <a:latin typeface="Calibri"/>
                <a:cs typeface="Calibri"/>
              </a:rPr>
              <a:t>0126</a:t>
            </a:r>
            <a:r>
              <a:rPr sz="1800" b="1" spc="-20" dirty="0">
                <a:latin typeface="Calibri"/>
                <a:cs typeface="Calibri"/>
              </a:rPr>
              <a:t>C</a:t>
            </a:r>
            <a:r>
              <a:rPr sz="1800" b="1" spc="-15" dirty="0">
                <a:latin typeface="Calibri"/>
                <a:cs typeface="Calibri"/>
              </a:rPr>
              <a:t>S191091</a:t>
            </a:r>
            <a:r>
              <a:rPr sz="1800" b="1" dirty="0">
                <a:latin typeface="Calibri"/>
                <a:cs typeface="Calibri"/>
              </a:rPr>
              <a:t>)  </a:t>
            </a:r>
            <a:r>
              <a:rPr sz="1800" b="1" spc="-15" dirty="0">
                <a:latin typeface="Calibri"/>
                <a:cs typeface="Calibri"/>
              </a:rPr>
              <a:t>(0126CS191115)</a:t>
            </a:r>
            <a:endParaRPr sz="180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5267960" cy="430887"/>
          </a:xfrm>
        </p:spPr>
        <p:txBody>
          <a:bodyPr/>
          <a:lstStyle/>
          <a:p>
            <a:r>
              <a:rPr lang="en-US" sz="2800" dirty="0" smtClean="0"/>
              <a:t>ADVANTAGES :</a:t>
            </a:r>
            <a:endParaRPr lang="en-US" sz="2800" dirty="0"/>
          </a:p>
        </p:txBody>
      </p:sp>
      <p:sp>
        <p:nvSpPr>
          <p:cNvPr id="3" name="Text Placeholder 2"/>
          <p:cNvSpPr>
            <a:spLocks noGrp="1"/>
          </p:cNvSpPr>
          <p:nvPr>
            <p:ph type="body" idx="1"/>
          </p:nvPr>
        </p:nvSpPr>
        <p:spPr>
          <a:xfrm>
            <a:off x="536244" y="1295401"/>
            <a:ext cx="7863205" cy="2492990"/>
          </a:xfrm>
        </p:spPr>
        <p:txBody>
          <a:bodyPr/>
          <a:lstStyle/>
          <a:p>
            <a:pPr>
              <a:buFont typeface="Arial" pitchFamily="34" charset="0"/>
              <a:buChar char="•"/>
            </a:pPr>
            <a:r>
              <a:rPr lang="en-US" sz="2400" dirty="0" smtClean="0"/>
              <a:t>Reduction in number of fraud transaction.</a:t>
            </a:r>
          </a:p>
          <a:p>
            <a:pPr>
              <a:buFont typeface="Arial" pitchFamily="34" charset="0"/>
              <a:buChar char="•"/>
            </a:pPr>
            <a:endParaRPr lang="en-US" sz="2400" dirty="0" smtClean="0"/>
          </a:p>
          <a:p>
            <a:pPr>
              <a:buFont typeface="Arial" pitchFamily="34" charset="0"/>
              <a:buChar char="•"/>
            </a:pPr>
            <a:r>
              <a:rPr lang="en-US" sz="2400" dirty="0" smtClean="0"/>
              <a:t>User can safely use his credit / debit card for online transaction.</a:t>
            </a:r>
          </a:p>
          <a:p>
            <a:pPr>
              <a:buFont typeface="Arial" pitchFamily="34" charset="0"/>
              <a:buChar char="•"/>
            </a:pPr>
            <a:endParaRPr lang="en-US" sz="2400" dirty="0" smtClean="0"/>
          </a:p>
          <a:p>
            <a:pPr>
              <a:buFont typeface="Arial" pitchFamily="34" charset="0"/>
              <a:buChar char="•"/>
            </a:pPr>
            <a:r>
              <a:rPr lang="en-US" sz="2400" dirty="0" smtClean="0"/>
              <a:t>Added layer of security. </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5181600" cy="430887"/>
          </a:xfrm>
        </p:spPr>
        <p:txBody>
          <a:bodyPr/>
          <a:lstStyle/>
          <a:p>
            <a:r>
              <a:rPr lang="en-US" sz="2800" dirty="0" smtClean="0">
                <a:solidFill>
                  <a:srgbClr val="002060"/>
                </a:solidFill>
              </a:rPr>
              <a:t>FUTURE   ENHANCEMENTS </a:t>
            </a:r>
            <a:endParaRPr lang="en-US" sz="2800" dirty="0">
              <a:solidFill>
                <a:srgbClr val="002060"/>
              </a:solidFill>
            </a:endParaRPr>
          </a:p>
        </p:txBody>
      </p:sp>
      <p:sp>
        <p:nvSpPr>
          <p:cNvPr id="3" name="Text Placeholder 2"/>
          <p:cNvSpPr>
            <a:spLocks noGrp="1"/>
          </p:cNvSpPr>
          <p:nvPr>
            <p:ph type="body" idx="1"/>
          </p:nvPr>
        </p:nvSpPr>
        <p:spPr>
          <a:xfrm>
            <a:off x="457200" y="1600200"/>
            <a:ext cx="8229600" cy="4876800"/>
          </a:xfrm>
        </p:spPr>
        <p:txBody>
          <a:bodyPr/>
          <a:lstStyle/>
          <a:p>
            <a:pPr algn="l"/>
            <a:r>
              <a:rPr lang="en-US" dirty="0" smtClean="0"/>
              <a:t>While we  couldn’t reach out goal of 100% accuracy in fraud detection,  we  did  end  up  creating  a  system  that  can,  with enough time and data, get very close to that goal. </a:t>
            </a:r>
          </a:p>
          <a:p>
            <a:pPr algn="l"/>
            <a:r>
              <a:rPr lang="en-US" dirty="0" smtClean="0"/>
              <a:t>As with any such project, there is some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versatility to the project. More room for improvement can be found in the dataset. As demonstrated before, the precision of the algorithms increases when the size of dataset is increased. Hence, more data will surely make the model more accurate in detecting frauds and reduce the number  of false positives. However, this requires official support from the banks themselves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3896360" cy="492443"/>
          </a:xfrm>
        </p:spPr>
        <p:txBody>
          <a:bodyPr/>
          <a:lstStyle/>
          <a:p>
            <a:r>
              <a:rPr lang="en-US" sz="3200" dirty="0" smtClean="0"/>
              <a:t>DEPLOYMENT</a:t>
            </a:r>
            <a:endParaRPr lang="en-US" sz="3200" dirty="0"/>
          </a:p>
        </p:txBody>
      </p:sp>
      <p:sp>
        <p:nvSpPr>
          <p:cNvPr id="3" name="Text Placeholder 2"/>
          <p:cNvSpPr>
            <a:spLocks noGrp="1"/>
          </p:cNvSpPr>
          <p:nvPr>
            <p:ph type="body" idx="1"/>
          </p:nvPr>
        </p:nvSpPr>
        <p:spPr>
          <a:xfrm>
            <a:off x="609600" y="1143000"/>
            <a:ext cx="2130756" cy="307777"/>
          </a:xfrm>
        </p:spPr>
        <p:txBody>
          <a:bodyPr/>
          <a:lstStyle/>
          <a:p>
            <a:r>
              <a:rPr lang="en-US" sz="2000" b="1" dirty="0" smtClean="0"/>
              <a:t>Screenshot -1</a:t>
            </a:r>
            <a:endParaRPr lang="en-US" sz="2000" b="1" dirty="0"/>
          </a:p>
        </p:txBody>
      </p:sp>
      <p:pic>
        <p:nvPicPr>
          <p:cNvPr id="4" name="Picture 3" descr="ccc.jpeg"/>
          <p:cNvPicPr>
            <a:picLocks noChangeAspect="1"/>
          </p:cNvPicPr>
          <p:nvPr/>
        </p:nvPicPr>
        <p:blipFill>
          <a:blip r:embed="rId2"/>
          <a:stretch>
            <a:fillRect/>
          </a:stretch>
        </p:blipFill>
        <p:spPr>
          <a:xfrm>
            <a:off x="533400" y="1600200"/>
            <a:ext cx="8305800" cy="4953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896360" cy="430887"/>
          </a:xfrm>
        </p:spPr>
        <p:txBody>
          <a:bodyPr/>
          <a:lstStyle/>
          <a:p>
            <a:r>
              <a:rPr lang="en-US" sz="2800" dirty="0" smtClean="0"/>
              <a:t>Screenshot -2</a:t>
            </a:r>
            <a:endParaRPr lang="en-US" sz="2800" dirty="0"/>
          </a:p>
        </p:txBody>
      </p:sp>
      <p:sp>
        <p:nvSpPr>
          <p:cNvPr id="3" name="Text Placeholder 2"/>
          <p:cNvSpPr>
            <a:spLocks noGrp="1"/>
          </p:cNvSpPr>
          <p:nvPr>
            <p:ph type="body" idx="1"/>
          </p:nvPr>
        </p:nvSpPr>
        <p:spPr/>
        <p:txBody>
          <a:bodyPr/>
          <a:lstStyle/>
          <a:p>
            <a:endParaRPr lang="en-US" dirty="0"/>
          </a:p>
        </p:txBody>
      </p:sp>
      <p:pic>
        <p:nvPicPr>
          <p:cNvPr id="6" name="Picture 5" descr="bbb.jpeg"/>
          <p:cNvPicPr>
            <a:picLocks noChangeAspect="1"/>
          </p:cNvPicPr>
          <p:nvPr/>
        </p:nvPicPr>
        <p:blipFill>
          <a:blip r:embed="rId2"/>
          <a:stretch>
            <a:fillRect/>
          </a:stretch>
        </p:blipFill>
        <p:spPr>
          <a:xfrm>
            <a:off x="381000" y="1371600"/>
            <a:ext cx="8153400" cy="48768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3896360" cy="430887"/>
          </a:xfrm>
        </p:spPr>
        <p:txBody>
          <a:bodyPr/>
          <a:lstStyle/>
          <a:p>
            <a:r>
              <a:rPr lang="en-US" sz="2800" dirty="0" smtClean="0"/>
              <a:t>Screenshot -3</a:t>
            </a:r>
            <a:endParaRPr lang="en-US" sz="2800" dirty="0"/>
          </a:p>
        </p:txBody>
      </p:sp>
      <p:sp>
        <p:nvSpPr>
          <p:cNvPr id="3" name="Text Placeholder 2"/>
          <p:cNvSpPr>
            <a:spLocks noGrp="1"/>
          </p:cNvSpPr>
          <p:nvPr>
            <p:ph type="body" idx="1"/>
          </p:nvPr>
        </p:nvSpPr>
        <p:spPr/>
        <p:txBody>
          <a:bodyPr/>
          <a:lstStyle/>
          <a:p>
            <a:endParaRPr lang="en-US" dirty="0"/>
          </a:p>
        </p:txBody>
      </p:sp>
      <p:pic>
        <p:nvPicPr>
          <p:cNvPr id="4" name="Picture 3" descr="aaa.jpeg"/>
          <p:cNvPicPr>
            <a:picLocks noChangeAspect="1"/>
          </p:cNvPicPr>
          <p:nvPr/>
        </p:nvPicPr>
        <p:blipFill>
          <a:blip r:embed="rId2"/>
          <a:stretch>
            <a:fillRect/>
          </a:stretch>
        </p:blipFill>
        <p:spPr>
          <a:xfrm>
            <a:off x="685800" y="1219200"/>
            <a:ext cx="7772400" cy="50292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5486400" cy="307777"/>
          </a:xfrm>
        </p:spPr>
        <p:txBody>
          <a:bodyPr/>
          <a:lstStyle/>
          <a:p>
            <a:r>
              <a:rPr lang="en-US" dirty="0" smtClean="0"/>
              <a:t>Screenshot -4  [Email sent from the bank]</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ddd.jpeg"/>
          <p:cNvPicPr>
            <a:picLocks noChangeAspect="1"/>
          </p:cNvPicPr>
          <p:nvPr/>
        </p:nvPicPr>
        <p:blipFill>
          <a:blip r:embed="rId2"/>
          <a:stretch>
            <a:fillRect/>
          </a:stretch>
        </p:blipFill>
        <p:spPr>
          <a:xfrm>
            <a:off x="304800" y="914400"/>
            <a:ext cx="8534400" cy="5410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307777"/>
          </a:xfrm>
        </p:spPr>
        <p:txBody>
          <a:bodyPr/>
          <a:lstStyle/>
          <a:p>
            <a:r>
              <a:rPr lang="en-US" dirty="0" smtClean="0"/>
              <a:t>Screenshot -4  [Email received by the customer]</a:t>
            </a:r>
            <a:endParaRPr lang="en-US" dirty="0"/>
          </a:p>
        </p:txBody>
      </p:sp>
      <p:pic>
        <p:nvPicPr>
          <p:cNvPr id="4" name="Picture 3" descr="eee.jpeg"/>
          <p:cNvPicPr>
            <a:picLocks noChangeAspect="1"/>
          </p:cNvPicPr>
          <p:nvPr/>
        </p:nvPicPr>
        <p:blipFill>
          <a:blip r:embed="rId2"/>
          <a:srcRect t="4819" b="6024"/>
          <a:stretch>
            <a:fillRect/>
          </a:stretch>
        </p:blipFill>
        <p:spPr>
          <a:xfrm>
            <a:off x="914400" y="838200"/>
            <a:ext cx="4038600" cy="60198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5410200" cy="307777"/>
          </a:xfrm>
        </p:spPr>
        <p:txBody>
          <a:bodyPr/>
          <a:lstStyle/>
          <a:p>
            <a:r>
              <a:rPr lang="en-US" dirty="0" smtClean="0"/>
              <a:t>RESULT AND CONCLUSION:</a:t>
            </a:r>
            <a:endParaRPr lang="en-US" dirty="0"/>
          </a:p>
        </p:txBody>
      </p:sp>
      <p:sp>
        <p:nvSpPr>
          <p:cNvPr id="3" name="Text Placeholder 2"/>
          <p:cNvSpPr>
            <a:spLocks noGrp="1"/>
          </p:cNvSpPr>
          <p:nvPr>
            <p:ph type="body" idx="1"/>
          </p:nvPr>
        </p:nvSpPr>
        <p:spPr>
          <a:xfrm>
            <a:off x="381000" y="1066800"/>
            <a:ext cx="8534400" cy="4339650"/>
          </a:xfrm>
        </p:spPr>
        <p:txBody>
          <a:bodyPr/>
          <a:lstStyle/>
          <a:p>
            <a:pPr>
              <a:buFont typeface="Arial" pitchFamily="34" charset="0"/>
              <a:buChar char="•"/>
            </a:pPr>
            <a:r>
              <a:rPr lang="en-US" sz="2400" dirty="0" smtClean="0"/>
              <a:t> Fraud detection system have become essential for banks and financial institution, to minimize their losses.</a:t>
            </a:r>
          </a:p>
          <a:p>
            <a:pPr>
              <a:buFont typeface="Arial" pitchFamily="34" charset="0"/>
              <a:buChar char="•"/>
            </a:pPr>
            <a:r>
              <a:rPr lang="en-US" sz="2400" dirty="0" smtClean="0"/>
              <a:t> However, there is lack of published literature on credit card fraud detection techniques, due to unavailable credit card transaction dataset for researches.</a:t>
            </a:r>
          </a:p>
          <a:p>
            <a:pPr>
              <a:buFont typeface="Arial" pitchFamily="34" charset="0"/>
              <a:buChar char="•"/>
            </a:pPr>
            <a:r>
              <a:rPr lang="en-US" sz="2400" dirty="0" smtClean="0"/>
              <a:t> We designed a system to detect fraud </a:t>
            </a:r>
            <a:r>
              <a:rPr lang="en-US" sz="2400" dirty="0" err="1" smtClean="0"/>
              <a:t>incredit</a:t>
            </a:r>
            <a:r>
              <a:rPr lang="en-US" sz="2400" dirty="0" smtClean="0"/>
              <a:t> card </a:t>
            </a:r>
            <a:r>
              <a:rPr lang="en-US" sz="2400" dirty="0" err="1" smtClean="0"/>
              <a:t>transaction.This</a:t>
            </a:r>
            <a:r>
              <a:rPr lang="en-US" sz="2400" dirty="0" smtClean="0"/>
              <a:t> system is capable of providing most of the essential features required to detect fraudulent and legitimate transactions.</a:t>
            </a:r>
          </a:p>
          <a:p>
            <a:pPr>
              <a:buFont typeface="Arial" pitchFamily="34" charset="0"/>
              <a:buChar char="•"/>
            </a:pPr>
            <a:r>
              <a:rPr lang="en-US" sz="2400" dirty="0" smtClean="0"/>
              <a:t> The dataset available on day to day processing may become outdated, it is necessary to have updated data for effective fraud </a:t>
            </a:r>
            <a:r>
              <a:rPr lang="en-US" sz="2400" dirty="0" err="1" smtClean="0"/>
              <a:t>behaviour</a:t>
            </a:r>
            <a:r>
              <a:rPr lang="en-US" sz="2400" dirty="0" smtClean="0"/>
              <a:t> identification.</a:t>
            </a:r>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2819400" cy="430887"/>
          </a:xfrm>
        </p:spPr>
        <p:txBody>
          <a:bodyPr/>
          <a:lstStyle/>
          <a:p>
            <a:r>
              <a:rPr lang="en-US" sz="2800" dirty="0" smtClean="0">
                <a:latin typeface="+mj-lt"/>
              </a:rPr>
              <a:t>CONTENTS</a:t>
            </a:r>
            <a:r>
              <a:rPr lang="en-US" sz="2400" dirty="0" smtClean="0"/>
              <a:t> :</a:t>
            </a:r>
            <a:endParaRPr lang="en-US" sz="2400" dirty="0"/>
          </a:p>
        </p:txBody>
      </p:sp>
      <p:sp>
        <p:nvSpPr>
          <p:cNvPr id="3" name="Text Placeholder 2"/>
          <p:cNvSpPr>
            <a:spLocks noGrp="1"/>
          </p:cNvSpPr>
          <p:nvPr>
            <p:ph type="body" idx="1"/>
          </p:nvPr>
        </p:nvSpPr>
        <p:spPr>
          <a:xfrm>
            <a:off x="609600" y="1219200"/>
            <a:ext cx="7863205" cy="4431983"/>
          </a:xfrm>
        </p:spPr>
        <p:txBody>
          <a:bodyPr/>
          <a:lstStyle/>
          <a:p>
            <a:pPr>
              <a:buFont typeface="Arial" pitchFamily="34" charset="0"/>
              <a:buChar char="•"/>
            </a:pPr>
            <a:r>
              <a:rPr lang="en-US" dirty="0" smtClean="0"/>
              <a:t> INTRODUCTION</a:t>
            </a:r>
          </a:p>
          <a:p>
            <a:pPr>
              <a:buFont typeface="Arial" pitchFamily="34" charset="0"/>
              <a:buChar char="•"/>
            </a:pPr>
            <a:r>
              <a:rPr lang="en-US" dirty="0" smtClean="0"/>
              <a:t> ABSTRACT</a:t>
            </a:r>
          </a:p>
          <a:p>
            <a:pPr>
              <a:buFont typeface="Arial" pitchFamily="34" charset="0"/>
              <a:buChar char="•"/>
            </a:pPr>
            <a:r>
              <a:rPr lang="en-US" dirty="0" smtClean="0"/>
              <a:t> PROBLEM STATEMENT</a:t>
            </a:r>
          </a:p>
          <a:p>
            <a:pPr>
              <a:buFont typeface="Arial" pitchFamily="34" charset="0"/>
              <a:buChar char="•"/>
            </a:pPr>
            <a:r>
              <a:rPr lang="en-US" dirty="0" smtClean="0"/>
              <a:t> PROPOSED IDEA</a:t>
            </a:r>
          </a:p>
          <a:p>
            <a:pPr>
              <a:buFont typeface="Arial" pitchFamily="34" charset="0"/>
              <a:buChar char="•"/>
            </a:pPr>
            <a:r>
              <a:rPr lang="en-US" dirty="0" smtClean="0"/>
              <a:t> FRAUD DETECTION PROCESS</a:t>
            </a:r>
          </a:p>
          <a:p>
            <a:pPr>
              <a:buFont typeface="Arial" pitchFamily="34" charset="0"/>
              <a:buChar char="•"/>
            </a:pPr>
            <a:r>
              <a:rPr lang="en-US" dirty="0" smtClean="0"/>
              <a:t> TECHNOLOGY PLATFORM OVERVIEW</a:t>
            </a:r>
          </a:p>
          <a:p>
            <a:pPr>
              <a:buFont typeface="Arial" pitchFamily="34" charset="0"/>
              <a:buChar char="•"/>
            </a:pPr>
            <a:r>
              <a:rPr lang="en-US" dirty="0" smtClean="0"/>
              <a:t> OBJECTIVE</a:t>
            </a:r>
          </a:p>
          <a:p>
            <a:pPr>
              <a:buFont typeface="Arial" pitchFamily="34" charset="0"/>
              <a:buChar char="•"/>
            </a:pPr>
            <a:r>
              <a:rPr lang="en-US" dirty="0" smtClean="0"/>
              <a:t> MODULES</a:t>
            </a:r>
          </a:p>
          <a:p>
            <a:pPr>
              <a:buFont typeface="Arial" pitchFamily="34" charset="0"/>
              <a:buChar char="•"/>
            </a:pPr>
            <a:r>
              <a:rPr lang="en-US" dirty="0" smtClean="0"/>
              <a:t> DATABASE</a:t>
            </a:r>
          </a:p>
          <a:p>
            <a:pPr>
              <a:buFont typeface="Arial" pitchFamily="34" charset="0"/>
              <a:buChar char="•"/>
            </a:pPr>
            <a:r>
              <a:rPr lang="en-US" dirty="0" smtClean="0"/>
              <a:t> VISUALIZATION OF DATA</a:t>
            </a:r>
          </a:p>
          <a:p>
            <a:pPr>
              <a:buFont typeface="Arial" pitchFamily="34" charset="0"/>
              <a:buChar char="•"/>
            </a:pPr>
            <a:r>
              <a:rPr lang="en-US" dirty="0" smtClean="0"/>
              <a:t> ALGORITHM  USED</a:t>
            </a:r>
          </a:p>
          <a:p>
            <a:pPr>
              <a:buFont typeface="Arial" pitchFamily="34" charset="0"/>
              <a:buChar char="•"/>
            </a:pPr>
            <a:r>
              <a:rPr lang="en-US" dirty="0" smtClean="0"/>
              <a:t> TECHNICAL  REQUIREMENT</a:t>
            </a:r>
          </a:p>
          <a:p>
            <a:pPr>
              <a:buFont typeface="Arial" pitchFamily="34" charset="0"/>
              <a:buChar char="•"/>
            </a:pPr>
            <a:r>
              <a:rPr lang="en-US" dirty="0" smtClean="0"/>
              <a:t> FUTURE ENHANCEMENTS</a:t>
            </a:r>
          </a:p>
          <a:p>
            <a:pPr>
              <a:buFont typeface="Arial" pitchFamily="34" charset="0"/>
              <a:buChar char="•"/>
            </a:pPr>
            <a:r>
              <a:rPr lang="en-US" dirty="0" smtClean="0"/>
              <a:t> ADVANTAGES</a:t>
            </a:r>
          </a:p>
          <a:p>
            <a:pPr>
              <a:buFont typeface="Arial" pitchFamily="34" charset="0"/>
              <a:buChar char="•"/>
            </a:pPr>
            <a:r>
              <a:rPr lang="en-US" dirty="0" smtClean="0"/>
              <a:t> DEPLOYMENT</a:t>
            </a:r>
          </a:p>
          <a:p>
            <a:pPr>
              <a:buFont typeface="Arial" pitchFamily="34" charset="0"/>
              <a:buChar char="•"/>
            </a:pPr>
            <a:r>
              <a:rPr lang="en-US" dirty="0" smtClean="0"/>
              <a:t> RESULT AND CONCLUSION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044" y="1647697"/>
            <a:ext cx="8531556" cy="3377207"/>
          </a:xfrm>
          <a:prstGeom prst="rect">
            <a:avLst/>
          </a:prstGeom>
        </p:spPr>
        <p:txBody>
          <a:bodyPr vert="horz" wrap="square" lIns="0" tIns="164465" rIns="0" bIns="0" rtlCol="0">
            <a:spAutoFit/>
          </a:bodyPr>
          <a:lstStyle/>
          <a:p>
            <a:pPr marL="279400" indent="-266700">
              <a:lnSpc>
                <a:spcPct val="100000"/>
              </a:lnSpc>
              <a:spcBef>
                <a:spcPts val="1295"/>
              </a:spcBef>
              <a:buFont typeface="Arial"/>
              <a:buChar char="•"/>
              <a:tabLst>
                <a:tab pos="278765" algn="l"/>
                <a:tab pos="279400" algn="l"/>
                <a:tab pos="1234440" algn="l"/>
              </a:tabLst>
            </a:pPr>
            <a:r>
              <a:rPr sz="1800" dirty="0">
                <a:latin typeface="Verdana"/>
                <a:cs typeface="Verdana"/>
              </a:rPr>
              <a:t>Illegal	</a:t>
            </a:r>
            <a:r>
              <a:rPr sz="1800" spc="5" dirty="0">
                <a:latin typeface="Verdana"/>
                <a:cs typeface="Verdana"/>
              </a:rPr>
              <a:t>use</a:t>
            </a:r>
            <a:r>
              <a:rPr sz="1800" spc="20" dirty="0">
                <a:latin typeface="Verdana"/>
                <a:cs typeface="Verdana"/>
              </a:rPr>
              <a:t> </a:t>
            </a:r>
            <a:r>
              <a:rPr sz="1800" dirty="0">
                <a:latin typeface="Verdana"/>
                <a:cs typeface="Verdana"/>
              </a:rPr>
              <a:t>of</a:t>
            </a:r>
            <a:r>
              <a:rPr sz="1800" spc="-10" dirty="0">
                <a:latin typeface="Verdana"/>
                <a:cs typeface="Verdana"/>
              </a:rPr>
              <a:t> </a:t>
            </a:r>
            <a:r>
              <a:rPr sz="1800" spc="5" dirty="0">
                <a:latin typeface="Verdana"/>
                <a:cs typeface="Verdana"/>
              </a:rPr>
              <a:t>credit</a:t>
            </a:r>
            <a:r>
              <a:rPr sz="1800" spc="30" dirty="0">
                <a:latin typeface="Verdana"/>
                <a:cs typeface="Verdana"/>
              </a:rPr>
              <a:t> </a:t>
            </a:r>
            <a:r>
              <a:rPr sz="1800" dirty="0">
                <a:latin typeface="Verdana"/>
                <a:cs typeface="Verdana"/>
              </a:rPr>
              <a:t>card</a:t>
            </a:r>
            <a:r>
              <a:rPr sz="1800" spc="35" dirty="0">
                <a:latin typeface="Verdana"/>
                <a:cs typeface="Verdana"/>
              </a:rPr>
              <a:t> </a:t>
            </a:r>
            <a:r>
              <a:rPr sz="1800" spc="-5" dirty="0">
                <a:latin typeface="Verdana"/>
                <a:cs typeface="Verdana"/>
              </a:rPr>
              <a:t>or</a:t>
            </a:r>
            <a:r>
              <a:rPr sz="1800" spc="-25" dirty="0">
                <a:latin typeface="Verdana"/>
                <a:cs typeface="Verdana"/>
              </a:rPr>
              <a:t> it’s </a:t>
            </a:r>
            <a:r>
              <a:rPr sz="1800" dirty="0">
                <a:latin typeface="Verdana"/>
                <a:cs typeface="Verdana"/>
              </a:rPr>
              <a:t>information</a:t>
            </a:r>
            <a:r>
              <a:rPr sz="1800" spc="35" dirty="0">
                <a:latin typeface="Verdana"/>
                <a:cs typeface="Verdana"/>
              </a:rPr>
              <a:t> </a:t>
            </a:r>
            <a:r>
              <a:rPr sz="1800" spc="-5" dirty="0">
                <a:latin typeface="Verdana"/>
                <a:cs typeface="Verdana"/>
              </a:rPr>
              <a:t>without</a:t>
            </a:r>
            <a:r>
              <a:rPr sz="1800" spc="-35" dirty="0">
                <a:latin typeface="Verdana"/>
                <a:cs typeface="Verdana"/>
              </a:rPr>
              <a:t> </a:t>
            </a:r>
            <a:r>
              <a:rPr sz="1800" spc="10" dirty="0">
                <a:latin typeface="Verdana"/>
                <a:cs typeface="Verdana"/>
              </a:rPr>
              <a:t>the</a:t>
            </a:r>
            <a:endParaRPr sz="1800">
              <a:latin typeface="Verdana"/>
              <a:cs typeface="Verdana"/>
            </a:endParaRPr>
          </a:p>
          <a:p>
            <a:pPr marL="251460">
              <a:lnSpc>
                <a:spcPct val="100000"/>
              </a:lnSpc>
              <a:spcBef>
                <a:spcPts val="1200"/>
              </a:spcBef>
            </a:pPr>
            <a:r>
              <a:rPr sz="1800" spc="-15" dirty="0">
                <a:latin typeface="Verdana"/>
                <a:cs typeface="Verdana"/>
              </a:rPr>
              <a:t>know</a:t>
            </a:r>
            <a:r>
              <a:rPr sz="1800" spc="-5" dirty="0">
                <a:latin typeface="Verdana"/>
                <a:cs typeface="Verdana"/>
              </a:rPr>
              <a:t>l</a:t>
            </a:r>
            <a:r>
              <a:rPr sz="1800" spc="-25" dirty="0">
                <a:latin typeface="Verdana"/>
                <a:cs typeface="Verdana"/>
              </a:rPr>
              <a:t>e</a:t>
            </a:r>
            <a:r>
              <a:rPr sz="1800" spc="-20" dirty="0">
                <a:latin typeface="Verdana"/>
                <a:cs typeface="Verdana"/>
              </a:rPr>
              <a:t>dg</a:t>
            </a:r>
            <a:r>
              <a:rPr sz="1800" dirty="0">
                <a:latin typeface="Verdana"/>
                <a:cs typeface="Verdana"/>
              </a:rPr>
              <a:t>e</a:t>
            </a:r>
            <a:r>
              <a:rPr sz="1800" spc="5" dirty="0">
                <a:latin typeface="Verdana"/>
                <a:cs typeface="Verdana"/>
              </a:rPr>
              <a:t> </a:t>
            </a:r>
            <a:r>
              <a:rPr sz="1800" spc="-15" dirty="0">
                <a:latin typeface="Verdana"/>
                <a:cs typeface="Verdana"/>
              </a:rPr>
              <a:t>o</a:t>
            </a:r>
            <a:r>
              <a:rPr sz="1800" dirty="0">
                <a:latin typeface="Verdana"/>
                <a:cs typeface="Verdana"/>
              </a:rPr>
              <a:t>f</a:t>
            </a:r>
            <a:r>
              <a:rPr sz="1800" spc="-20" dirty="0">
                <a:latin typeface="Verdana"/>
                <a:cs typeface="Verdana"/>
              </a:rPr>
              <a:t> </a:t>
            </a:r>
            <a:r>
              <a:rPr sz="1800" spc="-15" dirty="0">
                <a:latin typeface="Verdana"/>
                <a:cs typeface="Verdana"/>
              </a:rPr>
              <a:t>th</a:t>
            </a:r>
            <a:r>
              <a:rPr sz="1800" dirty="0">
                <a:latin typeface="Verdana"/>
                <a:cs typeface="Verdana"/>
              </a:rPr>
              <a:t>e</a:t>
            </a:r>
            <a:r>
              <a:rPr sz="1800" spc="-5" dirty="0">
                <a:latin typeface="Verdana"/>
                <a:cs typeface="Verdana"/>
              </a:rPr>
              <a:t> </a:t>
            </a:r>
            <a:r>
              <a:rPr sz="1800" spc="-15" dirty="0">
                <a:latin typeface="Verdana"/>
                <a:cs typeface="Verdana"/>
              </a:rPr>
              <a:t>own</a:t>
            </a:r>
            <a:r>
              <a:rPr sz="1800" spc="-20" dirty="0">
                <a:latin typeface="Verdana"/>
                <a:cs typeface="Verdana"/>
              </a:rPr>
              <a:t>e</a:t>
            </a:r>
            <a:r>
              <a:rPr sz="1800" spc="-5" dirty="0">
                <a:latin typeface="Verdana"/>
                <a:cs typeface="Verdana"/>
              </a:rPr>
              <a:t>ri</a:t>
            </a:r>
            <a:r>
              <a:rPr sz="1800" dirty="0">
                <a:latin typeface="Verdana"/>
                <a:cs typeface="Verdana"/>
              </a:rPr>
              <a:t>s</a:t>
            </a:r>
            <a:r>
              <a:rPr sz="1800" spc="-50" dirty="0">
                <a:latin typeface="Verdana"/>
                <a:cs typeface="Verdana"/>
              </a:rPr>
              <a:t> </a:t>
            </a:r>
            <a:r>
              <a:rPr sz="1800" spc="20" dirty="0">
                <a:latin typeface="Verdana"/>
                <a:cs typeface="Verdana"/>
              </a:rPr>
              <a:t>r</a:t>
            </a:r>
            <a:r>
              <a:rPr sz="1800" spc="15" dirty="0">
                <a:latin typeface="Verdana"/>
                <a:cs typeface="Verdana"/>
              </a:rPr>
              <a:t>e</a:t>
            </a:r>
            <a:r>
              <a:rPr sz="1800" spc="20" dirty="0">
                <a:latin typeface="Verdana"/>
                <a:cs typeface="Verdana"/>
              </a:rPr>
              <a:t>f</a:t>
            </a:r>
            <a:r>
              <a:rPr sz="1800" spc="15" dirty="0">
                <a:latin typeface="Verdana"/>
                <a:cs typeface="Verdana"/>
              </a:rPr>
              <a:t>e</a:t>
            </a:r>
            <a:r>
              <a:rPr sz="1800" spc="20" dirty="0">
                <a:latin typeface="Verdana"/>
                <a:cs typeface="Verdana"/>
              </a:rPr>
              <a:t>rr</a:t>
            </a:r>
            <a:r>
              <a:rPr sz="1800" spc="15" dirty="0">
                <a:latin typeface="Verdana"/>
                <a:cs typeface="Verdana"/>
              </a:rPr>
              <a:t>e</a:t>
            </a:r>
            <a:r>
              <a:rPr sz="1800" dirty="0">
                <a:latin typeface="Verdana"/>
                <a:cs typeface="Verdana"/>
              </a:rPr>
              <a:t>d</a:t>
            </a:r>
            <a:r>
              <a:rPr sz="1800" spc="-180" dirty="0">
                <a:latin typeface="Verdana"/>
                <a:cs typeface="Verdana"/>
              </a:rPr>
              <a:t> </a:t>
            </a:r>
            <a:r>
              <a:rPr sz="1800" spc="20" dirty="0">
                <a:latin typeface="Verdana"/>
                <a:cs typeface="Verdana"/>
              </a:rPr>
              <a:t>t</a:t>
            </a:r>
            <a:r>
              <a:rPr sz="1800" dirty="0">
                <a:latin typeface="Verdana"/>
                <a:cs typeface="Verdana"/>
              </a:rPr>
              <a:t>o</a:t>
            </a:r>
            <a:r>
              <a:rPr sz="1800" spc="-50" dirty="0">
                <a:latin typeface="Verdana"/>
                <a:cs typeface="Verdana"/>
              </a:rPr>
              <a:t> </a:t>
            </a:r>
            <a:r>
              <a:rPr sz="1800" spc="-5" dirty="0">
                <a:latin typeface="Verdana"/>
                <a:cs typeface="Verdana"/>
              </a:rPr>
              <a:t>a</a:t>
            </a:r>
            <a:r>
              <a:rPr sz="1800" dirty="0">
                <a:latin typeface="Verdana"/>
                <a:cs typeface="Verdana"/>
              </a:rPr>
              <a:t>s</a:t>
            </a:r>
            <a:r>
              <a:rPr sz="1800" spc="-25" dirty="0">
                <a:latin typeface="Verdana"/>
                <a:cs typeface="Verdana"/>
              </a:rPr>
              <a:t> </a:t>
            </a:r>
            <a:r>
              <a:rPr sz="1800" spc="5" dirty="0">
                <a:latin typeface="Verdana"/>
                <a:cs typeface="Verdana"/>
              </a:rPr>
              <a:t>cr</a:t>
            </a:r>
            <a:r>
              <a:rPr sz="1800" dirty="0">
                <a:latin typeface="Verdana"/>
                <a:cs typeface="Verdana"/>
              </a:rPr>
              <a:t>e</a:t>
            </a:r>
            <a:r>
              <a:rPr sz="1800" spc="-5" dirty="0">
                <a:latin typeface="Verdana"/>
                <a:cs typeface="Verdana"/>
              </a:rPr>
              <a:t>d</a:t>
            </a:r>
            <a:r>
              <a:rPr sz="1800" spc="25" dirty="0">
                <a:latin typeface="Verdana"/>
                <a:cs typeface="Verdana"/>
              </a:rPr>
              <a:t>i</a:t>
            </a:r>
            <a:r>
              <a:rPr sz="1800" dirty="0">
                <a:latin typeface="Verdana"/>
                <a:cs typeface="Verdana"/>
              </a:rPr>
              <a:t>t</a:t>
            </a:r>
            <a:r>
              <a:rPr sz="1800" spc="-70" dirty="0">
                <a:latin typeface="Verdana"/>
                <a:cs typeface="Verdana"/>
              </a:rPr>
              <a:t> </a:t>
            </a:r>
            <a:r>
              <a:rPr sz="1800" spc="5" dirty="0">
                <a:latin typeface="Verdana"/>
                <a:cs typeface="Verdana"/>
              </a:rPr>
              <a:t>car</a:t>
            </a:r>
            <a:r>
              <a:rPr sz="1800" dirty="0">
                <a:latin typeface="Verdana"/>
                <a:cs typeface="Verdana"/>
              </a:rPr>
              <a:t>d</a:t>
            </a:r>
            <a:r>
              <a:rPr sz="1800" spc="-95" dirty="0">
                <a:latin typeface="Verdana"/>
                <a:cs typeface="Verdana"/>
              </a:rPr>
              <a:t> </a:t>
            </a:r>
            <a:r>
              <a:rPr sz="1800" spc="20" dirty="0">
                <a:latin typeface="Verdana"/>
                <a:cs typeface="Verdana"/>
              </a:rPr>
              <a:t>f</a:t>
            </a:r>
            <a:r>
              <a:rPr sz="1800" spc="-15" dirty="0">
                <a:latin typeface="Verdana"/>
                <a:cs typeface="Verdana"/>
              </a:rPr>
              <a:t>r</a:t>
            </a:r>
            <a:r>
              <a:rPr sz="1800" spc="20" dirty="0">
                <a:latin typeface="Verdana"/>
                <a:cs typeface="Verdana"/>
              </a:rPr>
              <a:t>au</a:t>
            </a:r>
            <a:r>
              <a:rPr sz="1800" spc="10" dirty="0">
                <a:latin typeface="Verdana"/>
                <a:cs typeface="Verdana"/>
              </a:rPr>
              <a:t>d</a:t>
            </a:r>
            <a:r>
              <a:rPr sz="1800" dirty="0">
                <a:latin typeface="Verdana"/>
                <a:cs typeface="Verdana"/>
              </a:rPr>
              <a:t>.</a:t>
            </a:r>
            <a:endParaRPr sz="1800">
              <a:latin typeface="Verdana"/>
              <a:cs typeface="Verdana"/>
            </a:endParaRPr>
          </a:p>
          <a:p>
            <a:pPr marL="172720" indent="-160020">
              <a:lnSpc>
                <a:spcPct val="100000"/>
              </a:lnSpc>
              <a:spcBef>
                <a:spcPts val="1080"/>
              </a:spcBef>
              <a:buFont typeface="Arial"/>
              <a:buChar char="•"/>
              <a:tabLst>
                <a:tab pos="172720" algn="l"/>
              </a:tabLst>
            </a:pPr>
            <a:r>
              <a:rPr sz="1800" spc="-5" smtClean="0">
                <a:latin typeface="Verdana"/>
                <a:cs typeface="Verdana"/>
              </a:rPr>
              <a:t>It</a:t>
            </a:r>
            <a:r>
              <a:rPr sz="1800" spc="5" smtClean="0">
                <a:latin typeface="Verdana"/>
                <a:cs typeface="Verdana"/>
              </a:rPr>
              <a:t> </a:t>
            </a:r>
            <a:r>
              <a:rPr sz="1800" spc="5" dirty="0">
                <a:latin typeface="Verdana"/>
                <a:cs typeface="Verdana"/>
              </a:rPr>
              <a:t>is</a:t>
            </a:r>
            <a:r>
              <a:rPr sz="1800" spc="-45" dirty="0">
                <a:latin typeface="Verdana"/>
                <a:cs typeface="Verdana"/>
              </a:rPr>
              <a:t> </a:t>
            </a:r>
            <a:r>
              <a:rPr sz="1800" spc="-5" dirty="0">
                <a:latin typeface="Verdana"/>
                <a:cs typeface="Verdana"/>
              </a:rPr>
              <a:t>an</a:t>
            </a:r>
            <a:r>
              <a:rPr sz="1800" spc="-20" dirty="0">
                <a:latin typeface="Verdana"/>
                <a:cs typeface="Verdana"/>
              </a:rPr>
              <a:t> </a:t>
            </a:r>
            <a:r>
              <a:rPr sz="1800" spc="-5" dirty="0">
                <a:latin typeface="Verdana"/>
                <a:cs typeface="Verdana"/>
              </a:rPr>
              <a:t>active</a:t>
            </a:r>
            <a:r>
              <a:rPr sz="1800" spc="5" dirty="0">
                <a:latin typeface="Verdana"/>
                <a:cs typeface="Verdana"/>
              </a:rPr>
              <a:t> </a:t>
            </a:r>
            <a:r>
              <a:rPr sz="1800" dirty="0">
                <a:latin typeface="Verdana"/>
                <a:cs typeface="Verdana"/>
              </a:rPr>
              <a:t>research</a:t>
            </a:r>
            <a:r>
              <a:rPr sz="1800" spc="-125" dirty="0">
                <a:latin typeface="Verdana"/>
                <a:cs typeface="Verdana"/>
              </a:rPr>
              <a:t> </a:t>
            </a:r>
            <a:r>
              <a:rPr sz="1800" spc="-5" dirty="0">
                <a:latin typeface="Verdana"/>
                <a:cs typeface="Verdana"/>
              </a:rPr>
              <a:t>topic</a:t>
            </a:r>
            <a:r>
              <a:rPr sz="1800" spc="5" dirty="0">
                <a:latin typeface="Verdana"/>
                <a:cs typeface="Verdana"/>
              </a:rPr>
              <a:t> unfortunately</a:t>
            </a:r>
            <a:r>
              <a:rPr sz="1800" spc="-185" dirty="0">
                <a:latin typeface="Verdana"/>
                <a:cs typeface="Verdana"/>
              </a:rPr>
              <a:t> </a:t>
            </a:r>
            <a:r>
              <a:rPr sz="1800" spc="5" dirty="0">
                <a:latin typeface="Verdana"/>
                <a:cs typeface="Verdana"/>
              </a:rPr>
              <a:t>with</a:t>
            </a:r>
            <a:r>
              <a:rPr sz="1800" spc="-15" dirty="0">
                <a:latin typeface="Verdana"/>
                <a:cs typeface="Verdana"/>
              </a:rPr>
              <a:t> </a:t>
            </a:r>
            <a:r>
              <a:rPr sz="1800" spc="10" dirty="0">
                <a:latin typeface="Verdana"/>
                <a:cs typeface="Verdana"/>
              </a:rPr>
              <a:t>very</a:t>
            </a:r>
            <a:r>
              <a:rPr sz="1800" spc="-95" dirty="0">
                <a:latin typeface="Verdana"/>
                <a:cs typeface="Verdana"/>
              </a:rPr>
              <a:t> </a:t>
            </a:r>
            <a:r>
              <a:rPr sz="1800" spc="10" dirty="0">
                <a:latin typeface="Verdana"/>
                <a:cs typeface="Verdana"/>
              </a:rPr>
              <a:t>few</a:t>
            </a:r>
            <a:r>
              <a:rPr sz="1800" spc="-60" dirty="0">
                <a:latin typeface="Verdana"/>
                <a:cs typeface="Verdana"/>
              </a:rPr>
              <a:t> </a:t>
            </a:r>
            <a:r>
              <a:rPr sz="1800" dirty="0">
                <a:latin typeface="Verdana"/>
                <a:cs typeface="Verdana"/>
              </a:rPr>
              <a:t>data</a:t>
            </a:r>
            <a:endParaRPr sz="1800">
              <a:latin typeface="Verdana"/>
              <a:cs typeface="Verdana"/>
            </a:endParaRPr>
          </a:p>
          <a:p>
            <a:pPr marL="12700">
              <a:lnSpc>
                <a:spcPct val="100000"/>
              </a:lnSpc>
              <a:spcBef>
                <a:spcPts val="1080"/>
              </a:spcBef>
            </a:pPr>
            <a:r>
              <a:rPr lang="en-US" sz="1800" spc="-20" dirty="0" smtClean="0">
                <a:latin typeface="Verdana"/>
                <a:cs typeface="Verdana"/>
              </a:rPr>
              <a:t>  </a:t>
            </a:r>
            <a:r>
              <a:rPr sz="1800" spc="-20" smtClean="0">
                <a:latin typeface="Verdana"/>
                <a:cs typeface="Verdana"/>
              </a:rPr>
              <a:t>available</a:t>
            </a:r>
            <a:r>
              <a:rPr sz="1800" spc="-20" dirty="0">
                <a:latin typeface="Verdana"/>
                <a:cs typeface="Verdana"/>
              </a:rPr>
              <a:t>.</a:t>
            </a:r>
            <a:endParaRPr sz="1800">
              <a:latin typeface="Verdana"/>
              <a:cs typeface="Verdana"/>
            </a:endParaRPr>
          </a:p>
          <a:p>
            <a:pPr marL="12700" marR="1166495">
              <a:lnSpc>
                <a:spcPct val="150000"/>
              </a:lnSpc>
              <a:spcBef>
                <a:spcPts val="5"/>
              </a:spcBef>
              <a:buFont typeface="Arial"/>
              <a:buChar char="•"/>
              <a:tabLst>
                <a:tab pos="171450" algn="l"/>
              </a:tabLst>
            </a:pPr>
            <a:r>
              <a:rPr lang="en-US" sz="1800" spc="-10" dirty="0" smtClean="0">
                <a:latin typeface="Verdana"/>
                <a:cs typeface="Verdana"/>
              </a:rPr>
              <a:t> </a:t>
            </a:r>
            <a:r>
              <a:rPr sz="1800" spc="-10" smtClean="0">
                <a:latin typeface="Verdana"/>
                <a:cs typeface="Verdana"/>
              </a:rPr>
              <a:t>S</a:t>
            </a:r>
            <a:r>
              <a:rPr sz="1800" spc="-5" smtClean="0">
                <a:latin typeface="Verdana"/>
                <a:cs typeface="Verdana"/>
              </a:rPr>
              <a:t>i</a:t>
            </a:r>
            <a:r>
              <a:rPr sz="1800" spc="-25" smtClean="0">
                <a:latin typeface="Verdana"/>
                <a:cs typeface="Verdana"/>
              </a:rPr>
              <a:t>z</a:t>
            </a:r>
            <a:r>
              <a:rPr sz="1800" smtClean="0">
                <a:latin typeface="Verdana"/>
                <a:cs typeface="Verdana"/>
              </a:rPr>
              <a:t>e</a:t>
            </a:r>
            <a:r>
              <a:rPr sz="1800" spc="-35" smtClean="0">
                <a:latin typeface="Verdana"/>
                <a:cs typeface="Verdana"/>
              </a:rPr>
              <a:t> </a:t>
            </a:r>
            <a:r>
              <a:rPr sz="1800" dirty="0">
                <a:latin typeface="Verdana"/>
                <a:cs typeface="Verdana"/>
              </a:rPr>
              <a:t>,</a:t>
            </a:r>
            <a:r>
              <a:rPr sz="1800" spc="-5" dirty="0">
                <a:latin typeface="Verdana"/>
                <a:cs typeface="Verdana"/>
              </a:rPr>
              <a:t> </a:t>
            </a:r>
            <a:r>
              <a:rPr sz="1800" spc="-10" dirty="0">
                <a:latin typeface="Verdana"/>
                <a:cs typeface="Verdana"/>
              </a:rPr>
              <a:t>b</a:t>
            </a:r>
            <a:r>
              <a:rPr sz="1800" dirty="0">
                <a:latin typeface="Verdana"/>
                <a:cs typeface="Verdana"/>
              </a:rPr>
              <a:t>a</a:t>
            </a:r>
            <a:r>
              <a:rPr sz="1800" spc="10" dirty="0">
                <a:latin typeface="Verdana"/>
                <a:cs typeface="Verdana"/>
              </a:rPr>
              <a:t>l</a:t>
            </a:r>
            <a:r>
              <a:rPr sz="1800" dirty="0">
                <a:latin typeface="Verdana"/>
                <a:cs typeface="Verdana"/>
              </a:rPr>
              <a:t>ance</a:t>
            </a:r>
            <a:r>
              <a:rPr sz="1800" spc="-10" dirty="0">
                <a:latin typeface="Verdana"/>
                <a:cs typeface="Verdana"/>
              </a:rPr>
              <a:t> </a:t>
            </a:r>
            <a:r>
              <a:rPr sz="1800" dirty="0">
                <a:latin typeface="Verdana"/>
                <a:cs typeface="Verdana"/>
              </a:rPr>
              <a:t>,</a:t>
            </a:r>
            <a:r>
              <a:rPr sz="1800" spc="-5" dirty="0">
                <a:latin typeface="Verdana"/>
                <a:cs typeface="Verdana"/>
              </a:rPr>
              <a:t> </a:t>
            </a:r>
            <a:r>
              <a:rPr sz="1800" spc="-10" dirty="0">
                <a:latin typeface="Verdana"/>
                <a:cs typeface="Verdana"/>
              </a:rPr>
              <a:t>d</a:t>
            </a:r>
            <a:r>
              <a:rPr sz="1800" dirty="0">
                <a:latin typeface="Verdana"/>
                <a:cs typeface="Verdana"/>
              </a:rPr>
              <a:t>ynam</a:t>
            </a:r>
            <a:r>
              <a:rPr sz="1800" spc="10" dirty="0">
                <a:latin typeface="Verdana"/>
                <a:cs typeface="Verdana"/>
              </a:rPr>
              <a:t>i</a:t>
            </a:r>
            <a:r>
              <a:rPr sz="1800" dirty="0">
                <a:latin typeface="Verdana"/>
                <a:cs typeface="Verdana"/>
              </a:rPr>
              <a:t>c</a:t>
            </a:r>
            <a:r>
              <a:rPr sz="1800" spc="-5" dirty="0">
                <a:latin typeface="Verdana"/>
                <a:cs typeface="Verdana"/>
              </a:rPr>
              <a:t> </a:t>
            </a:r>
            <a:r>
              <a:rPr sz="1800" spc="10" dirty="0">
                <a:latin typeface="Verdana"/>
                <a:cs typeface="Verdana"/>
              </a:rPr>
              <a:t>n</a:t>
            </a:r>
            <a:r>
              <a:rPr sz="1800" spc="5" dirty="0">
                <a:latin typeface="Verdana"/>
                <a:cs typeface="Verdana"/>
              </a:rPr>
              <a:t>at</a:t>
            </a:r>
            <a:r>
              <a:rPr sz="1800" spc="10" dirty="0">
                <a:latin typeface="Verdana"/>
                <a:cs typeface="Verdana"/>
              </a:rPr>
              <a:t>u</a:t>
            </a:r>
            <a:r>
              <a:rPr sz="1800" spc="5" dirty="0">
                <a:latin typeface="Verdana"/>
                <a:cs typeface="Verdana"/>
              </a:rPr>
              <a:t>r</a:t>
            </a:r>
            <a:r>
              <a:rPr sz="1800" dirty="0">
                <a:latin typeface="Verdana"/>
                <a:cs typeface="Verdana"/>
              </a:rPr>
              <a:t>e</a:t>
            </a:r>
            <a:r>
              <a:rPr sz="1800" spc="-75" dirty="0">
                <a:latin typeface="Verdana"/>
                <a:cs typeface="Verdana"/>
              </a:rPr>
              <a:t> </a:t>
            </a:r>
            <a:r>
              <a:rPr sz="1800" spc="-5" dirty="0">
                <a:latin typeface="Verdana"/>
                <a:cs typeface="Verdana"/>
              </a:rPr>
              <a:t>o</a:t>
            </a:r>
            <a:r>
              <a:rPr sz="1800" dirty="0">
                <a:latin typeface="Verdana"/>
                <a:cs typeface="Verdana"/>
              </a:rPr>
              <a:t>f</a:t>
            </a:r>
            <a:r>
              <a:rPr sz="1800" spc="-70" dirty="0">
                <a:latin typeface="Verdana"/>
                <a:cs typeface="Verdana"/>
              </a:rPr>
              <a:t> </a:t>
            </a:r>
            <a:r>
              <a:rPr sz="1800" spc="25" dirty="0">
                <a:latin typeface="Verdana"/>
                <a:cs typeface="Verdana"/>
              </a:rPr>
              <a:t>C</a:t>
            </a:r>
            <a:r>
              <a:rPr sz="1800" dirty="0">
                <a:latin typeface="Verdana"/>
                <a:cs typeface="Verdana"/>
              </a:rPr>
              <a:t>C</a:t>
            </a:r>
            <a:r>
              <a:rPr sz="1800" spc="5" dirty="0">
                <a:latin typeface="Verdana"/>
                <a:cs typeface="Verdana"/>
              </a:rPr>
              <a:t> </a:t>
            </a:r>
            <a:r>
              <a:rPr sz="1800" spc="25" dirty="0">
                <a:latin typeface="Verdana"/>
                <a:cs typeface="Verdana"/>
              </a:rPr>
              <a:t>f</a:t>
            </a:r>
            <a:r>
              <a:rPr sz="1800" spc="-15" dirty="0">
                <a:latin typeface="Verdana"/>
                <a:cs typeface="Verdana"/>
              </a:rPr>
              <a:t>r</a:t>
            </a:r>
            <a:r>
              <a:rPr sz="1800" spc="20" dirty="0">
                <a:latin typeface="Verdana"/>
                <a:cs typeface="Verdana"/>
              </a:rPr>
              <a:t>au</a:t>
            </a:r>
            <a:r>
              <a:rPr sz="1800" dirty="0">
                <a:latin typeface="Verdana"/>
                <a:cs typeface="Verdana"/>
              </a:rPr>
              <a:t>d</a:t>
            </a:r>
            <a:r>
              <a:rPr sz="1800" spc="-155" dirty="0">
                <a:latin typeface="Verdana"/>
                <a:cs typeface="Verdana"/>
              </a:rPr>
              <a:t> </a:t>
            </a:r>
            <a:r>
              <a:rPr sz="1800" spc="5">
                <a:latin typeface="Verdana"/>
                <a:cs typeface="Verdana"/>
              </a:rPr>
              <a:t>dat</a:t>
            </a:r>
            <a:r>
              <a:rPr sz="1800">
                <a:latin typeface="Verdana"/>
                <a:cs typeface="Verdana"/>
              </a:rPr>
              <a:t>a</a:t>
            </a:r>
            <a:r>
              <a:rPr sz="1800" spc="-5">
                <a:latin typeface="Verdana"/>
                <a:cs typeface="Verdana"/>
              </a:rPr>
              <a:t> </a:t>
            </a:r>
            <a:r>
              <a:rPr sz="1800" spc="5" smtClean="0">
                <a:latin typeface="Verdana"/>
                <a:cs typeface="Verdana"/>
              </a:rPr>
              <a:t>rea</a:t>
            </a:r>
            <a:r>
              <a:rPr sz="1800" smtClean="0">
                <a:latin typeface="Verdana"/>
                <a:cs typeface="Verdana"/>
              </a:rPr>
              <a:t>l</a:t>
            </a:r>
            <a:r>
              <a:rPr lang="en-US" dirty="0">
                <a:latin typeface="Verdana"/>
                <a:cs typeface="Verdana"/>
              </a:rPr>
              <a:t> </a:t>
            </a:r>
            <a:r>
              <a:rPr lang="en-US" dirty="0" smtClean="0">
                <a:latin typeface="Verdana"/>
                <a:cs typeface="Verdana"/>
              </a:rPr>
              <a:t>  challenges</a:t>
            </a:r>
            <a:r>
              <a:rPr lang="en-US" spc="-50" dirty="0" smtClean="0">
                <a:latin typeface="Verdana"/>
                <a:cs typeface="Verdana"/>
              </a:rPr>
              <a:t> </a:t>
            </a:r>
            <a:r>
              <a:rPr lang="en-US" dirty="0">
                <a:latin typeface="Verdana"/>
                <a:cs typeface="Verdana"/>
              </a:rPr>
              <a:t>.</a:t>
            </a:r>
            <a:endParaRPr sz="1800">
              <a:latin typeface="Verdana"/>
              <a:cs typeface="Verdana"/>
            </a:endParaRPr>
          </a:p>
          <a:p>
            <a:pPr marL="170815" indent="-158750">
              <a:spcBef>
                <a:spcPts val="1080"/>
              </a:spcBef>
              <a:buFont typeface="Arial"/>
              <a:buChar char="•"/>
              <a:tabLst>
                <a:tab pos="171450" algn="l"/>
              </a:tabLst>
            </a:pPr>
            <a:r>
              <a:rPr sz="1800" spc="-50" dirty="0">
                <a:latin typeface="Verdana"/>
                <a:cs typeface="Verdana"/>
              </a:rPr>
              <a:t>We</a:t>
            </a:r>
            <a:r>
              <a:rPr sz="1800" spc="-110" dirty="0">
                <a:latin typeface="Verdana"/>
                <a:cs typeface="Verdana"/>
              </a:rPr>
              <a:t> </a:t>
            </a:r>
            <a:r>
              <a:rPr sz="1800" spc="5" dirty="0">
                <a:latin typeface="Verdana"/>
                <a:cs typeface="Verdana"/>
              </a:rPr>
              <a:t>need</a:t>
            </a:r>
            <a:r>
              <a:rPr sz="1800" spc="-70" dirty="0">
                <a:latin typeface="Verdana"/>
                <a:cs typeface="Verdana"/>
              </a:rPr>
              <a:t> </a:t>
            </a:r>
            <a:r>
              <a:rPr sz="1800" dirty="0">
                <a:latin typeface="Verdana"/>
                <a:cs typeface="Verdana"/>
              </a:rPr>
              <a:t>a</a:t>
            </a:r>
            <a:r>
              <a:rPr sz="1800" spc="55" dirty="0">
                <a:latin typeface="Verdana"/>
                <a:cs typeface="Verdana"/>
              </a:rPr>
              <a:t> </a:t>
            </a:r>
            <a:r>
              <a:rPr sz="1800" spc="5" dirty="0">
                <a:latin typeface="Verdana"/>
                <a:cs typeface="Verdana"/>
              </a:rPr>
              <a:t>fast</a:t>
            </a:r>
            <a:r>
              <a:rPr sz="1800" spc="-40" dirty="0">
                <a:latin typeface="Verdana"/>
                <a:cs typeface="Verdana"/>
              </a:rPr>
              <a:t> </a:t>
            </a:r>
            <a:r>
              <a:rPr sz="1800" dirty="0">
                <a:latin typeface="Verdana"/>
                <a:cs typeface="Verdana"/>
              </a:rPr>
              <a:t>, </a:t>
            </a:r>
            <a:r>
              <a:rPr sz="1800" spc="5" dirty="0">
                <a:latin typeface="Verdana"/>
                <a:cs typeface="Verdana"/>
              </a:rPr>
              <a:t>efficient</a:t>
            </a:r>
            <a:r>
              <a:rPr sz="1800" spc="-130" dirty="0">
                <a:latin typeface="Verdana"/>
                <a:cs typeface="Verdana"/>
              </a:rPr>
              <a:t> </a:t>
            </a:r>
            <a:r>
              <a:rPr sz="1800" spc="5" dirty="0">
                <a:latin typeface="Verdana"/>
                <a:cs typeface="Verdana"/>
              </a:rPr>
              <a:t>and </a:t>
            </a:r>
            <a:r>
              <a:rPr sz="1800" spc="-5" dirty="0">
                <a:latin typeface="Verdana"/>
                <a:cs typeface="Verdana"/>
              </a:rPr>
              <a:t>possibly</a:t>
            </a:r>
            <a:r>
              <a:rPr sz="1800" spc="-20" dirty="0">
                <a:latin typeface="Verdana"/>
                <a:cs typeface="Verdana"/>
              </a:rPr>
              <a:t> </a:t>
            </a:r>
            <a:r>
              <a:rPr sz="1800" dirty="0">
                <a:latin typeface="Verdana"/>
                <a:cs typeface="Verdana"/>
              </a:rPr>
              <a:t>transparent</a:t>
            </a:r>
            <a:r>
              <a:rPr sz="1800" spc="-150" dirty="0">
                <a:latin typeface="Verdana"/>
                <a:cs typeface="Verdana"/>
              </a:rPr>
              <a:t> </a:t>
            </a:r>
            <a:r>
              <a:rPr sz="1800" spc="5" dirty="0">
                <a:latin typeface="Verdana"/>
                <a:cs typeface="Verdana"/>
              </a:rPr>
              <a:t>ML</a:t>
            </a:r>
            <a:r>
              <a:rPr sz="1800" spc="-70" dirty="0">
                <a:latin typeface="Verdana"/>
                <a:cs typeface="Verdana"/>
              </a:rPr>
              <a:t> </a:t>
            </a:r>
            <a:r>
              <a:rPr sz="1800" spc="-5">
                <a:latin typeface="Verdana"/>
                <a:cs typeface="Verdana"/>
              </a:rPr>
              <a:t>model</a:t>
            </a:r>
            <a:r>
              <a:rPr sz="1800" spc="55">
                <a:latin typeface="Verdana"/>
                <a:cs typeface="Verdana"/>
              </a:rPr>
              <a:t> </a:t>
            </a:r>
            <a:r>
              <a:rPr sz="1800" spc="10" smtClean="0">
                <a:latin typeface="Verdana"/>
                <a:cs typeface="Verdana"/>
              </a:rPr>
              <a:t>to</a:t>
            </a:r>
            <a:r>
              <a:rPr lang="en-US" sz="1800" spc="10" dirty="0" smtClean="0">
                <a:latin typeface="Verdana"/>
                <a:cs typeface="Verdana"/>
              </a:rPr>
              <a:t> </a:t>
            </a:r>
            <a:r>
              <a:rPr lang="en-US" dirty="0" smtClean="0">
                <a:latin typeface="Verdana"/>
                <a:cs typeface="Verdana"/>
              </a:rPr>
              <a:t>detect</a:t>
            </a:r>
            <a:endParaRPr sz="1800">
              <a:latin typeface="Verdana"/>
              <a:cs typeface="Verdana"/>
            </a:endParaRPr>
          </a:p>
          <a:p>
            <a:pPr marL="12700">
              <a:lnSpc>
                <a:spcPct val="100000"/>
              </a:lnSpc>
              <a:spcBef>
                <a:spcPts val="1080"/>
              </a:spcBef>
            </a:pPr>
            <a:r>
              <a:rPr sz="1800" spc="10" dirty="0">
                <a:latin typeface="Verdana"/>
                <a:cs typeface="Verdana"/>
              </a:rPr>
              <a:t>fraud.</a:t>
            </a:r>
            <a:endParaRPr sz="1800">
              <a:latin typeface="Verdana"/>
              <a:cs typeface="Verdana"/>
            </a:endParaRPr>
          </a:p>
        </p:txBody>
      </p:sp>
      <p:pic>
        <p:nvPicPr>
          <p:cNvPr id="4" name="object 4"/>
          <p:cNvPicPr/>
          <p:nvPr/>
        </p:nvPicPr>
        <p:blipFill>
          <a:blip r:embed="rId2" cstate="print"/>
          <a:stretch>
            <a:fillRect/>
          </a:stretch>
        </p:blipFill>
        <p:spPr>
          <a:xfrm>
            <a:off x="2362200" y="838200"/>
            <a:ext cx="3262160" cy="31487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668" y="1503934"/>
            <a:ext cx="7943850" cy="3054350"/>
          </a:xfrm>
          <a:prstGeom prst="rect">
            <a:avLst/>
          </a:prstGeom>
        </p:spPr>
        <p:txBody>
          <a:bodyPr vert="horz" wrap="square" lIns="0" tIns="12700" rIns="0" bIns="0" rtlCol="0">
            <a:spAutoFit/>
          </a:bodyPr>
          <a:lstStyle/>
          <a:p>
            <a:pPr marL="268605" marR="5080" indent="-256540">
              <a:lnSpc>
                <a:spcPct val="100000"/>
              </a:lnSpc>
              <a:spcBef>
                <a:spcPts val="100"/>
              </a:spcBef>
              <a:buClr>
                <a:srgbClr val="2CA1BE"/>
              </a:buClr>
              <a:buSzPct val="66666"/>
              <a:buFont typeface="Wingdings"/>
              <a:buChar char=""/>
              <a:tabLst>
                <a:tab pos="269240" algn="l"/>
              </a:tabLst>
            </a:pPr>
            <a:r>
              <a:rPr sz="2400" spc="-5" dirty="0">
                <a:latin typeface="Times New Roman"/>
                <a:cs typeface="Times New Roman"/>
              </a:rPr>
              <a:t>Due </a:t>
            </a:r>
            <a:r>
              <a:rPr sz="2400" dirty="0">
                <a:latin typeface="Times New Roman"/>
                <a:cs typeface="Times New Roman"/>
              </a:rPr>
              <a:t>to cashless transaction everyone uses </a:t>
            </a:r>
            <a:r>
              <a:rPr sz="2400" spc="-95" dirty="0">
                <a:latin typeface="Times New Roman"/>
                <a:cs typeface="Times New Roman"/>
              </a:rPr>
              <a:t>ATM </a:t>
            </a:r>
            <a:r>
              <a:rPr sz="2400" dirty="0">
                <a:latin typeface="Times New Roman"/>
                <a:cs typeface="Times New Roman"/>
              </a:rPr>
              <a:t>cards </a:t>
            </a:r>
            <a:r>
              <a:rPr sz="2400" spc="5" dirty="0">
                <a:latin typeface="Times New Roman"/>
                <a:cs typeface="Times New Roman"/>
              </a:rPr>
              <a:t> </a:t>
            </a:r>
            <a:r>
              <a:rPr sz="2400" dirty="0">
                <a:latin typeface="Times New Roman"/>
                <a:cs typeface="Times New Roman"/>
              </a:rPr>
              <a:t>nowadays and</a:t>
            </a:r>
            <a:r>
              <a:rPr sz="2400" spc="5" dirty="0">
                <a:latin typeface="Times New Roman"/>
                <a:cs typeface="Times New Roman"/>
              </a:rPr>
              <a:t> </a:t>
            </a:r>
            <a:r>
              <a:rPr sz="2400" dirty="0">
                <a:latin typeface="Times New Roman"/>
                <a:cs typeface="Times New Roman"/>
              </a:rPr>
              <a:t>credit</a:t>
            </a:r>
            <a:r>
              <a:rPr sz="2400" spc="-25" dirty="0">
                <a:latin typeface="Times New Roman"/>
                <a:cs typeface="Times New Roman"/>
              </a:rPr>
              <a:t> </a:t>
            </a:r>
            <a:r>
              <a:rPr sz="2400" dirty="0">
                <a:latin typeface="Times New Roman"/>
                <a:cs typeface="Times New Roman"/>
              </a:rPr>
              <a:t>card</a:t>
            </a:r>
            <a:r>
              <a:rPr sz="2400" spc="-15" dirty="0">
                <a:latin typeface="Times New Roman"/>
                <a:cs typeface="Times New Roman"/>
              </a:rPr>
              <a:t> </a:t>
            </a:r>
            <a:r>
              <a:rPr sz="2400" dirty="0">
                <a:latin typeface="Times New Roman"/>
                <a:cs typeface="Times New Roman"/>
              </a:rPr>
              <a:t>for</a:t>
            </a:r>
            <a:r>
              <a:rPr sz="2400" spc="20" dirty="0">
                <a:latin typeface="Times New Roman"/>
                <a:cs typeface="Times New Roman"/>
              </a:rPr>
              <a:t> </a:t>
            </a:r>
            <a:r>
              <a:rPr sz="2400" dirty="0">
                <a:latin typeface="Times New Roman"/>
                <a:cs typeface="Times New Roman"/>
              </a:rPr>
              <a:t>transaction</a:t>
            </a:r>
            <a:r>
              <a:rPr sz="2400" spc="-30" dirty="0">
                <a:latin typeface="Times New Roman"/>
                <a:cs typeface="Times New Roman"/>
              </a:rPr>
              <a:t> </a:t>
            </a:r>
            <a:r>
              <a:rPr sz="2400" dirty="0">
                <a:latin typeface="Times New Roman"/>
                <a:cs typeface="Times New Roman"/>
              </a:rPr>
              <a:t>so ,</a:t>
            </a:r>
            <a:r>
              <a:rPr sz="2400" spc="-60" dirty="0">
                <a:latin typeface="Times New Roman"/>
                <a:cs typeface="Times New Roman"/>
              </a:rPr>
              <a:t> </a:t>
            </a:r>
            <a:r>
              <a:rPr sz="2400" spc="-5" dirty="0">
                <a:latin typeface="Times New Roman"/>
                <a:cs typeface="Times New Roman"/>
              </a:rPr>
              <a:t>incrementation</a:t>
            </a:r>
            <a:r>
              <a:rPr sz="2400" spc="-25" dirty="0">
                <a:latin typeface="Times New Roman"/>
                <a:cs typeface="Times New Roman"/>
              </a:rPr>
              <a:t> </a:t>
            </a:r>
            <a:r>
              <a:rPr sz="2400" dirty="0">
                <a:latin typeface="Times New Roman"/>
                <a:cs typeface="Times New Roman"/>
              </a:rPr>
              <a:t>in </a:t>
            </a:r>
            <a:r>
              <a:rPr sz="2400" spc="-585" dirty="0">
                <a:latin typeface="Times New Roman"/>
                <a:cs typeface="Times New Roman"/>
              </a:rPr>
              <a:t> </a:t>
            </a:r>
            <a:r>
              <a:rPr sz="2400" dirty="0">
                <a:latin typeface="Times New Roman"/>
                <a:cs typeface="Times New Roman"/>
              </a:rPr>
              <a:t>fraudulent</a:t>
            </a:r>
            <a:r>
              <a:rPr sz="2400" spc="-15" dirty="0">
                <a:latin typeface="Times New Roman"/>
                <a:cs typeface="Times New Roman"/>
              </a:rPr>
              <a:t> </a:t>
            </a:r>
            <a:r>
              <a:rPr sz="2400" dirty="0">
                <a:latin typeface="Times New Roman"/>
                <a:cs typeface="Times New Roman"/>
              </a:rPr>
              <a:t>activities.</a:t>
            </a:r>
            <a:endParaRPr sz="2400">
              <a:latin typeface="Times New Roman"/>
              <a:cs typeface="Times New Roman"/>
            </a:endParaRPr>
          </a:p>
          <a:p>
            <a:pPr>
              <a:lnSpc>
                <a:spcPct val="100000"/>
              </a:lnSpc>
              <a:spcBef>
                <a:spcPts val="5"/>
              </a:spcBef>
              <a:buClr>
                <a:srgbClr val="2CA1BE"/>
              </a:buClr>
              <a:buFont typeface="Wingdings"/>
              <a:buChar char=""/>
            </a:pPr>
            <a:endParaRPr sz="3200">
              <a:latin typeface="Times New Roman"/>
              <a:cs typeface="Times New Roman"/>
            </a:endParaRPr>
          </a:p>
          <a:p>
            <a:pPr marL="268605" marR="95250" indent="-256540">
              <a:lnSpc>
                <a:spcPct val="100000"/>
              </a:lnSpc>
              <a:buClr>
                <a:srgbClr val="2CA1BE"/>
              </a:buClr>
              <a:buSzPct val="66666"/>
              <a:buFont typeface="Wingdings"/>
              <a:buChar char=""/>
              <a:tabLst>
                <a:tab pos="269240" algn="l"/>
              </a:tabLst>
            </a:pPr>
            <a:r>
              <a:rPr sz="2400" dirty="0">
                <a:latin typeface="Times New Roman"/>
                <a:cs typeface="Times New Roman"/>
              </a:rPr>
              <a:t>Billions of loss dollars are caused every year by fraudulent </a:t>
            </a:r>
            <a:r>
              <a:rPr sz="2400" spc="5" dirty="0">
                <a:latin typeface="Times New Roman"/>
                <a:cs typeface="Times New Roman"/>
              </a:rPr>
              <a:t> </a:t>
            </a:r>
            <a:r>
              <a:rPr sz="2400" dirty="0">
                <a:latin typeface="Times New Roman"/>
                <a:cs typeface="Times New Roman"/>
              </a:rPr>
              <a:t>credit</a:t>
            </a:r>
            <a:r>
              <a:rPr sz="2400" spc="-30" dirty="0">
                <a:latin typeface="Times New Roman"/>
                <a:cs typeface="Times New Roman"/>
              </a:rPr>
              <a:t> </a:t>
            </a:r>
            <a:r>
              <a:rPr sz="2400" dirty="0">
                <a:latin typeface="Times New Roman"/>
                <a:cs typeface="Times New Roman"/>
              </a:rPr>
              <a:t>card</a:t>
            </a:r>
            <a:r>
              <a:rPr sz="2400" spc="-20" dirty="0">
                <a:latin typeface="Times New Roman"/>
                <a:cs typeface="Times New Roman"/>
              </a:rPr>
              <a:t> </a:t>
            </a:r>
            <a:r>
              <a:rPr sz="2400" dirty="0">
                <a:latin typeface="Times New Roman"/>
                <a:cs typeface="Times New Roman"/>
              </a:rPr>
              <a:t>transactions.The</a:t>
            </a:r>
            <a:r>
              <a:rPr sz="2400" spc="-35" dirty="0">
                <a:latin typeface="Times New Roman"/>
                <a:cs typeface="Times New Roman"/>
              </a:rPr>
              <a:t> </a:t>
            </a:r>
            <a:r>
              <a:rPr sz="2400" dirty="0">
                <a:latin typeface="Times New Roman"/>
                <a:cs typeface="Times New Roman"/>
              </a:rPr>
              <a:t>design</a:t>
            </a:r>
            <a:r>
              <a:rPr sz="2400" spc="-20" dirty="0">
                <a:latin typeface="Times New Roman"/>
                <a:cs typeface="Times New Roman"/>
              </a:rPr>
              <a:t> </a:t>
            </a:r>
            <a:r>
              <a:rPr sz="2400" dirty="0">
                <a:latin typeface="Times New Roman"/>
                <a:cs typeface="Times New Roman"/>
              </a:rPr>
              <a:t>of </a:t>
            </a:r>
            <a:r>
              <a:rPr sz="2400" spc="-10" dirty="0">
                <a:latin typeface="Times New Roman"/>
                <a:cs typeface="Times New Roman"/>
              </a:rPr>
              <a:t>efficient</a:t>
            </a:r>
            <a:r>
              <a:rPr sz="2400" spc="-20" dirty="0">
                <a:latin typeface="Times New Roman"/>
                <a:cs typeface="Times New Roman"/>
              </a:rPr>
              <a:t> </a:t>
            </a:r>
            <a:r>
              <a:rPr sz="2400" spc="-5" dirty="0">
                <a:latin typeface="Times New Roman"/>
                <a:cs typeface="Times New Roman"/>
              </a:rPr>
              <a:t>fraud</a:t>
            </a:r>
            <a:r>
              <a:rPr sz="2400" dirty="0">
                <a:latin typeface="Times New Roman"/>
                <a:cs typeface="Times New Roman"/>
              </a:rPr>
              <a:t> detection </a:t>
            </a:r>
            <a:r>
              <a:rPr sz="2400" spc="-585" dirty="0">
                <a:latin typeface="Times New Roman"/>
                <a:cs typeface="Times New Roman"/>
              </a:rPr>
              <a:t> </a:t>
            </a:r>
            <a:r>
              <a:rPr sz="2400" dirty="0">
                <a:latin typeface="Times New Roman"/>
                <a:cs typeface="Times New Roman"/>
              </a:rPr>
              <a:t>algorithms rely on advanced </a:t>
            </a:r>
            <a:r>
              <a:rPr sz="2400" spc="-5" dirty="0">
                <a:latin typeface="Times New Roman"/>
                <a:cs typeface="Times New Roman"/>
              </a:rPr>
              <a:t>machine </a:t>
            </a:r>
            <a:r>
              <a:rPr sz="2400" dirty="0">
                <a:latin typeface="Times New Roman"/>
                <a:cs typeface="Times New Roman"/>
              </a:rPr>
              <a:t>learning techniques to </a:t>
            </a:r>
            <a:r>
              <a:rPr sz="2400" spc="5" dirty="0">
                <a:latin typeface="Times New Roman"/>
                <a:cs typeface="Times New Roman"/>
              </a:rPr>
              <a:t> </a:t>
            </a:r>
            <a:r>
              <a:rPr sz="2400" dirty="0">
                <a:latin typeface="Times New Roman"/>
                <a:cs typeface="Times New Roman"/>
              </a:rPr>
              <a:t>assist</a:t>
            </a:r>
            <a:r>
              <a:rPr sz="2400" spc="-20" dirty="0">
                <a:latin typeface="Times New Roman"/>
                <a:cs typeface="Times New Roman"/>
              </a:rPr>
              <a:t> </a:t>
            </a:r>
            <a:r>
              <a:rPr sz="2400" dirty="0">
                <a:latin typeface="Times New Roman"/>
                <a:cs typeface="Times New Roman"/>
              </a:rPr>
              <a:t>fraud investigators.</a:t>
            </a:r>
            <a:endParaRPr sz="2400">
              <a:latin typeface="Times New Roman"/>
              <a:cs typeface="Times New Roman"/>
            </a:endParaRPr>
          </a:p>
        </p:txBody>
      </p:sp>
      <p:pic>
        <p:nvPicPr>
          <p:cNvPr id="3" name="object 3"/>
          <p:cNvPicPr/>
          <p:nvPr/>
        </p:nvPicPr>
        <p:blipFill>
          <a:blip r:embed="rId2" cstate="print"/>
          <a:stretch>
            <a:fillRect/>
          </a:stretch>
        </p:blipFill>
        <p:spPr>
          <a:xfrm>
            <a:off x="3453362" y="717771"/>
            <a:ext cx="2221273" cy="31324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2286000"/>
            <a:ext cx="7877809" cy="2267031"/>
          </a:xfrm>
          <a:prstGeom prst="rect">
            <a:avLst/>
          </a:prstGeom>
        </p:spPr>
        <p:txBody>
          <a:bodyPr vert="horz" wrap="square" lIns="0" tIns="13335" rIns="0" bIns="0" rtlCol="0">
            <a:spAutoFit/>
          </a:bodyPr>
          <a:lstStyle/>
          <a:p>
            <a:pPr marL="268605" marR="266065" indent="-256540">
              <a:lnSpc>
                <a:spcPct val="100000"/>
              </a:lnSpc>
              <a:spcBef>
                <a:spcPts val="105"/>
              </a:spcBef>
              <a:buClr>
                <a:srgbClr val="2CA1BE"/>
              </a:buClr>
              <a:buSzPct val="67500"/>
              <a:buFont typeface="Wingdings 3"/>
              <a:buChar char=""/>
              <a:tabLst>
                <a:tab pos="268605" algn="l"/>
                <a:tab pos="269240" algn="l"/>
              </a:tabLst>
            </a:pPr>
            <a:r>
              <a:rPr sz="2000" spc="5" dirty="0">
                <a:latin typeface="Times New Roman"/>
                <a:cs typeface="Times New Roman"/>
              </a:rPr>
              <a:t>The</a:t>
            </a:r>
            <a:r>
              <a:rPr sz="2000" spc="-5" dirty="0">
                <a:latin typeface="Times New Roman"/>
                <a:cs typeface="Times New Roman"/>
              </a:rPr>
              <a:t> </a:t>
            </a:r>
            <a:r>
              <a:rPr sz="2000" dirty="0">
                <a:latin typeface="Times New Roman"/>
                <a:cs typeface="Times New Roman"/>
              </a:rPr>
              <a:t>Credit</a:t>
            </a:r>
            <a:r>
              <a:rPr sz="2000" spc="-25" dirty="0">
                <a:latin typeface="Times New Roman"/>
                <a:cs typeface="Times New Roman"/>
              </a:rPr>
              <a:t> </a:t>
            </a:r>
            <a:r>
              <a:rPr sz="2000" dirty="0">
                <a:latin typeface="Times New Roman"/>
                <a:cs typeface="Times New Roman"/>
              </a:rPr>
              <a:t>Card Fraud</a:t>
            </a:r>
            <a:r>
              <a:rPr sz="2000" spc="-25" dirty="0">
                <a:latin typeface="Times New Roman"/>
                <a:cs typeface="Times New Roman"/>
              </a:rPr>
              <a:t> </a:t>
            </a:r>
            <a:r>
              <a:rPr sz="2000" dirty="0">
                <a:latin typeface="Times New Roman"/>
                <a:cs typeface="Times New Roman"/>
              </a:rPr>
              <a:t>Detection</a:t>
            </a:r>
            <a:r>
              <a:rPr sz="2000" spc="-10" dirty="0">
                <a:latin typeface="Times New Roman"/>
                <a:cs typeface="Times New Roman"/>
              </a:rPr>
              <a:t> </a:t>
            </a:r>
            <a:r>
              <a:rPr sz="2000" spc="5" dirty="0">
                <a:latin typeface="Times New Roman"/>
                <a:cs typeface="Times New Roman"/>
              </a:rPr>
              <a:t>Problem</a:t>
            </a:r>
            <a:r>
              <a:rPr sz="2000" spc="-40" dirty="0">
                <a:latin typeface="Times New Roman"/>
                <a:cs typeface="Times New Roman"/>
              </a:rPr>
              <a:t> </a:t>
            </a:r>
            <a:r>
              <a:rPr sz="2000" dirty="0">
                <a:latin typeface="Times New Roman"/>
                <a:cs typeface="Times New Roman"/>
              </a:rPr>
              <a:t>includes</a:t>
            </a:r>
            <a:r>
              <a:rPr sz="2000" spc="-30" dirty="0">
                <a:latin typeface="Times New Roman"/>
                <a:cs typeface="Times New Roman"/>
              </a:rPr>
              <a:t> </a:t>
            </a:r>
            <a:r>
              <a:rPr sz="2000" dirty="0">
                <a:latin typeface="Times New Roman"/>
                <a:cs typeface="Times New Roman"/>
              </a:rPr>
              <a:t>modeling</a:t>
            </a:r>
            <a:r>
              <a:rPr sz="2000" spc="-10" dirty="0">
                <a:latin typeface="Times New Roman"/>
                <a:cs typeface="Times New Roman"/>
              </a:rPr>
              <a:t> </a:t>
            </a:r>
            <a:r>
              <a:rPr sz="2000" dirty="0">
                <a:latin typeface="Times New Roman"/>
                <a:cs typeface="Times New Roman"/>
              </a:rPr>
              <a:t>past</a:t>
            </a:r>
            <a:r>
              <a:rPr sz="2000" spc="-20" dirty="0">
                <a:latin typeface="Times New Roman"/>
                <a:cs typeface="Times New Roman"/>
              </a:rPr>
              <a:t> </a:t>
            </a:r>
            <a:r>
              <a:rPr sz="2000" dirty="0">
                <a:latin typeface="Times New Roman"/>
                <a:cs typeface="Times New Roman"/>
              </a:rPr>
              <a:t>credit </a:t>
            </a:r>
            <a:r>
              <a:rPr sz="2000" spc="-484" dirty="0">
                <a:latin typeface="Times New Roman"/>
                <a:cs typeface="Times New Roman"/>
              </a:rPr>
              <a:t> </a:t>
            </a:r>
            <a:r>
              <a:rPr sz="2000" dirty="0">
                <a:latin typeface="Times New Roman"/>
                <a:cs typeface="Times New Roman"/>
              </a:rPr>
              <a:t>card transactions with the knowledge of the ones that turned </a:t>
            </a:r>
            <a:r>
              <a:rPr sz="2000" spc="5" dirty="0">
                <a:latin typeface="Times New Roman"/>
                <a:cs typeface="Times New Roman"/>
              </a:rPr>
              <a:t>out </a:t>
            </a:r>
            <a:r>
              <a:rPr sz="2000" dirty="0">
                <a:latin typeface="Times New Roman"/>
                <a:cs typeface="Times New Roman"/>
              </a:rPr>
              <a:t>to be a </a:t>
            </a:r>
            <a:r>
              <a:rPr sz="2000" spc="5" dirty="0">
                <a:latin typeface="Times New Roman"/>
                <a:cs typeface="Times New Roman"/>
              </a:rPr>
              <a:t> </a:t>
            </a:r>
            <a:r>
              <a:rPr sz="2000">
                <a:latin typeface="Times New Roman"/>
                <a:cs typeface="Times New Roman"/>
              </a:rPr>
              <a:t>fraud</a:t>
            </a:r>
            <a:r>
              <a:rPr sz="2000" smtClean="0">
                <a:latin typeface="Times New Roman"/>
                <a:cs typeface="Times New Roman"/>
              </a:rPr>
              <a:t>.</a:t>
            </a:r>
            <a:endParaRPr lang="en-US" sz="2000" dirty="0" smtClean="0">
              <a:latin typeface="Times New Roman"/>
              <a:cs typeface="Times New Roman"/>
            </a:endParaRPr>
          </a:p>
          <a:p>
            <a:pPr marL="268605" marR="266065" indent="-256540">
              <a:lnSpc>
                <a:spcPct val="100000"/>
              </a:lnSpc>
              <a:spcBef>
                <a:spcPts val="105"/>
              </a:spcBef>
              <a:buClr>
                <a:srgbClr val="2CA1BE"/>
              </a:buClr>
              <a:buSzPct val="67500"/>
              <a:buFont typeface="Wingdings 3"/>
              <a:buChar char=""/>
              <a:tabLst>
                <a:tab pos="268605" algn="l"/>
                <a:tab pos="269240" algn="l"/>
              </a:tabLst>
            </a:pPr>
            <a:endParaRPr sz="2000">
              <a:latin typeface="Times New Roman"/>
              <a:cs typeface="Times New Roman"/>
            </a:endParaRPr>
          </a:p>
          <a:p>
            <a:pPr marL="268605" marR="5080" indent="-256540" algn="just">
              <a:lnSpc>
                <a:spcPct val="96000"/>
              </a:lnSpc>
              <a:spcBef>
                <a:spcPts val="495"/>
              </a:spcBef>
              <a:buClr>
                <a:srgbClr val="2CA1BE"/>
              </a:buClr>
              <a:buSzPct val="67500"/>
              <a:buFont typeface="Wingdings 3"/>
              <a:buChar char=""/>
              <a:tabLst>
                <a:tab pos="269240" algn="l"/>
              </a:tabLst>
            </a:pPr>
            <a:r>
              <a:rPr sz="2000" dirty="0">
                <a:latin typeface="Times New Roman"/>
                <a:cs typeface="Times New Roman"/>
              </a:rPr>
              <a:t>This</a:t>
            </a:r>
            <a:r>
              <a:rPr sz="2000" spc="-20" dirty="0">
                <a:latin typeface="Times New Roman"/>
                <a:cs typeface="Times New Roman"/>
              </a:rPr>
              <a:t> </a:t>
            </a:r>
            <a:r>
              <a:rPr sz="2000" dirty="0">
                <a:latin typeface="Times New Roman"/>
                <a:cs typeface="Times New Roman"/>
              </a:rPr>
              <a:t>model</a:t>
            </a:r>
            <a:r>
              <a:rPr sz="2000" spc="5"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then</a:t>
            </a:r>
            <a:r>
              <a:rPr sz="2000" spc="-10" dirty="0">
                <a:latin typeface="Times New Roman"/>
                <a:cs typeface="Times New Roman"/>
              </a:rPr>
              <a:t> </a:t>
            </a:r>
            <a:r>
              <a:rPr sz="2000" dirty="0">
                <a:latin typeface="Times New Roman"/>
                <a:cs typeface="Times New Roman"/>
              </a:rPr>
              <a:t>used</a:t>
            </a:r>
            <a:r>
              <a:rPr sz="2000" spc="-1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identify</a:t>
            </a:r>
            <a:r>
              <a:rPr sz="2000" spc="-35" dirty="0">
                <a:latin typeface="Times New Roman"/>
                <a:cs typeface="Times New Roman"/>
              </a:rPr>
              <a:t> </a:t>
            </a:r>
            <a:r>
              <a:rPr sz="2000" dirty="0">
                <a:latin typeface="Times New Roman"/>
                <a:cs typeface="Times New Roman"/>
              </a:rPr>
              <a:t>whether</a:t>
            </a:r>
            <a:r>
              <a:rPr sz="2000" spc="-20" dirty="0">
                <a:latin typeface="Times New Roman"/>
                <a:cs typeface="Times New Roman"/>
              </a:rPr>
              <a:t> </a:t>
            </a:r>
            <a:r>
              <a:rPr sz="2000" dirty="0">
                <a:latin typeface="Times New Roman"/>
                <a:cs typeface="Times New Roman"/>
              </a:rPr>
              <a:t>a </a:t>
            </a:r>
            <a:r>
              <a:rPr sz="2000" spc="5" dirty="0">
                <a:latin typeface="Times New Roman"/>
                <a:cs typeface="Times New Roman"/>
              </a:rPr>
              <a:t>new</a:t>
            </a:r>
            <a:r>
              <a:rPr sz="2000" dirty="0">
                <a:latin typeface="Times New Roman"/>
                <a:cs typeface="Times New Roman"/>
              </a:rPr>
              <a:t> transaction</a:t>
            </a:r>
            <a:r>
              <a:rPr sz="2000" spc="-45" dirty="0">
                <a:latin typeface="Times New Roman"/>
                <a:cs typeface="Times New Roman"/>
              </a:rPr>
              <a:t> </a:t>
            </a:r>
            <a:r>
              <a:rPr sz="2000" dirty="0">
                <a:latin typeface="Times New Roman"/>
                <a:cs typeface="Times New Roman"/>
              </a:rPr>
              <a:t>is</a:t>
            </a:r>
            <a:r>
              <a:rPr sz="2000" spc="5" dirty="0">
                <a:latin typeface="Times New Roman"/>
                <a:cs typeface="Times New Roman"/>
              </a:rPr>
              <a:t> </a:t>
            </a:r>
            <a:r>
              <a:rPr sz="2000" dirty="0">
                <a:latin typeface="Times New Roman"/>
                <a:cs typeface="Times New Roman"/>
              </a:rPr>
              <a:t>fraudulent </a:t>
            </a:r>
            <a:r>
              <a:rPr sz="2000" spc="-490" dirty="0">
                <a:latin typeface="Times New Roman"/>
                <a:cs typeface="Times New Roman"/>
              </a:rPr>
              <a:t> </a:t>
            </a:r>
            <a:r>
              <a:rPr sz="2000" dirty="0">
                <a:latin typeface="Times New Roman"/>
                <a:cs typeface="Times New Roman"/>
              </a:rPr>
              <a:t>or not. </a:t>
            </a:r>
            <a:r>
              <a:rPr sz="2000" spc="5" dirty="0">
                <a:latin typeface="Times New Roman"/>
                <a:cs typeface="Times New Roman"/>
              </a:rPr>
              <a:t>Our </a:t>
            </a:r>
            <a:r>
              <a:rPr sz="2000" dirty="0">
                <a:latin typeface="Times New Roman"/>
                <a:cs typeface="Times New Roman"/>
              </a:rPr>
              <a:t>aim here is to detect </a:t>
            </a:r>
            <a:r>
              <a:rPr sz="2000" spc="5" dirty="0">
                <a:latin typeface="Times New Roman"/>
                <a:cs typeface="Times New Roman"/>
              </a:rPr>
              <a:t>100% </a:t>
            </a:r>
            <a:r>
              <a:rPr sz="2000" dirty="0">
                <a:latin typeface="Times New Roman"/>
                <a:cs typeface="Times New Roman"/>
              </a:rPr>
              <a:t>of the fraudulent transactions while </a:t>
            </a:r>
            <a:r>
              <a:rPr sz="2000" spc="-484" dirty="0">
                <a:latin typeface="Times New Roman"/>
                <a:cs typeface="Times New Roman"/>
              </a:rPr>
              <a:t> </a:t>
            </a:r>
            <a:r>
              <a:rPr sz="2000" spc="-5" dirty="0">
                <a:latin typeface="Times New Roman"/>
                <a:cs typeface="Times New Roman"/>
              </a:rPr>
              <a:t>minimizing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incorrect</a:t>
            </a:r>
            <a:r>
              <a:rPr sz="2000" spc="-50" dirty="0">
                <a:latin typeface="Times New Roman"/>
                <a:cs typeface="Times New Roman"/>
              </a:rPr>
              <a:t> </a:t>
            </a:r>
            <a:r>
              <a:rPr sz="2000" dirty="0">
                <a:latin typeface="Times New Roman"/>
                <a:cs typeface="Times New Roman"/>
              </a:rPr>
              <a:t>fraud</a:t>
            </a:r>
            <a:r>
              <a:rPr sz="2000" spc="-30" dirty="0">
                <a:latin typeface="Times New Roman"/>
                <a:cs typeface="Times New Roman"/>
              </a:rPr>
              <a:t> </a:t>
            </a:r>
            <a:r>
              <a:rPr sz="2000" spc="-5" dirty="0">
                <a:latin typeface="Times New Roman"/>
                <a:cs typeface="Times New Roman"/>
              </a:rPr>
              <a:t>classifications</a:t>
            </a:r>
            <a:r>
              <a:rPr sz="2400" spc="-5" dirty="0">
                <a:latin typeface="Times New Roman"/>
                <a:cs typeface="Times New Roman"/>
              </a:rPr>
              <a:t>.</a:t>
            </a:r>
            <a:endParaRPr sz="2400">
              <a:latin typeface="Times New Roman"/>
              <a:cs typeface="Times New Roman"/>
            </a:endParaRPr>
          </a:p>
        </p:txBody>
      </p:sp>
      <p:pic>
        <p:nvPicPr>
          <p:cNvPr id="3" name="object 3"/>
          <p:cNvPicPr/>
          <p:nvPr/>
        </p:nvPicPr>
        <p:blipFill>
          <a:blip r:embed="rId2" cstate="print"/>
          <a:stretch>
            <a:fillRect/>
          </a:stretch>
        </p:blipFill>
        <p:spPr>
          <a:xfrm>
            <a:off x="2057400" y="1295400"/>
            <a:ext cx="4648982" cy="31487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3100" y="2049907"/>
            <a:ext cx="8136890" cy="2614930"/>
          </a:xfrm>
          <a:prstGeom prst="rect">
            <a:avLst/>
          </a:prstGeom>
        </p:spPr>
        <p:txBody>
          <a:bodyPr vert="horz" wrap="square" lIns="0" tIns="23495" rIns="0" bIns="0" rtlCol="0">
            <a:spAutoFit/>
          </a:bodyPr>
          <a:lstStyle/>
          <a:p>
            <a:pPr marL="53340" marR="216535" indent="-41275">
              <a:lnSpc>
                <a:spcPts val="2140"/>
              </a:lnSpc>
              <a:spcBef>
                <a:spcPts val="185"/>
              </a:spcBef>
              <a:buClr>
                <a:srgbClr val="2CA1BE"/>
              </a:buClr>
              <a:buSzPct val="66666"/>
              <a:buFont typeface="Arial"/>
              <a:buChar char="•"/>
              <a:tabLst>
                <a:tab pos="268605" algn="l"/>
                <a:tab pos="269240" algn="l"/>
              </a:tabLst>
            </a:pPr>
            <a:r>
              <a:rPr sz="1800" dirty="0">
                <a:latin typeface="Times New Roman"/>
                <a:cs typeface="Times New Roman"/>
              </a:rPr>
              <a:t>It</a:t>
            </a:r>
            <a:r>
              <a:rPr sz="1800" spc="-10" dirty="0">
                <a:latin typeface="Times New Roman"/>
                <a:cs typeface="Times New Roman"/>
              </a:rPr>
              <a:t> </a:t>
            </a:r>
            <a:r>
              <a:rPr sz="1800" spc="-15" dirty="0">
                <a:latin typeface="Times New Roman"/>
                <a:cs typeface="Times New Roman"/>
              </a:rPr>
              <a:t>is</a:t>
            </a:r>
            <a:r>
              <a:rPr sz="1800" spc="-55" dirty="0">
                <a:latin typeface="Times New Roman"/>
                <a:cs typeface="Times New Roman"/>
              </a:rPr>
              <a:t> </a:t>
            </a:r>
            <a:r>
              <a:rPr sz="1800" spc="-25" dirty="0">
                <a:latin typeface="Times New Roman"/>
                <a:cs typeface="Times New Roman"/>
              </a:rPr>
              <a:t>important</a:t>
            </a:r>
            <a:r>
              <a:rPr sz="1800" spc="-15" dirty="0">
                <a:latin typeface="Times New Roman"/>
                <a:cs typeface="Times New Roman"/>
              </a:rPr>
              <a:t> </a:t>
            </a:r>
            <a:r>
              <a:rPr sz="1800" spc="-20" dirty="0">
                <a:latin typeface="Times New Roman"/>
                <a:cs typeface="Times New Roman"/>
              </a:rPr>
              <a:t>that</a:t>
            </a:r>
            <a:r>
              <a:rPr sz="1800" spc="-25" dirty="0">
                <a:latin typeface="Times New Roman"/>
                <a:cs typeface="Times New Roman"/>
              </a:rPr>
              <a:t> </a:t>
            </a:r>
            <a:r>
              <a:rPr sz="1800" spc="-10" dirty="0">
                <a:latin typeface="Times New Roman"/>
                <a:cs typeface="Times New Roman"/>
              </a:rPr>
              <a:t>credit</a:t>
            </a:r>
            <a:r>
              <a:rPr sz="1800" spc="-20" dirty="0">
                <a:latin typeface="Times New Roman"/>
                <a:cs typeface="Times New Roman"/>
              </a:rPr>
              <a:t> </a:t>
            </a:r>
            <a:r>
              <a:rPr sz="1800" dirty="0">
                <a:latin typeface="Times New Roman"/>
                <a:cs typeface="Times New Roman"/>
              </a:rPr>
              <a:t>card</a:t>
            </a:r>
            <a:r>
              <a:rPr sz="1800" spc="-25" dirty="0">
                <a:latin typeface="Times New Roman"/>
                <a:cs typeface="Times New Roman"/>
              </a:rPr>
              <a:t> </a:t>
            </a:r>
            <a:r>
              <a:rPr sz="1800" spc="-15" dirty="0">
                <a:latin typeface="Times New Roman"/>
                <a:cs typeface="Times New Roman"/>
              </a:rPr>
              <a:t>companies are</a:t>
            </a:r>
            <a:r>
              <a:rPr sz="1800" spc="-25" dirty="0">
                <a:latin typeface="Times New Roman"/>
                <a:cs typeface="Times New Roman"/>
              </a:rPr>
              <a:t> </a:t>
            </a:r>
            <a:r>
              <a:rPr sz="1800" spc="-20" dirty="0">
                <a:latin typeface="Times New Roman"/>
                <a:cs typeface="Times New Roman"/>
              </a:rPr>
              <a:t>able</a:t>
            </a:r>
            <a:r>
              <a:rPr sz="1800" spc="-30" dirty="0">
                <a:latin typeface="Times New Roman"/>
                <a:cs typeface="Times New Roman"/>
              </a:rPr>
              <a:t> </a:t>
            </a:r>
            <a:r>
              <a:rPr sz="1800" spc="-10" dirty="0">
                <a:latin typeface="Times New Roman"/>
                <a:cs typeface="Times New Roman"/>
              </a:rPr>
              <a:t>to</a:t>
            </a:r>
            <a:r>
              <a:rPr sz="1800" spc="-35" dirty="0">
                <a:latin typeface="Times New Roman"/>
                <a:cs typeface="Times New Roman"/>
              </a:rPr>
              <a:t> </a:t>
            </a:r>
            <a:r>
              <a:rPr sz="1800" spc="-5" dirty="0">
                <a:latin typeface="Times New Roman"/>
                <a:cs typeface="Times New Roman"/>
              </a:rPr>
              <a:t>recognize</a:t>
            </a:r>
            <a:r>
              <a:rPr sz="1800" spc="430" dirty="0">
                <a:latin typeface="Times New Roman"/>
                <a:cs typeface="Times New Roman"/>
              </a:rPr>
              <a:t> </a:t>
            </a:r>
            <a:r>
              <a:rPr sz="1800" spc="-25" dirty="0">
                <a:latin typeface="Times New Roman"/>
                <a:cs typeface="Times New Roman"/>
              </a:rPr>
              <a:t>fraudulent</a:t>
            </a:r>
            <a:r>
              <a:rPr sz="1800" spc="-80" dirty="0">
                <a:latin typeface="Times New Roman"/>
                <a:cs typeface="Times New Roman"/>
              </a:rPr>
              <a:t> </a:t>
            </a:r>
            <a:r>
              <a:rPr sz="1800" spc="-10" dirty="0">
                <a:latin typeface="Times New Roman"/>
                <a:cs typeface="Times New Roman"/>
              </a:rPr>
              <a:t>credit</a:t>
            </a:r>
            <a:r>
              <a:rPr sz="1800" spc="-25" dirty="0">
                <a:latin typeface="Times New Roman"/>
                <a:cs typeface="Times New Roman"/>
              </a:rPr>
              <a:t> </a:t>
            </a:r>
            <a:r>
              <a:rPr sz="1800" dirty="0">
                <a:latin typeface="Times New Roman"/>
                <a:cs typeface="Times New Roman"/>
              </a:rPr>
              <a:t>card </a:t>
            </a:r>
            <a:r>
              <a:rPr sz="1800" spc="-434" dirty="0">
                <a:latin typeface="Times New Roman"/>
                <a:cs typeface="Times New Roman"/>
              </a:rPr>
              <a:t> </a:t>
            </a:r>
            <a:r>
              <a:rPr sz="1800" spc="-15" dirty="0">
                <a:latin typeface="Times New Roman"/>
                <a:cs typeface="Times New Roman"/>
              </a:rPr>
              <a:t>transactions</a:t>
            </a:r>
            <a:r>
              <a:rPr sz="1800" spc="-70" dirty="0">
                <a:latin typeface="Times New Roman"/>
                <a:cs typeface="Times New Roman"/>
              </a:rPr>
              <a:t> </a:t>
            </a:r>
            <a:r>
              <a:rPr sz="1800" dirty="0">
                <a:latin typeface="Times New Roman"/>
                <a:cs typeface="Times New Roman"/>
              </a:rPr>
              <a:t>so</a:t>
            </a:r>
            <a:r>
              <a:rPr sz="1800" spc="35" dirty="0">
                <a:latin typeface="Times New Roman"/>
                <a:cs typeface="Times New Roman"/>
              </a:rPr>
              <a:t> </a:t>
            </a:r>
            <a:r>
              <a:rPr sz="1800" spc="-20" dirty="0">
                <a:latin typeface="Times New Roman"/>
                <a:cs typeface="Times New Roman"/>
              </a:rPr>
              <a:t>that</a:t>
            </a:r>
            <a:r>
              <a:rPr sz="1800" spc="-50" dirty="0">
                <a:latin typeface="Times New Roman"/>
                <a:cs typeface="Times New Roman"/>
              </a:rPr>
              <a:t> </a:t>
            </a:r>
            <a:r>
              <a:rPr sz="1800" spc="-5" dirty="0">
                <a:latin typeface="Times New Roman"/>
                <a:cs typeface="Times New Roman"/>
              </a:rPr>
              <a:t>customers</a:t>
            </a:r>
            <a:r>
              <a:rPr sz="1800" spc="-40" dirty="0">
                <a:latin typeface="Times New Roman"/>
                <a:cs typeface="Times New Roman"/>
              </a:rPr>
              <a:t> </a:t>
            </a:r>
            <a:r>
              <a:rPr sz="1800" spc="-15" dirty="0">
                <a:latin typeface="Times New Roman"/>
                <a:cs typeface="Times New Roman"/>
              </a:rPr>
              <a:t>are</a:t>
            </a:r>
            <a:r>
              <a:rPr sz="1800" spc="-35" dirty="0">
                <a:latin typeface="Times New Roman"/>
                <a:cs typeface="Times New Roman"/>
              </a:rPr>
              <a:t> </a:t>
            </a:r>
            <a:r>
              <a:rPr sz="1800" dirty="0">
                <a:latin typeface="Times New Roman"/>
                <a:cs typeface="Times New Roman"/>
              </a:rPr>
              <a:t>not</a:t>
            </a:r>
            <a:r>
              <a:rPr sz="1800" spc="10" dirty="0">
                <a:latin typeface="Times New Roman"/>
                <a:cs typeface="Times New Roman"/>
              </a:rPr>
              <a:t> </a:t>
            </a:r>
            <a:r>
              <a:rPr sz="1800" spc="-20" dirty="0">
                <a:latin typeface="Times New Roman"/>
                <a:cs typeface="Times New Roman"/>
              </a:rPr>
              <a:t>charged</a:t>
            </a:r>
            <a:r>
              <a:rPr sz="1800" spc="-5" dirty="0">
                <a:latin typeface="Times New Roman"/>
                <a:cs typeface="Times New Roman"/>
              </a:rPr>
              <a:t> </a:t>
            </a:r>
            <a:r>
              <a:rPr sz="1800" dirty="0">
                <a:latin typeface="Times New Roman"/>
                <a:cs typeface="Times New Roman"/>
              </a:rPr>
              <a:t>for</a:t>
            </a:r>
            <a:r>
              <a:rPr sz="1800" spc="-20" dirty="0">
                <a:latin typeface="Times New Roman"/>
                <a:cs typeface="Times New Roman"/>
              </a:rPr>
              <a:t> </a:t>
            </a:r>
            <a:r>
              <a:rPr sz="1800" spc="-35" dirty="0">
                <a:latin typeface="Times New Roman"/>
                <a:cs typeface="Times New Roman"/>
              </a:rPr>
              <a:t>items </a:t>
            </a:r>
            <a:r>
              <a:rPr sz="1800" spc="-20" dirty="0">
                <a:latin typeface="Times New Roman"/>
                <a:cs typeface="Times New Roman"/>
              </a:rPr>
              <a:t>that</a:t>
            </a:r>
            <a:r>
              <a:rPr sz="1800" spc="-60" dirty="0">
                <a:latin typeface="Times New Roman"/>
                <a:cs typeface="Times New Roman"/>
              </a:rPr>
              <a:t> </a:t>
            </a:r>
            <a:r>
              <a:rPr sz="1800" spc="-20" dirty="0">
                <a:latin typeface="Times New Roman"/>
                <a:cs typeface="Times New Roman"/>
              </a:rPr>
              <a:t>they</a:t>
            </a:r>
            <a:r>
              <a:rPr sz="1800" spc="-40" dirty="0">
                <a:latin typeface="Times New Roman"/>
                <a:cs typeface="Times New Roman"/>
              </a:rPr>
              <a:t> </a:t>
            </a:r>
            <a:r>
              <a:rPr sz="1800" spc="-10" dirty="0">
                <a:latin typeface="Times New Roman"/>
                <a:cs typeface="Times New Roman"/>
              </a:rPr>
              <a:t>did</a:t>
            </a:r>
            <a:r>
              <a:rPr sz="1800" spc="-40" dirty="0">
                <a:latin typeface="Times New Roman"/>
                <a:cs typeface="Times New Roman"/>
              </a:rPr>
              <a:t> </a:t>
            </a:r>
            <a:r>
              <a:rPr sz="1800" dirty="0">
                <a:latin typeface="Times New Roman"/>
                <a:cs typeface="Times New Roman"/>
              </a:rPr>
              <a:t>not</a:t>
            </a:r>
            <a:r>
              <a:rPr sz="1800" spc="405" dirty="0">
                <a:latin typeface="Times New Roman"/>
                <a:cs typeface="Times New Roman"/>
              </a:rPr>
              <a:t> </a:t>
            </a:r>
            <a:r>
              <a:rPr sz="1800" spc="-15" dirty="0">
                <a:latin typeface="Times New Roman"/>
                <a:cs typeface="Times New Roman"/>
              </a:rPr>
              <a:t>purchase.</a:t>
            </a:r>
            <a:endParaRPr sz="1800">
              <a:latin typeface="Times New Roman"/>
              <a:cs typeface="Times New Roman"/>
            </a:endParaRPr>
          </a:p>
          <a:p>
            <a:pPr>
              <a:lnSpc>
                <a:spcPct val="100000"/>
              </a:lnSpc>
              <a:spcBef>
                <a:spcPts val="45"/>
              </a:spcBef>
              <a:buClr>
                <a:srgbClr val="2CA1BE"/>
              </a:buClr>
              <a:buFont typeface="Arial"/>
              <a:buChar char="•"/>
            </a:pPr>
            <a:endParaRPr sz="2100">
              <a:latin typeface="Times New Roman"/>
              <a:cs typeface="Times New Roman"/>
            </a:endParaRPr>
          </a:p>
          <a:p>
            <a:pPr marL="53340" marR="885190" indent="-41275">
              <a:lnSpc>
                <a:spcPct val="101099"/>
              </a:lnSpc>
              <a:buClr>
                <a:srgbClr val="2CA1BE"/>
              </a:buClr>
              <a:buSzPct val="66666"/>
              <a:buFont typeface="Arial"/>
              <a:buChar char="•"/>
              <a:tabLst>
                <a:tab pos="268605" algn="l"/>
                <a:tab pos="269240" algn="l"/>
              </a:tabLst>
            </a:pPr>
            <a:r>
              <a:rPr sz="1800" dirty="0">
                <a:latin typeface="Times New Roman"/>
                <a:cs typeface="Times New Roman"/>
              </a:rPr>
              <a:t>The </a:t>
            </a:r>
            <a:r>
              <a:rPr sz="1800" spc="-15" dirty="0">
                <a:latin typeface="Times New Roman"/>
                <a:cs typeface="Times New Roman"/>
              </a:rPr>
              <a:t>dataset</a:t>
            </a:r>
            <a:r>
              <a:rPr sz="1800" spc="-60" dirty="0">
                <a:latin typeface="Times New Roman"/>
                <a:cs typeface="Times New Roman"/>
              </a:rPr>
              <a:t> </a:t>
            </a:r>
            <a:r>
              <a:rPr sz="1800" spc="-15" dirty="0">
                <a:latin typeface="Times New Roman"/>
                <a:cs typeface="Times New Roman"/>
              </a:rPr>
              <a:t>contains transactions</a:t>
            </a:r>
            <a:r>
              <a:rPr sz="1800" spc="-70" dirty="0">
                <a:latin typeface="Times New Roman"/>
                <a:cs typeface="Times New Roman"/>
              </a:rPr>
              <a:t> </a:t>
            </a:r>
            <a:r>
              <a:rPr sz="1800" spc="-15" dirty="0">
                <a:latin typeface="Times New Roman"/>
                <a:cs typeface="Times New Roman"/>
              </a:rPr>
              <a:t>made</a:t>
            </a:r>
            <a:r>
              <a:rPr sz="1800" spc="-30" dirty="0">
                <a:latin typeface="Times New Roman"/>
                <a:cs typeface="Times New Roman"/>
              </a:rPr>
              <a:t> </a:t>
            </a:r>
            <a:r>
              <a:rPr sz="1800" dirty="0">
                <a:latin typeface="Times New Roman"/>
                <a:cs typeface="Times New Roman"/>
              </a:rPr>
              <a:t>by</a:t>
            </a:r>
            <a:r>
              <a:rPr sz="1800" spc="-15" dirty="0">
                <a:latin typeface="Times New Roman"/>
                <a:cs typeface="Times New Roman"/>
              </a:rPr>
              <a:t> </a:t>
            </a:r>
            <a:r>
              <a:rPr sz="1800" spc="-10" dirty="0">
                <a:latin typeface="Times New Roman"/>
                <a:cs typeface="Times New Roman"/>
              </a:rPr>
              <a:t>credit </a:t>
            </a:r>
            <a:r>
              <a:rPr sz="1800" dirty="0">
                <a:latin typeface="Times New Roman"/>
                <a:cs typeface="Times New Roman"/>
              </a:rPr>
              <a:t>cards</a:t>
            </a:r>
            <a:r>
              <a:rPr sz="1800" spc="-45" dirty="0">
                <a:latin typeface="Times New Roman"/>
                <a:cs typeface="Times New Roman"/>
              </a:rPr>
              <a:t> </a:t>
            </a:r>
            <a:r>
              <a:rPr sz="1800" spc="-10" dirty="0">
                <a:latin typeface="Times New Roman"/>
                <a:cs typeface="Times New Roman"/>
              </a:rPr>
              <a:t>in</a:t>
            </a:r>
            <a:r>
              <a:rPr sz="1800" spc="-50" dirty="0">
                <a:latin typeface="Times New Roman"/>
                <a:cs typeface="Times New Roman"/>
              </a:rPr>
              <a:t> </a:t>
            </a:r>
            <a:r>
              <a:rPr sz="1800" spc="-25" dirty="0">
                <a:latin typeface="Times New Roman"/>
                <a:cs typeface="Times New Roman"/>
              </a:rPr>
              <a:t>September</a:t>
            </a:r>
            <a:r>
              <a:rPr sz="1800" spc="10" dirty="0">
                <a:latin typeface="Times New Roman"/>
                <a:cs typeface="Times New Roman"/>
              </a:rPr>
              <a:t> </a:t>
            </a:r>
            <a:r>
              <a:rPr sz="1800" spc="-20" dirty="0">
                <a:latin typeface="Times New Roman"/>
                <a:cs typeface="Times New Roman"/>
              </a:rPr>
              <a:t>2013</a:t>
            </a:r>
            <a:r>
              <a:rPr sz="1800" spc="-25" dirty="0">
                <a:latin typeface="Times New Roman"/>
                <a:cs typeface="Times New Roman"/>
              </a:rPr>
              <a:t> </a:t>
            </a:r>
            <a:r>
              <a:rPr sz="1800" dirty="0">
                <a:latin typeface="Times New Roman"/>
                <a:cs typeface="Times New Roman"/>
              </a:rPr>
              <a:t>by </a:t>
            </a:r>
            <a:r>
              <a:rPr sz="1800" spc="-434" dirty="0">
                <a:latin typeface="Times New Roman"/>
                <a:cs typeface="Times New Roman"/>
              </a:rPr>
              <a:t> </a:t>
            </a:r>
            <a:r>
              <a:rPr sz="1800" spc="-15" dirty="0">
                <a:latin typeface="Times New Roman"/>
                <a:cs typeface="Times New Roman"/>
              </a:rPr>
              <a:t>European</a:t>
            </a:r>
            <a:r>
              <a:rPr sz="1800" spc="110" dirty="0">
                <a:latin typeface="Times New Roman"/>
                <a:cs typeface="Times New Roman"/>
              </a:rPr>
              <a:t> </a:t>
            </a:r>
            <a:r>
              <a:rPr sz="1800" spc="-15" dirty="0">
                <a:latin typeface="Times New Roman"/>
                <a:cs typeface="Times New Roman"/>
              </a:rPr>
              <a:t>cardholders.</a:t>
            </a:r>
            <a:endParaRPr sz="1800">
              <a:latin typeface="Times New Roman"/>
              <a:cs typeface="Times New Roman"/>
            </a:endParaRPr>
          </a:p>
          <a:p>
            <a:pPr>
              <a:lnSpc>
                <a:spcPct val="100000"/>
              </a:lnSpc>
              <a:spcBef>
                <a:spcPts val="15"/>
              </a:spcBef>
            </a:pPr>
            <a:endParaRPr sz="2350">
              <a:latin typeface="Times New Roman"/>
              <a:cs typeface="Times New Roman"/>
            </a:endParaRPr>
          </a:p>
          <a:p>
            <a:pPr marL="53340" marR="5080" indent="-41275">
              <a:lnSpc>
                <a:spcPct val="100000"/>
              </a:lnSpc>
              <a:buClr>
                <a:srgbClr val="2CA1BE"/>
              </a:buClr>
              <a:buSzPct val="66666"/>
              <a:buFont typeface="Wingdings 3"/>
              <a:buChar char=""/>
              <a:tabLst>
                <a:tab pos="268605" algn="l"/>
                <a:tab pos="269240" algn="l"/>
              </a:tabLst>
            </a:pPr>
            <a:r>
              <a:rPr sz="1800" spc="-10" dirty="0">
                <a:latin typeface="Times New Roman"/>
                <a:cs typeface="Times New Roman"/>
              </a:rPr>
              <a:t>This</a:t>
            </a:r>
            <a:r>
              <a:rPr sz="1800" spc="-45" dirty="0">
                <a:latin typeface="Times New Roman"/>
                <a:cs typeface="Times New Roman"/>
              </a:rPr>
              <a:t> </a:t>
            </a:r>
            <a:r>
              <a:rPr sz="1800" spc="-10" dirty="0">
                <a:latin typeface="Times New Roman"/>
                <a:cs typeface="Times New Roman"/>
              </a:rPr>
              <a:t>dataset</a:t>
            </a:r>
            <a:r>
              <a:rPr sz="1800" spc="-65" dirty="0">
                <a:latin typeface="Times New Roman"/>
                <a:cs typeface="Times New Roman"/>
              </a:rPr>
              <a:t> </a:t>
            </a:r>
            <a:r>
              <a:rPr sz="1800" spc="-10" dirty="0">
                <a:latin typeface="Times New Roman"/>
                <a:cs typeface="Times New Roman"/>
              </a:rPr>
              <a:t>presents</a:t>
            </a:r>
            <a:r>
              <a:rPr sz="1800" spc="-60" dirty="0">
                <a:latin typeface="Times New Roman"/>
                <a:cs typeface="Times New Roman"/>
              </a:rPr>
              <a:t> </a:t>
            </a:r>
            <a:r>
              <a:rPr sz="1800" spc="-10" dirty="0">
                <a:latin typeface="Times New Roman"/>
                <a:cs typeface="Times New Roman"/>
              </a:rPr>
              <a:t>transactions</a:t>
            </a:r>
            <a:r>
              <a:rPr sz="1800" spc="-120" dirty="0">
                <a:latin typeface="Times New Roman"/>
                <a:cs typeface="Times New Roman"/>
              </a:rPr>
              <a:t> </a:t>
            </a:r>
            <a:r>
              <a:rPr sz="1800" spc="-20" dirty="0">
                <a:latin typeface="Times New Roman"/>
                <a:cs typeface="Times New Roman"/>
              </a:rPr>
              <a:t>that</a:t>
            </a:r>
            <a:r>
              <a:rPr sz="1800" spc="-65" dirty="0">
                <a:latin typeface="Times New Roman"/>
                <a:cs typeface="Times New Roman"/>
              </a:rPr>
              <a:t> </a:t>
            </a:r>
            <a:r>
              <a:rPr sz="1800" dirty="0">
                <a:latin typeface="Times New Roman"/>
                <a:cs typeface="Times New Roman"/>
              </a:rPr>
              <a:t>occurred</a:t>
            </a:r>
            <a:r>
              <a:rPr sz="1800" spc="5" dirty="0">
                <a:latin typeface="Times New Roman"/>
                <a:cs typeface="Times New Roman"/>
              </a:rPr>
              <a:t> </a:t>
            </a:r>
            <a:r>
              <a:rPr sz="1800" spc="-10" dirty="0">
                <a:latin typeface="Times New Roman"/>
                <a:cs typeface="Times New Roman"/>
              </a:rPr>
              <a:t>in</a:t>
            </a:r>
            <a:r>
              <a:rPr sz="1800" spc="-70" dirty="0">
                <a:latin typeface="Times New Roman"/>
                <a:cs typeface="Times New Roman"/>
              </a:rPr>
              <a:t> </a:t>
            </a:r>
            <a:r>
              <a:rPr sz="1800" spc="-15" dirty="0">
                <a:latin typeface="Times New Roman"/>
                <a:cs typeface="Times New Roman"/>
              </a:rPr>
              <a:t>two</a:t>
            </a:r>
            <a:r>
              <a:rPr sz="1800" dirty="0">
                <a:latin typeface="Times New Roman"/>
                <a:cs typeface="Times New Roman"/>
              </a:rPr>
              <a:t> days,</a:t>
            </a:r>
            <a:r>
              <a:rPr sz="1800" spc="-45" dirty="0">
                <a:latin typeface="Times New Roman"/>
                <a:cs typeface="Times New Roman"/>
              </a:rPr>
              <a:t> </a:t>
            </a:r>
            <a:r>
              <a:rPr sz="1800" spc="-15" dirty="0">
                <a:latin typeface="Times New Roman"/>
                <a:cs typeface="Times New Roman"/>
              </a:rPr>
              <a:t>where </a:t>
            </a:r>
            <a:r>
              <a:rPr sz="1800" dirty="0">
                <a:latin typeface="Times New Roman"/>
                <a:cs typeface="Times New Roman"/>
              </a:rPr>
              <a:t>we</a:t>
            </a:r>
            <a:r>
              <a:rPr sz="1800" spc="60" dirty="0">
                <a:latin typeface="Times New Roman"/>
                <a:cs typeface="Times New Roman"/>
              </a:rPr>
              <a:t> </a:t>
            </a:r>
            <a:r>
              <a:rPr sz="1800" spc="-20" dirty="0">
                <a:latin typeface="Times New Roman"/>
                <a:cs typeface="Times New Roman"/>
              </a:rPr>
              <a:t>have</a:t>
            </a:r>
            <a:r>
              <a:rPr sz="1800" spc="-35" dirty="0">
                <a:latin typeface="Times New Roman"/>
                <a:cs typeface="Times New Roman"/>
              </a:rPr>
              <a:t> </a:t>
            </a:r>
            <a:r>
              <a:rPr sz="1800" spc="-20" dirty="0">
                <a:latin typeface="Times New Roman"/>
                <a:cs typeface="Times New Roman"/>
              </a:rPr>
              <a:t>492</a:t>
            </a:r>
            <a:r>
              <a:rPr sz="1800" spc="-30" dirty="0">
                <a:latin typeface="Times New Roman"/>
                <a:cs typeface="Times New Roman"/>
              </a:rPr>
              <a:t> </a:t>
            </a:r>
            <a:r>
              <a:rPr sz="1800" spc="-20" dirty="0">
                <a:latin typeface="Times New Roman"/>
                <a:cs typeface="Times New Roman"/>
              </a:rPr>
              <a:t>frauds </a:t>
            </a:r>
            <a:r>
              <a:rPr sz="1800" spc="-434" dirty="0">
                <a:latin typeface="Times New Roman"/>
                <a:cs typeface="Times New Roman"/>
              </a:rPr>
              <a:t> </a:t>
            </a:r>
            <a:r>
              <a:rPr sz="1800" dirty="0">
                <a:latin typeface="Times New Roman"/>
                <a:cs typeface="Times New Roman"/>
              </a:rPr>
              <a:t>out </a:t>
            </a:r>
            <a:r>
              <a:rPr sz="1800" spc="5" dirty="0">
                <a:latin typeface="Times New Roman"/>
                <a:cs typeface="Times New Roman"/>
              </a:rPr>
              <a:t>of </a:t>
            </a:r>
            <a:r>
              <a:rPr sz="1800" spc="-15" dirty="0">
                <a:latin typeface="Times New Roman"/>
                <a:cs typeface="Times New Roman"/>
              </a:rPr>
              <a:t>284,807 transactions. </a:t>
            </a:r>
            <a:r>
              <a:rPr sz="1800" dirty="0">
                <a:latin typeface="Times New Roman"/>
                <a:cs typeface="Times New Roman"/>
              </a:rPr>
              <a:t>The </a:t>
            </a:r>
            <a:r>
              <a:rPr sz="1800" spc="-15" dirty="0">
                <a:latin typeface="Times New Roman"/>
                <a:cs typeface="Times New Roman"/>
              </a:rPr>
              <a:t>dataset is </a:t>
            </a:r>
            <a:r>
              <a:rPr sz="1800" spc="-20" dirty="0">
                <a:latin typeface="Times New Roman"/>
                <a:cs typeface="Times New Roman"/>
              </a:rPr>
              <a:t>highly</a:t>
            </a:r>
            <a:r>
              <a:rPr sz="1800" spc="-15" dirty="0">
                <a:latin typeface="Times New Roman"/>
                <a:cs typeface="Times New Roman"/>
              </a:rPr>
              <a:t> unbalanced, the positive </a:t>
            </a:r>
            <a:r>
              <a:rPr sz="1800" dirty="0">
                <a:latin typeface="Times New Roman"/>
                <a:cs typeface="Times New Roman"/>
              </a:rPr>
              <a:t>class </a:t>
            </a:r>
            <a:r>
              <a:rPr sz="1800" spc="-15" dirty="0">
                <a:latin typeface="Times New Roman"/>
                <a:cs typeface="Times New Roman"/>
              </a:rPr>
              <a:t>(frauds) </a:t>
            </a:r>
            <a:r>
              <a:rPr sz="1800" spc="-10" dirty="0">
                <a:latin typeface="Times New Roman"/>
                <a:cs typeface="Times New Roman"/>
              </a:rPr>
              <a:t> </a:t>
            </a:r>
            <a:r>
              <a:rPr sz="1800" dirty="0">
                <a:latin typeface="Times New Roman"/>
                <a:cs typeface="Times New Roman"/>
              </a:rPr>
              <a:t>account</a:t>
            </a:r>
            <a:r>
              <a:rPr sz="1800" spc="-10" dirty="0">
                <a:latin typeface="Times New Roman"/>
                <a:cs typeface="Times New Roman"/>
              </a:rPr>
              <a:t> </a:t>
            </a:r>
            <a:r>
              <a:rPr sz="1800" dirty="0">
                <a:latin typeface="Times New Roman"/>
                <a:cs typeface="Times New Roman"/>
              </a:rPr>
              <a:t>for</a:t>
            </a:r>
            <a:r>
              <a:rPr sz="1800" spc="-20" dirty="0">
                <a:latin typeface="Times New Roman"/>
                <a:cs typeface="Times New Roman"/>
              </a:rPr>
              <a:t> </a:t>
            </a:r>
            <a:r>
              <a:rPr sz="1800" spc="-15" dirty="0">
                <a:latin typeface="Times New Roman"/>
                <a:cs typeface="Times New Roman"/>
              </a:rPr>
              <a:t>0.172%</a:t>
            </a:r>
            <a:r>
              <a:rPr sz="1800" spc="-55" dirty="0">
                <a:latin typeface="Times New Roman"/>
                <a:cs typeface="Times New Roman"/>
              </a:rPr>
              <a:t> </a:t>
            </a:r>
            <a:r>
              <a:rPr sz="1800" spc="5" dirty="0">
                <a:latin typeface="Times New Roman"/>
                <a:cs typeface="Times New Roman"/>
              </a:rPr>
              <a:t>of</a:t>
            </a:r>
            <a:r>
              <a:rPr sz="1800" spc="15" dirty="0">
                <a:latin typeface="Times New Roman"/>
                <a:cs typeface="Times New Roman"/>
              </a:rPr>
              <a:t> </a:t>
            </a:r>
            <a:r>
              <a:rPr sz="1800" spc="-25" dirty="0">
                <a:latin typeface="Times New Roman"/>
                <a:cs typeface="Times New Roman"/>
              </a:rPr>
              <a:t>all</a:t>
            </a:r>
            <a:r>
              <a:rPr sz="1800" spc="370" dirty="0">
                <a:latin typeface="Times New Roman"/>
                <a:cs typeface="Times New Roman"/>
              </a:rPr>
              <a:t> </a:t>
            </a:r>
            <a:r>
              <a:rPr sz="1800" spc="-15" dirty="0">
                <a:latin typeface="Times New Roman"/>
                <a:cs typeface="Times New Roman"/>
              </a:rPr>
              <a:t>transactions.</a:t>
            </a:r>
            <a:endParaRPr sz="1800">
              <a:latin typeface="Times New Roman"/>
              <a:cs typeface="Times New Roman"/>
            </a:endParaRPr>
          </a:p>
        </p:txBody>
      </p:sp>
      <p:pic>
        <p:nvPicPr>
          <p:cNvPr id="3" name="object 3"/>
          <p:cNvPicPr/>
          <p:nvPr/>
        </p:nvPicPr>
        <p:blipFill>
          <a:blip r:embed="rId2" cstate="print"/>
          <a:stretch>
            <a:fillRect/>
          </a:stretch>
        </p:blipFill>
        <p:spPr>
          <a:xfrm>
            <a:off x="2317994" y="1040817"/>
            <a:ext cx="3672096" cy="3743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5624" y="717771"/>
            <a:ext cx="5941321" cy="313246"/>
          </a:xfrm>
          <a:prstGeom prst="rect">
            <a:avLst/>
          </a:prstGeom>
        </p:spPr>
      </p:pic>
      <p:pic>
        <p:nvPicPr>
          <p:cNvPr id="3" name="object 3"/>
          <p:cNvPicPr/>
          <p:nvPr/>
        </p:nvPicPr>
        <p:blipFill>
          <a:blip r:embed="rId3" cstate="print"/>
          <a:stretch>
            <a:fillRect/>
          </a:stretch>
        </p:blipFill>
        <p:spPr>
          <a:xfrm>
            <a:off x="841908" y="1502090"/>
            <a:ext cx="7493206" cy="418547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1013" y="490658"/>
            <a:ext cx="7273303" cy="293496"/>
          </a:xfrm>
          <a:prstGeom prst="rect">
            <a:avLst/>
          </a:prstGeom>
        </p:spPr>
      </p:pic>
      <p:sp>
        <p:nvSpPr>
          <p:cNvPr id="3" name="object 3"/>
          <p:cNvSpPr txBox="1">
            <a:spLocks noGrp="1"/>
          </p:cNvSpPr>
          <p:nvPr>
            <p:ph type="title"/>
          </p:nvPr>
        </p:nvSpPr>
        <p:spPr>
          <a:xfrm>
            <a:off x="532891" y="1099565"/>
            <a:ext cx="3241040" cy="391160"/>
          </a:xfrm>
          <a:prstGeom prst="rect">
            <a:avLst/>
          </a:prstGeom>
        </p:spPr>
        <p:txBody>
          <a:bodyPr vert="horz" wrap="square" lIns="0" tIns="12700" rIns="0" bIns="0" rtlCol="0">
            <a:spAutoFit/>
          </a:bodyPr>
          <a:lstStyle/>
          <a:p>
            <a:pPr marL="12700">
              <a:lnSpc>
                <a:spcPct val="100000"/>
              </a:lnSpc>
              <a:spcBef>
                <a:spcPts val="100"/>
              </a:spcBef>
            </a:pPr>
            <a:r>
              <a:rPr sz="2400" spc="-15" dirty="0"/>
              <a:t>MACHINE</a:t>
            </a:r>
            <a:r>
              <a:rPr sz="2400" spc="20" dirty="0"/>
              <a:t> </a:t>
            </a:r>
            <a:r>
              <a:rPr sz="2400" spc="-15" dirty="0"/>
              <a:t>LEARNING</a:t>
            </a:r>
            <a:endParaRPr sz="2400"/>
          </a:p>
        </p:txBody>
      </p:sp>
      <p:sp>
        <p:nvSpPr>
          <p:cNvPr id="4" name="object 4"/>
          <p:cNvSpPr txBox="1"/>
          <p:nvPr/>
        </p:nvSpPr>
        <p:spPr>
          <a:xfrm>
            <a:off x="456691" y="1595120"/>
            <a:ext cx="8074659" cy="3602990"/>
          </a:xfrm>
          <a:prstGeom prst="rect">
            <a:avLst/>
          </a:prstGeom>
        </p:spPr>
        <p:txBody>
          <a:bodyPr vert="horz" wrap="square" lIns="0" tIns="9525" rIns="0" bIns="0" rtlCol="0">
            <a:spAutoFit/>
          </a:bodyPr>
          <a:lstStyle/>
          <a:p>
            <a:pPr marL="12700" marR="384810">
              <a:lnSpc>
                <a:spcPct val="101099"/>
              </a:lnSpc>
              <a:spcBef>
                <a:spcPts val="75"/>
              </a:spcBef>
              <a:buSzPct val="94444"/>
              <a:buFont typeface="Arial"/>
              <a:buChar char="•"/>
              <a:tabLst>
                <a:tab pos="93980" algn="l"/>
              </a:tabLst>
            </a:pPr>
            <a:r>
              <a:rPr sz="1800" dirty="0">
                <a:latin typeface="Times New Roman"/>
                <a:cs typeface="Times New Roman"/>
              </a:rPr>
              <a:t>It</a:t>
            </a:r>
            <a:r>
              <a:rPr sz="1800" spc="-15" dirty="0">
                <a:latin typeface="Times New Roman"/>
                <a:cs typeface="Times New Roman"/>
              </a:rPr>
              <a:t> is</a:t>
            </a:r>
            <a:r>
              <a:rPr sz="1800" spc="-55" dirty="0">
                <a:latin typeface="Times New Roman"/>
                <a:cs typeface="Times New Roman"/>
              </a:rPr>
              <a:t> </a:t>
            </a:r>
            <a:r>
              <a:rPr sz="1800" spc="-15" dirty="0">
                <a:latin typeface="Times New Roman"/>
                <a:cs typeface="Times New Roman"/>
              </a:rPr>
              <a:t>the</a:t>
            </a:r>
            <a:r>
              <a:rPr sz="1800" spc="-30" dirty="0">
                <a:latin typeface="Times New Roman"/>
                <a:cs typeface="Times New Roman"/>
              </a:rPr>
              <a:t> </a:t>
            </a:r>
            <a:r>
              <a:rPr sz="1800" spc="-20" dirty="0">
                <a:latin typeface="Times New Roman"/>
                <a:cs typeface="Times New Roman"/>
              </a:rPr>
              <a:t>scientific</a:t>
            </a:r>
            <a:r>
              <a:rPr sz="1800" spc="-30" dirty="0">
                <a:latin typeface="Times New Roman"/>
                <a:cs typeface="Times New Roman"/>
              </a:rPr>
              <a:t> </a:t>
            </a:r>
            <a:r>
              <a:rPr sz="1800" spc="-5" dirty="0">
                <a:latin typeface="Times New Roman"/>
                <a:cs typeface="Times New Roman"/>
              </a:rPr>
              <a:t>study</a:t>
            </a:r>
            <a:r>
              <a:rPr sz="1800" spc="-15" dirty="0">
                <a:latin typeface="Times New Roman"/>
                <a:cs typeface="Times New Roman"/>
              </a:rPr>
              <a:t> </a:t>
            </a:r>
            <a:r>
              <a:rPr sz="1800" spc="5" dirty="0">
                <a:latin typeface="Times New Roman"/>
                <a:cs typeface="Times New Roman"/>
              </a:rPr>
              <a:t>of</a:t>
            </a:r>
            <a:r>
              <a:rPr sz="1800" spc="35" dirty="0">
                <a:latin typeface="Times New Roman"/>
                <a:cs typeface="Times New Roman"/>
              </a:rPr>
              <a:t> </a:t>
            </a:r>
            <a:r>
              <a:rPr sz="1800" spc="-25" dirty="0">
                <a:latin typeface="Times New Roman"/>
                <a:cs typeface="Times New Roman"/>
              </a:rPr>
              <a:t>algorithms</a:t>
            </a:r>
            <a:r>
              <a:rPr sz="1800" spc="-20" dirty="0">
                <a:latin typeface="Times New Roman"/>
                <a:cs typeface="Times New Roman"/>
              </a:rPr>
              <a:t> </a:t>
            </a:r>
            <a:r>
              <a:rPr sz="1800" spc="-10" dirty="0">
                <a:latin typeface="Times New Roman"/>
                <a:cs typeface="Times New Roman"/>
              </a:rPr>
              <a:t>and</a:t>
            </a:r>
            <a:r>
              <a:rPr sz="1800" spc="-40" dirty="0">
                <a:latin typeface="Times New Roman"/>
                <a:cs typeface="Times New Roman"/>
              </a:rPr>
              <a:t> </a:t>
            </a:r>
            <a:r>
              <a:rPr sz="1800" spc="-20" dirty="0">
                <a:latin typeface="Times New Roman"/>
                <a:cs typeface="Times New Roman"/>
              </a:rPr>
              <a:t>static</a:t>
            </a:r>
            <a:r>
              <a:rPr sz="1800" spc="-35" dirty="0">
                <a:latin typeface="Times New Roman"/>
                <a:cs typeface="Times New Roman"/>
              </a:rPr>
              <a:t> </a:t>
            </a:r>
            <a:r>
              <a:rPr sz="1800" spc="-15" dirty="0">
                <a:latin typeface="Times New Roman"/>
                <a:cs typeface="Times New Roman"/>
              </a:rPr>
              <a:t>models</a:t>
            </a:r>
            <a:r>
              <a:rPr sz="1800" spc="-40" dirty="0">
                <a:latin typeface="Times New Roman"/>
                <a:cs typeface="Times New Roman"/>
              </a:rPr>
              <a:t> </a:t>
            </a:r>
            <a:r>
              <a:rPr sz="1800" spc="-20" dirty="0">
                <a:latin typeface="Times New Roman"/>
                <a:cs typeface="Times New Roman"/>
              </a:rPr>
              <a:t>that</a:t>
            </a:r>
            <a:r>
              <a:rPr sz="1800" spc="-25" dirty="0">
                <a:latin typeface="Times New Roman"/>
                <a:cs typeface="Times New Roman"/>
              </a:rPr>
              <a:t> </a:t>
            </a:r>
            <a:r>
              <a:rPr sz="1800" spc="-5" dirty="0">
                <a:latin typeface="Times New Roman"/>
                <a:cs typeface="Times New Roman"/>
              </a:rPr>
              <a:t>computer</a:t>
            </a:r>
            <a:r>
              <a:rPr sz="1800" spc="420" dirty="0">
                <a:latin typeface="Times New Roman"/>
                <a:cs typeface="Times New Roman"/>
              </a:rPr>
              <a:t> </a:t>
            </a:r>
            <a:r>
              <a:rPr sz="1800" spc="-5" dirty="0">
                <a:latin typeface="Times New Roman"/>
                <a:cs typeface="Times New Roman"/>
              </a:rPr>
              <a:t>system</a:t>
            </a:r>
            <a:r>
              <a:rPr sz="1800" spc="-45" dirty="0">
                <a:latin typeface="Times New Roman"/>
                <a:cs typeface="Times New Roman"/>
              </a:rPr>
              <a:t> </a:t>
            </a:r>
            <a:r>
              <a:rPr sz="1800" spc="-5" dirty="0">
                <a:latin typeface="Times New Roman"/>
                <a:cs typeface="Times New Roman"/>
              </a:rPr>
              <a:t>use</a:t>
            </a:r>
            <a:r>
              <a:rPr sz="1800" spc="10" dirty="0">
                <a:latin typeface="Times New Roman"/>
                <a:cs typeface="Times New Roman"/>
              </a:rPr>
              <a:t> </a:t>
            </a:r>
            <a:r>
              <a:rPr sz="1800" spc="-10" dirty="0">
                <a:latin typeface="Times New Roman"/>
                <a:cs typeface="Times New Roman"/>
              </a:rPr>
              <a:t>in </a:t>
            </a:r>
            <a:r>
              <a:rPr sz="1800" spc="-434" dirty="0">
                <a:latin typeface="Times New Roman"/>
                <a:cs typeface="Times New Roman"/>
              </a:rPr>
              <a:t> </a:t>
            </a:r>
            <a:r>
              <a:rPr sz="1800" dirty="0">
                <a:latin typeface="Times New Roman"/>
                <a:cs typeface="Times New Roman"/>
              </a:rPr>
              <a:t>order</a:t>
            </a:r>
            <a:r>
              <a:rPr sz="1800" spc="-30" dirty="0">
                <a:latin typeface="Times New Roman"/>
                <a:cs typeface="Times New Roman"/>
              </a:rPr>
              <a:t> </a:t>
            </a:r>
            <a:r>
              <a:rPr sz="1800" spc="-15" dirty="0">
                <a:latin typeface="Times New Roman"/>
                <a:cs typeface="Times New Roman"/>
              </a:rPr>
              <a:t>to</a:t>
            </a:r>
            <a:r>
              <a:rPr sz="1800" spc="65" dirty="0">
                <a:latin typeface="Times New Roman"/>
                <a:cs typeface="Times New Roman"/>
              </a:rPr>
              <a:t> </a:t>
            </a:r>
            <a:r>
              <a:rPr sz="1800" spc="-20" dirty="0">
                <a:latin typeface="Times New Roman"/>
                <a:cs typeface="Times New Roman"/>
              </a:rPr>
              <a:t>make.</a:t>
            </a:r>
            <a:endParaRPr sz="1800">
              <a:latin typeface="Times New Roman"/>
              <a:cs typeface="Times New Roman"/>
            </a:endParaRPr>
          </a:p>
          <a:p>
            <a:pPr>
              <a:lnSpc>
                <a:spcPct val="100000"/>
              </a:lnSpc>
              <a:spcBef>
                <a:spcPts val="45"/>
              </a:spcBef>
              <a:buFont typeface="Arial"/>
              <a:buChar char="•"/>
            </a:pPr>
            <a:endParaRPr sz="1850">
              <a:latin typeface="Times New Roman"/>
              <a:cs typeface="Times New Roman"/>
            </a:endParaRPr>
          </a:p>
          <a:p>
            <a:pPr marL="12700" marR="961390">
              <a:lnSpc>
                <a:spcPct val="100600"/>
              </a:lnSpc>
              <a:buSzPct val="94444"/>
              <a:buFont typeface="Arial"/>
              <a:buChar char="•"/>
              <a:tabLst>
                <a:tab pos="93980" algn="l"/>
              </a:tabLst>
            </a:pPr>
            <a:r>
              <a:rPr sz="1800" b="1" spc="-5" dirty="0">
                <a:latin typeface="Times New Roman"/>
                <a:cs typeface="Times New Roman"/>
              </a:rPr>
              <a:t>Machine</a:t>
            </a:r>
            <a:r>
              <a:rPr sz="1800" b="1" spc="-40" dirty="0">
                <a:latin typeface="Times New Roman"/>
                <a:cs typeface="Times New Roman"/>
              </a:rPr>
              <a:t> </a:t>
            </a:r>
            <a:r>
              <a:rPr sz="1800" b="1" spc="-15" dirty="0">
                <a:latin typeface="Times New Roman"/>
                <a:cs typeface="Times New Roman"/>
              </a:rPr>
              <a:t>Learning</a:t>
            </a:r>
            <a:r>
              <a:rPr sz="1800" b="1" spc="-5" dirty="0">
                <a:latin typeface="Times New Roman"/>
                <a:cs typeface="Times New Roman"/>
              </a:rPr>
              <a:t> </a:t>
            </a:r>
            <a:r>
              <a:rPr sz="1800" spc="-15" dirty="0">
                <a:latin typeface="Times New Roman"/>
                <a:cs typeface="Times New Roman"/>
              </a:rPr>
              <a:t>is</a:t>
            </a:r>
            <a:r>
              <a:rPr sz="1800" spc="-55" dirty="0">
                <a:latin typeface="Times New Roman"/>
                <a:cs typeface="Times New Roman"/>
              </a:rPr>
              <a:t> </a:t>
            </a:r>
            <a:r>
              <a:rPr sz="1800" spc="-15" dirty="0">
                <a:latin typeface="Times New Roman"/>
                <a:cs typeface="Times New Roman"/>
              </a:rPr>
              <a:t>the</a:t>
            </a:r>
            <a:r>
              <a:rPr sz="1800" spc="-25" dirty="0">
                <a:latin typeface="Times New Roman"/>
                <a:cs typeface="Times New Roman"/>
              </a:rPr>
              <a:t> </a:t>
            </a:r>
            <a:r>
              <a:rPr sz="1800" spc="-30" dirty="0">
                <a:latin typeface="Times New Roman"/>
                <a:cs typeface="Times New Roman"/>
              </a:rPr>
              <a:t>field</a:t>
            </a:r>
            <a:r>
              <a:rPr sz="1800" spc="-50" dirty="0">
                <a:latin typeface="Times New Roman"/>
                <a:cs typeface="Times New Roman"/>
              </a:rPr>
              <a:t> </a:t>
            </a:r>
            <a:r>
              <a:rPr sz="1800" spc="5" dirty="0">
                <a:latin typeface="Times New Roman"/>
                <a:cs typeface="Times New Roman"/>
              </a:rPr>
              <a:t>of</a:t>
            </a:r>
            <a:r>
              <a:rPr sz="1800" spc="20" dirty="0">
                <a:latin typeface="Times New Roman"/>
                <a:cs typeface="Times New Roman"/>
              </a:rPr>
              <a:t> </a:t>
            </a:r>
            <a:r>
              <a:rPr sz="1800" spc="-15" dirty="0">
                <a:latin typeface="Times New Roman"/>
                <a:cs typeface="Times New Roman"/>
              </a:rPr>
              <a:t>study</a:t>
            </a:r>
            <a:r>
              <a:rPr sz="1800" dirty="0">
                <a:latin typeface="Times New Roman"/>
                <a:cs typeface="Times New Roman"/>
              </a:rPr>
              <a:t> </a:t>
            </a:r>
            <a:r>
              <a:rPr sz="1800" spc="-20" dirty="0">
                <a:latin typeface="Times New Roman"/>
                <a:cs typeface="Times New Roman"/>
              </a:rPr>
              <a:t>that</a:t>
            </a:r>
            <a:r>
              <a:rPr sz="1800" spc="-55" dirty="0">
                <a:latin typeface="Times New Roman"/>
                <a:cs typeface="Times New Roman"/>
              </a:rPr>
              <a:t> </a:t>
            </a:r>
            <a:r>
              <a:rPr sz="1800" spc="-20" dirty="0">
                <a:latin typeface="Times New Roman"/>
                <a:cs typeface="Times New Roman"/>
              </a:rPr>
              <a:t>gives</a:t>
            </a:r>
            <a:r>
              <a:rPr sz="1800" spc="-30" dirty="0">
                <a:latin typeface="Times New Roman"/>
                <a:cs typeface="Times New Roman"/>
              </a:rPr>
              <a:t> </a:t>
            </a:r>
            <a:r>
              <a:rPr sz="1800" spc="-15" dirty="0">
                <a:latin typeface="Times New Roman"/>
                <a:cs typeface="Times New Roman"/>
              </a:rPr>
              <a:t>computers</a:t>
            </a:r>
            <a:r>
              <a:rPr sz="1800" spc="-5" dirty="0">
                <a:latin typeface="Times New Roman"/>
                <a:cs typeface="Times New Roman"/>
              </a:rPr>
              <a:t> </a:t>
            </a:r>
            <a:r>
              <a:rPr sz="1800" spc="-15" dirty="0">
                <a:latin typeface="Times New Roman"/>
                <a:cs typeface="Times New Roman"/>
              </a:rPr>
              <a:t>the</a:t>
            </a:r>
            <a:r>
              <a:rPr sz="1800" spc="405" dirty="0">
                <a:latin typeface="Times New Roman"/>
                <a:cs typeface="Times New Roman"/>
              </a:rPr>
              <a:t> </a:t>
            </a:r>
            <a:r>
              <a:rPr sz="1800" spc="-25" dirty="0">
                <a:latin typeface="Times New Roman"/>
                <a:cs typeface="Times New Roman"/>
              </a:rPr>
              <a:t>capability</a:t>
            </a:r>
            <a:r>
              <a:rPr sz="1800" spc="-75" dirty="0">
                <a:latin typeface="Times New Roman"/>
                <a:cs typeface="Times New Roman"/>
              </a:rPr>
              <a:t> </a:t>
            </a:r>
            <a:r>
              <a:rPr sz="1800" spc="-10" dirty="0">
                <a:latin typeface="Times New Roman"/>
                <a:cs typeface="Times New Roman"/>
              </a:rPr>
              <a:t>to </a:t>
            </a:r>
            <a:r>
              <a:rPr sz="1800" spc="-434" dirty="0">
                <a:latin typeface="Times New Roman"/>
                <a:cs typeface="Times New Roman"/>
              </a:rPr>
              <a:t> </a:t>
            </a:r>
            <a:r>
              <a:rPr sz="1800" spc="-20" dirty="0">
                <a:latin typeface="Times New Roman"/>
                <a:cs typeface="Times New Roman"/>
              </a:rPr>
              <a:t>learn</a:t>
            </a:r>
            <a:r>
              <a:rPr sz="1800" spc="-65" dirty="0">
                <a:latin typeface="Times New Roman"/>
                <a:cs typeface="Times New Roman"/>
              </a:rPr>
              <a:t> </a:t>
            </a:r>
            <a:r>
              <a:rPr sz="1800" spc="-15" dirty="0">
                <a:latin typeface="Times New Roman"/>
                <a:cs typeface="Times New Roman"/>
              </a:rPr>
              <a:t>without</a:t>
            </a:r>
            <a:r>
              <a:rPr sz="1800" spc="-50" dirty="0">
                <a:latin typeface="Times New Roman"/>
                <a:cs typeface="Times New Roman"/>
              </a:rPr>
              <a:t> </a:t>
            </a:r>
            <a:r>
              <a:rPr sz="1800" spc="-20" dirty="0">
                <a:latin typeface="Times New Roman"/>
                <a:cs typeface="Times New Roman"/>
              </a:rPr>
              <a:t>being</a:t>
            </a:r>
            <a:r>
              <a:rPr sz="1800" spc="-35" dirty="0">
                <a:latin typeface="Times New Roman"/>
                <a:cs typeface="Times New Roman"/>
              </a:rPr>
              <a:t> </a:t>
            </a:r>
            <a:r>
              <a:rPr sz="1800" spc="-25" dirty="0">
                <a:latin typeface="Times New Roman"/>
                <a:cs typeface="Times New Roman"/>
              </a:rPr>
              <a:t>explicitly</a:t>
            </a:r>
            <a:r>
              <a:rPr sz="1800" spc="150" dirty="0">
                <a:latin typeface="Times New Roman"/>
                <a:cs typeface="Times New Roman"/>
              </a:rPr>
              <a:t> </a:t>
            </a:r>
            <a:r>
              <a:rPr sz="1800" spc="-15" dirty="0">
                <a:latin typeface="Times New Roman"/>
                <a:cs typeface="Times New Roman"/>
              </a:rPr>
              <a:t>programmed.</a:t>
            </a:r>
            <a:endParaRPr sz="1800">
              <a:latin typeface="Times New Roman"/>
              <a:cs typeface="Times New Roman"/>
            </a:endParaRPr>
          </a:p>
          <a:p>
            <a:pPr>
              <a:lnSpc>
                <a:spcPct val="100000"/>
              </a:lnSpc>
              <a:spcBef>
                <a:spcPts val="50"/>
              </a:spcBef>
              <a:buFont typeface="Arial"/>
              <a:buChar char="•"/>
            </a:pPr>
            <a:endParaRPr sz="1950">
              <a:latin typeface="Times New Roman"/>
              <a:cs typeface="Times New Roman"/>
            </a:endParaRPr>
          </a:p>
          <a:p>
            <a:pPr marL="93345" indent="-81280">
              <a:lnSpc>
                <a:spcPts val="2150"/>
              </a:lnSpc>
              <a:buSzPct val="94444"/>
              <a:buFont typeface="Arial"/>
              <a:buChar char="•"/>
              <a:tabLst>
                <a:tab pos="93980" algn="l"/>
              </a:tabLst>
            </a:pPr>
            <a:r>
              <a:rPr sz="1800" spc="-15" dirty="0">
                <a:latin typeface="Times New Roman"/>
                <a:cs typeface="Times New Roman"/>
              </a:rPr>
              <a:t>ML</a:t>
            </a:r>
            <a:r>
              <a:rPr sz="1800" spc="-100" dirty="0">
                <a:latin typeface="Times New Roman"/>
                <a:cs typeface="Times New Roman"/>
              </a:rPr>
              <a:t> </a:t>
            </a:r>
            <a:r>
              <a:rPr sz="1800" spc="-15" dirty="0">
                <a:latin typeface="Times New Roman"/>
                <a:cs typeface="Times New Roman"/>
              </a:rPr>
              <a:t>is</a:t>
            </a:r>
            <a:r>
              <a:rPr sz="1800" spc="-50" dirty="0">
                <a:latin typeface="Times New Roman"/>
                <a:cs typeface="Times New Roman"/>
              </a:rPr>
              <a:t> </a:t>
            </a:r>
            <a:r>
              <a:rPr sz="1800" dirty="0">
                <a:latin typeface="Times New Roman"/>
                <a:cs typeface="Times New Roman"/>
              </a:rPr>
              <a:t>one </a:t>
            </a:r>
            <a:r>
              <a:rPr sz="1800" spc="5" dirty="0">
                <a:latin typeface="Times New Roman"/>
                <a:cs typeface="Times New Roman"/>
              </a:rPr>
              <a:t>of</a:t>
            </a:r>
            <a:r>
              <a:rPr sz="1800" spc="35" dirty="0">
                <a:latin typeface="Times New Roman"/>
                <a:cs typeface="Times New Roman"/>
              </a:rPr>
              <a:t> </a:t>
            </a:r>
            <a:r>
              <a:rPr sz="1800" spc="-15" dirty="0">
                <a:latin typeface="Times New Roman"/>
                <a:cs typeface="Times New Roman"/>
              </a:rPr>
              <a:t>the</a:t>
            </a:r>
            <a:r>
              <a:rPr sz="1800" spc="-50" dirty="0">
                <a:latin typeface="Times New Roman"/>
                <a:cs typeface="Times New Roman"/>
              </a:rPr>
              <a:t> </a:t>
            </a:r>
            <a:r>
              <a:rPr sz="1800" spc="-5" dirty="0">
                <a:latin typeface="Times New Roman"/>
                <a:cs typeface="Times New Roman"/>
              </a:rPr>
              <a:t>most</a:t>
            </a:r>
            <a:r>
              <a:rPr sz="1800" spc="25" dirty="0">
                <a:latin typeface="Times New Roman"/>
                <a:cs typeface="Times New Roman"/>
              </a:rPr>
              <a:t> </a:t>
            </a:r>
            <a:r>
              <a:rPr sz="1800" spc="-20" dirty="0">
                <a:latin typeface="Times New Roman"/>
                <a:cs typeface="Times New Roman"/>
              </a:rPr>
              <a:t>exciting</a:t>
            </a:r>
            <a:r>
              <a:rPr sz="1800" spc="-40" dirty="0">
                <a:latin typeface="Times New Roman"/>
                <a:cs typeface="Times New Roman"/>
              </a:rPr>
              <a:t> </a:t>
            </a:r>
            <a:r>
              <a:rPr sz="1800" spc="-30" dirty="0">
                <a:latin typeface="Times New Roman"/>
                <a:cs typeface="Times New Roman"/>
              </a:rPr>
              <a:t>technology.</a:t>
            </a:r>
            <a:endParaRPr sz="1800">
              <a:latin typeface="Times New Roman"/>
              <a:cs typeface="Times New Roman"/>
            </a:endParaRPr>
          </a:p>
          <a:p>
            <a:pPr marL="12700" marR="636270">
              <a:lnSpc>
                <a:spcPts val="2140"/>
              </a:lnSpc>
              <a:spcBef>
                <a:spcPts val="75"/>
              </a:spcBef>
              <a:buSzPct val="94444"/>
              <a:buFont typeface="Arial"/>
              <a:buChar char="•"/>
              <a:tabLst>
                <a:tab pos="93980" algn="l"/>
                <a:tab pos="2185670" algn="l"/>
              </a:tabLst>
            </a:pPr>
            <a:r>
              <a:rPr sz="1800" spc="-20" dirty="0">
                <a:latin typeface="Times New Roman"/>
                <a:cs typeface="Times New Roman"/>
              </a:rPr>
              <a:t>As</a:t>
            </a:r>
            <a:r>
              <a:rPr sz="1800" spc="-35" dirty="0">
                <a:latin typeface="Times New Roman"/>
                <a:cs typeface="Times New Roman"/>
              </a:rPr>
              <a:t> </a:t>
            </a:r>
            <a:r>
              <a:rPr sz="1800" spc="-10" dirty="0">
                <a:latin typeface="Times New Roman"/>
                <a:cs typeface="Times New Roman"/>
              </a:rPr>
              <a:t>it</a:t>
            </a:r>
            <a:r>
              <a:rPr sz="1800" spc="-50" dirty="0">
                <a:latin typeface="Times New Roman"/>
                <a:cs typeface="Times New Roman"/>
              </a:rPr>
              <a:t> </a:t>
            </a:r>
            <a:r>
              <a:rPr sz="1800" spc="-15" dirty="0">
                <a:latin typeface="Times New Roman"/>
                <a:cs typeface="Times New Roman"/>
              </a:rPr>
              <a:t>is</a:t>
            </a:r>
            <a:r>
              <a:rPr sz="1800" spc="-60" dirty="0">
                <a:latin typeface="Times New Roman"/>
                <a:cs typeface="Times New Roman"/>
              </a:rPr>
              <a:t> </a:t>
            </a:r>
            <a:r>
              <a:rPr sz="1800" spc="-20" dirty="0">
                <a:latin typeface="Times New Roman"/>
                <a:cs typeface="Times New Roman"/>
              </a:rPr>
              <a:t>evident</a:t>
            </a:r>
            <a:r>
              <a:rPr sz="1800" spc="-25" dirty="0">
                <a:latin typeface="Times New Roman"/>
                <a:cs typeface="Times New Roman"/>
              </a:rPr>
              <a:t> </a:t>
            </a:r>
            <a:r>
              <a:rPr sz="1800" spc="-15" dirty="0">
                <a:latin typeface="Times New Roman"/>
                <a:cs typeface="Times New Roman"/>
              </a:rPr>
              <a:t>from</a:t>
            </a:r>
            <a:r>
              <a:rPr sz="1800" spc="-10" dirty="0">
                <a:latin typeface="Times New Roman"/>
                <a:cs typeface="Times New Roman"/>
              </a:rPr>
              <a:t> </a:t>
            </a:r>
            <a:r>
              <a:rPr sz="1800" spc="-15" dirty="0">
                <a:latin typeface="Times New Roman"/>
                <a:cs typeface="Times New Roman"/>
              </a:rPr>
              <a:t>the</a:t>
            </a:r>
            <a:r>
              <a:rPr sz="1800" spc="-40" dirty="0">
                <a:latin typeface="Times New Roman"/>
                <a:cs typeface="Times New Roman"/>
              </a:rPr>
              <a:t> </a:t>
            </a:r>
            <a:r>
              <a:rPr sz="1800" spc="-20" dirty="0">
                <a:latin typeface="Times New Roman"/>
                <a:cs typeface="Times New Roman"/>
              </a:rPr>
              <a:t>name,</a:t>
            </a:r>
            <a:r>
              <a:rPr sz="1800" spc="-45" dirty="0">
                <a:latin typeface="Times New Roman"/>
                <a:cs typeface="Times New Roman"/>
              </a:rPr>
              <a:t> </a:t>
            </a:r>
            <a:r>
              <a:rPr sz="1800" spc="-10" dirty="0">
                <a:latin typeface="Times New Roman"/>
                <a:cs typeface="Times New Roman"/>
              </a:rPr>
              <a:t>it</a:t>
            </a:r>
            <a:r>
              <a:rPr sz="1800" spc="-60" dirty="0">
                <a:latin typeface="Times New Roman"/>
                <a:cs typeface="Times New Roman"/>
              </a:rPr>
              <a:t> </a:t>
            </a:r>
            <a:r>
              <a:rPr sz="1800" spc="-20" dirty="0">
                <a:latin typeface="Times New Roman"/>
                <a:cs typeface="Times New Roman"/>
              </a:rPr>
              <a:t>gives</a:t>
            </a:r>
            <a:r>
              <a:rPr sz="1800" spc="-30" dirty="0">
                <a:latin typeface="Times New Roman"/>
                <a:cs typeface="Times New Roman"/>
              </a:rPr>
              <a:t> </a:t>
            </a:r>
            <a:r>
              <a:rPr sz="1800" spc="-15" dirty="0">
                <a:latin typeface="Times New Roman"/>
                <a:cs typeface="Times New Roman"/>
              </a:rPr>
              <a:t>the</a:t>
            </a:r>
            <a:r>
              <a:rPr sz="1800" spc="-35" dirty="0">
                <a:latin typeface="Times New Roman"/>
                <a:cs typeface="Times New Roman"/>
              </a:rPr>
              <a:t> </a:t>
            </a:r>
            <a:r>
              <a:rPr sz="1800" spc="-15" dirty="0">
                <a:latin typeface="Times New Roman"/>
                <a:cs typeface="Times New Roman"/>
              </a:rPr>
              <a:t>computer</a:t>
            </a:r>
            <a:r>
              <a:rPr sz="1800" spc="-5" dirty="0">
                <a:latin typeface="Times New Roman"/>
                <a:cs typeface="Times New Roman"/>
              </a:rPr>
              <a:t> </a:t>
            </a:r>
            <a:r>
              <a:rPr sz="1800" spc="-20" dirty="0">
                <a:latin typeface="Times New Roman"/>
                <a:cs typeface="Times New Roman"/>
              </a:rPr>
              <a:t>that</a:t>
            </a:r>
            <a:r>
              <a:rPr sz="1800" spc="380" dirty="0">
                <a:latin typeface="Times New Roman"/>
                <a:cs typeface="Times New Roman"/>
              </a:rPr>
              <a:t> </a:t>
            </a:r>
            <a:r>
              <a:rPr sz="1800" spc="-25" dirty="0">
                <a:latin typeface="Times New Roman"/>
                <a:cs typeface="Times New Roman"/>
              </a:rPr>
              <a:t>makes</a:t>
            </a:r>
            <a:r>
              <a:rPr sz="1800" spc="-60" dirty="0">
                <a:latin typeface="Times New Roman"/>
                <a:cs typeface="Times New Roman"/>
              </a:rPr>
              <a:t> </a:t>
            </a:r>
            <a:r>
              <a:rPr sz="1800" spc="-10" dirty="0">
                <a:latin typeface="Times New Roman"/>
                <a:cs typeface="Times New Roman"/>
              </a:rPr>
              <a:t>it</a:t>
            </a:r>
            <a:r>
              <a:rPr sz="1800" spc="-45" dirty="0">
                <a:latin typeface="Times New Roman"/>
                <a:cs typeface="Times New Roman"/>
              </a:rPr>
              <a:t> </a:t>
            </a:r>
            <a:r>
              <a:rPr sz="1800" spc="-5" dirty="0">
                <a:latin typeface="Times New Roman"/>
                <a:cs typeface="Times New Roman"/>
              </a:rPr>
              <a:t>more</a:t>
            </a:r>
            <a:r>
              <a:rPr sz="1800" spc="-25" dirty="0">
                <a:latin typeface="Times New Roman"/>
                <a:cs typeface="Times New Roman"/>
              </a:rPr>
              <a:t> similar</a:t>
            </a:r>
            <a:r>
              <a:rPr sz="1800" spc="-55" dirty="0">
                <a:latin typeface="Times New Roman"/>
                <a:cs typeface="Times New Roman"/>
              </a:rPr>
              <a:t> </a:t>
            </a:r>
            <a:r>
              <a:rPr sz="1800" spc="-10" dirty="0">
                <a:latin typeface="Times New Roman"/>
                <a:cs typeface="Times New Roman"/>
              </a:rPr>
              <a:t>to </a:t>
            </a:r>
            <a:r>
              <a:rPr sz="1800" spc="-434" dirty="0">
                <a:latin typeface="Times New Roman"/>
                <a:cs typeface="Times New Roman"/>
              </a:rPr>
              <a:t> </a:t>
            </a:r>
            <a:r>
              <a:rPr sz="1800" spc="-15" dirty="0">
                <a:latin typeface="Times New Roman"/>
                <a:cs typeface="Times New Roman"/>
              </a:rPr>
              <a:t>humans:</a:t>
            </a:r>
            <a:r>
              <a:rPr sz="1800" spc="-30" dirty="0">
                <a:latin typeface="Times New Roman"/>
                <a:cs typeface="Times New Roman"/>
              </a:rPr>
              <a:t> </a:t>
            </a:r>
            <a:r>
              <a:rPr sz="1800" b="1" i="1" spc="-15" dirty="0">
                <a:latin typeface="Times New Roman"/>
                <a:cs typeface="Times New Roman"/>
              </a:rPr>
              <a:t>The</a:t>
            </a:r>
            <a:r>
              <a:rPr sz="1800" b="1" i="1" spc="-35" dirty="0">
                <a:latin typeface="Times New Roman"/>
                <a:cs typeface="Times New Roman"/>
              </a:rPr>
              <a:t> </a:t>
            </a:r>
            <a:r>
              <a:rPr sz="1800" b="1" i="1" spc="-10" dirty="0">
                <a:latin typeface="Times New Roman"/>
                <a:cs typeface="Times New Roman"/>
              </a:rPr>
              <a:t>ability</a:t>
            </a:r>
            <a:r>
              <a:rPr sz="1800" b="1" i="1" spc="-20" dirty="0">
                <a:latin typeface="Times New Roman"/>
                <a:cs typeface="Times New Roman"/>
              </a:rPr>
              <a:t> </a:t>
            </a:r>
            <a:r>
              <a:rPr sz="1800" b="1" i="1" dirty="0">
                <a:latin typeface="Times New Roman"/>
                <a:cs typeface="Times New Roman"/>
              </a:rPr>
              <a:t>to	</a:t>
            </a:r>
            <a:r>
              <a:rPr sz="1800" b="1" i="1" spc="-5" dirty="0">
                <a:latin typeface="Times New Roman"/>
                <a:cs typeface="Times New Roman"/>
              </a:rPr>
              <a:t>learn</a:t>
            </a:r>
            <a:r>
              <a:rPr sz="1800" spc="-5" dirty="0">
                <a:latin typeface="Times New Roman"/>
                <a:cs typeface="Times New Roman"/>
              </a:rPr>
              <a:t>.</a:t>
            </a:r>
            <a:endParaRPr sz="1800">
              <a:latin typeface="Times New Roman"/>
              <a:cs typeface="Times New Roman"/>
            </a:endParaRPr>
          </a:p>
          <a:p>
            <a:pPr>
              <a:lnSpc>
                <a:spcPct val="100000"/>
              </a:lnSpc>
              <a:spcBef>
                <a:spcPts val="20"/>
              </a:spcBef>
              <a:buFont typeface="Arial"/>
              <a:buChar char="•"/>
            </a:pPr>
            <a:endParaRPr sz="1700">
              <a:latin typeface="Times New Roman"/>
              <a:cs typeface="Times New Roman"/>
            </a:endParaRPr>
          </a:p>
          <a:p>
            <a:pPr marL="12700" marR="5080">
              <a:lnSpc>
                <a:spcPct val="100899"/>
              </a:lnSpc>
              <a:buSzPct val="94444"/>
              <a:buFont typeface="Arial"/>
              <a:buChar char="•"/>
              <a:tabLst>
                <a:tab pos="93980" algn="l"/>
              </a:tabLst>
            </a:pPr>
            <a:r>
              <a:rPr sz="1800" spc="-15" dirty="0">
                <a:latin typeface="Times New Roman"/>
                <a:cs typeface="Times New Roman"/>
              </a:rPr>
              <a:t>Machine </a:t>
            </a:r>
            <a:r>
              <a:rPr sz="1800" spc="-20" dirty="0">
                <a:latin typeface="Times New Roman"/>
                <a:cs typeface="Times New Roman"/>
              </a:rPr>
              <a:t>learning </a:t>
            </a:r>
            <a:r>
              <a:rPr sz="1800" spc="-10" dirty="0">
                <a:latin typeface="Times New Roman"/>
                <a:cs typeface="Times New Roman"/>
              </a:rPr>
              <a:t>has been </a:t>
            </a:r>
            <a:r>
              <a:rPr sz="1800" spc="-15" dirty="0">
                <a:latin typeface="Times New Roman"/>
                <a:cs typeface="Times New Roman"/>
              </a:rPr>
              <a:t>widely </a:t>
            </a:r>
            <a:r>
              <a:rPr sz="1800" dirty="0">
                <a:latin typeface="Times New Roman"/>
                <a:cs typeface="Times New Roman"/>
              </a:rPr>
              <a:t>used </a:t>
            </a:r>
            <a:r>
              <a:rPr sz="1800" spc="-10" dirty="0">
                <a:latin typeface="Times New Roman"/>
                <a:cs typeface="Times New Roman"/>
              </a:rPr>
              <a:t>in </a:t>
            </a:r>
            <a:r>
              <a:rPr sz="1800" spc="-20" dirty="0">
                <a:latin typeface="Times New Roman"/>
                <a:cs typeface="Times New Roman"/>
              </a:rPr>
              <a:t>data </a:t>
            </a:r>
            <a:r>
              <a:rPr sz="1800" spc="-25" dirty="0">
                <a:latin typeface="Times New Roman"/>
                <a:cs typeface="Times New Roman"/>
              </a:rPr>
              <a:t>mining, </a:t>
            </a:r>
            <a:r>
              <a:rPr sz="1800" dirty="0">
                <a:latin typeface="Times New Roman"/>
                <a:cs typeface="Times New Roman"/>
              </a:rPr>
              <a:t>computer </a:t>
            </a:r>
            <a:r>
              <a:rPr sz="1800" spc="-15" dirty="0">
                <a:latin typeface="Times New Roman"/>
                <a:cs typeface="Times New Roman"/>
              </a:rPr>
              <a:t>vision,</a:t>
            </a:r>
            <a:r>
              <a:rPr sz="1800" spc="-10" dirty="0">
                <a:latin typeface="Times New Roman"/>
                <a:cs typeface="Times New Roman"/>
              </a:rPr>
              <a:t> </a:t>
            </a:r>
            <a:r>
              <a:rPr sz="1800" spc="-20" dirty="0">
                <a:latin typeface="Times New Roman"/>
                <a:cs typeface="Times New Roman"/>
              </a:rPr>
              <a:t>natural </a:t>
            </a:r>
            <a:r>
              <a:rPr sz="1800" spc="-15" dirty="0">
                <a:latin typeface="Times New Roman"/>
                <a:cs typeface="Times New Roman"/>
              </a:rPr>
              <a:t> </a:t>
            </a:r>
            <a:r>
              <a:rPr sz="1800" spc="-25" dirty="0">
                <a:latin typeface="Times New Roman"/>
                <a:cs typeface="Times New Roman"/>
              </a:rPr>
              <a:t>language </a:t>
            </a:r>
            <a:r>
              <a:rPr sz="1800" dirty="0">
                <a:latin typeface="Times New Roman"/>
                <a:cs typeface="Times New Roman"/>
              </a:rPr>
              <a:t>processing, </a:t>
            </a:r>
            <a:r>
              <a:rPr sz="1800" spc="-15" dirty="0">
                <a:latin typeface="Times New Roman"/>
                <a:cs typeface="Times New Roman"/>
              </a:rPr>
              <a:t>biometrics, </a:t>
            </a:r>
            <a:r>
              <a:rPr sz="1800" dirty="0">
                <a:latin typeface="Times New Roman"/>
                <a:cs typeface="Times New Roman"/>
              </a:rPr>
              <a:t>search </a:t>
            </a:r>
            <a:r>
              <a:rPr sz="1800" spc="-15" dirty="0">
                <a:latin typeface="Times New Roman"/>
                <a:cs typeface="Times New Roman"/>
              </a:rPr>
              <a:t>engines, medical</a:t>
            </a:r>
            <a:r>
              <a:rPr sz="1800" spc="-10" dirty="0">
                <a:latin typeface="Times New Roman"/>
                <a:cs typeface="Times New Roman"/>
              </a:rPr>
              <a:t> </a:t>
            </a:r>
            <a:r>
              <a:rPr sz="1800" spc="-5" dirty="0">
                <a:latin typeface="Times New Roman"/>
                <a:cs typeface="Times New Roman"/>
              </a:rPr>
              <a:t>diagnostics, </a:t>
            </a:r>
            <a:r>
              <a:rPr sz="1800" spc="-15" dirty="0">
                <a:latin typeface="Times New Roman"/>
                <a:cs typeface="Times New Roman"/>
              </a:rPr>
              <a:t>detection </a:t>
            </a:r>
            <a:r>
              <a:rPr sz="1800" dirty="0">
                <a:latin typeface="Times New Roman"/>
                <a:cs typeface="Times New Roman"/>
              </a:rPr>
              <a:t>of </a:t>
            </a:r>
            <a:r>
              <a:rPr sz="1800" spc="-10" dirty="0">
                <a:latin typeface="Times New Roman"/>
                <a:cs typeface="Times New Roman"/>
              </a:rPr>
              <a:t>credit </a:t>
            </a:r>
            <a:r>
              <a:rPr sz="1800" spc="-434" dirty="0">
                <a:latin typeface="Times New Roman"/>
                <a:cs typeface="Times New Roman"/>
              </a:rPr>
              <a:t> </a:t>
            </a:r>
            <a:r>
              <a:rPr sz="1800" dirty="0">
                <a:latin typeface="Times New Roman"/>
                <a:cs typeface="Times New Roman"/>
              </a:rPr>
              <a:t>card</a:t>
            </a:r>
            <a:r>
              <a:rPr sz="1800" spc="-35" dirty="0">
                <a:latin typeface="Times New Roman"/>
                <a:cs typeface="Times New Roman"/>
              </a:rPr>
              <a:t> </a:t>
            </a:r>
            <a:r>
              <a:rPr sz="1800" spc="-20" dirty="0">
                <a:latin typeface="Times New Roman"/>
                <a:cs typeface="Times New Roman"/>
              </a:rPr>
              <a:t>fraud</a:t>
            </a:r>
            <a:r>
              <a:rPr sz="1800" spc="-40" dirty="0">
                <a:latin typeface="Times New Roman"/>
                <a:cs typeface="Times New Roman"/>
              </a:rPr>
              <a:t> </a:t>
            </a:r>
            <a:r>
              <a:rPr sz="1800" spc="-15" dirty="0">
                <a:latin typeface="Times New Roman"/>
                <a:cs typeface="Times New Roman"/>
              </a:rPr>
              <a:t>etc</a:t>
            </a:r>
            <a:r>
              <a:rPr sz="1800" spc="-15" dirty="0">
                <a:latin typeface="Verdana"/>
                <a:cs typeface="Verdana"/>
              </a:rPr>
              <a:t>.</a:t>
            </a:r>
            <a:endParaRPr sz="1800">
              <a:latin typeface="Verdana"/>
              <a:cs typeface="Verdana"/>
            </a:endParaRPr>
          </a:p>
        </p:txBody>
      </p:sp>
      <p:grpSp>
        <p:nvGrpSpPr>
          <p:cNvPr id="5" name="object 5"/>
          <p:cNvGrpSpPr/>
          <p:nvPr/>
        </p:nvGrpSpPr>
        <p:grpSpPr>
          <a:xfrm>
            <a:off x="3185160" y="5029200"/>
            <a:ext cx="5958840" cy="1828800"/>
            <a:chOff x="3185160" y="5029200"/>
            <a:chExt cx="5958840" cy="1828800"/>
          </a:xfrm>
        </p:grpSpPr>
        <p:pic>
          <p:nvPicPr>
            <p:cNvPr id="6" name="object 6"/>
            <p:cNvPicPr/>
            <p:nvPr/>
          </p:nvPicPr>
          <p:blipFill>
            <a:blip r:embed="rId3" cstate="print"/>
            <a:stretch>
              <a:fillRect/>
            </a:stretch>
          </p:blipFill>
          <p:spPr>
            <a:xfrm>
              <a:off x="3185160" y="6618730"/>
              <a:ext cx="5958840" cy="239268"/>
            </a:xfrm>
            <a:prstGeom prst="rect">
              <a:avLst/>
            </a:prstGeom>
          </p:spPr>
        </p:pic>
        <p:pic>
          <p:nvPicPr>
            <p:cNvPr id="7" name="object 7"/>
            <p:cNvPicPr/>
            <p:nvPr/>
          </p:nvPicPr>
          <p:blipFill>
            <a:blip r:embed="rId4" cstate="print"/>
            <a:stretch>
              <a:fillRect/>
            </a:stretch>
          </p:blipFill>
          <p:spPr>
            <a:xfrm>
              <a:off x="3200400" y="5029200"/>
              <a:ext cx="5943600" cy="1600200"/>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TotalTime>
  <Words>1048</Words>
  <Application>Microsoft Office PowerPoint</Application>
  <PresentationFormat>On-screen Show (4:3)</PresentationFormat>
  <Paragraphs>134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MINOR PROJECT</vt:lpstr>
      <vt:lpstr>Department of Computer Science and Engineering</vt:lpstr>
      <vt:lpstr>CONTENTS :</vt:lpstr>
      <vt:lpstr>Slide 4</vt:lpstr>
      <vt:lpstr>Slide 5</vt:lpstr>
      <vt:lpstr>Slide 6</vt:lpstr>
      <vt:lpstr>Slide 7</vt:lpstr>
      <vt:lpstr>Slide 8</vt:lpstr>
      <vt:lpstr>MACHINE LEARNING</vt:lpstr>
      <vt:lpstr>Slide 10</vt:lpstr>
      <vt:lpstr>Slide 11</vt:lpstr>
      <vt:lpstr>Slide 12</vt:lpstr>
      <vt:lpstr>Slide 13</vt:lpstr>
      <vt:lpstr>DATABASE</vt:lpstr>
      <vt:lpstr>Slide 15</vt:lpstr>
      <vt:lpstr>Slide 16</vt:lpstr>
      <vt:lpstr>Slide 17</vt:lpstr>
      <vt:lpstr>Slide 18</vt:lpstr>
      <vt:lpstr>Slide 19</vt:lpstr>
      <vt:lpstr>ADVANTAGES :</vt:lpstr>
      <vt:lpstr>FUTURE   ENHANCEMENTS </vt:lpstr>
      <vt:lpstr>DEPLOYMENT</vt:lpstr>
      <vt:lpstr>Screenshot -2</vt:lpstr>
      <vt:lpstr>Screenshot -3</vt:lpstr>
      <vt:lpstr>Screenshot -4  [Email sent from the bank]</vt:lpstr>
      <vt:lpstr>Screenshot -4  [Email received by the customer]</vt:lpstr>
      <vt:lpstr>RESULT AND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Oriental College of Technology, Bhopal</dc:title>
  <dc:creator>Neha</dc:creator>
  <cp:lastModifiedBy>dell</cp:lastModifiedBy>
  <cp:revision>28</cp:revision>
  <dcterms:created xsi:type="dcterms:W3CDTF">2021-11-25T04:28:50Z</dcterms:created>
  <dcterms:modified xsi:type="dcterms:W3CDTF">2021-11-25T09:54:44Z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2021-10-26T00:00:00Z</vt:filetime>
  </property>
  <property fmtid="{D5CDD505-2E9C-101B-9397-08002B2CF9AE}" pid="3" name="Creator">
    <vt:lpwstr>Microsoft® PowerPoint® for Microsoft 365</vt:lpwstr>
  </property>
  <property fmtid="{D5CDD505-2E9C-101B-9397-08002B2CF9AE}" pid="4" name="LastSaved">
    <vt:filetime>2021-11-25T00:00:00Z</vt:filetime>
  </property>
</Properties>
</file>