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280" y="4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668E58-85AF-48AC-8EC4-70D1E49616C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B7FE33-F3DF-41BF-9F48-D0D68977B9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LSTM effective for composer classification from MIDI.</a:t>
          </a:r>
        </a:p>
      </dgm:t>
    </dgm:pt>
    <dgm:pt modelId="{4DC7F7B0-FF83-4272-B9E8-6CA196F208CA}" type="parTrans" cxnId="{CA46BC66-8489-44D6-B6BB-274179D18D7B}">
      <dgm:prSet/>
      <dgm:spPr/>
      <dgm:t>
        <a:bodyPr/>
        <a:lstStyle/>
        <a:p>
          <a:endParaRPr lang="en-US"/>
        </a:p>
      </dgm:t>
    </dgm:pt>
    <dgm:pt modelId="{5EE32DAD-9265-483B-ADA8-9ED61E70F297}" type="sibTrans" cxnId="{CA46BC66-8489-44D6-B6BB-274179D18D7B}">
      <dgm:prSet/>
      <dgm:spPr/>
      <dgm:t>
        <a:bodyPr/>
        <a:lstStyle/>
        <a:p>
          <a:endParaRPr lang="en-US"/>
        </a:p>
      </dgm:t>
    </dgm:pt>
    <dgm:pt modelId="{6F40B625-EB11-4F08-85CC-7C451BD3BB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Include more data for improved generalization.</a:t>
          </a:r>
        </a:p>
      </dgm:t>
    </dgm:pt>
    <dgm:pt modelId="{34D9D880-98BB-49FC-9C20-2A5FEB1BC82C}" type="parTrans" cxnId="{A4794026-6EFA-4FD5-9D57-5422D80D64E8}">
      <dgm:prSet/>
      <dgm:spPr/>
      <dgm:t>
        <a:bodyPr/>
        <a:lstStyle/>
        <a:p>
          <a:endParaRPr lang="en-US"/>
        </a:p>
      </dgm:t>
    </dgm:pt>
    <dgm:pt modelId="{419BDE0D-DE2D-4CA9-8BEE-735F7A4D0BB6}" type="sibTrans" cxnId="{A4794026-6EFA-4FD5-9D57-5422D80D64E8}">
      <dgm:prSet/>
      <dgm:spPr/>
      <dgm:t>
        <a:bodyPr/>
        <a:lstStyle/>
        <a:p>
          <a:endParaRPr lang="en-US"/>
        </a:p>
      </dgm:t>
    </dgm:pt>
    <dgm:pt modelId="{7F62698B-4B53-4968-81FD-B209E4D080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Explore transformer architectures.</a:t>
          </a:r>
        </a:p>
      </dgm:t>
    </dgm:pt>
    <dgm:pt modelId="{56FA7AF4-8093-443C-88FF-0CB7272CB826}" type="parTrans" cxnId="{A62541B0-7CD1-428D-B88C-B1BBA5E2060C}">
      <dgm:prSet/>
      <dgm:spPr/>
      <dgm:t>
        <a:bodyPr/>
        <a:lstStyle/>
        <a:p>
          <a:endParaRPr lang="en-US"/>
        </a:p>
      </dgm:t>
    </dgm:pt>
    <dgm:pt modelId="{6F37DAE9-AD66-4423-A8AD-BED04B3A4A92}" type="sibTrans" cxnId="{A62541B0-7CD1-428D-B88C-B1BBA5E2060C}">
      <dgm:prSet/>
      <dgm:spPr/>
      <dgm:t>
        <a:bodyPr/>
        <a:lstStyle/>
        <a:p>
          <a:endParaRPr lang="en-US"/>
        </a:p>
      </dgm:t>
    </dgm:pt>
    <dgm:pt modelId="{C76BE4EF-714B-4C58-853B-ED1B701FAB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Data augmentation for symbolic music.</a:t>
          </a:r>
        </a:p>
      </dgm:t>
    </dgm:pt>
    <dgm:pt modelId="{C378DD8A-602C-44EE-BC93-4474E8A2EF2D}" type="parTrans" cxnId="{CADD3056-CE61-496D-8F9E-8ABED855E14F}">
      <dgm:prSet/>
      <dgm:spPr/>
      <dgm:t>
        <a:bodyPr/>
        <a:lstStyle/>
        <a:p>
          <a:endParaRPr lang="en-US"/>
        </a:p>
      </dgm:t>
    </dgm:pt>
    <dgm:pt modelId="{49DA1B13-18DB-465D-BA6A-9B5A097FB583}" type="sibTrans" cxnId="{CADD3056-CE61-496D-8F9E-8ABED855E14F}">
      <dgm:prSet/>
      <dgm:spPr/>
      <dgm:t>
        <a:bodyPr/>
        <a:lstStyle/>
        <a:p>
          <a:endParaRPr lang="en-US"/>
        </a:p>
      </dgm:t>
    </dgm:pt>
    <dgm:pt modelId="{F7507B92-B5A9-488A-8294-F6774BF6DA0D}" type="pres">
      <dgm:prSet presAssocID="{E8668E58-85AF-48AC-8EC4-70D1E49616C2}" presName="root" presStyleCnt="0">
        <dgm:presLayoutVars>
          <dgm:dir/>
          <dgm:resizeHandles val="exact"/>
        </dgm:presLayoutVars>
      </dgm:prSet>
      <dgm:spPr/>
    </dgm:pt>
    <dgm:pt modelId="{73E648AD-85D4-4A36-AD44-7C546270D84F}" type="pres">
      <dgm:prSet presAssocID="{CBB7FE33-F3DF-41BF-9F48-D0D68977B973}" presName="compNode" presStyleCnt="0"/>
      <dgm:spPr/>
    </dgm:pt>
    <dgm:pt modelId="{D0BF01B4-427F-4FAF-B07E-9E6D0830DBF9}" type="pres">
      <dgm:prSet presAssocID="{CBB7FE33-F3DF-41BF-9F48-D0D68977B9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89822257-338F-4C43-ADB3-8649E42D9D6D}" type="pres">
      <dgm:prSet presAssocID="{CBB7FE33-F3DF-41BF-9F48-D0D68977B973}" presName="spaceRect" presStyleCnt="0"/>
      <dgm:spPr/>
    </dgm:pt>
    <dgm:pt modelId="{C038EF7A-2300-405E-9BF1-7FA122810692}" type="pres">
      <dgm:prSet presAssocID="{CBB7FE33-F3DF-41BF-9F48-D0D68977B973}" presName="textRect" presStyleLbl="revTx" presStyleIdx="0" presStyleCnt="4">
        <dgm:presLayoutVars>
          <dgm:chMax val="1"/>
          <dgm:chPref val="1"/>
        </dgm:presLayoutVars>
      </dgm:prSet>
      <dgm:spPr/>
    </dgm:pt>
    <dgm:pt modelId="{4F92E5A8-924D-4E17-A31D-72F325174EA1}" type="pres">
      <dgm:prSet presAssocID="{5EE32DAD-9265-483B-ADA8-9ED61E70F297}" presName="sibTrans" presStyleCnt="0"/>
      <dgm:spPr/>
    </dgm:pt>
    <dgm:pt modelId="{7E846CC3-C815-480D-B151-EC80C02F93D4}" type="pres">
      <dgm:prSet presAssocID="{6F40B625-EB11-4F08-85CC-7C451BD3BB42}" presName="compNode" presStyleCnt="0"/>
      <dgm:spPr/>
    </dgm:pt>
    <dgm:pt modelId="{98C4811B-B377-4587-862F-2C20DF4C4DA0}" type="pres">
      <dgm:prSet presAssocID="{6F40B625-EB11-4F08-85CC-7C451BD3BB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04A1467-D5CB-43C9-B450-49AF7E6CE4A2}" type="pres">
      <dgm:prSet presAssocID="{6F40B625-EB11-4F08-85CC-7C451BD3BB42}" presName="spaceRect" presStyleCnt="0"/>
      <dgm:spPr/>
    </dgm:pt>
    <dgm:pt modelId="{C3F58D54-4029-40B2-9AB3-207BAD92F6F9}" type="pres">
      <dgm:prSet presAssocID="{6F40B625-EB11-4F08-85CC-7C451BD3BB42}" presName="textRect" presStyleLbl="revTx" presStyleIdx="1" presStyleCnt="4">
        <dgm:presLayoutVars>
          <dgm:chMax val="1"/>
          <dgm:chPref val="1"/>
        </dgm:presLayoutVars>
      </dgm:prSet>
      <dgm:spPr/>
    </dgm:pt>
    <dgm:pt modelId="{070148A8-0999-4E19-B6DA-5F6CB7A1F703}" type="pres">
      <dgm:prSet presAssocID="{419BDE0D-DE2D-4CA9-8BEE-735F7A4D0BB6}" presName="sibTrans" presStyleCnt="0"/>
      <dgm:spPr/>
    </dgm:pt>
    <dgm:pt modelId="{D0837F6C-24FF-4253-82B5-AEF047E1A817}" type="pres">
      <dgm:prSet presAssocID="{7F62698B-4B53-4968-81FD-B209E4D0806F}" presName="compNode" presStyleCnt="0"/>
      <dgm:spPr/>
    </dgm:pt>
    <dgm:pt modelId="{39153D9C-AC4E-4792-BA3F-7347E4E25F33}" type="pres">
      <dgm:prSet presAssocID="{7F62698B-4B53-4968-81FD-B209E4D080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2D46297-E841-4824-9DE8-61276745AA27}" type="pres">
      <dgm:prSet presAssocID="{7F62698B-4B53-4968-81FD-B209E4D0806F}" presName="spaceRect" presStyleCnt="0"/>
      <dgm:spPr/>
    </dgm:pt>
    <dgm:pt modelId="{E9605FB6-0084-48BF-9EAF-E0E676F74614}" type="pres">
      <dgm:prSet presAssocID="{7F62698B-4B53-4968-81FD-B209E4D0806F}" presName="textRect" presStyleLbl="revTx" presStyleIdx="2" presStyleCnt="4">
        <dgm:presLayoutVars>
          <dgm:chMax val="1"/>
          <dgm:chPref val="1"/>
        </dgm:presLayoutVars>
      </dgm:prSet>
      <dgm:spPr/>
    </dgm:pt>
    <dgm:pt modelId="{25802A0D-3261-48E8-9305-79D9386CF3E1}" type="pres">
      <dgm:prSet presAssocID="{6F37DAE9-AD66-4423-A8AD-BED04B3A4A92}" presName="sibTrans" presStyleCnt="0"/>
      <dgm:spPr/>
    </dgm:pt>
    <dgm:pt modelId="{B2363EB7-F4A5-4F40-96E9-4107840E93B0}" type="pres">
      <dgm:prSet presAssocID="{C76BE4EF-714B-4C58-853B-ED1B701FABDC}" presName="compNode" presStyleCnt="0"/>
      <dgm:spPr/>
    </dgm:pt>
    <dgm:pt modelId="{23B4232B-7625-4D04-B866-CD80E2C8ADF5}" type="pres">
      <dgm:prSet presAssocID="{C76BE4EF-714B-4C58-853B-ED1B701FABD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0AEB6F23-B672-4AC2-BB6A-41E82BC722BA}" type="pres">
      <dgm:prSet presAssocID="{C76BE4EF-714B-4C58-853B-ED1B701FABDC}" presName="spaceRect" presStyleCnt="0"/>
      <dgm:spPr/>
    </dgm:pt>
    <dgm:pt modelId="{2AD938CC-5052-48F9-8EEB-2500A4BEE9F0}" type="pres">
      <dgm:prSet presAssocID="{C76BE4EF-714B-4C58-853B-ED1B701FABD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4794026-6EFA-4FD5-9D57-5422D80D64E8}" srcId="{E8668E58-85AF-48AC-8EC4-70D1E49616C2}" destId="{6F40B625-EB11-4F08-85CC-7C451BD3BB42}" srcOrd="1" destOrd="0" parTransId="{34D9D880-98BB-49FC-9C20-2A5FEB1BC82C}" sibTransId="{419BDE0D-DE2D-4CA9-8BEE-735F7A4D0BB6}"/>
    <dgm:cxn modelId="{CADD3056-CE61-496D-8F9E-8ABED855E14F}" srcId="{E8668E58-85AF-48AC-8EC4-70D1E49616C2}" destId="{C76BE4EF-714B-4C58-853B-ED1B701FABDC}" srcOrd="3" destOrd="0" parTransId="{C378DD8A-602C-44EE-BC93-4474E8A2EF2D}" sibTransId="{49DA1B13-18DB-465D-BA6A-9B5A097FB583}"/>
    <dgm:cxn modelId="{CA46BC66-8489-44D6-B6BB-274179D18D7B}" srcId="{E8668E58-85AF-48AC-8EC4-70D1E49616C2}" destId="{CBB7FE33-F3DF-41BF-9F48-D0D68977B973}" srcOrd="0" destOrd="0" parTransId="{4DC7F7B0-FF83-4272-B9E8-6CA196F208CA}" sibTransId="{5EE32DAD-9265-483B-ADA8-9ED61E70F297}"/>
    <dgm:cxn modelId="{65710E73-E043-4648-9C05-902A5974F7E8}" type="presOf" srcId="{E8668E58-85AF-48AC-8EC4-70D1E49616C2}" destId="{F7507B92-B5A9-488A-8294-F6774BF6DA0D}" srcOrd="0" destOrd="0" presId="urn:microsoft.com/office/officeart/2018/2/layout/IconLabelList"/>
    <dgm:cxn modelId="{D17AF87D-DB51-4F09-8D87-DC9D05F5C5E6}" type="presOf" srcId="{CBB7FE33-F3DF-41BF-9F48-D0D68977B973}" destId="{C038EF7A-2300-405E-9BF1-7FA122810692}" srcOrd="0" destOrd="0" presId="urn:microsoft.com/office/officeart/2018/2/layout/IconLabelList"/>
    <dgm:cxn modelId="{A62541B0-7CD1-428D-B88C-B1BBA5E2060C}" srcId="{E8668E58-85AF-48AC-8EC4-70D1E49616C2}" destId="{7F62698B-4B53-4968-81FD-B209E4D0806F}" srcOrd="2" destOrd="0" parTransId="{56FA7AF4-8093-443C-88FF-0CB7272CB826}" sibTransId="{6F37DAE9-AD66-4423-A8AD-BED04B3A4A92}"/>
    <dgm:cxn modelId="{97DE69B8-B2B4-4E38-B79C-D05D7239F895}" type="presOf" srcId="{C76BE4EF-714B-4C58-853B-ED1B701FABDC}" destId="{2AD938CC-5052-48F9-8EEB-2500A4BEE9F0}" srcOrd="0" destOrd="0" presId="urn:microsoft.com/office/officeart/2018/2/layout/IconLabelList"/>
    <dgm:cxn modelId="{476757CD-8813-452E-9386-C6B02D41CFC8}" type="presOf" srcId="{7F62698B-4B53-4968-81FD-B209E4D0806F}" destId="{E9605FB6-0084-48BF-9EAF-E0E676F74614}" srcOrd="0" destOrd="0" presId="urn:microsoft.com/office/officeart/2018/2/layout/IconLabelList"/>
    <dgm:cxn modelId="{8167E2F0-6176-4746-9BF2-DA16F8396902}" type="presOf" srcId="{6F40B625-EB11-4F08-85CC-7C451BD3BB42}" destId="{C3F58D54-4029-40B2-9AB3-207BAD92F6F9}" srcOrd="0" destOrd="0" presId="urn:microsoft.com/office/officeart/2018/2/layout/IconLabelList"/>
    <dgm:cxn modelId="{0C1DB97B-EFBB-4E16-9549-B02304471239}" type="presParOf" srcId="{F7507B92-B5A9-488A-8294-F6774BF6DA0D}" destId="{73E648AD-85D4-4A36-AD44-7C546270D84F}" srcOrd="0" destOrd="0" presId="urn:microsoft.com/office/officeart/2018/2/layout/IconLabelList"/>
    <dgm:cxn modelId="{120CEA46-0D3F-4A3B-A55C-B8E7CD5E4840}" type="presParOf" srcId="{73E648AD-85D4-4A36-AD44-7C546270D84F}" destId="{D0BF01B4-427F-4FAF-B07E-9E6D0830DBF9}" srcOrd="0" destOrd="0" presId="urn:microsoft.com/office/officeart/2018/2/layout/IconLabelList"/>
    <dgm:cxn modelId="{277141B6-2A32-44B4-9D50-682E73F8EB7D}" type="presParOf" srcId="{73E648AD-85D4-4A36-AD44-7C546270D84F}" destId="{89822257-338F-4C43-ADB3-8649E42D9D6D}" srcOrd="1" destOrd="0" presId="urn:microsoft.com/office/officeart/2018/2/layout/IconLabelList"/>
    <dgm:cxn modelId="{BD8DDD25-BF9B-46A4-9AA7-B031005988FC}" type="presParOf" srcId="{73E648AD-85D4-4A36-AD44-7C546270D84F}" destId="{C038EF7A-2300-405E-9BF1-7FA122810692}" srcOrd="2" destOrd="0" presId="urn:microsoft.com/office/officeart/2018/2/layout/IconLabelList"/>
    <dgm:cxn modelId="{1B790CFF-BAF6-4D04-8CC6-44BDD2AE7F35}" type="presParOf" srcId="{F7507B92-B5A9-488A-8294-F6774BF6DA0D}" destId="{4F92E5A8-924D-4E17-A31D-72F325174EA1}" srcOrd="1" destOrd="0" presId="urn:microsoft.com/office/officeart/2018/2/layout/IconLabelList"/>
    <dgm:cxn modelId="{152F0C76-27F1-4C70-A5DF-9F80EA4F351F}" type="presParOf" srcId="{F7507B92-B5A9-488A-8294-F6774BF6DA0D}" destId="{7E846CC3-C815-480D-B151-EC80C02F93D4}" srcOrd="2" destOrd="0" presId="urn:microsoft.com/office/officeart/2018/2/layout/IconLabelList"/>
    <dgm:cxn modelId="{A3F41BFF-1C10-4AB1-A266-0D9001B9B72D}" type="presParOf" srcId="{7E846CC3-C815-480D-B151-EC80C02F93D4}" destId="{98C4811B-B377-4587-862F-2C20DF4C4DA0}" srcOrd="0" destOrd="0" presId="urn:microsoft.com/office/officeart/2018/2/layout/IconLabelList"/>
    <dgm:cxn modelId="{40460DEC-91A6-45BA-9A49-AEAD20F21FF2}" type="presParOf" srcId="{7E846CC3-C815-480D-B151-EC80C02F93D4}" destId="{804A1467-D5CB-43C9-B450-49AF7E6CE4A2}" srcOrd="1" destOrd="0" presId="urn:microsoft.com/office/officeart/2018/2/layout/IconLabelList"/>
    <dgm:cxn modelId="{AF3C4D00-6C68-4F8D-B14F-1E5697A91D50}" type="presParOf" srcId="{7E846CC3-C815-480D-B151-EC80C02F93D4}" destId="{C3F58D54-4029-40B2-9AB3-207BAD92F6F9}" srcOrd="2" destOrd="0" presId="urn:microsoft.com/office/officeart/2018/2/layout/IconLabelList"/>
    <dgm:cxn modelId="{91979D6A-145D-420F-A3F0-EDFA0931FA31}" type="presParOf" srcId="{F7507B92-B5A9-488A-8294-F6774BF6DA0D}" destId="{070148A8-0999-4E19-B6DA-5F6CB7A1F703}" srcOrd="3" destOrd="0" presId="urn:microsoft.com/office/officeart/2018/2/layout/IconLabelList"/>
    <dgm:cxn modelId="{735A7A5F-05F0-4A26-9420-B49BBA0582CE}" type="presParOf" srcId="{F7507B92-B5A9-488A-8294-F6774BF6DA0D}" destId="{D0837F6C-24FF-4253-82B5-AEF047E1A817}" srcOrd="4" destOrd="0" presId="urn:microsoft.com/office/officeart/2018/2/layout/IconLabelList"/>
    <dgm:cxn modelId="{990BA3F2-5A7B-4090-8B72-6BE5BBC3638A}" type="presParOf" srcId="{D0837F6C-24FF-4253-82B5-AEF047E1A817}" destId="{39153D9C-AC4E-4792-BA3F-7347E4E25F33}" srcOrd="0" destOrd="0" presId="urn:microsoft.com/office/officeart/2018/2/layout/IconLabelList"/>
    <dgm:cxn modelId="{2D78C61A-A9D0-4D06-85EB-3AB589E2E400}" type="presParOf" srcId="{D0837F6C-24FF-4253-82B5-AEF047E1A817}" destId="{F2D46297-E841-4824-9DE8-61276745AA27}" srcOrd="1" destOrd="0" presId="urn:microsoft.com/office/officeart/2018/2/layout/IconLabelList"/>
    <dgm:cxn modelId="{9FF6CACA-BECB-4C8E-A683-68585E49F56F}" type="presParOf" srcId="{D0837F6C-24FF-4253-82B5-AEF047E1A817}" destId="{E9605FB6-0084-48BF-9EAF-E0E676F74614}" srcOrd="2" destOrd="0" presId="urn:microsoft.com/office/officeart/2018/2/layout/IconLabelList"/>
    <dgm:cxn modelId="{45AA0A55-6294-4E86-907A-D1673B4270E3}" type="presParOf" srcId="{F7507B92-B5A9-488A-8294-F6774BF6DA0D}" destId="{25802A0D-3261-48E8-9305-79D9386CF3E1}" srcOrd="5" destOrd="0" presId="urn:microsoft.com/office/officeart/2018/2/layout/IconLabelList"/>
    <dgm:cxn modelId="{90E598A0-58AA-488B-81DE-63C7EE5C9CB3}" type="presParOf" srcId="{F7507B92-B5A9-488A-8294-F6774BF6DA0D}" destId="{B2363EB7-F4A5-4F40-96E9-4107840E93B0}" srcOrd="6" destOrd="0" presId="urn:microsoft.com/office/officeart/2018/2/layout/IconLabelList"/>
    <dgm:cxn modelId="{9B325FE1-CFBD-4377-BC84-EA1DF1EAFD77}" type="presParOf" srcId="{B2363EB7-F4A5-4F40-96E9-4107840E93B0}" destId="{23B4232B-7625-4D04-B866-CD80E2C8ADF5}" srcOrd="0" destOrd="0" presId="urn:microsoft.com/office/officeart/2018/2/layout/IconLabelList"/>
    <dgm:cxn modelId="{A72C9184-A8A7-429B-803A-7554BDFF3CA3}" type="presParOf" srcId="{B2363EB7-F4A5-4F40-96E9-4107840E93B0}" destId="{0AEB6F23-B672-4AC2-BB6A-41E82BC722BA}" srcOrd="1" destOrd="0" presId="urn:microsoft.com/office/officeart/2018/2/layout/IconLabelList"/>
    <dgm:cxn modelId="{EE311D36-1545-4A83-905A-C7B340364DA1}" type="presParOf" srcId="{B2363EB7-F4A5-4F40-96E9-4107840E93B0}" destId="{2AD938CC-5052-48F9-8EEB-2500A4BEE9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F01B4-427F-4FAF-B07E-9E6D0830DBF9}">
      <dsp:nvSpPr>
        <dsp:cNvPr id="0" name=""/>
        <dsp:cNvSpPr/>
      </dsp:nvSpPr>
      <dsp:spPr>
        <a:xfrm>
          <a:off x="1068112" y="876711"/>
          <a:ext cx="930287" cy="9302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8EF7A-2300-405E-9BF1-7FA122810692}">
      <dsp:nvSpPr>
        <dsp:cNvPr id="0" name=""/>
        <dsp:cNvSpPr/>
      </dsp:nvSpPr>
      <dsp:spPr>
        <a:xfrm>
          <a:off x="499603" y="2098424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LSTM effective for composer classification from MIDI.</a:t>
          </a:r>
        </a:p>
      </dsp:txBody>
      <dsp:txXfrm>
        <a:off x="499603" y="2098424"/>
        <a:ext cx="2067305" cy="720000"/>
      </dsp:txXfrm>
    </dsp:sp>
    <dsp:sp modelId="{98C4811B-B377-4587-862F-2C20DF4C4DA0}">
      <dsp:nvSpPr>
        <dsp:cNvPr id="0" name=""/>
        <dsp:cNvSpPr/>
      </dsp:nvSpPr>
      <dsp:spPr>
        <a:xfrm>
          <a:off x="3497195" y="876711"/>
          <a:ext cx="930287" cy="9302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58D54-4029-40B2-9AB3-207BAD92F6F9}">
      <dsp:nvSpPr>
        <dsp:cNvPr id="0" name=""/>
        <dsp:cNvSpPr/>
      </dsp:nvSpPr>
      <dsp:spPr>
        <a:xfrm>
          <a:off x="2928686" y="2098424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Include more data for improved generalization.</a:t>
          </a:r>
        </a:p>
      </dsp:txBody>
      <dsp:txXfrm>
        <a:off x="2928686" y="2098424"/>
        <a:ext cx="2067305" cy="720000"/>
      </dsp:txXfrm>
    </dsp:sp>
    <dsp:sp modelId="{39153D9C-AC4E-4792-BA3F-7347E4E25F33}">
      <dsp:nvSpPr>
        <dsp:cNvPr id="0" name=""/>
        <dsp:cNvSpPr/>
      </dsp:nvSpPr>
      <dsp:spPr>
        <a:xfrm>
          <a:off x="5926279" y="876711"/>
          <a:ext cx="930287" cy="9302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05FB6-0084-48BF-9EAF-E0E676F74614}">
      <dsp:nvSpPr>
        <dsp:cNvPr id="0" name=""/>
        <dsp:cNvSpPr/>
      </dsp:nvSpPr>
      <dsp:spPr>
        <a:xfrm>
          <a:off x="5357770" y="2098424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Explore transformer architectures.</a:t>
          </a:r>
        </a:p>
      </dsp:txBody>
      <dsp:txXfrm>
        <a:off x="5357770" y="2098424"/>
        <a:ext cx="2067305" cy="720000"/>
      </dsp:txXfrm>
    </dsp:sp>
    <dsp:sp modelId="{23B4232B-7625-4D04-B866-CD80E2C8ADF5}">
      <dsp:nvSpPr>
        <dsp:cNvPr id="0" name=""/>
        <dsp:cNvSpPr/>
      </dsp:nvSpPr>
      <dsp:spPr>
        <a:xfrm>
          <a:off x="8355362" y="876711"/>
          <a:ext cx="930287" cy="9302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938CC-5052-48F9-8EEB-2500A4BEE9F0}">
      <dsp:nvSpPr>
        <dsp:cNvPr id="0" name=""/>
        <dsp:cNvSpPr/>
      </dsp:nvSpPr>
      <dsp:spPr>
        <a:xfrm>
          <a:off x="7786853" y="2098424"/>
          <a:ext cx="2067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Data augmentation for symbolic music.</a:t>
          </a:r>
        </a:p>
      </dsp:txBody>
      <dsp:txXfrm>
        <a:off x="7786853" y="2098424"/>
        <a:ext cx="206730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7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9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7138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02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29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75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84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5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3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3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3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5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456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Music Composer Classification Using LSTM and CNN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dirty="0"/>
              <a:t>AAI-511 Module 7 Project</a:t>
            </a:r>
          </a:p>
          <a:p>
            <a:pPr marL="0" indent="0" algn="ctr">
              <a:buNone/>
            </a:pPr>
            <a:r>
              <a:rPr dirty="0"/>
              <a:t>July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4F075-BC74-7DA7-21D0-9A5209466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3400"/>
            <a:ext cx="121920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t>Discussion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t>• LSTM outperforms CNN for sequential music data.</a:t>
            </a:r>
          </a:p>
          <a:p>
            <a:r>
              <a:t>• Rich features (pitch, duration, velocity) are crucial.</a:t>
            </a:r>
          </a:p>
          <a:p>
            <a:r>
              <a:t>• CNN-LSTM failed with reduced features.</a:t>
            </a:r>
          </a:p>
          <a:p>
            <a:r>
              <a:t>• Small dataset limits generalization.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F3F74-32C7-7ABE-479F-916BEBE05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3400"/>
            <a:ext cx="121920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&amp; Future Work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46F2ABF-7778-7CD4-8156-0E46580678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95" y="2096064"/>
          <a:ext cx="10353762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39103AD-CBD9-A23B-FB66-A29770631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613400"/>
            <a:ext cx="121920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41055"/>
            <a:ext cx="10353761" cy="132632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567377"/>
            <a:ext cx="10842171" cy="38081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Classifying classical music by composer blends musicology and deep learning. Each composer has a distinctive style shaped by melodic patterns, harmonies, rhythms, and expressive choices. Using symbolic music data (MIDI), these stylistic traits can be analyzed for automated composer attribution.</a:t>
            </a:r>
          </a:p>
          <a:p>
            <a:pPr marL="0" indent="0">
              <a:buNone/>
            </a:pPr>
            <a:r>
              <a:rPr lang="en-US" dirty="0"/>
              <a:t>This project focuses on four major composers — </a:t>
            </a:r>
            <a:r>
              <a:rPr lang="en-US" b="1" dirty="0"/>
              <a:t>Bach, Beethoven, Chopin, and Mozart</a:t>
            </a:r>
            <a:r>
              <a:rPr lang="en-US" dirty="0"/>
              <a:t> — chosen for their historical influence and the availability of high-quality MIDI files.</a:t>
            </a:r>
          </a:p>
          <a:p>
            <a:pPr marL="0" indent="0">
              <a:buNone/>
            </a:pPr>
            <a:r>
              <a:rPr lang="en-US" dirty="0"/>
              <a:t>We compare three deep learning architectures:</a:t>
            </a:r>
          </a:p>
          <a:p>
            <a:pPr marL="0" indent="0">
              <a:buNone/>
            </a:pPr>
            <a:r>
              <a:rPr lang="en-US" b="1" dirty="0"/>
              <a:t>LSTM</a:t>
            </a:r>
            <a:r>
              <a:rPr lang="en-US" dirty="0"/>
              <a:t> – captures long-term temporal dependencies in note sequences</a:t>
            </a:r>
          </a:p>
          <a:p>
            <a:pPr marL="0" indent="0">
              <a:buNone/>
            </a:pPr>
            <a:r>
              <a:rPr lang="en-US" b="1" dirty="0"/>
              <a:t>CNN</a:t>
            </a:r>
            <a:r>
              <a:rPr lang="en-US" dirty="0"/>
              <a:t> – detects local temporal-spatial patterns</a:t>
            </a:r>
          </a:p>
          <a:p>
            <a:pPr marL="0" indent="0">
              <a:buNone/>
            </a:pPr>
            <a:r>
              <a:rPr lang="en-US" b="1" dirty="0"/>
              <a:t>CNN-LSTM hybrid</a:t>
            </a:r>
            <a:r>
              <a:rPr lang="en-US" dirty="0"/>
              <a:t> – combines CNN feature extraction with LSTM sequence modeling</a:t>
            </a:r>
          </a:p>
          <a:p>
            <a:pPr marL="0" indent="0">
              <a:buNone/>
            </a:pPr>
            <a:r>
              <a:rPr lang="en-US" dirty="0"/>
              <a:t>The goal is to identify which model best distinguishes composers and to gain insights for future music classification research.</a:t>
            </a:r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AAE693-8762-7D9E-7519-C5FD3062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3400"/>
            <a:ext cx="121920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t>Dataset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29" y="971549"/>
            <a:ext cx="6291528" cy="4616450"/>
          </a:xfrm>
        </p:spPr>
        <p:txBody>
          <a:bodyPr anchor="ctr">
            <a:normAutofit/>
          </a:bodyPr>
          <a:lstStyle/>
          <a:p>
            <a:r>
              <a:rPr dirty="0"/>
              <a:t>• 400 MIDI files (100 per composer)</a:t>
            </a:r>
          </a:p>
          <a:p>
            <a:r>
              <a:rPr dirty="0"/>
              <a:t>• Extracted features: pitch, duration, velocity</a:t>
            </a:r>
          </a:p>
          <a:p>
            <a:r>
              <a:rPr dirty="0"/>
              <a:t>• Balanced classes</a:t>
            </a:r>
          </a:p>
          <a:p>
            <a:r>
              <a:rPr dirty="0"/>
              <a:t>• Padded sequences for model input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5DDDD-38A4-08B7-D68D-BF644AAAF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3400"/>
            <a:ext cx="121920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Feature extraction with PrettyMIDI and Music21</a:t>
            </a:r>
          </a:p>
          <a:p>
            <a:r>
              <a:t>• Standardized sequence length</a:t>
            </a:r>
          </a:p>
          <a:p>
            <a:r>
              <a:t>• Train/test split for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367801-6AC6-DA12-D855-D2CD13092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3400"/>
            <a:ext cx="121920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LSTM: 128 units → Dropout → Dense layers</a:t>
            </a:r>
          </a:p>
          <a:p>
            <a:r>
              <a:t>2. CNN: Conv1D + MaxPooling → Dense layers</a:t>
            </a:r>
          </a:p>
          <a:p>
            <a:r>
              <a:t>3. CNN-LSTM: Conv1D + MaxPooling → LSTM → Dense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7D056-5DC1-7FDA-7AD2-74A060422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3400"/>
            <a:ext cx="121920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Epochs: 15</a:t>
            </a:r>
          </a:p>
          <a:p>
            <a:r>
              <a:t>• Batch size: 32</a:t>
            </a:r>
          </a:p>
          <a:p>
            <a:r>
              <a:t>• Optimizer: Adam</a:t>
            </a:r>
          </a:p>
          <a:p>
            <a:r>
              <a:t>• Loss: Categorical crossentropy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3E9877-FC62-419D-C5E5-6FE964D60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3400"/>
            <a:ext cx="121920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- 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350" y="1918264"/>
            <a:ext cx="10353762" cy="3695136"/>
          </a:xfrm>
        </p:spPr>
        <p:txBody>
          <a:bodyPr/>
          <a:lstStyle/>
          <a:p>
            <a:r>
              <a:rPr dirty="0"/>
              <a:t>Validation Accuracy ≈ 64%</a:t>
            </a:r>
          </a:p>
          <a:p>
            <a:r>
              <a:rPr dirty="0"/>
              <a:t>Balanced performance across classes.</a:t>
            </a:r>
          </a:p>
        </p:txBody>
      </p:sp>
      <p:pic>
        <p:nvPicPr>
          <p:cNvPr id="4" name="Picture 3" descr="slide_img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531" y="1684859"/>
            <a:ext cx="6889411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E333C0-CAC8-EBB0-1B36-8BBC26A63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3400"/>
            <a:ext cx="121920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- 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Slightly lower accuracy than LSTM.</a:t>
            </a:r>
          </a:p>
        </p:txBody>
      </p:sp>
      <p:pic>
        <p:nvPicPr>
          <p:cNvPr id="4" name="Picture 3" descr="slide_img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854" y="1935921"/>
            <a:ext cx="3438728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C23BA6-3EAC-B91B-2251-9EAA21F5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3400"/>
            <a:ext cx="12192000" cy="1244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- CNN-LSTM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 ≈ 1%</a:t>
            </a:r>
          </a:p>
          <a:p>
            <a:r>
              <a:t>Severe underfitting due to limited features.</a:t>
            </a:r>
          </a:p>
        </p:txBody>
      </p:sp>
      <p:pic>
        <p:nvPicPr>
          <p:cNvPr id="4" name="Picture 3" descr="slide_img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823" y="1923564"/>
            <a:ext cx="3527249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AAFF05-8252-6257-82FF-24D7D9F0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3400"/>
            <a:ext cx="12192000" cy="1244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469</TotalTime>
  <Words>353</Words>
  <Application>Microsoft Macintosh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Music Composer Classification Using LSTM and CNN Models</vt:lpstr>
      <vt:lpstr>Introduction</vt:lpstr>
      <vt:lpstr>Dataset</vt:lpstr>
      <vt:lpstr>Data Preprocessing</vt:lpstr>
      <vt:lpstr>Model Architectures</vt:lpstr>
      <vt:lpstr>Training Setup</vt:lpstr>
      <vt:lpstr>Results - LSTM</vt:lpstr>
      <vt:lpstr>Results - CNN</vt:lpstr>
      <vt:lpstr>Results - CNN-LSTM</vt:lpstr>
      <vt:lpstr>Discussion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JaiSaiBaba</dc:creator>
  <cp:keywords/>
  <dc:description>generated using python-pptx</dc:description>
  <cp:lastModifiedBy>Neha Pandey</cp:lastModifiedBy>
  <cp:revision>7</cp:revision>
  <dcterms:created xsi:type="dcterms:W3CDTF">2013-01-27T09:14:16Z</dcterms:created>
  <dcterms:modified xsi:type="dcterms:W3CDTF">2025-08-11T00:53:05Z</dcterms:modified>
  <cp:category/>
</cp:coreProperties>
</file>