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59" r:id="rId6"/>
    <p:sldId id="260" r:id="rId7"/>
    <p:sldId id="265" r:id="rId8"/>
    <p:sldId id="266" r:id="rId9"/>
    <p:sldId id="267" r:id="rId10"/>
    <p:sldId id="262" r:id="rId11"/>
    <p:sldId id="263" r:id="rId12"/>
    <p:sldId id="264" r:id="rId13"/>
    <p:sldId id="269" r:id="rId14"/>
    <p:sldId id="261"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00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2" d="100"/>
          <a:sy n="82" d="100"/>
        </p:scale>
        <p:origin x="180"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Work\Personal\Coursera\Data%20Science\Course%209\Assignment\Data-1.txt"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Work\Personal\Coursera\Data%20Science\Course%209\Assignment\Data-1.txt"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CBD</a:t>
            </a:r>
          </a:p>
        </c:rich>
      </c:tx>
      <c:layout>
        <c:manualLayout>
          <c:xMode val="edge"/>
          <c:yMode val="edge"/>
          <c:x val="0.46480555555555558"/>
          <c:y val="0.125"/>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5690091863517062"/>
          <c:y val="9.7638888888888914E-2"/>
          <c:w val="0.69039085739282591"/>
          <c:h val="0.72456802274715648"/>
        </c:manualLayout>
      </c:layout>
      <c:barChart>
        <c:barDir val="bar"/>
        <c:grouping val="stacked"/>
        <c:varyColors val="0"/>
        <c:ser>
          <c:idx val="0"/>
          <c:order val="0"/>
          <c:spPr>
            <a:solidFill>
              <a:schemeClr val="accent5"/>
            </a:solidFill>
            <a:ln>
              <a:noFill/>
            </a:ln>
            <a:effectLst/>
          </c:spPr>
          <c:invertIfNegative val="0"/>
          <c:cat>
            <c:strRef>
              <c:f>Sheet1!$B$3:$B$23</c:f>
              <c:strCache>
                <c:ptCount val="21"/>
                <c:pt idx="0">
                  <c:v>Café </c:v>
                </c:pt>
                <c:pt idx="1">
                  <c:v>Korean Restaurant</c:v>
                </c:pt>
                <c:pt idx="2">
                  <c:v>Italian Restaurant </c:v>
                </c:pt>
                <c:pt idx="3">
                  <c:v>  Hotel </c:v>
                </c:pt>
                <c:pt idx="4">
                  <c:v>Chinese Restaurant </c:v>
                </c:pt>
                <c:pt idx="5">
                  <c:v>Food Court </c:v>
                </c:pt>
                <c:pt idx="6">
                  <c:v>Japanese Restaurant </c:v>
                </c:pt>
                <c:pt idx="7">
                  <c:v>Bakery</c:v>
                </c:pt>
                <c:pt idx="8">
                  <c:v>Cocktail Bar </c:v>
                </c:pt>
                <c:pt idx="9">
                  <c:v>Coffee Shop</c:v>
                </c:pt>
                <c:pt idx="10">
                  <c:v>Asian Restaurant </c:v>
                </c:pt>
                <c:pt idx="11">
                  <c:v>French Restaurant </c:v>
                </c:pt>
                <c:pt idx="12">
                  <c:v>Ramen Restaurant</c:v>
                </c:pt>
                <c:pt idx="13">
                  <c:v> Restaurant</c:v>
                </c:pt>
                <c:pt idx="14">
                  <c:v>Spanish Restaurant </c:v>
                </c:pt>
                <c:pt idx="15">
                  <c:v>Tapas Restaurant</c:v>
                </c:pt>
                <c:pt idx="16">
                  <c:v>Tea Room</c:v>
                </c:pt>
                <c:pt idx="17">
                  <c:v>Gym / Fitness Center </c:v>
                </c:pt>
                <c:pt idx="18">
                  <c:v>American Restaurant</c:v>
                </c:pt>
                <c:pt idx="19">
                  <c:v>Dessert Shop</c:v>
                </c:pt>
                <c:pt idx="20">
                  <c:v> Beer Bar</c:v>
                </c:pt>
              </c:strCache>
            </c:strRef>
          </c:cat>
          <c:val>
            <c:numRef>
              <c:f>Sheet1!$C$3:$C$23</c:f>
              <c:numCache>
                <c:formatCode>General</c:formatCode>
                <c:ptCount val="21"/>
                <c:pt idx="0">
                  <c:v>7.0000000000000007E-2</c:v>
                </c:pt>
                <c:pt idx="1">
                  <c:v>0.06</c:v>
                </c:pt>
                <c:pt idx="2">
                  <c:v>0.05</c:v>
                </c:pt>
                <c:pt idx="3">
                  <c:v>0.05</c:v>
                </c:pt>
                <c:pt idx="4">
                  <c:v>0.04</c:v>
                </c:pt>
                <c:pt idx="5">
                  <c:v>0.04</c:v>
                </c:pt>
                <c:pt idx="6">
                  <c:v>0.04</c:v>
                </c:pt>
                <c:pt idx="7">
                  <c:v>0.03</c:v>
                </c:pt>
                <c:pt idx="8">
                  <c:v>0.03</c:v>
                </c:pt>
                <c:pt idx="9">
                  <c:v>0.03</c:v>
                </c:pt>
                <c:pt idx="10">
                  <c:v>0.03</c:v>
                </c:pt>
                <c:pt idx="11">
                  <c:v>0.03</c:v>
                </c:pt>
                <c:pt idx="12">
                  <c:v>0.02</c:v>
                </c:pt>
                <c:pt idx="13">
                  <c:v>0.02</c:v>
                </c:pt>
                <c:pt idx="14">
                  <c:v>0.02</c:v>
                </c:pt>
                <c:pt idx="15">
                  <c:v>0.02</c:v>
                </c:pt>
                <c:pt idx="16">
                  <c:v>0.02</c:v>
                </c:pt>
                <c:pt idx="17">
                  <c:v>0.02</c:v>
                </c:pt>
                <c:pt idx="18">
                  <c:v>0.02</c:v>
                </c:pt>
                <c:pt idx="19">
                  <c:v>0.02</c:v>
                </c:pt>
                <c:pt idx="20">
                  <c:v>0.02</c:v>
                </c:pt>
              </c:numCache>
            </c:numRef>
          </c:val>
          <c:extLst>
            <c:ext xmlns:c16="http://schemas.microsoft.com/office/drawing/2014/chart" uri="{C3380CC4-5D6E-409C-BE32-E72D297353CC}">
              <c16:uniqueId val="{00000000-2ECE-469B-8289-9C4E0B03D113}"/>
            </c:ext>
          </c:extLst>
        </c:ser>
        <c:dLbls>
          <c:showLegendKey val="0"/>
          <c:showVal val="0"/>
          <c:showCatName val="0"/>
          <c:showSerName val="0"/>
          <c:showPercent val="0"/>
          <c:showBubbleSize val="0"/>
        </c:dLbls>
        <c:gapWidth val="150"/>
        <c:overlap val="100"/>
        <c:axId val="386394376"/>
        <c:axId val="386394704"/>
      </c:barChart>
      <c:catAx>
        <c:axId val="3863943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394704"/>
        <c:crosses val="autoZero"/>
        <c:auto val="1"/>
        <c:lblAlgn val="ctr"/>
        <c:lblOffset val="100"/>
        <c:noMultiLvlLbl val="0"/>
      </c:catAx>
      <c:valAx>
        <c:axId val="3863947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layout>
            <c:manualLayout>
              <c:xMode val="edge"/>
              <c:yMode val="edge"/>
              <c:x val="0.4874435695538058"/>
              <c:y val="0.8925692621755614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3943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Marina Area </a:t>
            </a:r>
          </a:p>
        </c:rich>
      </c:tx>
      <c:layout>
        <c:manualLayout>
          <c:xMode val="edge"/>
          <c:yMode val="edge"/>
          <c:x val="0.48980555555555555"/>
          <c:y val="0.16666666666666666"/>
        </c:manualLayout>
      </c:layout>
      <c:overlay val="0"/>
      <c:spPr>
        <a:noFill/>
        <a:ln>
          <a:noFill/>
        </a:ln>
        <a:effectLst/>
      </c:spPr>
    </c:title>
    <c:autoTitleDeleted val="0"/>
    <c:plotArea>
      <c:layout>
        <c:manualLayout>
          <c:layoutTarget val="inner"/>
          <c:xMode val="edge"/>
          <c:yMode val="edge"/>
          <c:x val="0.25690091863517062"/>
          <c:y val="9.7638888888888914E-2"/>
          <c:w val="0.69039085739282591"/>
          <c:h val="0.72456802274715648"/>
        </c:manualLayout>
      </c:layout>
      <c:barChart>
        <c:barDir val="bar"/>
        <c:grouping val="stacked"/>
        <c:varyColors val="0"/>
        <c:ser>
          <c:idx val="0"/>
          <c:order val="0"/>
          <c:spPr>
            <a:solidFill>
              <a:schemeClr val="accent2">
                <a:lumMod val="60000"/>
                <a:lumOff val="40000"/>
              </a:schemeClr>
            </a:solidFill>
            <a:ln>
              <a:noFill/>
            </a:ln>
            <a:effectLst/>
          </c:spPr>
          <c:invertIfNegative val="0"/>
          <c:cat>
            <c:strRef>
              <c:f>'Data-1'!$B$1:$B$21</c:f>
              <c:strCache>
                <c:ptCount val="21"/>
                <c:pt idx="0">
                  <c:v>Korean Restaurant</c:v>
                </c:pt>
                <c:pt idx="1">
                  <c:v>Café</c:v>
                </c:pt>
                <c:pt idx="2">
                  <c:v>Italian Restaurant</c:v>
                </c:pt>
                <c:pt idx="3">
                  <c:v>Chinese Restaurant</c:v>
                </c:pt>
                <c:pt idx="4">
                  <c:v>Food Court</c:v>
                </c:pt>
                <c:pt idx="5">
                  <c:v>Japanese Restaurant</c:v>
                </c:pt>
                <c:pt idx="6">
                  <c:v>Coffee Shop</c:v>
                </c:pt>
                <c:pt idx="7">
                  <c:v>Asian Restaurant</c:v>
                </c:pt>
                <c:pt idx="8">
                  <c:v>Cocktail Bar</c:v>
                </c:pt>
                <c:pt idx="9">
                  <c:v>Dessert Shop</c:v>
                </c:pt>
                <c:pt idx="10">
                  <c:v>Vegetarian / Vegan Restaurant</c:v>
                </c:pt>
                <c:pt idx="11">
                  <c:v>Tea Room</c:v>
                </c:pt>
                <c:pt idx="12">
                  <c:v>Tapas Restaurant</c:v>
                </c:pt>
                <c:pt idx="13">
                  <c:v>Seafood Restaurant</c:v>
                </c:pt>
                <c:pt idx="14">
                  <c:v>French Restaurant</c:v>
                </c:pt>
                <c:pt idx="15">
                  <c:v>American Restaurant</c:v>
                </c:pt>
                <c:pt idx="16">
                  <c:v>Burger Joint</c:v>
                </c:pt>
                <c:pt idx="17">
                  <c:v>Australian Restaurant</c:v>
                </c:pt>
                <c:pt idx="18">
                  <c:v>Bakery</c:v>
                </c:pt>
                <c:pt idx="19">
                  <c:v>Beer Garden</c:v>
                </c:pt>
                <c:pt idx="20">
                  <c:v>Bookstore</c:v>
                </c:pt>
              </c:strCache>
            </c:strRef>
          </c:cat>
          <c:val>
            <c:numRef>
              <c:f>'Data-1'!$C$1:$C$21</c:f>
              <c:numCache>
                <c:formatCode>General</c:formatCode>
                <c:ptCount val="21"/>
                <c:pt idx="0">
                  <c:v>7.0000000000000007E-2</c:v>
                </c:pt>
                <c:pt idx="1">
                  <c:v>7.0000000000000007E-2</c:v>
                </c:pt>
                <c:pt idx="2">
                  <c:v>0.05</c:v>
                </c:pt>
                <c:pt idx="3">
                  <c:v>0.05</c:v>
                </c:pt>
                <c:pt idx="4">
                  <c:v>0.04</c:v>
                </c:pt>
                <c:pt idx="5">
                  <c:v>0.04</c:v>
                </c:pt>
                <c:pt idx="6">
                  <c:v>0.04</c:v>
                </c:pt>
                <c:pt idx="7">
                  <c:v>0.03</c:v>
                </c:pt>
                <c:pt idx="8">
                  <c:v>0.03</c:v>
                </c:pt>
                <c:pt idx="9">
                  <c:v>0.03</c:v>
                </c:pt>
                <c:pt idx="10">
                  <c:v>0.02</c:v>
                </c:pt>
                <c:pt idx="11">
                  <c:v>0.02</c:v>
                </c:pt>
                <c:pt idx="12">
                  <c:v>0.02</c:v>
                </c:pt>
                <c:pt idx="13">
                  <c:v>0.02</c:v>
                </c:pt>
                <c:pt idx="14">
                  <c:v>0.02</c:v>
                </c:pt>
                <c:pt idx="15">
                  <c:v>0.02</c:v>
                </c:pt>
                <c:pt idx="16">
                  <c:v>0.02</c:v>
                </c:pt>
                <c:pt idx="17">
                  <c:v>0.02</c:v>
                </c:pt>
                <c:pt idx="18">
                  <c:v>0.02</c:v>
                </c:pt>
                <c:pt idx="19">
                  <c:v>0.02</c:v>
                </c:pt>
                <c:pt idx="20">
                  <c:v>0.02</c:v>
                </c:pt>
              </c:numCache>
            </c:numRef>
          </c:val>
          <c:extLst>
            <c:ext xmlns:c16="http://schemas.microsoft.com/office/drawing/2014/chart" uri="{C3380CC4-5D6E-409C-BE32-E72D297353CC}">
              <c16:uniqueId val="{00000000-192D-46A2-B569-2BB0B05A1311}"/>
            </c:ext>
          </c:extLst>
        </c:ser>
        <c:dLbls>
          <c:showLegendKey val="0"/>
          <c:showVal val="0"/>
          <c:showCatName val="0"/>
          <c:showSerName val="0"/>
          <c:showPercent val="0"/>
          <c:showBubbleSize val="0"/>
        </c:dLbls>
        <c:gapWidth val="150"/>
        <c:overlap val="100"/>
        <c:axId val="386394376"/>
        <c:axId val="386394704"/>
      </c:barChart>
      <c:catAx>
        <c:axId val="3863943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394704"/>
        <c:crosses val="autoZero"/>
        <c:auto val="1"/>
        <c:lblAlgn val="ctr"/>
        <c:lblOffset val="100"/>
        <c:noMultiLvlLbl val="0"/>
      </c:catAx>
      <c:valAx>
        <c:axId val="3863947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layout>
            <c:manualLayout>
              <c:xMode val="edge"/>
              <c:yMode val="edge"/>
              <c:x val="0.4874435695538058"/>
              <c:y val="0.89256926217556143"/>
            </c:manualLayout>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394376"/>
        <c:crosses val="autoZero"/>
        <c:crossBetween val="between"/>
      </c:valAx>
    </c:plotArea>
    <c:plotVisOnly val="1"/>
    <c:dispBlanksAs val="gap"/>
    <c:showDLblsOverMax val="0"/>
  </c:chart>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Orchard</a:t>
            </a:r>
          </a:p>
        </c:rich>
      </c:tx>
      <c:layout>
        <c:manualLayout>
          <c:xMode val="edge"/>
          <c:yMode val="edge"/>
          <c:x val="0.4009166666666667"/>
          <c:y val="0.19907407407407407"/>
        </c:manualLayout>
      </c:layout>
      <c:overlay val="0"/>
      <c:spPr>
        <a:noFill/>
        <a:ln>
          <a:noFill/>
        </a:ln>
        <a:effectLst/>
      </c:spPr>
    </c:title>
    <c:autoTitleDeleted val="0"/>
    <c:plotArea>
      <c:layout>
        <c:manualLayout>
          <c:layoutTarget val="inner"/>
          <c:xMode val="edge"/>
          <c:yMode val="edge"/>
          <c:x val="0.25690091863517062"/>
          <c:y val="9.7638888888888914E-2"/>
          <c:w val="0.69039085739282591"/>
          <c:h val="0.72456802274715648"/>
        </c:manualLayout>
      </c:layout>
      <c:barChart>
        <c:barDir val="bar"/>
        <c:grouping val="stacked"/>
        <c:varyColors val="0"/>
        <c:ser>
          <c:idx val="0"/>
          <c:order val="0"/>
          <c:spPr>
            <a:solidFill>
              <a:schemeClr val="accent5"/>
            </a:solidFill>
            <a:ln>
              <a:noFill/>
            </a:ln>
            <a:effectLst/>
          </c:spPr>
          <c:invertIfNegative val="0"/>
          <c:cat>
            <c:strRef>
              <c:f>'Data-1'!$B$1:$B$21</c:f>
              <c:strCache>
                <c:ptCount val="21"/>
                <c:pt idx="0">
                  <c:v>Chinese Restaurant</c:v>
                </c:pt>
                <c:pt idx="1">
                  <c:v>Korean Restaurant</c:v>
                </c:pt>
                <c:pt idx="2">
                  <c:v>Hostel</c:v>
                </c:pt>
                <c:pt idx="3">
                  <c:v>Cocktail Bar</c:v>
                </c:pt>
                <c:pt idx="4">
                  <c:v>Café</c:v>
                </c:pt>
                <c:pt idx="5">
                  <c:v>Italian Restaurant</c:v>
                </c:pt>
                <c:pt idx="6">
                  <c:v>Japanese Restaurant</c:v>
                </c:pt>
                <c:pt idx="7">
                  <c:v>Seafood Restaurant</c:v>
                </c:pt>
                <c:pt idx="8">
                  <c:v>Spa</c:v>
                </c:pt>
                <c:pt idx="9">
                  <c:v>Food Court</c:v>
                </c:pt>
                <c:pt idx="10">
                  <c:v>Burger Joint</c:v>
                </c:pt>
                <c:pt idx="11">
                  <c:v>Spanish Restaurant</c:v>
                </c:pt>
                <c:pt idx="12">
                  <c:v>Australian Restaurant</c:v>
                </c:pt>
                <c:pt idx="13">
                  <c:v>Bakery</c:v>
                </c:pt>
                <c:pt idx="14">
                  <c:v>Asian Restaurant</c:v>
                </c:pt>
                <c:pt idx="15">
                  <c:v>Hotel</c:v>
                </c:pt>
                <c:pt idx="16">
                  <c:v>Wine Bar</c:v>
                </c:pt>
                <c:pt idx="17">
                  <c:v>Beer Bar</c:v>
                </c:pt>
                <c:pt idx="18">
                  <c:v>Vegetarian / Vegan Restaurant</c:v>
                </c:pt>
                <c:pt idx="19">
                  <c:v>Beer Garden</c:v>
                </c:pt>
                <c:pt idx="20">
                  <c:v>French Restaurant</c:v>
                </c:pt>
              </c:strCache>
            </c:strRef>
          </c:cat>
          <c:val>
            <c:numRef>
              <c:f>'Data-1'!$C$1:$C$21</c:f>
              <c:numCache>
                <c:formatCode>General</c:formatCode>
                <c:ptCount val="21"/>
                <c:pt idx="0">
                  <c:v>0.09</c:v>
                </c:pt>
                <c:pt idx="1">
                  <c:v>0.06</c:v>
                </c:pt>
                <c:pt idx="2">
                  <c:v>0.05</c:v>
                </c:pt>
                <c:pt idx="3">
                  <c:v>0.05</c:v>
                </c:pt>
                <c:pt idx="4">
                  <c:v>0.04</c:v>
                </c:pt>
                <c:pt idx="5">
                  <c:v>0.03</c:v>
                </c:pt>
                <c:pt idx="6">
                  <c:v>0.03</c:v>
                </c:pt>
                <c:pt idx="7">
                  <c:v>0.03</c:v>
                </c:pt>
                <c:pt idx="8">
                  <c:v>0.03</c:v>
                </c:pt>
                <c:pt idx="9">
                  <c:v>0.03</c:v>
                </c:pt>
                <c:pt idx="10">
                  <c:v>0.02</c:v>
                </c:pt>
                <c:pt idx="11">
                  <c:v>0.02</c:v>
                </c:pt>
                <c:pt idx="12">
                  <c:v>0.02</c:v>
                </c:pt>
                <c:pt idx="13">
                  <c:v>0.02</c:v>
                </c:pt>
                <c:pt idx="14">
                  <c:v>0.02</c:v>
                </c:pt>
                <c:pt idx="15">
                  <c:v>0.02</c:v>
                </c:pt>
                <c:pt idx="16">
                  <c:v>0.02</c:v>
                </c:pt>
                <c:pt idx="17">
                  <c:v>0.02</c:v>
                </c:pt>
                <c:pt idx="18">
                  <c:v>0.02</c:v>
                </c:pt>
                <c:pt idx="19">
                  <c:v>0.02</c:v>
                </c:pt>
                <c:pt idx="20">
                  <c:v>0.02</c:v>
                </c:pt>
              </c:numCache>
            </c:numRef>
          </c:val>
          <c:extLst>
            <c:ext xmlns:c16="http://schemas.microsoft.com/office/drawing/2014/chart" uri="{C3380CC4-5D6E-409C-BE32-E72D297353CC}">
              <c16:uniqueId val="{00000000-E028-49BB-8E13-C6CF3CA36005}"/>
            </c:ext>
          </c:extLst>
        </c:ser>
        <c:dLbls>
          <c:showLegendKey val="0"/>
          <c:showVal val="0"/>
          <c:showCatName val="0"/>
          <c:showSerName val="0"/>
          <c:showPercent val="0"/>
          <c:showBubbleSize val="0"/>
        </c:dLbls>
        <c:gapWidth val="150"/>
        <c:overlap val="100"/>
        <c:axId val="386394376"/>
        <c:axId val="386394704"/>
      </c:barChart>
      <c:catAx>
        <c:axId val="3863943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394704"/>
        <c:crosses val="autoZero"/>
        <c:auto val="1"/>
        <c:lblAlgn val="ctr"/>
        <c:lblOffset val="100"/>
        <c:noMultiLvlLbl val="0"/>
      </c:catAx>
      <c:valAx>
        <c:axId val="3863947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layout>
            <c:manualLayout>
              <c:xMode val="edge"/>
              <c:yMode val="edge"/>
              <c:x val="0.4874435695538058"/>
              <c:y val="0.89256926217556143"/>
            </c:manualLayout>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394376"/>
        <c:crosses val="autoZero"/>
        <c:crossBetween val="between"/>
      </c:valAx>
    </c:plotArea>
    <c:plotVisOnly val="1"/>
    <c:dispBlanksAs val="gap"/>
    <c:showDLblsOverMax val="0"/>
  </c:chart>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455D76-AA05-414D-972D-AA253440B887}"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414E7-AA29-471B-823A-047893DCA6D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271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55D76-AA05-414D-972D-AA253440B887}"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414E7-AA29-471B-823A-047893DCA6D8}" type="slidenum">
              <a:rPr lang="en-US" smtClean="0"/>
              <a:t>‹#›</a:t>
            </a:fld>
            <a:endParaRPr lang="en-US"/>
          </a:p>
        </p:txBody>
      </p:sp>
    </p:spTree>
    <p:extLst>
      <p:ext uri="{BB962C8B-B14F-4D97-AF65-F5344CB8AC3E}">
        <p14:creationId xmlns:p14="http://schemas.microsoft.com/office/powerpoint/2010/main" val="398947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55D76-AA05-414D-972D-AA253440B887}"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414E7-AA29-471B-823A-047893DCA6D8}" type="slidenum">
              <a:rPr lang="en-US" smtClean="0"/>
              <a:t>‹#›</a:t>
            </a:fld>
            <a:endParaRPr lang="en-US"/>
          </a:p>
        </p:txBody>
      </p:sp>
    </p:spTree>
    <p:extLst>
      <p:ext uri="{BB962C8B-B14F-4D97-AF65-F5344CB8AC3E}">
        <p14:creationId xmlns:p14="http://schemas.microsoft.com/office/powerpoint/2010/main" val="1630932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55D76-AA05-414D-972D-AA253440B887}"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414E7-AA29-471B-823A-047893DCA6D8}" type="slidenum">
              <a:rPr lang="en-US" smtClean="0"/>
              <a:t>‹#›</a:t>
            </a:fld>
            <a:endParaRPr lang="en-US"/>
          </a:p>
        </p:txBody>
      </p:sp>
    </p:spTree>
    <p:extLst>
      <p:ext uri="{BB962C8B-B14F-4D97-AF65-F5344CB8AC3E}">
        <p14:creationId xmlns:p14="http://schemas.microsoft.com/office/powerpoint/2010/main" val="745815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455D76-AA05-414D-972D-AA253440B887}"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414E7-AA29-471B-823A-047893DCA6D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610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455D76-AA05-414D-972D-AA253440B887}"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414E7-AA29-471B-823A-047893DCA6D8}" type="slidenum">
              <a:rPr lang="en-US" smtClean="0"/>
              <a:t>‹#›</a:t>
            </a:fld>
            <a:endParaRPr lang="en-US"/>
          </a:p>
        </p:txBody>
      </p:sp>
    </p:spTree>
    <p:extLst>
      <p:ext uri="{BB962C8B-B14F-4D97-AF65-F5344CB8AC3E}">
        <p14:creationId xmlns:p14="http://schemas.microsoft.com/office/powerpoint/2010/main" val="2522678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455D76-AA05-414D-972D-AA253440B887}" type="datetimeFigureOut">
              <a:rPr lang="en-US" smtClean="0"/>
              <a:t>11/29/2018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1414E7-AA29-471B-823A-047893DCA6D8}" type="slidenum">
              <a:rPr lang="en-US" smtClean="0"/>
              <a:t>‹#›</a:t>
            </a:fld>
            <a:endParaRPr lang="en-US"/>
          </a:p>
        </p:txBody>
      </p:sp>
    </p:spTree>
    <p:extLst>
      <p:ext uri="{BB962C8B-B14F-4D97-AF65-F5344CB8AC3E}">
        <p14:creationId xmlns:p14="http://schemas.microsoft.com/office/powerpoint/2010/main" val="2266783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455D76-AA05-414D-972D-AA253440B887}" type="datetimeFigureOut">
              <a:rPr lang="en-US" smtClean="0"/>
              <a:t>11/29/2018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414E7-AA29-471B-823A-047893DCA6D8}" type="slidenum">
              <a:rPr lang="en-US" smtClean="0"/>
              <a:t>‹#›</a:t>
            </a:fld>
            <a:endParaRPr lang="en-US"/>
          </a:p>
        </p:txBody>
      </p:sp>
    </p:spTree>
    <p:extLst>
      <p:ext uri="{BB962C8B-B14F-4D97-AF65-F5344CB8AC3E}">
        <p14:creationId xmlns:p14="http://schemas.microsoft.com/office/powerpoint/2010/main" val="1343773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455D76-AA05-414D-972D-AA253440B887}" type="datetimeFigureOut">
              <a:rPr lang="en-US" smtClean="0"/>
              <a:t>11/29/2018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21414E7-AA29-471B-823A-047893DCA6D8}" type="slidenum">
              <a:rPr lang="en-US" smtClean="0"/>
              <a:t>‹#›</a:t>
            </a:fld>
            <a:endParaRPr lang="en-US"/>
          </a:p>
        </p:txBody>
      </p:sp>
    </p:spTree>
    <p:extLst>
      <p:ext uri="{BB962C8B-B14F-4D97-AF65-F5344CB8AC3E}">
        <p14:creationId xmlns:p14="http://schemas.microsoft.com/office/powerpoint/2010/main" val="3960904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2455D76-AA05-414D-972D-AA253440B887}" type="datetimeFigureOut">
              <a:rPr lang="en-US" smtClean="0"/>
              <a:t>11/29/2018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21414E7-AA29-471B-823A-047893DCA6D8}" type="slidenum">
              <a:rPr lang="en-US" smtClean="0"/>
              <a:t>‹#›</a:t>
            </a:fld>
            <a:endParaRPr lang="en-US"/>
          </a:p>
        </p:txBody>
      </p:sp>
    </p:spTree>
    <p:extLst>
      <p:ext uri="{BB962C8B-B14F-4D97-AF65-F5344CB8AC3E}">
        <p14:creationId xmlns:p14="http://schemas.microsoft.com/office/powerpoint/2010/main" val="313451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2455D76-AA05-414D-972D-AA253440B887}"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414E7-AA29-471B-823A-047893DCA6D8}" type="slidenum">
              <a:rPr lang="en-US" smtClean="0"/>
              <a:t>‹#›</a:t>
            </a:fld>
            <a:endParaRPr lang="en-US"/>
          </a:p>
        </p:txBody>
      </p:sp>
    </p:spTree>
    <p:extLst>
      <p:ext uri="{BB962C8B-B14F-4D97-AF65-F5344CB8AC3E}">
        <p14:creationId xmlns:p14="http://schemas.microsoft.com/office/powerpoint/2010/main" val="26463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2455D76-AA05-414D-972D-AA253440B887}" type="datetimeFigureOut">
              <a:rPr lang="en-US" smtClean="0"/>
              <a:t>11/29/2018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21414E7-AA29-471B-823A-047893DCA6D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56727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99.co/" TargetMode="External"/><Relationship Id="rId2" Type="http://schemas.openxmlformats.org/officeDocument/2006/relationships/hyperlink" Target="https://keylocation.sg/singapore/districts-map" TargetMode="External"/><Relationship Id="rId1" Type="http://schemas.openxmlformats.org/officeDocument/2006/relationships/slideLayout" Target="../slideLayouts/slideLayout2.xml"/><Relationship Id="rId4" Type="http://schemas.openxmlformats.org/officeDocument/2006/relationships/hyperlink" Target="https://www.propertyguru.com.s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3D12B-5422-4039-B6DD-681AAB18EC2C}"/>
              </a:ext>
            </a:extLst>
          </p:cNvPr>
          <p:cNvSpPr>
            <a:spLocks noGrp="1"/>
          </p:cNvSpPr>
          <p:nvPr>
            <p:ph type="ctrTitle"/>
          </p:nvPr>
        </p:nvSpPr>
        <p:spPr>
          <a:xfrm>
            <a:off x="1097280" y="758952"/>
            <a:ext cx="10734502" cy="3566160"/>
          </a:xfrm>
        </p:spPr>
        <p:txBody>
          <a:bodyPr>
            <a:normAutofit/>
          </a:bodyPr>
          <a:lstStyle/>
          <a:p>
            <a:r>
              <a:rPr lang="en-US" sz="6600" b="1" dirty="0">
                <a:latin typeface="Book Antiqua" panose="02040602050305030304" pitchFamily="18" charset="0"/>
              </a:rPr>
              <a:t>THE BATTLE OF NEIGHBORHOOD</a:t>
            </a:r>
          </a:p>
        </p:txBody>
      </p:sp>
      <p:sp>
        <p:nvSpPr>
          <p:cNvPr id="3" name="Subtitle 2">
            <a:extLst>
              <a:ext uri="{FF2B5EF4-FFF2-40B4-BE49-F238E27FC236}">
                <a16:creationId xmlns:a16="http://schemas.microsoft.com/office/drawing/2014/main" id="{6087C791-7EA8-4CCD-A23C-8A6E1BC82EFF}"/>
              </a:ext>
            </a:extLst>
          </p:cNvPr>
          <p:cNvSpPr>
            <a:spLocks noGrp="1"/>
          </p:cNvSpPr>
          <p:nvPr>
            <p:ph type="subTitle" idx="1"/>
          </p:nvPr>
        </p:nvSpPr>
        <p:spPr>
          <a:xfrm>
            <a:off x="1100050" y="4455620"/>
            <a:ext cx="10731731" cy="1143000"/>
          </a:xfrm>
        </p:spPr>
        <p:txBody>
          <a:bodyPr/>
          <a:lstStyle/>
          <a:p>
            <a:r>
              <a:rPr lang="en-US" dirty="0"/>
              <a:t>Neha </a:t>
            </a:r>
            <a:r>
              <a:rPr lang="en-US" dirty="0" err="1"/>
              <a:t>ParOOL</a:t>
            </a:r>
            <a:endParaRPr lang="en-US" dirty="0"/>
          </a:p>
        </p:txBody>
      </p:sp>
    </p:spTree>
    <p:extLst>
      <p:ext uri="{BB962C8B-B14F-4D97-AF65-F5344CB8AC3E}">
        <p14:creationId xmlns:p14="http://schemas.microsoft.com/office/powerpoint/2010/main" val="3236598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5813-F1FA-49E2-8623-A377A9377778}"/>
              </a:ext>
            </a:extLst>
          </p:cNvPr>
          <p:cNvSpPr>
            <a:spLocks noGrp="1"/>
          </p:cNvSpPr>
          <p:nvPr>
            <p:ph type="title"/>
          </p:nvPr>
        </p:nvSpPr>
        <p:spPr>
          <a:xfrm>
            <a:off x="1019622" y="402536"/>
            <a:ext cx="10058400" cy="1450757"/>
          </a:xfrm>
        </p:spPr>
        <p:txBody>
          <a:bodyPr>
            <a:normAutofit/>
          </a:bodyPr>
          <a:lstStyle/>
          <a:p>
            <a:r>
              <a:rPr lang="en-US" sz="4000" dirty="0">
                <a:solidFill>
                  <a:schemeClr val="accent2">
                    <a:lumMod val="75000"/>
                  </a:schemeClr>
                </a:solidFill>
                <a:latin typeface="Book Antiqua" panose="02040602050305030304" pitchFamily="18" charset="0"/>
              </a:rPr>
              <a:t>Results (1): List of condos to consider</a:t>
            </a:r>
          </a:p>
        </p:txBody>
      </p:sp>
      <p:pic>
        <p:nvPicPr>
          <p:cNvPr id="4" name="Picture 3">
            <a:extLst>
              <a:ext uri="{FF2B5EF4-FFF2-40B4-BE49-F238E27FC236}">
                <a16:creationId xmlns:a16="http://schemas.microsoft.com/office/drawing/2014/main" id="{BB227ED6-3E91-4DDF-9170-3489B9DBB029}"/>
              </a:ext>
            </a:extLst>
          </p:cNvPr>
          <p:cNvPicPr>
            <a:picLocks noChangeAspect="1"/>
          </p:cNvPicPr>
          <p:nvPr/>
        </p:nvPicPr>
        <p:blipFill>
          <a:blip r:embed="rId2"/>
          <a:stretch>
            <a:fillRect/>
          </a:stretch>
        </p:blipFill>
        <p:spPr>
          <a:xfrm>
            <a:off x="741218" y="1743920"/>
            <a:ext cx="6703868" cy="4443000"/>
          </a:xfrm>
          <a:prstGeom prst="rect">
            <a:avLst/>
          </a:prstGeom>
        </p:spPr>
      </p:pic>
      <p:cxnSp>
        <p:nvCxnSpPr>
          <p:cNvPr id="5" name="Straight Arrow Connector 4">
            <a:extLst>
              <a:ext uri="{FF2B5EF4-FFF2-40B4-BE49-F238E27FC236}">
                <a16:creationId xmlns:a16="http://schemas.microsoft.com/office/drawing/2014/main" id="{585E7CBA-2A86-40AB-B7B3-29EA7B561E90}"/>
              </a:ext>
            </a:extLst>
          </p:cNvPr>
          <p:cNvCxnSpPr/>
          <p:nvPr/>
        </p:nvCxnSpPr>
        <p:spPr>
          <a:xfrm flipH="1">
            <a:off x="7560472" y="3561451"/>
            <a:ext cx="382088" cy="0"/>
          </a:xfrm>
          <a:prstGeom prst="straightConnector1">
            <a:avLst/>
          </a:prstGeom>
          <a:ln w="15875">
            <a:solidFill>
              <a:srgbClr val="AC0077"/>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87EBAB4-B27F-4D21-B84D-332019B1B834}"/>
              </a:ext>
            </a:extLst>
          </p:cNvPr>
          <p:cNvSpPr txBox="1"/>
          <p:nvPr/>
        </p:nvSpPr>
        <p:spPr>
          <a:xfrm>
            <a:off x="7942560" y="3330618"/>
            <a:ext cx="3301212" cy="1938992"/>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Consolas" panose="020B0609020204030204" pitchFamily="49" charset="0"/>
              </a:rPr>
              <a:t>Top 13 Condos where no. of listing is more than 50</a:t>
            </a:r>
          </a:p>
          <a:p>
            <a:pPr marL="171450" indent="-171450">
              <a:buFont typeface="Arial" panose="020B0604020202020204" pitchFamily="34" charset="0"/>
              <a:buChar char="•"/>
            </a:pPr>
            <a:r>
              <a:rPr lang="en-US" sz="1200" dirty="0">
                <a:latin typeface="Consolas" panose="020B0609020204030204" pitchFamily="49" charset="0"/>
              </a:rPr>
              <a:t>Price range is </a:t>
            </a:r>
          </a:p>
          <a:p>
            <a:pPr marL="628650" lvl="1" indent="-171450">
              <a:buFont typeface="Arial" panose="020B0604020202020204" pitchFamily="34" charset="0"/>
              <a:buChar char="•"/>
            </a:pPr>
            <a:r>
              <a:rPr lang="en-US" sz="1200" dirty="0">
                <a:latin typeface="Consolas" panose="020B0609020204030204" pitchFamily="49" charset="0"/>
              </a:rPr>
              <a:t>Min=2200</a:t>
            </a:r>
          </a:p>
          <a:p>
            <a:pPr marL="628650" lvl="1" indent="-171450">
              <a:buFont typeface="Arial" panose="020B0604020202020204" pitchFamily="34" charset="0"/>
              <a:buChar char="•"/>
            </a:pPr>
            <a:r>
              <a:rPr lang="en-US" sz="1200" dirty="0">
                <a:latin typeface="Consolas" panose="020B0609020204030204" pitchFamily="49" charset="0"/>
              </a:rPr>
              <a:t>Max=6300</a:t>
            </a:r>
          </a:p>
          <a:p>
            <a:pPr marL="171450" indent="-171450">
              <a:buFont typeface="Arial" panose="020B0604020202020204" pitchFamily="34" charset="0"/>
              <a:buChar char="•"/>
            </a:pPr>
            <a:r>
              <a:rPr lang="en-US" sz="1200" dirty="0">
                <a:latin typeface="Consolas" panose="020B0609020204030204" pitchFamily="49" charset="0"/>
              </a:rPr>
              <a:t>They belong to only three Neighborhoods</a:t>
            </a:r>
          </a:p>
          <a:p>
            <a:pPr marL="628650" lvl="1" indent="-171450">
              <a:buFont typeface="Arial" panose="020B0604020202020204" pitchFamily="34" charset="0"/>
              <a:buChar char="•"/>
            </a:pPr>
            <a:r>
              <a:rPr lang="en-US" sz="1200" dirty="0">
                <a:latin typeface="Consolas" panose="020B0609020204030204" pitchFamily="49" charset="0"/>
              </a:rPr>
              <a:t>Marina Area</a:t>
            </a:r>
          </a:p>
          <a:p>
            <a:pPr marL="628650" lvl="1" indent="-171450">
              <a:buFont typeface="Arial" panose="020B0604020202020204" pitchFamily="34" charset="0"/>
              <a:buChar char="•"/>
            </a:pPr>
            <a:r>
              <a:rPr lang="en-US" sz="1200" dirty="0">
                <a:latin typeface="Consolas" panose="020B0609020204030204" pitchFamily="49" charset="0"/>
              </a:rPr>
              <a:t>CBD</a:t>
            </a:r>
          </a:p>
          <a:p>
            <a:pPr marL="628650" lvl="1" indent="-171450">
              <a:buFont typeface="Arial" panose="020B0604020202020204" pitchFamily="34" charset="0"/>
              <a:buChar char="•"/>
            </a:pPr>
            <a:r>
              <a:rPr lang="en-US" sz="1200" dirty="0">
                <a:latin typeface="Consolas" panose="020B0609020204030204" pitchFamily="49" charset="0"/>
              </a:rPr>
              <a:t>Orchard</a:t>
            </a:r>
          </a:p>
        </p:txBody>
      </p:sp>
    </p:spTree>
    <p:extLst>
      <p:ext uri="{BB962C8B-B14F-4D97-AF65-F5344CB8AC3E}">
        <p14:creationId xmlns:p14="http://schemas.microsoft.com/office/powerpoint/2010/main" val="2827336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5813-F1FA-49E2-8623-A377A9377778}"/>
              </a:ext>
            </a:extLst>
          </p:cNvPr>
          <p:cNvSpPr>
            <a:spLocks noGrp="1"/>
          </p:cNvSpPr>
          <p:nvPr>
            <p:ph type="title"/>
          </p:nvPr>
        </p:nvSpPr>
        <p:spPr>
          <a:xfrm>
            <a:off x="665674" y="212512"/>
            <a:ext cx="10058400" cy="1450757"/>
          </a:xfrm>
        </p:spPr>
        <p:txBody>
          <a:bodyPr>
            <a:normAutofit/>
          </a:bodyPr>
          <a:lstStyle/>
          <a:p>
            <a:r>
              <a:rPr lang="en-US" sz="4000" dirty="0">
                <a:solidFill>
                  <a:schemeClr val="accent2">
                    <a:lumMod val="75000"/>
                  </a:schemeClr>
                </a:solidFill>
                <a:latin typeface="Book Antiqua" panose="02040602050305030304" pitchFamily="18" charset="0"/>
              </a:rPr>
              <a:t>Results (2):List of Amenities</a:t>
            </a:r>
          </a:p>
        </p:txBody>
      </p:sp>
      <p:pic>
        <p:nvPicPr>
          <p:cNvPr id="5" name="Picture 4">
            <a:extLst>
              <a:ext uri="{FF2B5EF4-FFF2-40B4-BE49-F238E27FC236}">
                <a16:creationId xmlns:a16="http://schemas.microsoft.com/office/drawing/2014/main" id="{C7690BFF-B3BA-4E7D-82B1-EA7A521ADE91}"/>
              </a:ext>
            </a:extLst>
          </p:cNvPr>
          <p:cNvPicPr>
            <a:picLocks noChangeAspect="1"/>
          </p:cNvPicPr>
          <p:nvPr/>
        </p:nvPicPr>
        <p:blipFill>
          <a:blip r:embed="rId2"/>
          <a:stretch>
            <a:fillRect/>
          </a:stretch>
        </p:blipFill>
        <p:spPr>
          <a:xfrm>
            <a:off x="665674" y="1753060"/>
            <a:ext cx="2519978" cy="4363864"/>
          </a:xfrm>
          <a:prstGeom prst="rect">
            <a:avLst/>
          </a:prstGeom>
        </p:spPr>
      </p:pic>
      <p:pic>
        <p:nvPicPr>
          <p:cNvPr id="6" name="Picture 5">
            <a:extLst>
              <a:ext uri="{FF2B5EF4-FFF2-40B4-BE49-F238E27FC236}">
                <a16:creationId xmlns:a16="http://schemas.microsoft.com/office/drawing/2014/main" id="{81E1A1E3-6FAA-4E7D-AB04-0FB39E9D712B}"/>
              </a:ext>
            </a:extLst>
          </p:cNvPr>
          <p:cNvPicPr>
            <a:picLocks noChangeAspect="1"/>
          </p:cNvPicPr>
          <p:nvPr/>
        </p:nvPicPr>
        <p:blipFill>
          <a:blip r:embed="rId3"/>
          <a:stretch>
            <a:fillRect/>
          </a:stretch>
        </p:blipFill>
        <p:spPr>
          <a:xfrm>
            <a:off x="3940582" y="1693199"/>
            <a:ext cx="3399248" cy="4303303"/>
          </a:xfrm>
          <a:prstGeom prst="rect">
            <a:avLst/>
          </a:prstGeom>
        </p:spPr>
      </p:pic>
      <p:pic>
        <p:nvPicPr>
          <p:cNvPr id="7" name="Picture 6">
            <a:extLst>
              <a:ext uri="{FF2B5EF4-FFF2-40B4-BE49-F238E27FC236}">
                <a16:creationId xmlns:a16="http://schemas.microsoft.com/office/drawing/2014/main" id="{207FA5EA-4F6E-4CB0-A0C9-D1E59C8F2E6D}"/>
              </a:ext>
            </a:extLst>
          </p:cNvPr>
          <p:cNvPicPr>
            <a:picLocks noChangeAspect="1"/>
          </p:cNvPicPr>
          <p:nvPr/>
        </p:nvPicPr>
        <p:blipFill>
          <a:blip r:embed="rId4"/>
          <a:stretch>
            <a:fillRect/>
          </a:stretch>
        </p:blipFill>
        <p:spPr>
          <a:xfrm>
            <a:off x="8224530" y="1765996"/>
            <a:ext cx="3313054" cy="4303303"/>
          </a:xfrm>
          <a:prstGeom prst="rect">
            <a:avLst/>
          </a:prstGeom>
        </p:spPr>
      </p:pic>
      <p:sp>
        <p:nvSpPr>
          <p:cNvPr id="8" name="Rectangle 7">
            <a:extLst>
              <a:ext uri="{FF2B5EF4-FFF2-40B4-BE49-F238E27FC236}">
                <a16:creationId xmlns:a16="http://schemas.microsoft.com/office/drawing/2014/main" id="{BB921004-5910-420E-811E-B444F3DFB610}"/>
              </a:ext>
            </a:extLst>
          </p:cNvPr>
          <p:cNvSpPr/>
          <p:nvPr/>
        </p:nvSpPr>
        <p:spPr>
          <a:xfrm>
            <a:off x="665674" y="1753060"/>
            <a:ext cx="2725948" cy="222389"/>
          </a:xfrm>
          <a:prstGeom prst="rect">
            <a:avLst/>
          </a:prstGeom>
          <a:noFill/>
          <a:ln>
            <a:solidFill>
              <a:srgbClr val="AC00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812AC5D-94C1-427B-B778-DEF0E732DFB3}"/>
              </a:ext>
            </a:extLst>
          </p:cNvPr>
          <p:cNvSpPr/>
          <p:nvPr/>
        </p:nvSpPr>
        <p:spPr>
          <a:xfrm>
            <a:off x="4130572" y="1753059"/>
            <a:ext cx="2725948" cy="222389"/>
          </a:xfrm>
          <a:prstGeom prst="rect">
            <a:avLst/>
          </a:prstGeom>
          <a:noFill/>
          <a:ln>
            <a:solidFill>
              <a:srgbClr val="AC00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AD4EA56-C336-4FE3-B23F-F4F7CC5EFB0A}"/>
              </a:ext>
            </a:extLst>
          </p:cNvPr>
          <p:cNvSpPr/>
          <p:nvPr/>
        </p:nvSpPr>
        <p:spPr>
          <a:xfrm>
            <a:off x="8300730" y="1772874"/>
            <a:ext cx="2725948" cy="222389"/>
          </a:xfrm>
          <a:prstGeom prst="rect">
            <a:avLst/>
          </a:prstGeom>
          <a:noFill/>
          <a:ln>
            <a:solidFill>
              <a:srgbClr val="AC00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6649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5813-F1FA-49E2-8623-A377A9377778}"/>
              </a:ext>
            </a:extLst>
          </p:cNvPr>
          <p:cNvSpPr>
            <a:spLocks noGrp="1"/>
          </p:cNvSpPr>
          <p:nvPr>
            <p:ph type="title"/>
          </p:nvPr>
        </p:nvSpPr>
        <p:spPr>
          <a:xfrm>
            <a:off x="577279" y="302690"/>
            <a:ext cx="10058400" cy="1450757"/>
          </a:xfrm>
        </p:spPr>
        <p:txBody>
          <a:bodyPr>
            <a:normAutofit/>
          </a:bodyPr>
          <a:lstStyle/>
          <a:p>
            <a:r>
              <a:rPr lang="en-US" sz="4000" dirty="0">
                <a:solidFill>
                  <a:schemeClr val="accent2">
                    <a:lumMod val="75000"/>
                  </a:schemeClr>
                </a:solidFill>
                <a:latin typeface="Book Antiqua" panose="02040602050305030304" pitchFamily="18" charset="0"/>
              </a:rPr>
              <a:t>Results (3): Top 20 amenities</a:t>
            </a:r>
          </a:p>
        </p:txBody>
      </p:sp>
      <p:pic>
        <p:nvPicPr>
          <p:cNvPr id="8" name="Picture 7">
            <a:extLst>
              <a:ext uri="{FF2B5EF4-FFF2-40B4-BE49-F238E27FC236}">
                <a16:creationId xmlns:a16="http://schemas.microsoft.com/office/drawing/2014/main" id="{4CAF2CB9-9D53-4135-8B76-11DEFE4AF98B}"/>
              </a:ext>
            </a:extLst>
          </p:cNvPr>
          <p:cNvPicPr>
            <a:picLocks noChangeAspect="1"/>
          </p:cNvPicPr>
          <p:nvPr/>
        </p:nvPicPr>
        <p:blipFill>
          <a:blip r:embed="rId2"/>
          <a:stretch>
            <a:fillRect/>
          </a:stretch>
        </p:blipFill>
        <p:spPr>
          <a:xfrm>
            <a:off x="288521" y="1851700"/>
            <a:ext cx="11790218" cy="1863833"/>
          </a:xfrm>
          <a:prstGeom prst="rect">
            <a:avLst/>
          </a:prstGeom>
        </p:spPr>
      </p:pic>
      <p:graphicFrame>
        <p:nvGraphicFramePr>
          <p:cNvPr id="9" name="Chart 8">
            <a:extLst>
              <a:ext uri="{FF2B5EF4-FFF2-40B4-BE49-F238E27FC236}">
                <a16:creationId xmlns:a16="http://schemas.microsoft.com/office/drawing/2014/main" id="{BC18F019-21CD-4188-86A3-A43989BB96CB}"/>
              </a:ext>
            </a:extLst>
          </p:cNvPr>
          <p:cNvGraphicFramePr>
            <a:graphicFrameLocks/>
          </p:cNvGraphicFramePr>
          <p:nvPr>
            <p:extLst>
              <p:ext uri="{D42A27DB-BD31-4B8C-83A1-F6EECF244321}">
                <p14:modId xmlns:p14="http://schemas.microsoft.com/office/powerpoint/2010/main" val="1026880476"/>
              </p:ext>
            </p:extLst>
          </p:nvPr>
        </p:nvGraphicFramePr>
        <p:xfrm>
          <a:off x="164696" y="3715533"/>
          <a:ext cx="4114800" cy="24688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CDB5BDBB-828A-46F8-942A-5E655900A65D}"/>
              </a:ext>
            </a:extLst>
          </p:cNvPr>
          <p:cNvGraphicFramePr>
            <a:graphicFrameLocks/>
          </p:cNvGraphicFramePr>
          <p:nvPr>
            <p:extLst>
              <p:ext uri="{D42A27DB-BD31-4B8C-83A1-F6EECF244321}">
                <p14:modId xmlns:p14="http://schemas.microsoft.com/office/powerpoint/2010/main" val="3606544374"/>
              </p:ext>
            </p:extLst>
          </p:nvPr>
        </p:nvGraphicFramePr>
        <p:xfrm>
          <a:off x="4403321" y="3715533"/>
          <a:ext cx="4114800" cy="246888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D5C2CC5A-C9A8-4D02-91B6-D1E752BFACCC}"/>
              </a:ext>
            </a:extLst>
          </p:cNvPr>
          <p:cNvGraphicFramePr>
            <a:graphicFrameLocks/>
          </p:cNvGraphicFramePr>
          <p:nvPr>
            <p:extLst>
              <p:ext uri="{D42A27DB-BD31-4B8C-83A1-F6EECF244321}">
                <p14:modId xmlns:p14="http://schemas.microsoft.com/office/powerpoint/2010/main" val="2792473441"/>
              </p:ext>
            </p:extLst>
          </p:nvPr>
        </p:nvGraphicFramePr>
        <p:xfrm>
          <a:off x="8077200" y="3715533"/>
          <a:ext cx="4114800" cy="246888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271219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5813-F1FA-49E2-8623-A377A9377778}"/>
              </a:ext>
            </a:extLst>
          </p:cNvPr>
          <p:cNvSpPr>
            <a:spLocks noGrp="1"/>
          </p:cNvSpPr>
          <p:nvPr>
            <p:ph type="title"/>
          </p:nvPr>
        </p:nvSpPr>
        <p:spPr>
          <a:xfrm>
            <a:off x="923377" y="175767"/>
            <a:ext cx="10058400" cy="1450757"/>
          </a:xfrm>
        </p:spPr>
        <p:txBody>
          <a:bodyPr>
            <a:normAutofit/>
          </a:bodyPr>
          <a:lstStyle/>
          <a:p>
            <a:r>
              <a:rPr lang="en-US" sz="4000" dirty="0">
                <a:solidFill>
                  <a:schemeClr val="accent2">
                    <a:lumMod val="75000"/>
                  </a:schemeClr>
                </a:solidFill>
                <a:latin typeface="Book Antiqua" panose="02040602050305030304" pitchFamily="18" charset="0"/>
              </a:rPr>
              <a:t>Results (4): Analysis of each cluster</a:t>
            </a:r>
          </a:p>
        </p:txBody>
      </p:sp>
      <p:pic>
        <p:nvPicPr>
          <p:cNvPr id="3" name="Picture 2">
            <a:extLst>
              <a:ext uri="{FF2B5EF4-FFF2-40B4-BE49-F238E27FC236}">
                <a16:creationId xmlns:a16="http://schemas.microsoft.com/office/drawing/2014/main" id="{B75A673A-6CF9-431E-8CFD-2CE8EDF76F2F}"/>
              </a:ext>
            </a:extLst>
          </p:cNvPr>
          <p:cNvPicPr>
            <a:picLocks noChangeAspect="1"/>
          </p:cNvPicPr>
          <p:nvPr/>
        </p:nvPicPr>
        <p:blipFill>
          <a:blip r:embed="rId2"/>
          <a:stretch>
            <a:fillRect/>
          </a:stretch>
        </p:blipFill>
        <p:spPr>
          <a:xfrm>
            <a:off x="923377" y="1626524"/>
            <a:ext cx="11001505" cy="4521378"/>
          </a:xfrm>
          <a:prstGeom prst="rect">
            <a:avLst/>
          </a:prstGeom>
        </p:spPr>
      </p:pic>
    </p:spTree>
    <p:extLst>
      <p:ext uri="{BB962C8B-B14F-4D97-AF65-F5344CB8AC3E}">
        <p14:creationId xmlns:p14="http://schemas.microsoft.com/office/powerpoint/2010/main" val="1539096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E2B60-2E44-4F43-B095-E4DAE559EA22}"/>
              </a:ext>
            </a:extLst>
          </p:cNvPr>
          <p:cNvSpPr>
            <a:spLocks noGrp="1"/>
          </p:cNvSpPr>
          <p:nvPr>
            <p:ph type="title"/>
          </p:nvPr>
        </p:nvSpPr>
        <p:spPr/>
        <p:txBody>
          <a:bodyPr vert="horz" lIns="91440" tIns="45720" rIns="91440" bIns="45720" rtlCol="0" anchor="b">
            <a:normAutofit/>
          </a:bodyPr>
          <a:lstStyle/>
          <a:p>
            <a:r>
              <a:rPr lang="en-US" dirty="0">
                <a:solidFill>
                  <a:schemeClr val="accent2">
                    <a:lumMod val="75000"/>
                  </a:schemeClr>
                </a:solidFill>
                <a:latin typeface="Book Antiqua" panose="02040602050305030304" pitchFamily="18" charset="0"/>
              </a:rPr>
              <a:t>Discussion</a:t>
            </a:r>
          </a:p>
        </p:txBody>
      </p:sp>
      <p:sp>
        <p:nvSpPr>
          <p:cNvPr id="5" name="Content Placeholder 2">
            <a:extLst>
              <a:ext uri="{FF2B5EF4-FFF2-40B4-BE49-F238E27FC236}">
                <a16:creationId xmlns:a16="http://schemas.microsoft.com/office/drawing/2014/main" id="{2ED9C128-D964-4FF9-879E-4FDD13452560}"/>
              </a:ext>
            </a:extLst>
          </p:cNvPr>
          <p:cNvSpPr>
            <a:spLocks noGrp="1"/>
          </p:cNvSpPr>
          <p:nvPr>
            <p:ph idx="1"/>
          </p:nvPr>
        </p:nvSpPr>
        <p:spPr>
          <a:xfrm>
            <a:off x="1055717" y="1823085"/>
            <a:ext cx="10058400" cy="4511040"/>
          </a:xfrm>
        </p:spPr>
        <p:txBody>
          <a:bodyPr>
            <a:normAutofit lnSpcReduction="10000"/>
          </a:bodyPr>
          <a:lstStyle/>
          <a:p>
            <a:pPr marL="339725" indent="-339725">
              <a:buFont typeface="Wingdings" panose="05000000000000000000" pitchFamily="2" charset="2"/>
              <a:buChar char="Ø"/>
            </a:pPr>
            <a:r>
              <a:rPr lang="en-US" sz="2500" dirty="0"/>
              <a:t>Top four districts are identified first out of 28, District 1, 2, 4 and 8. Based on that, the whole data analysis progressed. The choice of district was based on proximity of the office area, availability of residential condominiums and popularity of the area among locals. </a:t>
            </a:r>
          </a:p>
          <a:p>
            <a:pPr marL="339725" indent="-339725">
              <a:buFont typeface="Wingdings" panose="05000000000000000000" pitchFamily="2" charset="2"/>
              <a:buChar char="Ø"/>
            </a:pPr>
            <a:r>
              <a:rPr lang="en-US" sz="2500" dirty="0"/>
              <a:t>Different locations in each neighborhood was not separately categorized, instead it is taken care by considering the neighborhood.</a:t>
            </a:r>
          </a:p>
          <a:p>
            <a:pPr marL="339725" indent="-339725">
              <a:buFont typeface="Wingdings" panose="05000000000000000000" pitchFamily="2" charset="2"/>
              <a:buChar char="Ø"/>
            </a:pPr>
            <a:r>
              <a:rPr lang="en-US" sz="2500" dirty="0"/>
              <a:t>Clustering is done based on neighborhood. It can also be done based on the list of condo for further insight.</a:t>
            </a:r>
          </a:p>
          <a:p>
            <a:pPr marL="339725" indent="-339725">
              <a:buFont typeface="Wingdings" panose="05000000000000000000" pitchFamily="2" charset="2"/>
              <a:buChar char="Ø"/>
            </a:pPr>
            <a:r>
              <a:rPr lang="en-US" sz="2500" dirty="0"/>
              <a:t>All data used in this project are real and taken from authentic sources.</a:t>
            </a:r>
          </a:p>
          <a:p>
            <a:pPr marL="339725" indent="-339725">
              <a:buFont typeface="Wingdings" panose="05000000000000000000" pitchFamily="2" charset="2"/>
              <a:buChar char="Ø"/>
            </a:pPr>
            <a:r>
              <a:rPr lang="en-US" sz="2500" dirty="0"/>
              <a:t>Different data collection, cleaning and analysis tools has been utilized during this project.</a:t>
            </a:r>
          </a:p>
          <a:p>
            <a:pPr marL="339725" indent="-339725">
              <a:buFont typeface="Wingdings" panose="05000000000000000000" pitchFamily="2" charset="2"/>
              <a:buChar char="Ø"/>
            </a:pPr>
            <a:endParaRPr lang="en-US" sz="2500" dirty="0"/>
          </a:p>
          <a:p>
            <a:pPr marL="339725" indent="-339725">
              <a:buFont typeface="Wingdings" panose="05000000000000000000" pitchFamily="2" charset="2"/>
              <a:buChar char="Ø"/>
            </a:pPr>
            <a:endParaRPr lang="en-US" sz="2500" dirty="0"/>
          </a:p>
          <a:p>
            <a:pPr marL="339725" indent="-339725">
              <a:buFont typeface="Wingdings" panose="05000000000000000000" pitchFamily="2" charset="2"/>
              <a:buChar char="Ø"/>
            </a:pPr>
            <a:endParaRPr lang="en-US" sz="2500" dirty="0"/>
          </a:p>
          <a:p>
            <a:pPr marL="339725" indent="-339725">
              <a:buFont typeface="Wingdings" panose="05000000000000000000" pitchFamily="2" charset="2"/>
              <a:buChar char="Ø"/>
            </a:pPr>
            <a:endParaRPr lang="en-US" sz="2500" dirty="0"/>
          </a:p>
        </p:txBody>
      </p:sp>
    </p:spTree>
    <p:extLst>
      <p:ext uri="{BB962C8B-B14F-4D97-AF65-F5344CB8AC3E}">
        <p14:creationId xmlns:p14="http://schemas.microsoft.com/office/powerpoint/2010/main" val="4256630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E2B60-2E44-4F43-B095-E4DAE559EA22}"/>
              </a:ext>
            </a:extLst>
          </p:cNvPr>
          <p:cNvSpPr>
            <a:spLocks noGrp="1"/>
          </p:cNvSpPr>
          <p:nvPr>
            <p:ph type="title"/>
          </p:nvPr>
        </p:nvSpPr>
        <p:spPr/>
        <p:txBody>
          <a:bodyPr vert="horz" lIns="91440" tIns="45720" rIns="91440" bIns="45720" rtlCol="0" anchor="b">
            <a:normAutofit/>
          </a:bodyPr>
          <a:lstStyle/>
          <a:p>
            <a:r>
              <a:rPr lang="en-US" dirty="0">
                <a:solidFill>
                  <a:schemeClr val="accent2">
                    <a:lumMod val="75000"/>
                  </a:schemeClr>
                </a:solidFill>
                <a:latin typeface="Book Antiqua" panose="02040602050305030304" pitchFamily="18" charset="0"/>
              </a:rPr>
              <a:t>Conclusion</a:t>
            </a:r>
          </a:p>
        </p:txBody>
      </p:sp>
      <p:sp>
        <p:nvSpPr>
          <p:cNvPr id="5" name="Content Placeholder 2">
            <a:extLst>
              <a:ext uri="{FF2B5EF4-FFF2-40B4-BE49-F238E27FC236}">
                <a16:creationId xmlns:a16="http://schemas.microsoft.com/office/drawing/2014/main" id="{2ED9C128-D964-4FF9-879E-4FDD13452560}"/>
              </a:ext>
            </a:extLst>
          </p:cNvPr>
          <p:cNvSpPr>
            <a:spLocks noGrp="1"/>
          </p:cNvSpPr>
          <p:nvPr>
            <p:ph idx="1"/>
          </p:nvPr>
        </p:nvSpPr>
        <p:spPr>
          <a:xfrm>
            <a:off x="1055717" y="1823085"/>
            <a:ext cx="10058400" cy="4511040"/>
          </a:xfrm>
        </p:spPr>
        <p:txBody>
          <a:bodyPr>
            <a:normAutofit/>
          </a:bodyPr>
          <a:lstStyle/>
          <a:p>
            <a:pPr marL="339725" indent="-339725">
              <a:buFont typeface="Wingdings" panose="05000000000000000000" pitchFamily="2" charset="2"/>
              <a:buChar char="Ø"/>
            </a:pPr>
            <a:r>
              <a:rPr lang="en-US" sz="2500" dirty="0"/>
              <a:t>Out of the three, most of the listings are found in Orchard area. However, in one single condominium, maximum listing was found in Marina Area which was “The Clift”. </a:t>
            </a:r>
          </a:p>
          <a:p>
            <a:pPr marL="339725" indent="-339725">
              <a:buFont typeface="Wingdings" panose="05000000000000000000" pitchFamily="2" charset="2"/>
              <a:buChar char="Ø"/>
            </a:pPr>
            <a:r>
              <a:rPr lang="en-US" sz="2500" dirty="0"/>
              <a:t>Although Keppel area was within the preferred district but the price range of the listed condos were high and there were very few listings.</a:t>
            </a:r>
          </a:p>
          <a:p>
            <a:pPr marL="339725" indent="-339725">
              <a:buFont typeface="Wingdings" panose="05000000000000000000" pitchFamily="2" charset="2"/>
              <a:buChar char="Ø"/>
            </a:pPr>
            <a:r>
              <a:rPr lang="en-US" sz="2500" dirty="0"/>
              <a:t>The likelihood of finding a suitable condo is high in Orchard area as total number of combined listing is maximum.</a:t>
            </a:r>
          </a:p>
          <a:p>
            <a:pPr marL="339725" indent="-339725">
              <a:buFont typeface="Wingdings" panose="05000000000000000000" pitchFamily="2" charset="2"/>
              <a:buChar char="Ø"/>
            </a:pPr>
            <a:r>
              <a:rPr lang="en-US" sz="2500" dirty="0"/>
              <a:t>Although there are Asian restaurants which are available but there is no abundance of continental restaurants as well.</a:t>
            </a:r>
          </a:p>
          <a:p>
            <a:pPr marL="339725" indent="-339725">
              <a:buFont typeface="Wingdings" panose="05000000000000000000" pitchFamily="2" charset="2"/>
              <a:buChar char="Ø"/>
            </a:pPr>
            <a:r>
              <a:rPr lang="en-US" sz="2500" dirty="0"/>
              <a:t>All the condos are well connected to the central and other parts</a:t>
            </a:r>
          </a:p>
        </p:txBody>
      </p:sp>
    </p:spTree>
    <p:extLst>
      <p:ext uri="{BB962C8B-B14F-4D97-AF65-F5344CB8AC3E}">
        <p14:creationId xmlns:p14="http://schemas.microsoft.com/office/powerpoint/2010/main" val="338360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5813-F1FA-49E2-8623-A377A9377778}"/>
              </a:ext>
            </a:extLst>
          </p:cNvPr>
          <p:cNvSpPr>
            <a:spLocks noGrp="1"/>
          </p:cNvSpPr>
          <p:nvPr>
            <p:ph type="title"/>
          </p:nvPr>
        </p:nvSpPr>
        <p:spPr>
          <a:xfrm>
            <a:off x="1055717" y="286603"/>
            <a:ext cx="10058400" cy="1450757"/>
          </a:xfrm>
        </p:spPr>
        <p:txBody>
          <a:bodyPr/>
          <a:lstStyle/>
          <a:p>
            <a:r>
              <a:rPr lang="en-US" dirty="0">
                <a:solidFill>
                  <a:schemeClr val="accent2">
                    <a:lumMod val="75000"/>
                  </a:schemeClr>
                </a:solidFill>
                <a:latin typeface="Book Antiqua" panose="02040602050305030304" pitchFamily="18" charset="0"/>
              </a:rPr>
              <a:t>Introduction/Business Problem</a:t>
            </a:r>
          </a:p>
        </p:txBody>
      </p:sp>
      <p:sp>
        <p:nvSpPr>
          <p:cNvPr id="3" name="Content Placeholder 2">
            <a:extLst>
              <a:ext uri="{FF2B5EF4-FFF2-40B4-BE49-F238E27FC236}">
                <a16:creationId xmlns:a16="http://schemas.microsoft.com/office/drawing/2014/main" id="{A226DE77-BB83-4EEA-BE45-0C968BEDD5EE}"/>
              </a:ext>
            </a:extLst>
          </p:cNvPr>
          <p:cNvSpPr>
            <a:spLocks noGrp="1"/>
          </p:cNvSpPr>
          <p:nvPr>
            <p:ph idx="1"/>
          </p:nvPr>
        </p:nvSpPr>
        <p:spPr>
          <a:xfrm>
            <a:off x="1180407" y="1737360"/>
            <a:ext cx="10058400" cy="4511040"/>
          </a:xfrm>
        </p:spPr>
        <p:txBody>
          <a:bodyPr>
            <a:normAutofit fontScale="25000" lnSpcReduction="20000"/>
          </a:bodyPr>
          <a:lstStyle/>
          <a:p>
            <a:endParaRPr lang="en-US" dirty="0"/>
          </a:p>
          <a:p>
            <a:r>
              <a:rPr lang="en-US" sz="7200" b="1" dirty="0">
                <a:latin typeface="Book Antiqua" panose="02040602050305030304" pitchFamily="18" charset="0"/>
              </a:rPr>
              <a:t>Problem: </a:t>
            </a:r>
            <a:r>
              <a:rPr lang="en-US" sz="7200" dirty="0">
                <a:latin typeface="Book Antiqua" panose="02040602050305030304" pitchFamily="18" charset="0"/>
              </a:rPr>
              <a:t>A friend of mine who has recently moved to Singapore from Australia is looking for her accommodation. She works in the CBD area near Orchard road. She has certain preferences and she wants to explore different areas based on those preferences.</a:t>
            </a:r>
          </a:p>
          <a:p>
            <a:r>
              <a:rPr lang="en-US" sz="7200" b="1" dirty="0">
                <a:latin typeface="Book Antiqua" panose="02040602050305030304" pitchFamily="18" charset="0"/>
              </a:rPr>
              <a:t>Preference for the locality</a:t>
            </a:r>
          </a:p>
          <a:p>
            <a:pPr marL="346075" indent="-346075">
              <a:buFont typeface="Wingdings" panose="05000000000000000000" pitchFamily="2" charset="2"/>
              <a:buChar char="Ø"/>
            </a:pPr>
            <a:r>
              <a:rPr lang="en-US" sz="7200" dirty="0">
                <a:latin typeface="Book Antiqua" panose="02040602050305030304" pitchFamily="18" charset="0"/>
              </a:rPr>
              <a:t>The locality of her preference should be close to the office area. </a:t>
            </a:r>
          </a:p>
          <a:p>
            <a:pPr marL="346075" indent="-346075">
              <a:buFont typeface="Wingdings" panose="05000000000000000000" pitchFamily="2" charset="2"/>
              <a:buChar char="Ø"/>
            </a:pPr>
            <a:r>
              <a:rPr lang="en-US" sz="7200" dirty="0">
                <a:latin typeface="Book Antiqua" panose="02040602050305030304" pitchFamily="18" charset="0"/>
              </a:rPr>
              <a:t>The area should have good public conveyance or connectivity to other areas</a:t>
            </a:r>
          </a:p>
          <a:p>
            <a:pPr marL="346075" indent="-346075">
              <a:buFont typeface="Wingdings" panose="05000000000000000000" pitchFamily="2" charset="2"/>
              <a:buChar char="Ø"/>
            </a:pPr>
            <a:r>
              <a:rPr lang="en-US" sz="7200" dirty="0">
                <a:latin typeface="Book Antiqua" panose="02040602050305030304" pitchFamily="18" charset="0"/>
              </a:rPr>
              <a:t>The area should have public amenities like park, shopping malls</a:t>
            </a:r>
          </a:p>
          <a:p>
            <a:pPr marL="346075" indent="-346075">
              <a:buFont typeface="Wingdings" panose="05000000000000000000" pitchFamily="2" charset="2"/>
              <a:buChar char="Ø"/>
            </a:pPr>
            <a:r>
              <a:rPr lang="en-US" sz="7200" dirty="0">
                <a:latin typeface="Book Antiqua" panose="02040602050305030304" pitchFamily="18" charset="0"/>
              </a:rPr>
              <a:t>The area where she could find more continental food than just Asian food.</a:t>
            </a:r>
          </a:p>
          <a:p>
            <a:r>
              <a:rPr lang="en-US" sz="7200" b="1" dirty="0">
                <a:latin typeface="Book Antiqua" panose="02040602050305030304" pitchFamily="18" charset="0"/>
              </a:rPr>
              <a:t>Preferences for the room/house</a:t>
            </a:r>
          </a:p>
          <a:p>
            <a:pPr marL="346075" indent="-346075">
              <a:buFont typeface="Wingdings" panose="05000000000000000000" pitchFamily="2" charset="2"/>
              <a:buChar char="Ø"/>
            </a:pPr>
            <a:r>
              <a:rPr lang="en-US" sz="7200" dirty="0">
                <a:latin typeface="Book Antiqua" panose="02040602050305030304" pitchFamily="18" charset="0"/>
              </a:rPr>
              <a:t>The house or room should preferably be a condominium not the HDB type</a:t>
            </a:r>
          </a:p>
          <a:p>
            <a:pPr marL="346075" indent="-346075">
              <a:buFont typeface="Wingdings" panose="05000000000000000000" pitchFamily="2" charset="2"/>
              <a:buChar char="Ø"/>
            </a:pPr>
            <a:r>
              <a:rPr lang="en-US" sz="7200" dirty="0">
                <a:latin typeface="Book Antiqua" panose="02040602050305030304" pitchFamily="18" charset="0"/>
              </a:rPr>
              <a:t>The house should either be a one bed room, hall and kitchen type or it should be studio apartment</a:t>
            </a:r>
          </a:p>
          <a:p>
            <a:pPr marL="346075" indent="-346075">
              <a:buFont typeface="Wingdings" panose="05000000000000000000" pitchFamily="2" charset="2"/>
              <a:buChar char="Ø"/>
            </a:pPr>
            <a:r>
              <a:rPr lang="en-US" sz="7200" dirty="0">
                <a:latin typeface="Book Antiqua" panose="02040602050305030304" pitchFamily="18" charset="0"/>
              </a:rPr>
              <a:t>She does not want to exceed her budget</a:t>
            </a:r>
          </a:p>
        </p:txBody>
      </p:sp>
    </p:spTree>
    <p:extLst>
      <p:ext uri="{BB962C8B-B14F-4D97-AF65-F5344CB8AC3E}">
        <p14:creationId xmlns:p14="http://schemas.microsoft.com/office/powerpoint/2010/main" val="2369019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5813-F1FA-49E2-8623-A377A9377778}"/>
              </a:ext>
            </a:extLst>
          </p:cNvPr>
          <p:cNvSpPr>
            <a:spLocks noGrp="1"/>
          </p:cNvSpPr>
          <p:nvPr>
            <p:ph type="title"/>
          </p:nvPr>
        </p:nvSpPr>
        <p:spPr>
          <a:xfrm>
            <a:off x="1041863" y="328167"/>
            <a:ext cx="10058400" cy="1450757"/>
          </a:xfrm>
        </p:spPr>
        <p:txBody>
          <a:bodyPr/>
          <a:lstStyle/>
          <a:p>
            <a:r>
              <a:rPr lang="en-US" dirty="0">
                <a:solidFill>
                  <a:schemeClr val="accent2">
                    <a:lumMod val="75000"/>
                  </a:schemeClr>
                </a:solidFill>
                <a:latin typeface="Book Antiqua" panose="02040602050305030304" pitchFamily="18" charset="0"/>
              </a:rPr>
              <a:t>Data</a:t>
            </a:r>
          </a:p>
        </p:txBody>
      </p:sp>
      <p:sp>
        <p:nvSpPr>
          <p:cNvPr id="3" name="Content Placeholder 2">
            <a:extLst>
              <a:ext uri="{FF2B5EF4-FFF2-40B4-BE49-F238E27FC236}">
                <a16:creationId xmlns:a16="http://schemas.microsoft.com/office/drawing/2014/main" id="{A226DE77-BB83-4EEA-BE45-0C968BEDD5EE}"/>
              </a:ext>
            </a:extLst>
          </p:cNvPr>
          <p:cNvSpPr>
            <a:spLocks noGrp="1"/>
          </p:cNvSpPr>
          <p:nvPr>
            <p:ph idx="1"/>
          </p:nvPr>
        </p:nvSpPr>
        <p:spPr>
          <a:xfrm>
            <a:off x="1041863" y="1972888"/>
            <a:ext cx="10058400" cy="3638203"/>
          </a:xfrm>
        </p:spPr>
        <p:txBody>
          <a:bodyPr>
            <a:normAutofit/>
          </a:bodyPr>
          <a:lstStyle/>
          <a:p>
            <a:r>
              <a:rPr lang="en-US" sz="2600" b="1" dirty="0">
                <a:latin typeface="Book Antiqua" panose="02040602050305030304" pitchFamily="18" charset="0"/>
              </a:rPr>
              <a:t>To solve the stated problem, the data required are:</a:t>
            </a:r>
          </a:p>
          <a:p>
            <a:pPr marL="342900" indent="-342900">
              <a:buFont typeface="Wingdings" panose="05000000000000000000" pitchFamily="2" charset="2"/>
              <a:buChar char="Ø"/>
            </a:pPr>
            <a:r>
              <a:rPr lang="en-US" sz="1800" dirty="0"/>
              <a:t>Singapore district data from </a:t>
            </a:r>
            <a:r>
              <a:rPr lang="en-US" sz="1800" dirty="0">
                <a:hlinkClick r:id="rId2"/>
              </a:rPr>
              <a:t>https://keylocation.sg/singapore/districts-map</a:t>
            </a:r>
            <a:r>
              <a:rPr lang="en-US" sz="1800" dirty="0"/>
              <a:t>. This will give the information regarding how each locality is distributed in districts. I need to scrape the necessary table for further usage. </a:t>
            </a:r>
          </a:p>
          <a:p>
            <a:pPr marL="342900" indent="-342900">
              <a:buFont typeface="Wingdings" panose="05000000000000000000" pitchFamily="2" charset="2"/>
              <a:buChar char="Ø"/>
            </a:pPr>
            <a:r>
              <a:rPr lang="en-US" sz="1800" dirty="0"/>
              <a:t>Latitude and Longitude data from geocode</a:t>
            </a:r>
          </a:p>
          <a:p>
            <a:pPr marL="342900" indent="-342900">
              <a:buFont typeface="Wingdings" panose="05000000000000000000" pitchFamily="2" charset="2"/>
              <a:buChar char="Ø"/>
            </a:pPr>
            <a:r>
              <a:rPr lang="en-US" sz="1800" dirty="0"/>
              <a:t>Condo data with no of listing data, nearest </a:t>
            </a:r>
            <a:r>
              <a:rPr lang="en-US" sz="1800" dirty="0" err="1"/>
              <a:t>mrt</a:t>
            </a:r>
            <a:r>
              <a:rPr lang="en-US" sz="1800" dirty="0"/>
              <a:t> and price range are extracted from  </a:t>
            </a:r>
            <a:r>
              <a:rPr lang="en-US" sz="1800" dirty="0">
                <a:hlinkClick r:id="rId3"/>
              </a:rPr>
              <a:t>https://www.99.co/</a:t>
            </a:r>
            <a:r>
              <a:rPr lang="en-US" sz="1800" dirty="0"/>
              <a:t> and </a:t>
            </a:r>
            <a:r>
              <a:rPr lang="en-US" sz="1800" dirty="0">
                <a:hlinkClick r:id="rId4"/>
              </a:rPr>
              <a:t>https://www.propertyguru.com.sg/</a:t>
            </a:r>
            <a:r>
              <a:rPr lang="en-US" sz="1800" dirty="0"/>
              <a:t> .(HDB or Condo). </a:t>
            </a:r>
          </a:p>
          <a:p>
            <a:pPr marL="342900" indent="-342900">
              <a:buFont typeface="Wingdings" panose="05000000000000000000" pitchFamily="2" charset="2"/>
              <a:buChar char="Ø"/>
            </a:pPr>
            <a:r>
              <a:rPr lang="en-US" sz="1800" dirty="0"/>
              <a:t>Use foursquare to find public amenities data such as parks, shopping mall in each locality</a:t>
            </a:r>
          </a:p>
          <a:p>
            <a:pPr marL="342900" indent="-342900">
              <a:buFont typeface="Wingdings" panose="05000000000000000000" pitchFamily="2" charset="2"/>
              <a:buChar char="Ø"/>
            </a:pPr>
            <a:r>
              <a:rPr lang="en-US" sz="1800" dirty="0"/>
              <a:t>Use foursquare to find restaurants and eateries data</a:t>
            </a:r>
          </a:p>
        </p:txBody>
      </p:sp>
    </p:spTree>
    <p:extLst>
      <p:ext uri="{BB962C8B-B14F-4D97-AF65-F5344CB8AC3E}">
        <p14:creationId xmlns:p14="http://schemas.microsoft.com/office/powerpoint/2010/main" val="1955036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5813-F1FA-49E2-8623-A377A9377778}"/>
              </a:ext>
            </a:extLst>
          </p:cNvPr>
          <p:cNvSpPr>
            <a:spLocks noGrp="1"/>
          </p:cNvSpPr>
          <p:nvPr>
            <p:ph type="title"/>
          </p:nvPr>
        </p:nvSpPr>
        <p:spPr>
          <a:xfrm>
            <a:off x="237570" y="298634"/>
            <a:ext cx="10058400" cy="1450757"/>
          </a:xfrm>
        </p:spPr>
        <p:txBody>
          <a:bodyPr>
            <a:normAutofit/>
          </a:bodyPr>
          <a:lstStyle/>
          <a:p>
            <a:r>
              <a:rPr lang="en-US" sz="4000" dirty="0">
                <a:solidFill>
                  <a:schemeClr val="accent2">
                    <a:lumMod val="75000"/>
                  </a:schemeClr>
                </a:solidFill>
                <a:latin typeface="Book Antiqua" panose="02040602050305030304" pitchFamily="18" charset="0"/>
              </a:rPr>
              <a:t>Methodology (1)</a:t>
            </a:r>
          </a:p>
        </p:txBody>
      </p:sp>
      <p:sp>
        <p:nvSpPr>
          <p:cNvPr id="3" name="Content Placeholder 2">
            <a:extLst>
              <a:ext uri="{FF2B5EF4-FFF2-40B4-BE49-F238E27FC236}">
                <a16:creationId xmlns:a16="http://schemas.microsoft.com/office/drawing/2014/main" id="{A226DE77-BB83-4EEA-BE45-0C968BEDD5EE}"/>
              </a:ext>
            </a:extLst>
          </p:cNvPr>
          <p:cNvSpPr>
            <a:spLocks noGrp="1"/>
          </p:cNvSpPr>
          <p:nvPr>
            <p:ph idx="1"/>
          </p:nvPr>
        </p:nvSpPr>
        <p:spPr>
          <a:xfrm>
            <a:off x="84112" y="1835116"/>
            <a:ext cx="12001609" cy="5022884"/>
          </a:xfrm>
        </p:spPr>
        <p:txBody>
          <a:bodyPr>
            <a:normAutofit fontScale="25000" lnSpcReduction="20000"/>
          </a:bodyPr>
          <a:lstStyle/>
          <a:p>
            <a:r>
              <a:rPr lang="en-US" sz="5600" dirty="0">
                <a:latin typeface="Book Antiqua" panose="02040602050305030304" pitchFamily="18" charset="0"/>
              </a:rPr>
              <a:t>The methodology adopted to solve this problem is straight forward and in line with the learning I have gained through out the course. The various steps involved in the methodology are as follows:</a:t>
            </a:r>
          </a:p>
          <a:p>
            <a:pPr marL="342900" indent="-342900">
              <a:buFont typeface="Wingdings" panose="05000000000000000000" pitchFamily="2" charset="2"/>
              <a:buChar char="Ø"/>
            </a:pPr>
            <a:r>
              <a:rPr lang="en-US" sz="5600" dirty="0">
                <a:latin typeface="Book Antiqua" panose="02040602050305030304" pitchFamily="18" charset="0"/>
              </a:rPr>
              <a:t>Singapore is divided into 28 districts and it is one the best feature to categorize the whole region into sub-sections. Therefore, the first and foremost step in my approach is to collect the district data of Singapore. That includes District number, Area name and various neighborhood in that area. I have collected the data using web scraping method using Beautifulsoup4. The website that I have used for collecting the district wise data is https://keylocation.sg/singapore/districts-map (</a:t>
            </a:r>
            <a:r>
              <a:rPr lang="en-US" sz="5600" dirty="0" err="1">
                <a:latin typeface="Book Antiqua" panose="02040602050305030304" pitchFamily="18" charset="0"/>
              </a:rPr>
              <a:t>df_D</a:t>
            </a:r>
            <a:r>
              <a:rPr lang="en-US" sz="5600" dirty="0">
                <a:latin typeface="Book Antiqua" panose="02040602050305030304" pitchFamily="18" charset="0"/>
              </a:rPr>
              <a:t>).</a:t>
            </a:r>
          </a:p>
          <a:p>
            <a:pPr marL="342900" indent="-342900">
              <a:buFont typeface="Wingdings" panose="05000000000000000000" pitchFamily="2" charset="2"/>
              <a:buChar char="Ø"/>
            </a:pPr>
            <a:r>
              <a:rPr lang="en-US" sz="5600" dirty="0">
                <a:latin typeface="Book Antiqua" panose="02040602050305030304" pitchFamily="18" charset="0"/>
              </a:rPr>
              <a:t>My next step is to generate the latitude and longitude data for each district of Singapore and create a </a:t>
            </a:r>
            <a:r>
              <a:rPr lang="en-US" sz="5600" dirty="0" err="1">
                <a:latin typeface="Book Antiqua" panose="02040602050305030304" pitchFamily="18" charset="0"/>
              </a:rPr>
              <a:t>dataframe</a:t>
            </a:r>
            <a:r>
              <a:rPr lang="en-US" sz="5600" dirty="0">
                <a:latin typeface="Book Antiqua" panose="02040602050305030304" pitchFamily="18" charset="0"/>
              </a:rPr>
              <a:t> (</a:t>
            </a:r>
            <a:r>
              <a:rPr lang="en-US" sz="5600" dirty="0" err="1">
                <a:latin typeface="Book Antiqua" panose="02040602050305030304" pitchFamily="18" charset="0"/>
              </a:rPr>
              <a:t>df_coord</a:t>
            </a:r>
            <a:r>
              <a:rPr lang="en-US" sz="5600" dirty="0">
                <a:latin typeface="Book Antiqua" panose="02040602050305030304" pitchFamily="18" charset="0"/>
              </a:rPr>
              <a:t>)</a:t>
            </a:r>
          </a:p>
          <a:p>
            <a:pPr marL="342900" indent="-342900">
              <a:buFont typeface="Wingdings" panose="05000000000000000000" pitchFamily="2" charset="2"/>
              <a:buChar char="Ø"/>
            </a:pPr>
            <a:r>
              <a:rPr lang="en-US" sz="5600" dirty="0">
                <a:latin typeface="Book Antiqua" panose="02040602050305030304" pitchFamily="18" charset="0"/>
              </a:rPr>
              <a:t>Once all the data including district wise area name, neighborhood, latitude and longitude is collected, I transferred the data in a data frame format.</a:t>
            </a:r>
          </a:p>
          <a:p>
            <a:pPr marL="342900" indent="-342900">
              <a:buFont typeface="Wingdings" panose="05000000000000000000" pitchFamily="2" charset="2"/>
              <a:buChar char="Ø"/>
            </a:pPr>
            <a:r>
              <a:rPr lang="en-US" sz="5600" dirty="0">
                <a:latin typeface="Book Antiqua" panose="02040602050305030304" pitchFamily="18" charset="0"/>
              </a:rPr>
              <a:t>Now as per the location of the office of my friend and preferred area to rent a house, I filtered the bigger data frame (</a:t>
            </a:r>
            <a:r>
              <a:rPr lang="en-US" sz="5600" dirty="0" err="1">
                <a:latin typeface="Book Antiqua" panose="02040602050305030304" pitchFamily="18" charset="0"/>
              </a:rPr>
              <a:t>df_district</a:t>
            </a:r>
            <a:r>
              <a:rPr lang="en-US" sz="5600" dirty="0">
                <a:latin typeface="Book Antiqua" panose="02040602050305030304" pitchFamily="18" charset="0"/>
              </a:rPr>
              <a:t>) and created a subset data frame (</a:t>
            </a:r>
            <a:r>
              <a:rPr lang="en-US" sz="5600" dirty="0" err="1">
                <a:latin typeface="Book Antiqua" panose="02040602050305030304" pitchFamily="18" charset="0"/>
              </a:rPr>
              <a:t>df_for_rent</a:t>
            </a:r>
            <a:r>
              <a:rPr lang="en-US" sz="5600" dirty="0">
                <a:latin typeface="Book Antiqua" panose="02040602050305030304" pitchFamily="18" charset="0"/>
              </a:rPr>
              <a:t>).</a:t>
            </a:r>
          </a:p>
          <a:p>
            <a:pPr marL="342900" indent="-342900">
              <a:buFont typeface="Wingdings" panose="05000000000000000000" pitchFamily="2" charset="2"/>
              <a:buChar char="Ø"/>
            </a:pPr>
            <a:r>
              <a:rPr lang="en-US" sz="5600" dirty="0">
                <a:latin typeface="Book Antiqua" panose="02040602050305030304" pitchFamily="18" charset="0"/>
              </a:rPr>
              <a:t>Next item on the list is to extract the data of all the condominium in the desired area and neighborhood which has listing for 1BHK type units.</a:t>
            </a:r>
          </a:p>
          <a:p>
            <a:pPr marL="342900" indent="-342900">
              <a:buFont typeface="Wingdings" panose="05000000000000000000" pitchFamily="2" charset="2"/>
              <a:buChar char="Ø"/>
            </a:pPr>
            <a:r>
              <a:rPr lang="en-US" sz="5600" dirty="0">
                <a:latin typeface="Book Antiqua" panose="02040602050305030304" pitchFamily="18" charset="0"/>
              </a:rPr>
              <a:t>I extracted the data for all the listing from https://www.99.co/ and https://www.propertyguru.com.sg/. The data gives the name of the condo, nearest MRT, number of listing with 1BHK unit and the price range of each condo.</a:t>
            </a:r>
          </a:p>
          <a:p>
            <a:pPr marL="342900" indent="-342900">
              <a:buFont typeface="Wingdings" panose="05000000000000000000" pitchFamily="2" charset="2"/>
              <a:buChar char="Ø"/>
            </a:pPr>
            <a:r>
              <a:rPr lang="en-US" sz="5600" dirty="0">
                <a:latin typeface="Book Antiqua" panose="02040602050305030304" pitchFamily="18" charset="0"/>
              </a:rPr>
              <a:t>Based on her preference, I filtered the condo list to generate a final list of condo for her to take a look at later. </a:t>
            </a:r>
          </a:p>
          <a:p>
            <a:pPr marL="342900" indent="-342900">
              <a:buFont typeface="Wingdings" panose="05000000000000000000" pitchFamily="2" charset="2"/>
              <a:buChar char="Ø"/>
            </a:pPr>
            <a:r>
              <a:rPr lang="en-US" sz="5600" dirty="0">
                <a:latin typeface="Book Antiqua" panose="02040602050305030304" pitchFamily="18" charset="0"/>
              </a:rPr>
              <a:t>Now, after filtering out the condo list, next job is to explore the area in terms of amenities, like restaurants, movie halls, parks.</a:t>
            </a:r>
          </a:p>
          <a:p>
            <a:pPr marL="342900" indent="-342900">
              <a:buFont typeface="Wingdings" panose="05000000000000000000" pitchFamily="2" charset="2"/>
              <a:buChar char="Ø"/>
            </a:pPr>
            <a:r>
              <a:rPr lang="en-US" sz="5600" dirty="0">
                <a:latin typeface="Book Antiqua" panose="02040602050305030304" pitchFamily="18" charset="0"/>
              </a:rPr>
              <a:t>After exploring each area, analyze each area and perform k-mean clustering technique to categorize the area.</a:t>
            </a:r>
          </a:p>
          <a:p>
            <a:pPr marL="342900" indent="-342900">
              <a:buFont typeface="Wingdings" panose="05000000000000000000" pitchFamily="2" charset="2"/>
              <a:buChar char="Ø"/>
            </a:pPr>
            <a:r>
              <a:rPr lang="en-US" sz="5600" dirty="0">
                <a:latin typeface="Book Antiqua" panose="02040602050305030304" pitchFamily="18" charset="0"/>
              </a:rPr>
              <a:t>Finally, analyze each cluster and present the results and discussion</a:t>
            </a:r>
            <a:r>
              <a:rPr lang="en-US" sz="4800" dirty="0">
                <a:latin typeface="Book Antiqua" panose="02040602050305030304" pitchFamily="18" charset="0"/>
              </a:rPr>
              <a:t>.</a:t>
            </a:r>
          </a:p>
        </p:txBody>
      </p:sp>
    </p:spTree>
    <p:extLst>
      <p:ext uri="{BB962C8B-B14F-4D97-AF65-F5344CB8AC3E}">
        <p14:creationId xmlns:p14="http://schemas.microsoft.com/office/powerpoint/2010/main" val="913471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5813-F1FA-49E2-8623-A377A9377778}"/>
              </a:ext>
            </a:extLst>
          </p:cNvPr>
          <p:cNvSpPr>
            <a:spLocks noGrp="1"/>
          </p:cNvSpPr>
          <p:nvPr>
            <p:ph type="title"/>
          </p:nvPr>
        </p:nvSpPr>
        <p:spPr>
          <a:xfrm>
            <a:off x="1055717" y="175767"/>
            <a:ext cx="10058400" cy="1450757"/>
          </a:xfrm>
        </p:spPr>
        <p:txBody>
          <a:bodyPr/>
          <a:lstStyle/>
          <a:p>
            <a:r>
              <a:rPr lang="en-US" sz="4000" dirty="0">
                <a:solidFill>
                  <a:schemeClr val="accent2">
                    <a:lumMod val="75000"/>
                  </a:schemeClr>
                </a:solidFill>
                <a:latin typeface="Book Antiqua" panose="02040602050305030304" pitchFamily="18" charset="0"/>
              </a:rPr>
              <a:t>Methodology (2): Districts of Singapore</a:t>
            </a:r>
            <a:endParaRPr lang="en-US" dirty="0">
              <a:solidFill>
                <a:schemeClr val="accent2">
                  <a:lumMod val="75000"/>
                </a:schemeClr>
              </a:solidFill>
              <a:latin typeface="Book Antiqua" panose="02040602050305030304" pitchFamily="18" charset="0"/>
            </a:endParaRPr>
          </a:p>
        </p:txBody>
      </p:sp>
      <p:pic>
        <p:nvPicPr>
          <p:cNvPr id="4" name="Picture 3">
            <a:extLst>
              <a:ext uri="{FF2B5EF4-FFF2-40B4-BE49-F238E27FC236}">
                <a16:creationId xmlns:a16="http://schemas.microsoft.com/office/drawing/2014/main" id="{2D1ACE9A-E1C4-44DA-BB6D-3DD544498219}"/>
              </a:ext>
            </a:extLst>
          </p:cNvPr>
          <p:cNvPicPr>
            <a:picLocks noChangeAspect="1"/>
          </p:cNvPicPr>
          <p:nvPr/>
        </p:nvPicPr>
        <p:blipFill>
          <a:blip r:embed="rId2"/>
          <a:stretch>
            <a:fillRect/>
          </a:stretch>
        </p:blipFill>
        <p:spPr>
          <a:xfrm>
            <a:off x="1131917" y="1734985"/>
            <a:ext cx="6108173" cy="4793673"/>
          </a:xfrm>
          <a:prstGeom prst="rect">
            <a:avLst/>
          </a:prstGeom>
        </p:spPr>
      </p:pic>
      <p:pic>
        <p:nvPicPr>
          <p:cNvPr id="5" name="Picture 4">
            <a:extLst>
              <a:ext uri="{FF2B5EF4-FFF2-40B4-BE49-F238E27FC236}">
                <a16:creationId xmlns:a16="http://schemas.microsoft.com/office/drawing/2014/main" id="{F02CD66D-0DC8-4A55-A417-7427E910266A}"/>
              </a:ext>
            </a:extLst>
          </p:cNvPr>
          <p:cNvPicPr>
            <a:picLocks noChangeAspect="1"/>
          </p:cNvPicPr>
          <p:nvPr/>
        </p:nvPicPr>
        <p:blipFill>
          <a:blip r:embed="rId3"/>
          <a:stretch>
            <a:fillRect/>
          </a:stretch>
        </p:blipFill>
        <p:spPr>
          <a:xfrm>
            <a:off x="7475826" y="1759526"/>
            <a:ext cx="4333875" cy="2409825"/>
          </a:xfrm>
          <a:prstGeom prst="rect">
            <a:avLst/>
          </a:prstGeom>
        </p:spPr>
      </p:pic>
      <p:pic>
        <p:nvPicPr>
          <p:cNvPr id="6" name="Picture 5">
            <a:extLst>
              <a:ext uri="{FF2B5EF4-FFF2-40B4-BE49-F238E27FC236}">
                <a16:creationId xmlns:a16="http://schemas.microsoft.com/office/drawing/2014/main" id="{191E375C-8989-43A3-8F48-E6C8B8FAFBED}"/>
              </a:ext>
            </a:extLst>
          </p:cNvPr>
          <p:cNvPicPr>
            <a:picLocks noChangeAspect="1"/>
          </p:cNvPicPr>
          <p:nvPr/>
        </p:nvPicPr>
        <p:blipFill>
          <a:blip r:embed="rId4"/>
          <a:stretch>
            <a:fillRect/>
          </a:stretch>
        </p:blipFill>
        <p:spPr>
          <a:xfrm>
            <a:off x="7163890" y="4130132"/>
            <a:ext cx="4797052" cy="2398526"/>
          </a:xfrm>
          <a:prstGeom prst="rect">
            <a:avLst/>
          </a:prstGeom>
        </p:spPr>
      </p:pic>
      <p:grpSp>
        <p:nvGrpSpPr>
          <p:cNvPr id="10" name="Group 9">
            <a:extLst>
              <a:ext uri="{FF2B5EF4-FFF2-40B4-BE49-F238E27FC236}">
                <a16:creationId xmlns:a16="http://schemas.microsoft.com/office/drawing/2014/main" id="{D7F989F4-962C-493F-A598-61EE843F8F80}"/>
              </a:ext>
            </a:extLst>
          </p:cNvPr>
          <p:cNvGrpSpPr/>
          <p:nvPr/>
        </p:nvGrpSpPr>
        <p:grpSpPr>
          <a:xfrm>
            <a:off x="1131916" y="1759526"/>
            <a:ext cx="6108173" cy="4781402"/>
            <a:chOff x="1131916" y="1759526"/>
            <a:chExt cx="6108173" cy="4781402"/>
          </a:xfrm>
        </p:grpSpPr>
        <p:sp>
          <p:nvSpPr>
            <p:cNvPr id="7" name="Rectangle 6">
              <a:extLst>
                <a:ext uri="{FF2B5EF4-FFF2-40B4-BE49-F238E27FC236}">
                  <a16:creationId xmlns:a16="http://schemas.microsoft.com/office/drawing/2014/main" id="{81FFA9AB-95E5-4BB5-A5FB-D577728593B3}"/>
                </a:ext>
              </a:extLst>
            </p:cNvPr>
            <p:cNvSpPr/>
            <p:nvPr/>
          </p:nvSpPr>
          <p:spPr>
            <a:xfrm>
              <a:off x="1131916" y="1759526"/>
              <a:ext cx="6108173" cy="183574"/>
            </a:xfrm>
            <a:prstGeom prst="rect">
              <a:avLst/>
            </a:prstGeom>
            <a:noFill/>
            <a:ln>
              <a:solidFill>
                <a:srgbClr val="AC00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B82753-F11B-43DC-BD58-EF036D8ACF70}"/>
                </a:ext>
              </a:extLst>
            </p:cNvPr>
            <p:cNvSpPr/>
            <p:nvPr/>
          </p:nvSpPr>
          <p:spPr>
            <a:xfrm>
              <a:off x="1695449" y="1955370"/>
              <a:ext cx="600075" cy="4585558"/>
            </a:xfrm>
            <a:prstGeom prst="rect">
              <a:avLst/>
            </a:prstGeom>
            <a:noFill/>
            <a:ln>
              <a:solidFill>
                <a:srgbClr val="AC00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4DB764A-56E4-4794-BE7A-75C04B275459}"/>
                </a:ext>
              </a:extLst>
            </p:cNvPr>
            <p:cNvSpPr/>
            <p:nvPr/>
          </p:nvSpPr>
          <p:spPr>
            <a:xfrm>
              <a:off x="6341171" y="1943100"/>
              <a:ext cx="898917" cy="4585558"/>
            </a:xfrm>
            <a:prstGeom prst="rect">
              <a:avLst/>
            </a:prstGeom>
            <a:noFill/>
            <a:ln>
              <a:solidFill>
                <a:srgbClr val="AC00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Arrow Connector 11">
            <a:extLst>
              <a:ext uri="{FF2B5EF4-FFF2-40B4-BE49-F238E27FC236}">
                <a16:creationId xmlns:a16="http://schemas.microsoft.com/office/drawing/2014/main" id="{BA54DC6D-B28D-40C5-8381-21CC6B3A8EA8}"/>
              </a:ext>
            </a:extLst>
          </p:cNvPr>
          <p:cNvCxnSpPr/>
          <p:nvPr/>
        </p:nvCxnSpPr>
        <p:spPr>
          <a:xfrm flipH="1">
            <a:off x="7275801" y="2181225"/>
            <a:ext cx="382088" cy="0"/>
          </a:xfrm>
          <a:prstGeom prst="straightConnector1">
            <a:avLst/>
          </a:prstGeom>
          <a:ln w="15875">
            <a:solidFill>
              <a:srgbClr val="AC0077"/>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A8850FB-A681-4ACB-9E89-821AECF92186}"/>
              </a:ext>
            </a:extLst>
          </p:cNvPr>
          <p:cNvSpPr txBox="1"/>
          <p:nvPr/>
        </p:nvSpPr>
        <p:spPr>
          <a:xfrm>
            <a:off x="7275801" y="1724537"/>
            <a:ext cx="2226204" cy="461665"/>
          </a:xfrm>
          <a:prstGeom prst="rect">
            <a:avLst/>
          </a:prstGeom>
          <a:noFill/>
        </p:spPr>
        <p:txBody>
          <a:bodyPr wrap="square" rtlCol="0">
            <a:spAutoFit/>
          </a:bodyPr>
          <a:lstStyle/>
          <a:p>
            <a:r>
              <a:rPr lang="en-US" sz="1200" dirty="0">
                <a:latin typeface="Consolas" panose="020B0609020204030204" pitchFamily="49" charset="0"/>
              </a:rPr>
              <a:t>Latitude and Longitude of each district</a:t>
            </a:r>
          </a:p>
        </p:txBody>
      </p:sp>
      <p:sp>
        <p:nvSpPr>
          <p:cNvPr id="14" name="TextBox 13">
            <a:extLst>
              <a:ext uri="{FF2B5EF4-FFF2-40B4-BE49-F238E27FC236}">
                <a16:creationId xmlns:a16="http://schemas.microsoft.com/office/drawing/2014/main" id="{93FC3A67-8371-4AA5-983A-FB28206B3382}"/>
              </a:ext>
            </a:extLst>
          </p:cNvPr>
          <p:cNvSpPr txBox="1"/>
          <p:nvPr/>
        </p:nvSpPr>
        <p:spPr>
          <a:xfrm>
            <a:off x="0" y="2304541"/>
            <a:ext cx="1219200" cy="276999"/>
          </a:xfrm>
          <a:prstGeom prst="rect">
            <a:avLst/>
          </a:prstGeom>
          <a:noFill/>
        </p:spPr>
        <p:txBody>
          <a:bodyPr wrap="square" rtlCol="0">
            <a:spAutoFit/>
          </a:bodyPr>
          <a:lstStyle/>
          <a:p>
            <a:r>
              <a:rPr lang="en-US" sz="1200" dirty="0">
                <a:latin typeface="Consolas" panose="020B0609020204030204" pitchFamily="49" charset="0"/>
              </a:rPr>
              <a:t>Neighborhood</a:t>
            </a:r>
          </a:p>
        </p:txBody>
      </p:sp>
    </p:spTree>
    <p:extLst>
      <p:ext uri="{BB962C8B-B14F-4D97-AF65-F5344CB8AC3E}">
        <p14:creationId xmlns:p14="http://schemas.microsoft.com/office/powerpoint/2010/main" val="2622058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5813-F1FA-49E2-8623-A377A9377778}"/>
              </a:ext>
            </a:extLst>
          </p:cNvPr>
          <p:cNvSpPr>
            <a:spLocks noGrp="1"/>
          </p:cNvSpPr>
          <p:nvPr>
            <p:ph type="title"/>
          </p:nvPr>
        </p:nvSpPr>
        <p:spPr>
          <a:xfrm>
            <a:off x="1055717" y="175767"/>
            <a:ext cx="10058400" cy="1450757"/>
          </a:xfrm>
        </p:spPr>
        <p:txBody>
          <a:bodyPr>
            <a:normAutofit/>
          </a:bodyPr>
          <a:lstStyle/>
          <a:p>
            <a:r>
              <a:rPr lang="en-US" sz="4000" dirty="0">
                <a:solidFill>
                  <a:schemeClr val="accent2">
                    <a:lumMod val="75000"/>
                  </a:schemeClr>
                </a:solidFill>
                <a:latin typeface="Book Antiqua" panose="02040602050305030304" pitchFamily="18" charset="0"/>
              </a:rPr>
              <a:t>Methodology (3):Condo Listing</a:t>
            </a:r>
          </a:p>
        </p:txBody>
      </p:sp>
      <p:pic>
        <p:nvPicPr>
          <p:cNvPr id="3" name="Picture 2">
            <a:extLst>
              <a:ext uri="{FF2B5EF4-FFF2-40B4-BE49-F238E27FC236}">
                <a16:creationId xmlns:a16="http://schemas.microsoft.com/office/drawing/2014/main" id="{1E9F5B95-1AF5-452A-9F64-A849C5135433}"/>
              </a:ext>
            </a:extLst>
          </p:cNvPr>
          <p:cNvPicPr>
            <a:picLocks noChangeAspect="1"/>
          </p:cNvPicPr>
          <p:nvPr/>
        </p:nvPicPr>
        <p:blipFill rotWithShape="1">
          <a:blip r:embed="rId2"/>
          <a:srcRect b="54093"/>
          <a:stretch/>
        </p:blipFill>
        <p:spPr>
          <a:xfrm>
            <a:off x="6459650" y="2390775"/>
            <a:ext cx="5492324" cy="2369193"/>
          </a:xfrm>
          <a:prstGeom prst="rect">
            <a:avLst/>
          </a:prstGeom>
        </p:spPr>
      </p:pic>
      <p:pic>
        <p:nvPicPr>
          <p:cNvPr id="6" name="Picture 5">
            <a:extLst>
              <a:ext uri="{FF2B5EF4-FFF2-40B4-BE49-F238E27FC236}">
                <a16:creationId xmlns:a16="http://schemas.microsoft.com/office/drawing/2014/main" id="{DA8198DE-6C31-40B2-932E-FBFABC29DB6B}"/>
              </a:ext>
            </a:extLst>
          </p:cNvPr>
          <p:cNvPicPr>
            <a:picLocks noChangeAspect="1"/>
          </p:cNvPicPr>
          <p:nvPr/>
        </p:nvPicPr>
        <p:blipFill>
          <a:blip r:embed="rId3"/>
          <a:stretch>
            <a:fillRect/>
          </a:stretch>
        </p:blipFill>
        <p:spPr>
          <a:xfrm>
            <a:off x="971819" y="1792138"/>
            <a:ext cx="4848225" cy="4343400"/>
          </a:xfrm>
          <a:prstGeom prst="rect">
            <a:avLst/>
          </a:prstGeom>
        </p:spPr>
      </p:pic>
    </p:spTree>
    <p:extLst>
      <p:ext uri="{BB962C8B-B14F-4D97-AF65-F5344CB8AC3E}">
        <p14:creationId xmlns:p14="http://schemas.microsoft.com/office/powerpoint/2010/main" val="1825235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5813-F1FA-49E2-8623-A377A9377778}"/>
              </a:ext>
            </a:extLst>
          </p:cNvPr>
          <p:cNvSpPr>
            <a:spLocks noGrp="1"/>
          </p:cNvSpPr>
          <p:nvPr>
            <p:ph type="title"/>
          </p:nvPr>
        </p:nvSpPr>
        <p:spPr>
          <a:xfrm>
            <a:off x="1055717" y="403333"/>
            <a:ext cx="10058400" cy="1450757"/>
          </a:xfrm>
        </p:spPr>
        <p:txBody>
          <a:bodyPr>
            <a:normAutofit/>
          </a:bodyPr>
          <a:lstStyle/>
          <a:p>
            <a:r>
              <a:rPr lang="en-US" sz="4000" dirty="0">
                <a:solidFill>
                  <a:schemeClr val="accent2">
                    <a:lumMod val="75000"/>
                  </a:schemeClr>
                </a:solidFill>
                <a:latin typeface="Book Antiqua" panose="02040602050305030304" pitchFamily="18" charset="0"/>
              </a:rPr>
              <a:t>Methodology (4):Condo Listing</a:t>
            </a:r>
          </a:p>
        </p:txBody>
      </p:sp>
      <p:pic>
        <p:nvPicPr>
          <p:cNvPr id="4" name="Picture 3">
            <a:extLst>
              <a:ext uri="{FF2B5EF4-FFF2-40B4-BE49-F238E27FC236}">
                <a16:creationId xmlns:a16="http://schemas.microsoft.com/office/drawing/2014/main" id="{D64F03B8-9B8D-4D15-9DD5-E7CF37A504F8}"/>
              </a:ext>
            </a:extLst>
          </p:cNvPr>
          <p:cNvPicPr>
            <a:picLocks noChangeAspect="1"/>
          </p:cNvPicPr>
          <p:nvPr/>
        </p:nvPicPr>
        <p:blipFill>
          <a:blip r:embed="rId2"/>
          <a:stretch>
            <a:fillRect/>
          </a:stretch>
        </p:blipFill>
        <p:spPr>
          <a:xfrm>
            <a:off x="6653213" y="2496174"/>
            <a:ext cx="5272088" cy="2647325"/>
          </a:xfrm>
          <a:prstGeom prst="rect">
            <a:avLst/>
          </a:prstGeom>
        </p:spPr>
      </p:pic>
      <p:pic>
        <p:nvPicPr>
          <p:cNvPr id="7" name="Picture 6">
            <a:extLst>
              <a:ext uri="{FF2B5EF4-FFF2-40B4-BE49-F238E27FC236}">
                <a16:creationId xmlns:a16="http://schemas.microsoft.com/office/drawing/2014/main" id="{4B98B317-D574-4C71-8540-38852EE8B041}"/>
              </a:ext>
            </a:extLst>
          </p:cNvPr>
          <p:cNvPicPr>
            <a:picLocks noChangeAspect="1"/>
          </p:cNvPicPr>
          <p:nvPr/>
        </p:nvPicPr>
        <p:blipFill>
          <a:blip r:embed="rId3"/>
          <a:stretch>
            <a:fillRect/>
          </a:stretch>
        </p:blipFill>
        <p:spPr>
          <a:xfrm>
            <a:off x="330480" y="2105025"/>
            <a:ext cx="6322733" cy="4014787"/>
          </a:xfrm>
          <a:prstGeom prst="rect">
            <a:avLst/>
          </a:prstGeom>
        </p:spPr>
      </p:pic>
    </p:spTree>
    <p:extLst>
      <p:ext uri="{BB962C8B-B14F-4D97-AF65-F5344CB8AC3E}">
        <p14:creationId xmlns:p14="http://schemas.microsoft.com/office/powerpoint/2010/main" val="3547548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5813-F1FA-49E2-8623-A377A9377778}"/>
              </a:ext>
            </a:extLst>
          </p:cNvPr>
          <p:cNvSpPr>
            <a:spLocks noGrp="1"/>
          </p:cNvSpPr>
          <p:nvPr>
            <p:ph type="title"/>
          </p:nvPr>
        </p:nvSpPr>
        <p:spPr>
          <a:xfrm>
            <a:off x="1055717" y="175767"/>
            <a:ext cx="10058400" cy="1450757"/>
          </a:xfrm>
        </p:spPr>
        <p:txBody>
          <a:bodyPr>
            <a:normAutofit/>
          </a:bodyPr>
          <a:lstStyle/>
          <a:p>
            <a:r>
              <a:rPr lang="en-US" sz="4000" dirty="0">
                <a:solidFill>
                  <a:schemeClr val="accent2">
                    <a:lumMod val="75000"/>
                  </a:schemeClr>
                </a:solidFill>
                <a:latin typeface="Book Antiqua" panose="02040602050305030304" pitchFamily="18" charset="0"/>
              </a:rPr>
              <a:t>Methodology (5):Condo Listing</a:t>
            </a:r>
          </a:p>
        </p:txBody>
      </p:sp>
      <p:pic>
        <p:nvPicPr>
          <p:cNvPr id="3" name="Picture 2">
            <a:extLst>
              <a:ext uri="{FF2B5EF4-FFF2-40B4-BE49-F238E27FC236}">
                <a16:creationId xmlns:a16="http://schemas.microsoft.com/office/drawing/2014/main" id="{DBF83DE5-046A-49D4-95E5-DE400D7ECDDA}"/>
              </a:ext>
            </a:extLst>
          </p:cNvPr>
          <p:cNvPicPr>
            <a:picLocks noChangeAspect="1"/>
          </p:cNvPicPr>
          <p:nvPr/>
        </p:nvPicPr>
        <p:blipFill>
          <a:blip r:embed="rId2"/>
          <a:stretch>
            <a:fillRect/>
          </a:stretch>
        </p:blipFill>
        <p:spPr>
          <a:xfrm>
            <a:off x="6896100" y="3033295"/>
            <a:ext cx="5076825" cy="1281529"/>
          </a:xfrm>
          <a:prstGeom prst="rect">
            <a:avLst/>
          </a:prstGeom>
        </p:spPr>
      </p:pic>
      <p:pic>
        <p:nvPicPr>
          <p:cNvPr id="5" name="Picture 4">
            <a:extLst>
              <a:ext uri="{FF2B5EF4-FFF2-40B4-BE49-F238E27FC236}">
                <a16:creationId xmlns:a16="http://schemas.microsoft.com/office/drawing/2014/main" id="{CA94D2EF-A227-4EBA-AFBB-7CCAC0753B6C}"/>
              </a:ext>
            </a:extLst>
          </p:cNvPr>
          <p:cNvPicPr>
            <a:picLocks noChangeAspect="1"/>
          </p:cNvPicPr>
          <p:nvPr/>
        </p:nvPicPr>
        <p:blipFill>
          <a:blip r:embed="rId3"/>
          <a:stretch>
            <a:fillRect/>
          </a:stretch>
        </p:blipFill>
        <p:spPr>
          <a:xfrm>
            <a:off x="931279" y="1863100"/>
            <a:ext cx="4346776" cy="4262298"/>
          </a:xfrm>
          <a:prstGeom prst="rect">
            <a:avLst/>
          </a:prstGeom>
        </p:spPr>
      </p:pic>
    </p:spTree>
    <p:extLst>
      <p:ext uri="{BB962C8B-B14F-4D97-AF65-F5344CB8AC3E}">
        <p14:creationId xmlns:p14="http://schemas.microsoft.com/office/powerpoint/2010/main" val="3824427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5813-F1FA-49E2-8623-A377A9377778}"/>
              </a:ext>
            </a:extLst>
          </p:cNvPr>
          <p:cNvSpPr>
            <a:spLocks noGrp="1"/>
          </p:cNvSpPr>
          <p:nvPr>
            <p:ph type="title"/>
          </p:nvPr>
        </p:nvSpPr>
        <p:spPr>
          <a:xfrm>
            <a:off x="562422" y="175767"/>
            <a:ext cx="10058400" cy="1450757"/>
          </a:xfrm>
        </p:spPr>
        <p:txBody>
          <a:bodyPr>
            <a:normAutofit/>
          </a:bodyPr>
          <a:lstStyle/>
          <a:p>
            <a:r>
              <a:rPr lang="en-US" sz="4000" dirty="0">
                <a:solidFill>
                  <a:schemeClr val="accent2">
                    <a:lumMod val="75000"/>
                  </a:schemeClr>
                </a:solidFill>
                <a:latin typeface="Book Antiqua" panose="02040602050305030304" pitchFamily="18" charset="0"/>
              </a:rPr>
              <a:t>Methodology (6):Condo Listing</a:t>
            </a:r>
          </a:p>
        </p:txBody>
      </p:sp>
      <p:pic>
        <p:nvPicPr>
          <p:cNvPr id="4" name="Picture 3">
            <a:extLst>
              <a:ext uri="{FF2B5EF4-FFF2-40B4-BE49-F238E27FC236}">
                <a16:creationId xmlns:a16="http://schemas.microsoft.com/office/drawing/2014/main" id="{00D95BF6-C109-4356-BE0B-F0DAC29468C4}"/>
              </a:ext>
            </a:extLst>
          </p:cNvPr>
          <p:cNvPicPr>
            <a:picLocks noChangeAspect="1"/>
          </p:cNvPicPr>
          <p:nvPr/>
        </p:nvPicPr>
        <p:blipFill>
          <a:blip r:embed="rId2"/>
          <a:stretch>
            <a:fillRect/>
          </a:stretch>
        </p:blipFill>
        <p:spPr>
          <a:xfrm>
            <a:off x="700087" y="1626524"/>
            <a:ext cx="4443363" cy="4645688"/>
          </a:xfrm>
          <a:prstGeom prst="rect">
            <a:avLst/>
          </a:prstGeom>
        </p:spPr>
      </p:pic>
      <p:pic>
        <p:nvPicPr>
          <p:cNvPr id="6" name="Picture 5">
            <a:extLst>
              <a:ext uri="{FF2B5EF4-FFF2-40B4-BE49-F238E27FC236}">
                <a16:creationId xmlns:a16="http://schemas.microsoft.com/office/drawing/2014/main" id="{5096377B-06FA-402B-B519-7CF2E13A65B3}"/>
              </a:ext>
            </a:extLst>
          </p:cNvPr>
          <p:cNvPicPr>
            <a:picLocks noChangeAspect="1"/>
          </p:cNvPicPr>
          <p:nvPr/>
        </p:nvPicPr>
        <p:blipFill>
          <a:blip r:embed="rId3"/>
          <a:stretch>
            <a:fillRect/>
          </a:stretch>
        </p:blipFill>
        <p:spPr>
          <a:xfrm>
            <a:off x="6600750" y="1757362"/>
            <a:ext cx="3800098" cy="4514850"/>
          </a:xfrm>
          <a:prstGeom prst="rect">
            <a:avLst/>
          </a:prstGeom>
        </p:spPr>
      </p:pic>
    </p:spTree>
    <p:extLst>
      <p:ext uri="{BB962C8B-B14F-4D97-AF65-F5344CB8AC3E}">
        <p14:creationId xmlns:p14="http://schemas.microsoft.com/office/powerpoint/2010/main" val="10791918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180</TotalTime>
  <Words>1019</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 Antiqua</vt:lpstr>
      <vt:lpstr>Calibri</vt:lpstr>
      <vt:lpstr>Calibri Light</vt:lpstr>
      <vt:lpstr>Consolas</vt:lpstr>
      <vt:lpstr>Wingdings</vt:lpstr>
      <vt:lpstr>Retrospect</vt:lpstr>
      <vt:lpstr>THE BATTLE OF NEIGHBORHOOD</vt:lpstr>
      <vt:lpstr>Introduction/Business Problem</vt:lpstr>
      <vt:lpstr>Data</vt:lpstr>
      <vt:lpstr>Methodology (1)</vt:lpstr>
      <vt:lpstr>Methodology (2): Districts of Singapore</vt:lpstr>
      <vt:lpstr>Methodology (3):Condo Listing</vt:lpstr>
      <vt:lpstr>Methodology (4):Condo Listing</vt:lpstr>
      <vt:lpstr>Methodology (5):Condo Listing</vt:lpstr>
      <vt:lpstr>Methodology (6):Condo Listing</vt:lpstr>
      <vt:lpstr>Results (1): List of condos to consider</vt:lpstr>
      <vt:lpstr>Results (2):List of Amenities</vt:lpstr>
      <vt:lpstr>Results (3): Top 20 amenities</vt:lpstr>
      <vt:lpstr>Results (4): Analysis of each cluster</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Parool, Neha (Singapore)</dc:creator>
  <cp:lastModifiedBy>Parool, Neha (Singapore)</cp:lastModifiedBy>
  <cp:revision>32</cp:revision>
  <dcterms:created xsi:type="dcterms:W3CDTF">2018-11-29T07:53:27Z</dcterms:created>
  <dcterms:modified xsi:type="dcterms:W3CDTF">2018-11-29T13:38:37Z</dcterms:modified>
</cp:coreProperties>
</file>