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338" r:id="rId5"/>
    <p:sldId id="327" r:id="rId6"/>
    <p:sldId id="315" r:id="rId7"/>
    <p:sldId id="329" r:id="rId8"/>
    <p:sldId id="340" r:id="rId9"/>
    <p:sldId id="341" r:id="rId10"/>
    <p:sldId id="302" r:id="rId11"/>
    <p:sldId id="339" r:id="rId12"/>
    <p:sldId id="342" r:id="rId13"/>
    <p:sldId id="34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-816" y="-246"/>
      </p:cViewPr>
      <p:guideLst>
        <p:guide orient="horz" pos="1968"/>
        <p:guide orient="horz" pos="3912"/>
        <p:guide orient="horz" pos="1656"/>
        <p:guide pos="408"/>
        <p:guide pos="7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=""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=""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=""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=""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=""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=""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=""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=""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=""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=""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=""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=""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=""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=""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=""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=""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7/17/2024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=""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=""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b="0" dirty="0" smtClean="0">
                <a:solidFill>
                  <a:schemeClr val="tx1"/>
                </a:solidFill>
              </a:rPr>
              <a:t>-Neha </a:t>
            </a:r>
            <a:r>
              <a:rPr lang="en-US" b="0" dirty="0" err="1" smtClean="0">
                <a:solidFill>
                  <a:schemeClr val="tx1"/>
                </a:solidFill>
              </a:rPr>
              <a:t>Patange</a:t>
            </a:r>
            <a:endParaRPr lang="en-US" b="0" dirty="0" smtClean="0">
              <a:solidFill>
                <a:schemeClr val="tx1"/>
              </a:solidFill>
            </a:endParaRPr>
          </a:p>
          <a:p>
            <a:pPr algn="r"/>
            <a:r>
              <a:rPr lang="en-US" b="0" dirty="0" err="1" smtClean="0">
                <a:solidFill>
                  <a:schemeClr val="tx1"/>
                </a:solidFill>
              </a:rPr>
              <a:t>Sinhgad</a:t>
            </a:r>
            <a:r>
              <a:rPr lang="en-US" b="0" dirty="0" smtClean="0">
                <a:solidFill>
                  <a:schemeClr val="tx1"/>
                </a:solidFill>
              </a:rPr>
              <a:t> Academy of Engineering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785" y="2050553"/>
            <a:ext cx="7278189" cy="743448"/>
          </a:xfrm>
        </p:spPr>
        <p:txBody>
          <a:bodyPr>
            <a:noAutofit/>
          </a:bodyPr>
          <a:lstStyle/>
          <a:p>
            <a:r>
              <a:rPr lang="en-GB" sz="3400" b="1" dirty="0" smtClean="0"/>
              <a:t>Global Superstore: Profit Analysis</a:t>
            </a:r>
            <a:endParaRPr lang="en-IN" sz="3400" b="1" dirty="0"/>
          </a:p>
        </p:txBody>
      </p:sp>
      <p:sp>
        <p:nvSpPr>
          <p:cNvPr id="15" name="Text Placeholder 1">
            <a:extLst>
              <a:ext uri="{FF2B5EF4-FFF2-40B4-BE49-F238E27FC236}">
                <a16:creationId xmlns=""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708781" y="-783771"/>
            <a:ext cx="7766936" cy="2564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8" t="22810" r="25724" b="24389"/>
          <a:stretch/>
        </p:blipFill>
        <p:spPr bwMode="auto">
          <a:xfrm>
            <a:off x="522513" y="957942"/>
            <a:ext cx="9095235" cy="541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4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642" y="2999014"/>
            <a:ext cx="11340000" cy="70011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6600" b="1" dirty="0" smtClean="0">
                <a:solidFill>
                  <a:schemeClr val="tx1"/>
                </a:solidFill>
              </a:rPr>
              <a:t>Thank you </a:t>
            </a:r>
            <a:r>
              <a:rPr lang="en-US" sz="6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=""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=""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=""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=""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/>
          </a:bodyPr>
          <a:lstStyle/>
          <a:p>
            <a:r>
              <a:rPr lang="en-GB" sz="1800" dirty="0"/>
              <a:t>We have a dataset from a superstore containing various parameters, including customer details, sales data, regional information, types of items purchased, and the corresponding profit for each item.</a:t>
            </a:r>
          </a:p>
          <a:p>
            <a:r>
              <a:rPr lang="en-GB" sz="1800" dirty="0"/>
              <a:t>Our goal is to maximize profits by identifying and prioritizing the more profitable items. We aim to enhance the production and distribution of these high-profit items. Additionally, we need to develop a strategy to address intermediate profit levels and reduce the production of less profitable items.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/>
          </a:bodyPr>
          <a:lstStyle/>
          <a:p>
            <a:r>
              <a:rPr lang="en-GB" dirty="0" smtClean="0"/>
              <a:t>Project </a:t>
            </a:r>
            <a:r>
              <a:rPr lang="en-GB" dirty="0" smtClean="0"/>
              <a:t>Overview</a:t>
            </a:r>
            <a:r>
              <a:rPr lang="en-GB" dirty="0" smtClean="0"/>
              <a:t>: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5957" y="2078181"/>
            <a:ext cx="7469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</a:t>
            </a:r>
            <a:r>
              <a:rPr lang="en-GB" dirty="0" smtClean="0"/>
              <a:t>global supermarket </a:t>
            </a:r>
            <a:r>
              <a:rPr lang="en-GB" dirty="0" smtClean="0"/>
              <a:t>we need to 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Increase profit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Increase production of most soled and profitable products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Decrease less sold and less profitable products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Reduce the </a:t>
            </a:r>
            <a:r>
              <a:rPr lang="en-GB" dirty="0" smtClean="0"/>
              <a:t>discount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Find </a:t>
            </a:r>
            <a:r>
              <a:rPr lang="en-GB" dirty="0" smtClean="0"/>
              <a:t>strategies to tackle less profit and intermediate </a:t>
            </a:r>
            <a:r>
              <a:rPr lang="en-GB" dirty="0" smtClean="0"/>
              <a:t>sales problems.</a:t>
            </a:r>
            <a:endParaRPr lang="en-GB" dirty="0" smtClean="0"/>
          </a:p>
          <a:p>
            <a:r>
              <a:rPr lang="en-GB" dirty="0"/>
              <a:t>This approach aims to significantly enhance overall profitability while optimizing resource allocation across the product range.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sz="1800" dirty="0" smtClean="0"/>
              <a:t>The Superstore: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/>
              <a:t>	- More Profit generated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/>
              <a:t>	- Less discount to less profitable/sold products result in less loss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/>
              <a:t>	- Production extended hence sales </a:t>
            </a:r>
            <a:r>
              <a:rPr lang="en-GB" sz="1800" dirty="0" smtClean="0"/>
              <a:t>increase</a:t>
            </a:r>
            <a:endParaRPr lang="en-GB" sz="1800" dirty="0"/>
          </a:p>
          <a:p>
            <a:pPr algn="just">
              <a:lnSpc>
                <a:spcPct val="150000"/>
              </a:lnSpc>
            </a:pPr>
            <a:r>
              <a:rPr lang="en-GB" sz="1800" dirty="0" smtClean="0"/>
              <a:t>The Customers: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/>
              <a:t>	</a:t>
            </a:r>
            <a:r>
              <a:rPr lang="en-GB" sz="1800" dirty="0" smtClean="0"/>
              <a:t>- Increased production hence more availability of products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/>
              <a:t>	</a:t>
            </a:r>
            <a:r>
              <a:rPr lang="en-GB" sz="1800" dirty="0" smtClean="0"/>
              <a:t>- Optimized price hence affordable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/>
              <a:t>	</a:t>
            </a:r>
            <a:r>
              <a:rPr lang="en-GB" sz="1800" dirty="0" smtClean="0"/>
              <a:t>-Tailored product selection and production hence required products are always 		  available.</a:t>
            </a:r>
            <a:endParaRPr lang="en-GB" sz="1800" dirty="0"/>
          </a:p>
          <a:p>
            <a:pPr marL="0" indent="0" algn="just">
              <a:lnSpc>
                <a:spcPct val="150000"/>
              </a:lnSpc>
              <a:buNone/>
            </a:pPr>
            <a:endParaRPr lang="en-GB" sz="1800" dirty="0" smtClean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0857" y="0"/>
            <a:ext cx="5531736" cy="827314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Description: 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810" y="785119"/>
            <a:ext cx="7766936" cy="6921967"/>
          </a:xfrm>
        </p:spPr>
        <p:txBody>
          <a:bodyPr>
            <a:noAutofit/>
          </a:bodyPr>
          <a:lstStyle/>
          <a:p>
            <a:pPr algn="l"/>
            <a:r>
              <a:rPr lang="en-IN" sz="1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Sales vs City</a:t>
            </a:r>
          </a:p>
          <a:p>
            <a:pPr lvl="0" algn="l"/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and Minimum Sales by City</a:t>
            </a:r>
          </a:p>
          <a:p>
            <a:pPr lvl="1" algn="l"/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The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city with the maximum sales is New York City, with sales amounting to 256K. Other cities with notable sales over 112K include Los Angeles, Manila, Seattle, and San Francisco.</a:t>
            </a:r>
          </a:p>
          <a:p>
            <a:pPr lvl="1" algn="l"/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The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city with the minimum sales is Abilene, with other cities like Elyria, Jupiter, and Pensacola also having sales less than 2.21K.</a:t>
            </a:r>
          </a:p>
          <a:p>
            <a:pPr algn="l"/>
            <a:r>
              <a:rPr lang="en-IN" sz="1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 </a:t>
            </a:r>
            <a:r>
              <a:rPr lang="en-IN" sz="1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vs Ship Mode</a:t>
            </a:r>
          </a:p>
          <a:p>
            <a:pPr lvl="0" algn="l"/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Profit Relation to Shipping Mode</a:t>
            </a:r>
          </a:p>
          <a:p>
            <a:pPr lvl="1" algn="l"/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The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Standard Class shipping mode yields the highest profit, </a:t>
            </a:r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totalling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890.6K or 60.69% of the profits. It is followed by Second Class shipping at 19.94%.</a:t>
            </a:r>
          </a:p>
          <a:p>
            <a:pPr lvl="1" algn="l"/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The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Same Day shipping mode results in the least profit, contributing only 5.19%, followed by First Day shipping at 14.18%.</a:t>
            </a:r>
          </a:p>
          <a:p>
            <a:pPr algn="l"/>
            <a:r>
              <a:rPr lang="en-IN" sz="1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 </a:t>
            </a:r>
            <a:r>
              <a:rPr lang="en-IN" sz="1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vs Customer Segment</a:t>
            </a:r>
          </a:p>
          <a:p>
            <a:pPr lvl="0" algn="l"/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Major Customer Segments</a:t>
            </a:r>
          </a:p>
          <a:p>
            <a:pPr lvl="1" algn="l"/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The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major customer segments identified are Consumer, Corporate, and Home Office.</a:t>
            </a:r>
          </a:p>
          <a:p>
            <a:pPr lvl="0" algn="l"/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Highest and Lowest Sales by Customer Segment</a:t>
            </a:r>
          </a:p>
          <a:p>
            <a:pPr lvl="1" algn="l"/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The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Consumer segment accounts for the highest sales, </a:t>
            </a:r>
            <a:r>
              <a:rPr lang="en-IN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totaling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6.51M or 51.48%.</a:t>
            </a:r>
          </a:p>
          <a:p>
            <a:pPr lvl="1" algn="l"/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The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 Office segment has the lowest sales at 2.31M or 18.27%.</a:t>
            </a:r>
          </a:p>
          <a:p>
            <a:pPr lvl="1" algn="l"/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The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Corporate segment falls in the intermediate range with 3.82M or 30.25% of the sales</a:t>
            </a:r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323" y="232228"/>
            <a:ext cx="553962" cy="13062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411" y="886720"/>
            <a:ext cx="8551332" cy="3569166"/>
          </a:xfrm>
        </p:spPr>
        <p:txBody>
          <a:bodyPr>
            <a:noAutofit/>
          </a:bodyPr>
          <a:lstStyle/>
          <a:p>
            <a:pPr algn="l"/>
            <a:r>
              <a:rPr lang="en-IN" sz="1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Segment vs Profit</a:t>
            </a:r>
          </a:p>
          <a:p>
            <a:pPr lvl="0" algn="l"/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Highest and Lowest Profit by Customer Segment</a:t>
            </a:r>
          </a:p>
          <a:p>
            <a:pPr lvl="1" algn="l"/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The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Consumer segment provides the highest profit at 749.24K.</a:t>
            </a:r>
          </a:p>
          <a:p>
            <a:pPr lvl="1" algn="l"/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The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 Office segment generates the lowest profit at 277.00K.</a:t>
            </a:r>
          </a:p>
          <a:p>
            <a:pPr lvl="1" algn="l"/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The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Corporate segment yields an intermediate profit of 441.21K.</a:t>
            </a:r>
          </a:p>
          <a:p>
            <a:pPr algn="l"/>
            <a:r>
              <a:rPr lang="en-IN" sz="1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Segment vs Product Category</a:t>
            </a:r>
          </a:p>
          <a:p>
            <a:pPr algn="l"/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Profit vs Product Category</a:t>
            </a:r>
          </a:p>
          <a:p>
            <a:pPr lvl="0" algn="l"/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- The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Technology sector generates the highest profit at 663.78K, representing 45.23% of total profits.</a:t>
            </a:r>
          </a:p>
          <a:p>
            <a:pPr lvl="0" algn="l"/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- The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Furniture sector produces the least profit at 285.08K, which is 19.43% of total profits.</a:t>
            </a:r>
          </a:p>
          <a:p>
            <a:pPr lvl="0" algn="l"/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- The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Office Supplies category earns an intermediate profit of 518.6K, accounting for 35.34% of total profits.</a:t>
            </a:r>
          </a:p>
          <a:p>
            <a:pPr algn="l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457" y="1828281"/>
            <a:ext cx="17780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257" y="1463105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GB" dirty="0" smtClean="0"/>
              <a:t>Getting data.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Selecting the important datasets.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 smtClean="0"/>
              <a:t>Loading data in Power Bi report.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Extracting data.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Cleaning dataset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Finding relationship between different aspects in the data set.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Plotting the relationship with appropriate visuals.</a:t>
            </a:r>
            <a:endParaRPr lang="en-GB" dirty="0" smtClean="0"/>
          </a:p>
          <a:p>
            <a:pPr lvl="1">
              <a:lnSpc>
                <a:spcPct val="150000"/>
              </a:lnSpc>
            </a:pPr>
            <a:endParaRPr lang="en-GB" dirty="0" smtClean="0"/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543" y="-108208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 smtClean="0"/>
              <a:t>RESULTS: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501940" y="6056421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600" b="0" u="sng" dirty="0" smtClean="0">
                <a:solidFill>
                  <a:srgbClr val="0070C0"/>
                </a:solidFill>
              </a:rPr>
              <a:t>Click here</a:t>
            </a:r>
            <a:endParaRPr lang="en-IN" sz="1600" b="0" u="sng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6" t="23294" r="30051" b="22013"/>
          <a:stretch/>
        </p:blipFill>
        <p:spPr bwMode="auto">
          <a:xfrm>
            <a:off x="901930" y="799585"/>
            <a:ext cx="8445270" cy="531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602828" y="-609601"/>
            <a:ext cx="45719" cy="36285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7" t="22768" r="26127" b="25645"/>
          <a:stretch/>
        </p:blipFill>
        <p:spPr bwMode="auto">
          <a:xfrm>
            <a:off x="827314" y="812799"/>
            <a:ext cx="8941971" cy="497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2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710</TotalTime>
  <Words>489</Words>
  <Application>Microsoft Office PowerPoint</Application>
  <PresentationFormat>Custom</PresentationFormat>
  <Paragraphs>68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Global Superstore: Profit Analysis</vt:lpstr>
      <vt:lpstr>PROBLEM  STATEMENT</vt:lpstr>
      <vt:lpstr>Project Overview: </vt:lpstr>
      <vt:lpstr>WHO ARE THE END USERS?</vt:lpstr>
      <vt:lpstr>Project Description: </vt:lpstr>
      <vt:lpstr>PowerPoint Presentation</vt:lpstr>
      <vt:lpstr>Methodology: </vt:lpstr>
      <vt:lpstr>RESULTS: 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Neha Patange</cp:lastModifiedBy>
  <cp:revision>85</cp:revision>
  <dcterms:created xsi:type="dcterms:W3CDTF">2021-07-11T13:13:15Z</dcterms:created>
  <dcterms:modified xsi:type="dcterms:W3CDTF">2024-07-17T15:30:30Z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