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2eaf77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2eaf77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2eaf77e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2eaf77e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2eaf77e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2eaf77e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2eaf77e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2eaf77e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e1fb4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e1fb4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e1fb4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e1fb4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e1fb40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4e1fb40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55" name="Google Shape;55;p13"/>
          <p:cNvSpPr txBox="1"/>
          <p:nvPr/>
        </p:nvSpPr>
        <p:spPr>
          <a:xfrm>
            <a:off x="2135275" y="2797175"/>
            <a:ext cx="4740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t>Pricing Model</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070"/>
              <a:buFont typeface="Arial"/>
              <a:buNone/>
            </a:pPr>
            <a:r>
              <a:rPr lang="en" sz="1970">
                <a:solidFill>
                  <a:schemeClr val="dk1"/>
                </a:solidFill>
              </a:rPr>
              <a:t>Big Mountain is a ski resort located in Montana. It offers spectacular views of nearby national parks and has access to 105 trails and has 11 lifts. They accommodate skiers and riders of all levels and about 350,000 people ski there every year. They installed additional chairlift to increase the distribution of visitors leading to increase in costs by $1.54M. The resort is seeking ways to cut the cost and maintain profits by winter 2021.</a:t>
            </a:r>
            <a:endParaRPr sz="23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10635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400"/>
              <a:buFont typeface="Arial"/>
              <a:buNone/>
            </a:pPr>
            <a:r>
              <a:rPr lang="en" sz="2000">
                <a:solidFill>
                  <a:schemeClr val="dk1"/>
                </a:solidFill>
              </a:rPr>
              <a:t>How can Big Mountain Resort select a better ticket price for the Winter 2021 and make other changes to cut the increased costs of $1.54M and maintain profits.</a:t>
            </a:r>
            <a:endParaRPr sz="2400"/>
          </a:p>
        </p:txBody>
      </p:sp>
      <p:sp>
        <p:nvSpPr>
          <p:cNvPr id="68" name="Google Shape;68;p15"/>
          <p:cNvSpPr txBox="1"/>
          <p:nvPr>
            <p:ph idx="1" type="body"/>
          </p:nvPr>
        </p:nvSpPr>
        <p:spPr>
          <a:xfrm>
            <a:off x="383525" y="2849250"/>
            <a:ext cx="8520600" cy="106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071"/>
              <a:buFont typeface="Arial"/>
              <a:buNone/>
            </a:pPr>
            <a:r>
              <a:rPr lang="en" sz="2071">
                <a:solidFill>
                  <a:schemeClr val="dk1"/>
                </a:solidFill>
              </a:rPr>
              <a:t>To reduce the operational costs without undermining the ticket price and maintain profits by the end of the season 2021.</a:t>
            </a:r>
            <a:endParaRPr sz="3400"/>
          </a:p>
        </p:txBody>
      </p:sp>
      <p:sp>
        <p:nvSpPr>
          <p:cNvPr id="69" name="Google Shape;69;p15"/>
          <p:cNvSpPr txBox="1"/>
          <p:nvPr>
            <p:ph type="title"/>
          </p:nvPr>
        </p:nvSpPr>
        <p:spPr>
          <a:xfrm>
            <a:off x="450650" y="221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a:t>
            </a:r>
            <a:r>
              <a:rPr lang="en"/>
              <a:t>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affecting ticket price:</a:t>
            </a:r>
            <a:endParaRPr/>
          </a:p>
          <a:p>
            <a:pPr indent="0" lvl="0" marL="0" rtl="0" algn="l">
              <a:spcBef>
                <a:spcPts val="0"/>
              </a:spcBef>
              <a:spcAft>
                <a:spcPts val="0"/>
              </a:spcAft>
              <a:buNone/>
            </a:pPr>
            <a:r>
              <a:t/>
            </a:r>
            <a:endParaRPr/>
          </a:p>
        </p:txBody>
      </p:sp>
      <p:pic>
        <p:nvPicPr>
          <p:cNvPr id="75" name="Google Shape;75;p16"/>
          <p:cNvPicPr preferRelativeResize="0"/>
          <p:nvPr/>
        </p:nvPicPr>
        <p:blipFill>
          <a:blip r:embed="rId3">
            <a:alphaModFix/>
          </a:blip>
          <a:stretch>
            <a:fillRect/>
          </a:stretch>
        </p:blipFill>
        <p:spPr>
          <a:xfrm>
            <a:off x="311700" y="1017725"/>
            <a:ext cx="5722842" cy="4125775"/>
          </a:xfrm>
          <a:prstGeom prst="rect">
            <a:avLst/>
          </a:prstGeom>
          <a:noFill/>
          <a:ln>
            <a:noFill/>
          </a:ln>
        </p:spPr>
      </p:pic>
      <p:sp>
        <p:nvSpPr>
          <p:cNvPr id="76" name="Google Shape;76;p16"/>
          <p:cNvSpPr txBox="1"/>
          <p:nvPr/>
        </p:nvSpPr>
        <p:spPr>
          <a:xfrm>
            <a:off x="6365575" y="1383250"/>
            <a:ext cx="2283000" cy="21273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100"/>
              </a:spcBef>
              <a:spcAft>
                <a:spcPts val="0"/>
              </a:spcAft>
              <a:buClr>
                <a:schemeClr val="dk1"/>
              </a:buClr>
              <a:buSzPts val="1850"/>
              <a:buChar char="●"/>
            </a:pPr>
            <a:r>
              <a:rPr lang="en" sz="1850">
                <a:solidFill>
                  <a:schemeClr val="dk1"/>
                </a:solidFill>
                <a:highlight>
                  <a:srgbClr val="FFFFFF"/>
                </a:highlight>
              </a:rPr>
              <a:t>fast Quads</a:t>
            </a:r>
            <a:endParaRPr sz="1850">
              <a:solidFill>
                <a:schemeClr val="dk1"/>
              </a:solidFill>
              <a:highlight>
                <a:srgbClr val="FFFFFF"/>
              </a:highlight>
            </a:endParaRPr>
          </a:p>
          <a:p>
            <a:pPr indent="-346075" lvl="0" marL="457200" rtl="0" algn="l">
              <a:lnSpc>
                <a:spcPct val="115000"/>
              </a:lnSpc>
              <a:spcBef>
                <a:spcPts val="0"/>
              </a:spcBef>
              <a:spcAft>
                <a:spcPts val="0"/>
              </a:spcAft>
              <a:buClr>
                <a:schemeClr val="dk1"/>
              </a:buClr>
              <a:buSzPts val="1850"/>
              <a:buChar char="●"/>
            </a:pPr>
            <a:r>
              <a:rPr lang="en" sz="1850">
                <a:solidFill>
                  <a:schemeClr val="dk1"/>
                </a:solidFill>
                <a:highlight>
                  <a:srgbClr val="FFFFFF"/>
                </a:highlight>
              </a:rPr>
              <a:t>Runs</a:t>
            </a:r>
            <a:endParaRPr sz="1850">
              <a:solidFill>
                <a:schemeClr val="dk1"/>
              </a:solidFill>
              <a:highlight>
                <a:srgbClr val="FFFFFF"/>
              </a:highlight>
            </a:endParaRPr>
          </a:p>
          <a:p>
            <a:pPr indent="-346075" lvl="0" marL="457200" rtl="0" algn="l">
              <a:lnSpc>
                <a:spcPct val="115000"/>
              </a:lnSpc>
              <a:spcBef>
                <a:spcPts val="0"/>
              </a:spcBef>
              <a:spcAft>
                <a:spcPts val="0"/>
              </a:spcAft>
              <a:buClr>
                <a:schemeClr val="dk1"/>
              </a:buClr>
              <a:buSzPts val="1850"/>
              <a:buChar char="●"/>
            </a:pPr>
            <a:r>
              <a:rPr lang="en" sz="1850">
                <a:solidFill>
                  <a:schemeClr val="dk1"/>
                </a:solidFill>
                <a:highlight>
                  <a:srgbClr val="FFFFFF"/>
                </a:highlight>
              </a:rPr>
              <a:t>Snow Making area</a:t>
            </a:r>
            <a:endParaRPr sz="1850">
              <a:solidFill>
                <a:schemeClr val="dk1"/>
              </a:solidFill>
              <a:highlight>
                <a:srgbClr val="FFFFFF"/>
              </a:highlight>
            </a:endParaRPr>
          </a:p>
          <a:p>
            <a:pPr indent="-346075" lvl="0" marL="457200" rtl="0" algn="l">
              <a:lnSpc>
                <a:spcPct val="115000"/>
              </a:lnSpc>
              <a:spcBef>
                <a:spcPts val="0"/>
              </a:spcBef>
              <a:spcAft>
                <a:spcPts val="0"/>
              </a:spcAft>
              <a:buClr>
                <a:schemeClr val="dk1"/>
              </a:buClr>
              <a:buSzPts val="1850"/>
              <a:buChar char="●"/>
            </a:pPr>
            <a:r>
              <a:rPr lang="en" sz="1850">
                <a:solidFill>
                  <a:schemeClr val="dk1"/>
                </a:solidFill>
                <a:highlight>
                  <a:srgbClr val="FFFFFF"/>
                </a:highlight>
              </a:rPr>
              <a:t>Vertical  drop</a:t>
            </a:r>
            <a:endParaRPr sz="18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findings/Recommendations: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Predicted ticket price - $95 , originally $81.</a:t>
            </a:r>
            <a:endParaRPr>
              <a:solidFill>
                <a:schemeClr val="dk1"/>
              </a:solidFill>
            </a:endParaRPr>
          </a:p>
          <a:p>
            <a:pPr indent="0" lvl="0" marL="0" rtl="0" algn="l">
              <a:spcBef>
                <a:spcPts val="1200"/>
              </a:spcBef>
              <a:spcAft>
                <a:spcPts val="0"/>
              </a:spcAft>
              <a:buNone/>
            </a:pPr>
            <a:r>
              <a:rPr b="1" lang="en">
                <a:solidFill>
                  <a:schemeClr val="dk1"/>
                </a:solidFill>
              </a:rPr>
              <a:t>Facilities that support </a:t>
            </a:r>
            <a:r>
              <a:rPr b="1" lang="en">
                <a:solidFill>
                  <a:schemeClr val="dk1"/>
                </a:solidFill>
              </a:rPr>
              <a:t>the</a:t>
            </a:r>
            <a:r>
              <a:rPr b="1" lang="en">
                <a:solidFill>
                  <a:schemeClr val="dk1"/>
                </a:solidFill>
              </a:rPr>
              <a:t> ticket-price:</a:t>
            </a:r>
            <a:endParaRPr b="1">
              <a:solidFill>
                <a:schemeClr val="dk1"/>
              </a:solidFill>
            </a:endParaRPr>
          </a:p>
          <a:p>
            <a:pPr indent="-342900" lvl="0" marL="457200" rtl="0" algn="l">
              <a:spcBef>
                <a:spcPts val="1200"/>
              </a:spcBef>
              <a:spcAft>
                <a:spcPts val="0"/>
              </a:spcAft>
              <a:buClr>
                <a:schemeClr val="dk1"/>
              </a:buClr>
              <a:buSzPts val="1800"/>
              <a:buChar char="●"/>
            </a:pPr>
            <a:r>
              <a:rPr lang="en" sz="1650">
                <a:solidFill>
                  <a:schemeClr val="dk1"/>
                </a:solidFill>
                <a:highlight>
                  <a:srgbClr val="FFFFFF"/>
                </a:highlight>
              </a:rPr>
              <a:t>If Big Mountain is adding a run, increasing the vertical drop by 150 feet, and installing an additional chair lift, it would increase</a:t>
            </a:r>
            <a:r>
              <a:rPr lang="en" sz="1050">
                <a:solidFill>
                  <a:schemeClr val="dk1"/>
                </a:solidFill>
                <a:highlight>
                  <a:srgbClr val="FFFFFF"/>
                </a:highlight>
              </a:rPr>
              <a:t> </a:t>
            </a:r>
            <a:r>
              <a:rPr lang="en" sz="1650">
                <a:solidFill>
                  <a:schemeClr val="dk1"/>
                </a:solidFill>
                <a:highlight>
                  <a:srgbClr val="FFFFFF"/>
                </a:highlight>
              </a:rPr>
              <a:t>support for ticket price by $1.99.Over the season, this could be expected to amount to $3474638.</a:t>
            </a:r>
            <a:endParaRPr sz="1650">
              <a:solidFill>
                <a:schemeClr val="dk1"/>
              </a:solidFill>
              <a:highlight>
                <a:srgbClr val="FFFFFF"/>
              </a:highlight>
            </a:endParaRPr>
          </a:p>
          <a:p>
            <a:pPr indent="0" lvl="0" marL="0" rtl="0" algn="l">
              <a:spcBef>
                <a:spcPts val="1200"/>
              </a:spcBef>
              <a:spcAft>
                <a:spcPts val="0"/>
              </a:spcAft>
              <a:buNone/>
            </a:pPr>
            <a:r>
              <a:t/>
            </a:r>
            <a:endParaRPr sz="1650">
              <a:solidFill>
                <a:schemeClr val="dk1"/>
              </a:solidFill>
              <a:highlight>
                <a:srgbClr val="FFFFFF"/>
              </a:highlight>
            </a:endParaRPr>
          </a:p>
          <a:p>
            <a:pPr indent="0" lvl="0" marL="0" rtl="0" algn="l">
              <a:spcBef>
                <a:spcPts val="1200"/>
              </a:spcBef>
              <a:spcAft>
                <a:spcPts val="1200"/>
              </a:spcAft>
              <a:buNone/>
            </a:pPr>
            <a:r>
              <a:t/>
            </a:r>
            <a:endParaRPr sz="165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insights: scenarios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Close up to 10 of the least used runs..</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adding a run, increasing the vertical drop by 150 feet, and installing an additional chair lift</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adding a run, increasing the vertical drop by 150 feet, installing an additional chair lift and 2 acres of snow-making.</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 increase the longest run by .2 miles and guaranteeing its snow coverage by adding 4 acres of snow making capability.</a:t>
            </a:r>
            <a:endParaRPr sz="1950">
              <a:solidFill>
                <a:schemeClr val="dk1"/>
              </a:solidFill>
              <a:highlight>
                <a:srgbClr val="FFFFFF"/>
              </a:highlight>
            </a:endParaRPr>
          </a:p>
          <a:p>
            <a:pPr indent="0" lvl="0" marL="457200" rtl="0" algn="l">
              <a:spcBef>
                <a:spcPts val="1200"/>
              </a:spcBef>
              <a:spcAft>
                <a:spcPts val="1200"/>
              </a:spcAft>
              <a:buNone/>
            </a:pPr>
            <a:r>
              <a:t/>
            </a:r>
            <a:endParaRPr sz="19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8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insights: scenarios</a:t>
            </a:r>
            <a:endParaRPr/>
          </a:p>
        </p:txBody>
      </p:sp>
      <p:pic>
        <p:nvPicPr>
          <p:cNvPr id="94" name="Google Shape;94;p19"/>
          <p:cNvPicPr preferRelativeResize="0"/>
          <p:nvPr/>
        </p:nvPicPr>
        <p:blipFill>
          <a:blip r:embed="rId3">
            <a:alphaModFix/>
          </a:blip>
          <a:stretch>
            <a:fillRect/>
          </a:stretch>
        </p:blipFill>
        <p:spPr>
          <a:xfrm>
            <a:off x="311700" y="1643900"/>
            <a:ext cx="7034251" cy="3171825"/>
          </a:xfrm>
          <a:prstGeom prst="rect">
            <a:avLst/>
          </a:prstGeom>
          <a:noFill/>
          <a:ln>
            <a:noFill/>
          </a:ln>
        </p:spPr>
      </p:pic>
      <p:sp>
        <p:nvSpPr>
          <p:cNvPr id="95" name="Google Shape;95;p19"/>
          <p:cNvSpPr txBox="1"/>
          <p:nvPr>
            <p:ph type="title"/>
          </p:nvPr>
        </p:nvSpPr>
        <p:spPr>
          <a:xfrm>
            <a:off x="311700" y="916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Effect</a:t>
            </a:r>
            <a:r>
              <a:rPr lang="en" sz="1920"/>
              <a:t> of closing runs on ticket price and revenue</a:t>
            </a:r>
            <a:endParaRPr sz="19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Overall Scenario 2 is suggested, as it clearly offsets the cost of installing 1 new chair lift (~$1.54M).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Closing 1 run makes no difference on the ticket price,however money saved from maintenance for closed run should be incorporated into the data to understand how it may benefit the ticket price.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