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9" r:id="rId5"/>
    <p:sldMasterId id="2147493467" r:id="rId6"/>
  </p:sldMasterIdLst>
  <p:notesMasterIdLst>
    <p:notesMasterId r:id="rId25"/>
  </p:notesMasterIdLst>
  <p:handoutMasterIdLst>
    <p:handoutMasterId r:id="rId26"/>
  </p:handoutMasterIdLst>
  <p:sldIdLst>
    <p:sldId id="259" r:id="rId7"/>
    <p:sldId id="263" r:id="rId8"/>
    <p:sldId id="273" r:id="rId9"/>
    <p:sldId id="271" r:id="rId10"/>
    <p:sldId id="278" r:id="rId11"/>
    <p:sldId id="274" r:id="rId12"/>
    <p:sldId id="279" r:id="rId13"/>
    <p:sldId id="286" r:id="rId14"/>
    <p:sldId id="282" r:id="rId15"/>
    <p:sldId id="272" r:id="rId16"/>
    <p:sldId id="285" r:id="rId17"/>
    <p:sldId id="277" r:id="rId18"/>
    <p:sldId id="287" r:id="rId19"/>
    <p:sldId id="288" r:id="rId20"/>
    <p:sldId id="289" r:id="rId21"/>
    <p:sldId id="290" r:id="rId22"/>
    <p:sldId id="284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938"/>
    <a:srgbClr val="002868"/>
    <a:srgbClr val="100E42"/>
    <a:srgbClr val="100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2" autoAdjust="0"/>
  </p:normalViewPr>
  <p:slideViewPr>
    <p:cSldViewPr snapToGrid="0" snapToObjects="1">
      <p:cViewPr>
        <p:scale>
          <a:sx n="69" d="100"/>
          <a:sy n="69" d="100"/>
        </p:scale>
        <p:origin x="-11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40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BE6C-4C0C-8046-BBFD-371AD798216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FCB1-D51F-8E41-88AA-D42180F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15-A62A-4C38-98CF-4F44E11988A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DCD0-B272-419A-89BB-4C24C922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Becomes challenging because</a:t>
            </a:r>
            <a:r>
              <a:rPr lang="en-US" baseline="0" dirty="0"/>
              <a:t> the data is not labeled.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Convex shaped data as they take into account only the affinity towards some center points.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DCD0-B272-419A-89BB-4C24C9227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Becomes challenging because</a:t>
            </a:r>
            <a:r>
              <a:rPr lang="en-US" baseline="0" dirty="0"/>
              <a:t> the data is not labeled.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Convex shaped data as they take into account only the affinity towards some center points.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DCD0-B272-419A-89BB-4C24C9227F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the large similarity matrix consumes</a:t>
            </a:r>
            <a:r>
              <a:rPr lang="en-US" baseline="0" dirty="0"/>
              <a:t> a lot of memory</a:t>
            </a:r>
          </a:p>
          <a:p>
            <a:endParaRPr lang="en-US" baseline="0" dirty="0"/>
          </a:p>
          <a:p>
            <a:r>
              <a:rPr lang="en-US" baseline="0" dirty="0"/>
              <a:t>Maybe replace between-cluster with inter-cluster and</a:t>
            </a:r>
          </a:p>
          <a:p>
            <a:r>
              <a:rPr lang="en-US" baseline="0" dirty="0"/>
              <a:t>Within-cluster with intra-</a:t>
            </a:r>
            <a:r>
              <a:rPr lang="en-US" baseline="0" dirty="0" err="1"/>
              <a:t>cluste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We discuss which one is better </a:t>
            </a:r>
            <a:r>
              <a:rPr lang="en-US" baseline="0" dirty="0" err="1"/>
              <a:t>Lsym</a:t>
            </a:r>
            <a:r>
              <a:rPr lang="en-US" baseline="0" dirty="0"/>
              <a:t> or </a:t>
            </a:r>
            <a:r>
              <a:rPr lang="en-US" baseline="0" dirty="0" err="1"/>
              <a:t>Lrw</a:t>
            </a:r>
            <a:r>
              <a:rPr lang="en-US" baseline="0" dirty="0"/>
              <a:t> and why?</a:t>
            </a:r>
          </a:p>
          <a:p>
            <a:endParaRPr lang="en-US" baseline="0" dirty="0"/>
          </a:p>
          <a:p>
            <a:r>
              <a:rPr lang="en-US" baseline="0" dirty="0"/>
              <a:t>Here we discuss about how changing the sigma helps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DCD0-B272-419A-89BB-4C24C9227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the large similarity matrix consumes</a:t>
            </a:r>
            <a:r>
              <a:rPr lang="en-US" baseline="0" dirty="0"/>
              <a:t> a lot of memory</a:t>
            </a:r>
          </a:p>
          <a:p>
            <a:r>
              <a:rPr lang="en-US" baseline="0" dirty="0"/>
              <a:t>Most stable clustering is generally given by the value k that maximizes the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DCD0-B272-419A-89BB-4C24C9227F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6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the large similarity matrix consumes</a:t>
            </a:r>
            <a:r>
              <a:rPr lang="en-US" baseline="0" dirty="0"/>
              <a:t> a lot of memory.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Thus, when provided with a large data set, spectral clustering fails to perform efficiently.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DCD0-B272-419A-89BB-4C24C9227F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DCD0-B272-419A-89BB-4C24C9227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DCD0-B272-419A-89BB-4C24C9227F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 quick sentence about </a:t>
            </a:r>
            <a:r>
              <a:rPr lang="en-US" dirty="0" err="1"/>
              <a:t>Arnoldi</a:t>
            </a:r>
            <a:r>
              <a:rPr lang="en-US" baseline="0" dirty="0"/>
              <a:t> factorization being used in </a:t>
            </a:r>
            <a:r>
              <a:rPr lang="en-US" baseline="0" dirty="0" err="1"/>
              <a:t>eigs</a:t>
            </a:r>
            <a:r>
              <a:rPr lang="en-US" baseline="0" dirty="0"/>
              <a:t>(in </a:t>
            </a:r>
            <a:r>
              <a:rPr lang="en-US" baseline="0" dirty="0" err="1"/>
              <a:t>matlab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DCD0-B272-419A-89BB-4C24C9227F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7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5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3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59037"/>
            <a:ext cx="4038600" cy="4525433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9037"/>
            <a:ext cx="4038600" cy="452543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890852"/>
            <a:ext cx="8229600" cy="1367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Scalability of Spectral Clustering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862" y="24348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Course: CSE-5095-Big Data Analytics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Prof. </a:t>
            </a:r>
            <a:r>
              <a:rPr lang="en-US" sz="2400" dirty="0" err="1">
                <a:solidFill>
                  <a:schemeClr val="tx1"/>
                </a:solidFill>
              </a:rPr>
              <a:t>Fei</a:t>
            </a:r>
            <a:r>
              <a:rPr lang="en-US" sz="2400" dirty="0">
                <a:solidFill>
                  <a:schemeClr val="tx1"/>
                </a:solidFill>
              </a:rPr>
              <a:t> Wang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1157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- Neha </a:t>
            </a:r>
            <a:r>
              <a:rPr lang="en-US" sz="2400" dirty="0" err="1">
                <a:solidFill>
                  <a:schemeClr val="tx1"/>
                </a:solidFill>
              </a:rPr>
              <a:t>Gadigi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dirty="0" err="1">
                <a:solidFill>
                  <a:schemeClr val="tx1"/>
                </a:solidFill>
              </a:rPr>
              <a:t>Spandana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Vallabhaneni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7965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067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NJW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2" indent="-342900"/>
                <a:r>
                  <a:rPr lang="en-US" sz="2400" dirty="0"/>
                  <a:t>Ng, Jordan and Weiss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𝑠𝑦𝑚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:pPr marL="0" lvl="2" indent="0">
                  <a:buNone/>
                </a:pPr>
                <a:endParaRPr lang="en-US" sz="2400" dirty="0"/>
              </a:p>
              <a:p>
                <a:pPr marL="342900" lvl="2" indent="-342900"/>
                <a:r>
                  <a:rPr lang="en-US" sz="2400" dirty="0"/>
                  <a:t>Experimentation results on synthetic dataset:</a:t>
                </a:r>
              </a:p>
              <a:p>
                <a:pPr marL="342900" lvl="2" indent="-3429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91758"/>
              </p:ext>
            </p:extLst>
          </p:nvPr>
        </p:nvGraphicFramePr>
        <p:xfrm>
          <a:off x="1255058" y="316948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5414365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633826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95501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86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20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3.35</a:t>
                      </a:r>
                      <a:r>
                        <a:rPr lang="en-US" baseline="0" dirty="0"/>
                        <a:t> 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065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  <a:r>
                        <a:rPr lang="en-US" baseline="0" dirty="0"/>
                        <a:t> memory used &amp; 40% CPU</a:t>
                      </a:r>
                    </a:p>
                    <a:p>
                      <a:r>
                        <a:rPr lang="en-US" baseline="0" dirty="0"/>
                        <a:t>25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666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208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08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and Distributed Spectral Clustering (PSC)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9037"/>
            <a:ext cx="9144000" cy="5198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Parallel and Distributed Spectral Clustering: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Construct sparse similarity matrix using k-nearest neighbors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Call Sparse Eigen Solver – </a:t>
            </a:r>
            <a:r>
              <a:rPr lang="en-US" sz="2400" dirty="0" err="1"/>
              <a:t>Arnoldi</a:t>
            </a:r>
            <a:r>
              <a:rPr lang="en-US" sz="2400" dirty="0"/>
              <a:t> Factorization(</a:t>
            </a:r>
            <a:r>
              <a:rPr lang="en-US" sz="2400" dirty="0" err="1"/>
              <a:t>eigs</a:t>
            </a:r>
            <a:r>
              <a:rPr lang="en-US" sz="2400" dirty="0"/>
              <a:t>())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Cluster using k-means</a:t>
            </a:r>
          </a:p>
          <a:p>
            <a:r>
              <a:rPr lang="en-US" sz="2400" dirty="0"/>
              <a:t>Reason for using the above: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Efficient construction of similarity matrix by </a:t>
            </a:r>
            <a:r>
              <a:rPr lang="en-US" sz="2400" u="sng" dirty="0">
                <a:solidFill>
                  <a:srgbClr val="00B050"/>
                </a:solidFill>
              </a:rPr>
              <a:t>dividing the data matrix into blocks and process the blocks sequentially, which alleviates the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Its an NJW algorithm, just using a sparse similarity matrix and sparse eigensolver improved the scalability.</a:t>
            </a:r>
          </a:p>
          <a:p>
            <a:pPr lvl="1"/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Results on Synthetic data:</a:t>
            </a:r>
          </a:p>
          <a:p>
            <a:pPr marL="457200" lvl="1" indent="0">
              <a:buNone/>
            </a:pPr>
            <a:r>
              <a:rPr lang="en-US" sz="2400" dirty="0"/>
              <a:t>Scaled up to 290,000 points – 3hours.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8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109953"/>
              </p:ext>
            </p:extLst>
          </p:nvPr>
        </p:nvGraphicFramePr>
        <p:xfrm>
          <a:off x="-76200" y="1658938"/>
          <a:ext cx="9220200" cy="448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16622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clustering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points 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unique data 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65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8 </a:t>
                      </a:r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6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82,893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en-US" baseline="0" dirty="0"/>
                        <a:t> 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9720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44,761,088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461,847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7Hrs (</a:t>
                      </a:r>
                      <a:r>
                        <a:rPr lang="en-US" dirty="0" err="1"/>
                        <a:t>aprox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588260"/>
            <a:ext cx="1935480" cy="1286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79" y="2588260"/>
            <a:ext cx="2209801" cy="1286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3942531"/>
            <a:ext cx="1935479" cy="988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78" y="3942345"/>
            <a:ext cx="2209800" cy="988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1" y="4952788"/>
            <a:ext cx="2209799" cy="1128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4980663"/>
            <a:ext cx="1935480" cy="11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Landmark Based 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" y="1659037"/>
            <a:ext cx="8600303" cy="4525433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 data points(p&lt;&lt;n) are chosen as landmarks and represent the original data points as linear combinations of landmark.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Algorithm: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Construct affinity matrix between data points and the chosen landmark points(using k-means or random sampling)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Carry out Eigen value decomposition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Cluster the data points in subspace using k-means</a:t>
            </a:r>
          </a:p>
          <a:p>
            <a:pPr marL="914400" lvl="2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Scales linearly with size 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22034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(Landmark Based SC using k-means)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977445"/>
              </p:ext>
            </p:extLst>
          </p:nvPr>
        </p:nvGraphicFramePr>
        <p:xfrm>
          <a:off x="564822" y="1658938"/>
          <a:ext cx="7848600" cy="501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43712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clustering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unique data 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89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1.4 </a:t>
                      </a:r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80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82,893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2902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461,847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r>
                        <a:rPr lang="en-US" baseline="0" dirty="0"/>
                        <a:t> of memory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2" y="2588260"/>
            <a:ext cx="1935480" cy="158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2" y="4253663"/>
            <a:ext cx="1935479" cy="988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46" y="5372125"/>
            <a:ext cx="2209799" cy="1128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6" y="5372124"/>
            <a:ext cx="1935480" cy="1128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69" y="2588260"/>
            <a:ext cx="2076755" cy="158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81" y="4253663"/>
            <a:ext cx="2207439" cy="10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4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(Landmark Based SC using Random Sampling)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34485"/>
              </p:ext>
            </p:extLst>
          </p:nvPr>
        </p:nvGraphicFramePr>
        <p:xfrm>
          <a:off x="647700" y="1658938"/>
          <a:ext cx="7848600" cy="495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2241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clustering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unique data 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87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 </a:t>
                      </a:r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34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82,893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082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461,847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r>
                        <a:rPr lang="en-US" baseline="0" dirty="0"/>
                        <a:t> of memory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649222"/>
            <a:ext cx="1935480" cy="158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238946"/>
            <a:ext cx="1935479" cy="988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11" y="5403288"/>
            <a:ext cx="2209799" cy="1128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403288"/>
            <a:ext cx="1935480" cy="1128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92" y="2588260"/>
            <a:ext cx="2209799" cy="158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42" y="4315989"/>
            <a:ext cx="2247897" cy="9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Results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96262"/>
              </p:ext>
            </p:extLst>
          </p:nvPr>
        </p:nvGraphicFramePr>
        <p:xfrm>
          <a:off x="511404" y="1733352"/>
          <a:ext cx="812119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298">
                  <a:extLst>
                    <a:ext uri="{9D8B030D-6E8A-4147-A177-3AD203B41FA5}">
                      <a16:colId xmlns:a16="http://schemas.microsoft.com/office/drawing/2014/main" xmlns="" val="1780256189"/>
                    </a:ext>
                  </a:extLst>
                </a:gridCol>
                <a:gridCol w="2030298">
                  <a:extLst>
                    <a:ext uri="{9D8B030D-6E8A-4147-A177-3AD203B41FA5}">
                      <a16:colId xmlns:a16="http://schemas.microsoft.com/office/drawing/2014/main" xmlns="" val="335797301"/>
                    </a:ext>
                  </a:extLst>
                </a:gridCol>
                <a:gridCol w="2030298">
                  <a:extLst>
                    <a:ext uri="{9D8B030D-6E8A-4147-A177-3AD203B41FA5}">
                      <a16:colId xmlns:a16="http://schemas.microsoft.com/office/drawing/2014/main" xmlns="" val="2760055535"/>
                    </a:ext>
                  </a:extLst>
                </a:gridCol>
                <a:gridCol w="2030298">
                  <a:extLst>
                    <a:ext uri="{9D8B030D-6E8A-4147-A177-3AD203B41FA5}">
                      <a16:colId xmlns:a16="http://schemas.microsoft.com/office/drawing/2014/main" xmlns="" val="396949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LSC using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LSE using random</a:t>
                      </a:r>
                      <a:r>
                        <a:rPr lang="en-US" baseline="0" dirty="0"/>
                        <a:t> sampling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643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6,670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201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82,893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2031752"/>
                  </a:ext>
                </a:extLst>
              </a:tr>
              <a:tr h="361436">
                <a:tc>
                  <a:txBody>
                    <a:bodyPr/>
                    <a:lstStyle/>
                    <a:p>
                      <a:r>
                        <a:rPr lang="en-US" dirty="0"/>
                        <a:t>461,847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161518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1404" y="3827847"/>
            <a:ext cx="756138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LSC failed as </a:t>
            </a:r>
            <a:r>
              <a:rPr lang="en-US" sz="2000" dirty="0" smtClean="0"/>
              <a:t>the system ran</a:t>
            </a:r>
            <a:r>
              <a:rPr lang="en-US" sz="2000" dirty="0" smtClean="0"/>
              <a:t> </a:t>
            </a:r>
            <a:r>
              <a:rPr lang="en-US" sz="2000" dirty="0"/>
              <a:t>out of memory while constructing pairwise distances </a:t>
            </a:r>
            <a:r>
              <a:rPr lang="en-US" sz="2000" dirty="0" smtClean="0"/>
              <a:t>using</a:t>
            </a:r>
            <a:r>
              <a:rPr lang="en-US" sz="2000" dirty="0" smtClean="0"/>
              <a:t> </a:t>
            </a:r>
            <a:r>
              <a:rPr lang="en-US" sz="2000" dirty="0"/>
              <a:t>k-means, k-means suffered from the scalability of large dataset </a:t>
            </a:r>
            <a:r>
              <a:rPr lang="en-US" sz="2000" dirty="0" smtClean="0"/>
              <a:t>that was used.</a:t>
            </a:r>
          </a:p>
          <a:p>
            <a:endParaRPr lang="en-US" sz="2000" dirty="0"/>
          </a:p>
          <a:p>
            <a:r>
              <a:rPr lang="en-US" sz="2000" b="1" dirty="0"/>
              <a:t>Future Work: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work on k-means issue in LSC by dividing the construction of pairwise distance matrix into blocks as the time taken by </a:t>
            </a:r>
            <a:r>
              <a:rPr lang="en-US" dirty="0" smtClean="0"/>
              <a:t>LSC to cluster points is</a:t>
            </a:r>
            <a:r>
              <a:rPr lang="en-US" dirty="0" smtClean="0"/>
              <a:t> </a:t>
            </a:r>
            <a:r>
              <a:rPr lang="en-US" dirty="0"/>
              <a:t>far less </a:t>
            </a:r>
            <a:r>
              <a:rPr lang="en-US" dirty="0" smtClean="0"/>
              <a:t>when compared to </a:t>
            </a:r>
            <a:r>
              <a:rPr lang="en-US" dirty="0" smtClean="0"/>
              <a:t>PSC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Efficiently </a:t>
            </a:r>
            <a:r>
              <a:rPr lang="en-US" sz="2400" dirty="0" smtClean="0"/>
              <a:t>constructs</a:t>
            </a:r>
            <a:r>
              <a:rPr lang="en-US" sz="2400" dirty="0"/>
              <a:t> the similarity matrix by dividing the dataset into blocks which alleviates the memory use.</a:t>
            </a:r>
          </a:p>
          <a:p>
            <a:r>
              <a:rPr lang="en-US" sz="2400" dirty="0"/>
              <a:t>Sparsify the similarity matrix and it requires less memory to store.</a:t>
            </a:r>
          </a:p>
          <a:p>
            <a:r>
              <a:rPr lang="en-US" sz="2400" dirty="0"/>
              <a:t>Call a sparse Eigen solver.</a:t>
            </a:r>
          </a:p>
          <a:p>
            <a:r>
              <a:rPr lang="en-US" sz="2400" dirty="0"/>
              <a:t>We applied Parallel Spectral Clustering and Landmark based spectral clustering on both synthetic data as well as images.</a:t>
            </a:r>
          </a:p>
          <a:p>
            <a:r>
              <a:rPr lang="en-US" sz="2400" dirty="0"/>
              <a:t>Compared the performance of two algorithms.</a:t>
            </a:r>
          </a:p>
          <a:p>
            <a:pPr marL="0" indent="0">
              <a:buNone/>
            </a:pPr>
            <a:r>
              <a:rPr lang="en-US" sz="2400" dirty="0"/>
              <a:t>Disadvantages of Approximation techniques:</a:t>
            </a:r>
          </a:p>
          <a:p>
            <a:r>
              <a:rPr lang="en-US" sz="2400" dirty="0"/>
              <a:t>Approximation techniques have risk of loss of data associated with them.</a:t>
            </a:r>
          </a:p>
          <a:p>
            <a:r>
              <a:rPr lang="en-US" sz="2400" dirty="0"/>
              <a:t>Trade-off between Scalability of clustering and quality of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7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782147" y="2677886"/>
            <a:ext cx="5673012" cy="1996751"/>
          </a:xfrm>
          <a:prstGeom prst="flowChartProces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QUESTIONS!!</a:t>
            </a:r>
          </a:p>
        </p:txBody>
      </p:sp>
    </p:spTree>
    <p:extLst>
      <p:ext uri="{BB962C8B-B14F-4D97-AF65-F5344CB8AC3E}">
        <p14:creationId xmlns:p14="http://schemas.microsoft.com/office/powerpoint/2010/main" val="23033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183"/>
            <a:ext cx="8229600" cy="1143000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3273"/>
            <a:ext cx="9144000" cy="526472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Clustering :</a:t>
            </a:r>
          </a:p>
          <a:p>
            <a:pPr lvl="1"/>
            <a:r>
              <a:rPr lang="en-US" sz="2000" dirty="0"/>
              <a:t>method of grouping a set of objects.</a:t>
            </a:r>
          </a:p>
          <a:p>
            <a:pPr lvl="2"/>
            <a:r>
              <a:rPr lang="en-US" sz="2000" dirty="0"/>
              <a:t>Similar objects into one group</a:t>
            </a:r>
          </a:p>
          <a:p>
            <a:pPr lvl="2"/>
            <a:r>
              <a:rPr lang="en-US" sz="2000" dirty="0"/>
              <a:t>Dissimilar objects into different groups</a:t>
            </a:r>
          </a:p>
          <a:p>
            <a:endParaRPr lang="en-US" sz="2000" dirty="0"/>
          </a:p>
          <a:p>
            <a:pPr lvl="1"/>
            <a:r>
              <a:rPr lang="en-US" sz="2000" dirty="0"/>
              <a:t>Unsupervised learning – No predefined classes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Traditional clustering algorithms work well only on convex shape data.</a:t>
            </a:r>
          </a:p>
          <a:p>
            <a:r>
              <a:rPr lang="en-US" sz="2000" dirty="0"/>
              <a:t>Spectral clustering works well on non-convex shaped data</a:t>
            </a:r>
          </a:p>
          <a:p>
            <a:pPr lvl="1"/>
            <a:r>
              <a:rPr lang="en-US" sz="2000" dirty="0"/>
              <a:t>Pair wise similarity.</a:t>
            </a:r>
          </a:p>
        </p:txBody>
      </p:sp>
    </p:spTree>
    <p:extLst>
      <p:ext uri="{BB962C8B-B14F-4D97-AF65-F5344CB8AC3E}">
        <p14:creationId xmlns:p14="http://schemas.microsoft.com/office/powerpoint/2010/main" val="329792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183"/>
            <a:ext cx="8229600" cy="1143000"/>
          </a:xfrm>
        </p:spPr>
        <p:txBody>
          <a:bodyPr/>
          <a:lstStyle/>
          <a:p>
            <a:r>
              <a:rPr lang="en-US" dirty="0"/>
              <a:t>General Spectral Clustering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93273"/>
                <a:ext cx="9144000" cy="52647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	Construction of Similarity graph : Local neighborhood relations</a:t>
                </a:r>
              </a:p>
              <a:p>
                <a:pPr marL="0" indent="0">
                  <a:buNone/>
                </a:pPr>
                <a:r>
                  <a:rPr lang="en-US" sz="2000" dirty="0"/>
                  <a:t>			Ɛ – neighborhood </a:t>
                </a:r>
              </a:p>
              <a:p>
                <a:pPr marL="0" indent="0">
                  <a:buNone/>
                </a:pPr>
                <a:r>
                  <a:rPr lang="en-US" sz="2000" dirty="0"/>
                  <a:t>			K-nearest neighbors</a:t>
                </a:r>
              </a:p>
              <a:p>
                <a:pPr marL="0" indent="0">
                  <a:buNone/>
                </a:pPr>
                <a:r>
                  <a:rPr lang="en-US" sz="2000" dirty="0"/>
                  <a:t>			Fully connected </a:t>
                </a:r>
              </a:p>
              <a:p>
                <a:pPr marL="0" indent="0">
                  <a:buNone/>
                </a:pPr>
                <a:r>
                  <a:rPr lang="en-US" sz="2000" dirty="0"/>
                  <a:t>	Similarity function: Gaussian kernel function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</a:p>
              <a:p>
                <a:pPr marL="0" indent="0">
                  <a:buNone/>
                </a:pPr>
                <a:r>
                  <a:rPr lang="en-US" sz="2000" dirty="0"/>
                  <a:t>		Construct Laplacian Matrix L (Normalized or Un-Normalized)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</a:p>
              <a:p>
                <a:pPr marL="0" indent="0">
                  <a:buNone/>
                </a:pPr>
                <a:r>
                  <a:rPr lang="en-US" sz="2000" dirty="0"/>
                  <a:t>			 Eigen Value Decomposition on L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Choose K smallest eigenvectors to define a K-dimensional subspace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Cluster data points in this subspace using K-means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93273"/>
                <a:ext cx="9144000" cy="5264728"/>
              </a:xfrm>
              <a:blipFill>
                <a:blip r:embed="rId3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116349" y="3782288"/>
            <a:ext cx="0" cy="360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13578" y="4553524"/>
            <a:ext cx="0" cy="360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3578" y="5203764"/>
            <a:ext cx="0" cy="360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0967" y="5914964"/>
            <a:ext cx="0" cy="360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59037"/>
                <a:ext cx="9144000" cy="5198963"/>
              </a:xfrm>
            </p:spPr>
            <p:txBody>
              <a:bodyPr/>
              <a:lstStyle/>
              <a:p>
                <a:r>
                  <a:rPr lang="en-US" sz="2400" dirty="0"/>
                  <a:t>Many versions of Spectral Clustering algorithms have been proposed with slight variances to the general method.</a:t>
                </a:r>
              </a:p>
              <a:p>
                <a:r>
                  <a:rPr lang="en-US" sz="2400" dirty="0"/>
                  <a:t>Different Laplacian Matrices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Un-normalized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𝑠𝑦𝑚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 Normalized (symmetric)</a:t>
                </a:r>
              </a:p>
              <a:p>
                <a:pPr lvl="1"/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Normalized (Close to Random-walk)</a:t>
                </a: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Obj1: minimize inter-cluster similarity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Obj2: maximize intra-cluster similarity</a:t>
                </a:r>
              </a:p>
              <a:p>
                <a:r>
                  <a:rPr lang="en-US" sz="2400" dirty="0"/>
                  <a:t> Issues :</a:t>
                </a:r>
              </a:p>
              <a:p>
                <a:pPr lvl="1"/>
                <a:r>
                  <a:rPr lang="en-US" sz="2400" dirty="0"/>
                  <a:t>Choosing the scaling parameter, sigma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Value of k – number of clusters</a:t>
                </a:r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59037"/>
                <a:ext cx="9144000" cy="5198963"/>
              </a:xfrm>
              <a:blipFill rotWithShape="1">
                <a:blip r:embed="rId3"/>
                <a:stretch>
                  <a:fillRect l="-867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8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59037"/>
                <a:ext cx="9144000" cy="5198963"/>
              </a:xfrm>
            </p:spPr>
            <p:txBody>
              <a:bodyPr/>
              <a:lstStyle/>
              <a:p>
                <a:r>
                  <a:rPr lang="en-US" sz="2400" dirty="0"/>
                  <a:t>Issues :</a:t>
                </a:r>
              </a:p>
              <a:p>
                <a:pPr lvl="1"/>
                <a:r>
                  <a:rPr lang="en-US" sz="2400" dirty="0"/>
                  <a:t> choosing the scaling parameter sigma</a:t>
                </a:r>
              </a:p>
              <a:p>
                <a:pPr lvl="2"/>
                <a:r>
                  <a:rPr lang="en-US" sz="2400" dirty="0"/>
                  <a:t>Local scaling parameter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Value of k – number of clusters</a:t>
                </a:r>
              </a:p>
              <a:p>
                <a:pPr lvl="2"/>
                <a:r>
                  <a:rPr lang="en-US" sz="2400" dirty="0"/>
                  <a:t>Eigen gap heuristic – difference between two consecutive eigenvalues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 value of k which maximizes </a:t>
                </a:r>
                <a:endParaRPr lang="en-US" sz="2400" dirty="0"/>
              </a:p>
              <a:p>
                <a:pPr lvl="2"/>
                <a:r>
                  <a:rPr lang="en-US" sz="2400" dirty="0"/>
                  <a:t>Works well when data contains good clusters</a:t>
                </a:r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59037"/>
                <a:ext cx="9144000" cy="5198963"/>
              </a:xfrm>
              <a:blipFill>
                <a:blip r:embed="rId3"/>
                <a:stretch>
                  <a:fillRect l="-867" t="-82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1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59037"/>
                <a:ext cx="9144000" cy="5198963"/>
              </a:xfrm>
            </p:spPr>
            <p:txBody>
              <a:bodyPr/>
              <a:lstStyle/>
              <a:p>
                <a:r>
                  <a:rPr lang="en-US" sz="2400" dirty="0"/>
                  <a:t>Fails to work efficiently on large datasets</a:t>
                </a:r>
              </a:p>
              <a:p>
                <a:pPr lvl="1"/>
                <a:r>
                  <a:rPr lang="en-US" sz="2400" dirty="0"/>
                  <a:t>Construction of similarity matrix and storing it :  Memory inefficient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Eigen Value Decomposition    :  </a:t>
                </a:r>
              </a:p>
              <a:p>
                <a:pPr lvl="2"/>
                <a:r>
                  <a:rPr lang="en-US" sz="2400" dirty="0"/>
                  <a:t>Computationally expensive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lvl="2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59037"/>
                <a:ext cx="9144000" cy="5198963"/>
              </a:xfrm>
              <a:blipFill>
                <a:blip r:embed="rId3"/>
                <a:stretch>
                  <a:fillRect l="-867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0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9037"/>
            <a:ext cx="9144000" cy="519896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Goal: How many data points can it scale up to on a single machine.</a:t>
            </a:r>
          </a:p>
          <a:p>
            <a:endParaRPr lang="en-US" sz="2400" dirty="0"/>
          </a:p>
          <a:p>
            <a:r>
              <a:rPr lang="en-US" sz="2400" dirty="0"/>
              <a:t>Basic Approaches: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Sample-out p points as </a:t>
            </a:r>
            <a:r>
              <a:rPr lang="en-US" sz="2400" dirty="0" err="1"/>
              <a:t>representive</a:t>
            </a:r>
            <a:r>
              <a:rPr lang="en-US" sz="2400" dirty="0"/>
              <a:t> data points (p &lt;&lt; n 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Zero out some elements in the similarity matrix - Sparse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Call sparse Eigen solver – calculate k largest or smallest eigenvectors.</a:t>
            </a:r>
          </a:p>
          <a:p>
            <a:pPr marL="457200" lvl="1" indent="0">
              <a:buNone/>
            </a:pPr>
            <a:endParaRPr lang="en-US" sz="2400" dirty="0"/>
          </a:p>
          <a:p>
            <a:pPr lvl="2"/>
            <a:r>
              <a:rPr lang="en-US" sz="2400" dirty="0" err="1"/>
              <a:t>Lanczos</a:t>
            </a:r>
            <a:r>
              <a:rPr lang="en-US" sz="2400" dirty="0"/>
              <a:t> method: It is direct method used to compute k outermost </a:t>
            </a:r>
            <a:r>
              <a:rPr lang="en-US" sz="2400" dirty="0" err="1"/>
              <a:t>eigen</a:t>
            </a:r>
            <a:r>
              <a:rPr lang="en-US" sz="2400" dirty="0"/>
              <a:t> values and eigenvectors approximately.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 err="1"/>
              <a:t>Arnoldi</a:t>
            </a:r>
            <a:r>
              <a:rPr lang="en-US" sz="2400" dirty="0"/>
              <a:t> Iterative: An iterative method used to find out most useful eigenvalues and eigenvectors with limited number of operations.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Iterative methods: procedure which generates a sequence of improving approximate solutions.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2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R2015 a</a:t>
            </a:r>
          </a:p>
          <a:p>
            <a:r>
              <a:rPr lang="en-US" dirty="0"/>
              <a:t>Processor specifications: </a:t>
            </a:r>
            <a:r>
              <a:rPr lang="en-US" dirty="0" err="1"/>
              <a:t>Intel®Core</a:t>
            </a:r>
            <a:r>
              <a:rPr lang="en-US" dirty="0"/>
              <a:t>™ i7-3540M </a:t>
            </a:r>
            <a:r>
              <a:rPr lang="pl-PL" dirty="0"/>
              <a:t>CPU @ </a:t>
            </a:r>
            <a:r>
              <a:rPr lang="en-US" dirty="0"/>
              <a:t>3.0</a:t>
            </a:r>
            <a:r>
              <a:rPr lang="pl-PL" dirty="0"/>
              <a:t>0GHz </a:t>
            </a:r>
            <a:r>
              <a:rPr lang="en-US" dirty="0"/>
              <a:t>3.0</a:t>
            </a:r>
            <a:r>
              <a:rPr lang="pl-PL" dirty="0"/>
              <a:t>0 GHz</a:t>
            </a:r>
            <a:r>
              <a:rPr lang="en-US" dirty="0"/>
              <a:t>, </a:t>
            </a:r>
            <a:r>
              <a:rPr lang="pl-PL" dirty="0"/>
              <a:t>RAM: 8.00 GB System type: 64-</a:t>
            </a:r>
            <a:r>
              <a:rPr lang="en-US" dirty="0"/>
              <a:t>bit Operating System.</a:t>
            </a:r>
          </a:p>
          <a:p>
            <a:endParaRPr lang="en-US" dirty="0"/>
          </a:p>
          <a:p>
            <a:r>
              <a:rPr lang="en-US" dirty="0"/>
              <a:t>Synthetic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9" y="3476077"/>
            <a:ext cx="3895609" cy="3381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39" y="3476076"/>
            <a:ext cx="3736014" cy="33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Data -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Points = 6,670							Points = 82,893 </a:t>
            </a:r>
          </a:p>
          <a:p>
            <a:r>
              <a:rPr lang="en-US" dirty="0"/>
              <a:t>Pixel = 130 * 132						Pixel = 600 * 375</a:t>
            </a:r>
          </a:p>
          <a:p>
            <a:endParaRPr lang="en-US" dirty="0"/>
          </a:p>
          <a:p>
            <a:pPr lvl="8"/>
            <a:r>
              <a:rPr lang="en-US" dirty="0"/>
              <a:t>                                       Points = 461,847</a:t>
            </a:r>
          </a:p>
          <a:p>
            <a:pPr lvl="8"/>
            <a:r>
              <a:rPr lang="en-US" dirty="0"/>
              <a:t>                                       Pixel = 5464*8192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2129031"/>
            <a:ext cx="3088640" cy="1538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40" y="2129031"/>
            <a:ext cx="2946400" cy="1538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40" y="4349069"/>
            <a:ext cx="5836640" cy="23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947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-oakleaf-standar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4292</TotalTime>
  <Words>1071</Words>
  <Application>Microsoft Office PowerPoint</Application>
  <PresentationFormat>On-screen Show (4:3)</PresentationFormat>
  <Paragraphs>247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white-oakleaf-standard-template</vt:lpstr>
      <vt:lpstr>1_Custom Design</vt:lpstr>
      <vt:lpstr>Custom Design</vt:lpstr>
      <vt:lpstr>PowerPoint Presentation</vt:lpstr>
      <vt:lpstr>Introduction </vt:lpstr>
      <vt:lpstr>General Spectral Clustering </vt:lpstr>
      <vt:lpstr>Spectral Clustering </vt:lpstr>
      <vt:lpstr>Spectral Clustering </vt:lpstr>
      <vt:lpstr>Scalability </vt:lpstr>
      <vt:lpstr>Scalability Approaches </vt:lpstr>
      <vt:lpstr>Tools and Data</vt:lpstr>
      <vt:lpstr>Data</vt:lpstr>
      <vt:lpstr>NJW Algorithm</vt:lpstr>
      <vt:lpstr>Parallel and Distributed Spectral Clustering (PSC)</vt:lpstr>
      <vt:lpstr>Results</vt:lpstr>
      <vt:lpstr>Landmark Based Spectral Clustering</vt:lpstr>
      <vt:lpstr>Results (Landmark Based SC using k-means)</vt:lpstr>
      <vt:lpstr>Results (Landmark Based SC using Random Sampling)</vt:lpstr>
      <vt:lpstr>Comparison of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cyberlab</cp:lastModifiedBy>
  <cp:revision>296</cp:revision>
  <dcterms:created xsi:type="dcterms:W3CDTF">2010-04-12T23:12:02Z</dcterms:created>
  <dcterms:modified xsi:type="dcterms:W3CDTF">2016-04-12T05:59:51Z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