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6" r:id="rId2"/>
    <p:sldId id="310" r:id="rId3"/>
    <p:sldId id="311" r:id="rId4"/>
    <p:sldId id="312"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257" r:id="rId24"/>
    <p:sldId id="360" r:id="rId25"/>
    <p:sldId id="361" r:id="rId26"/>
    <p:sldId id="258" r:id="rId27"/>
    <p:sldId id="260" r:id="rId28"/>
    <p:sldId id="259"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308" r:id="rId43"/>
    <p:sldId id="324" r:id="rId44"/>
    <p:sldId id="325" r:id="rId45"/>
    <p:sldId id="326" r:id="rId46"/>
    <p:sldId id="327" r:id="rId47"/>
    <p:sldId id="328" r:id="rId48"/>
    <p:sldId id="362" r:id="rId49"/>
    <p:sldId id="330" r:id="rId50"/>
    <p:sldId id="331" r:id="rId51"/>
    <p:sldId id="333" r:id="rId52"/>
    <p:sldId id="334" r:id="rId53"/>
    <p:sldId id="335" r:id="rId54"/>
    <p:sldId id="336" r:id="rId55"/>
    <p:sldId id="363" r:id="rId56"/>
    <p:sldId id="337" r:id="rId57"/>
    <p:sldId id="338" r:id="rId58"/>
    <p:sldId id="364" r:id="rId59"/>
    <p:sldId id="340" r:id="rId60"/>
    <p:sldId id="365" r:id="rId61"/>
    <p:sldId id="366" r:id="rId62"/>
    <p:sldId id="367" r:id="rId63"/>
    <p:sldId id="368" r:id="rId64"/>
    <p:sldId id="369" r:id="rId65"/>
    <p:sldId id="370" r:id="rId66"/>
    <p:sldId id="371" r:id="rId67"/>
    <p:sldId id="319" r:id="rId68"/>
    <p:sldId id="372" r:id="rId69"/>
    <p:sldId id="341"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4" d="100"/>
          <a:sy n="74" d="100"/>
        </p:scale>
        <p:origin x="-1680" y="-3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B3B73D-8A93-4915-831A-77F465546DE1}" type="datetimeFigureOut">
              <a:rPr lang="en-US" smtClean="0"/>
              <a:pPr/>
              <a:t>5/9/2014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89DDD8-38C3-4CE5-B772-44A6D3DB2940}" type="slidenum">
              <a:rPr lang="en-US" smtClean="0"/>
              <a:pPr/>
              <a:t>‹#›</a:t>
            </a:fld>
            <a:endParaRPr lang="en-US"/>
          </a:p>
        </p:txBody>
      </p:sp>
    </p:spTree>
    <p:extLst>
      <p:ext uri="{BB962C8B-B14F-4D97-AF65-F5344CB8AC3E}">
        <p14:creationId xmlns="" xmlns:p14="http://schemas.microsoft.com/office/powerpoint/2010/main" val="2803353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9DDD8-38C3-4CE5-B772-44A6D3DB2940}" type="slidenum">
              <a:rPr lang="en-US" smtClean="0"/>
              <a:pPr/>
              <a:t>10</a:t>
            </a:fld>
            <a:endParaRPr lang="en-US"/>
          </a:p>
        </p:txBody>
      </p:sp>
    </p:spTree>
    <p:extLst>
      <p:ext uri="{BB962C8B-B14F-4D97-AF65-F5344CB8AC3E}">
        <p14:creationId xmlns="" xmlns:p14="http://schemas.microsoft.com/office/powerpoint/2010/main" val="182222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Image from Google</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r>
              <a:rPr lang="en-US" smtClean="0"/>
              <a:t>Image from Google</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r>
              <a:rPr lang="en-US" smtClean="0"/>
              <a:t>Image from Google</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r>
              <a:rPr lang="en-US" smtClean="0"/>
              <a:t>Image from Google</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r>
              <a:rPr lang="en-US" smtClean="0"/>
              <a:t>Image from Google</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r>
              <a:rPr lang="en-US" smtClean="0"/>
              <a:t>Image from Google</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r>
              <a:rPr lang="en-US" smtClean="0"/>
              <a:t>Image from Google</a:t>
            </a:r>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r>
              <a:rPr lang="en-US" smtClean="0"/>
              <a:t>Image from Google</a:t>
            </a:r>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r>
              <a:rPr lang="en-US" smtClean="0"/>
              <a:t>Image from Google</a:t>
            </a:r>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endParaRPr lang="en-US"/>
          </a:p>
        </p:txBody>
      </p:sp>
      <p:sp>
        <p:nvSpPr>
          <p:cNvPr id="6" name="Footer Placeholder 5"/>
          <p:cNvSpPr>
            <a:spLocks noGrp="1"/>
          </p:cNvSpPr>
          <p:nvPr>
            <p:ph type="ftr" sz="quarter" idx="11"/>
          </p:nvPr>
        </p:nvSpPr>
        <p:spPr/>
        <p:txBody>
          <a:bodyPr/>
          <a:lstStyle>
            <a:extLst/>
          </a:lstStyle>
          <a:p>
            <a:r>
              <a:rPr lang="en-US" smtClean="0"/>
              <a:t>Image from Google</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smtClean="0"/>
              <a:t>Image from Google</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Image from Google</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6019800" cy="1828799"/>
          </a:xfrm>
        </p:spPr>
        <p:txBody>
          <a:bodyPr/>
          <a:lstStyle/>
          <a:p>
            <a:r>
              <a:rPr lang="en-US" dirty="0" smtClean="0"/>
              <a:t>Cloud Computing in Social Networks</a:t>
            </a:r>
            <a:endParaRPr lang="en-US" dirty="0"/>
          </a:p>
        </p:txBody>
      </p:sp>
      <p:pic>
        <p:nvPicPr>
          <p:cNvPr id="1026" name="Picture 2" descr="I:\SJSUSem1\Networks\Project\Part1\FinalPaper\ShrutizPart\social-cloud-logo-blue.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48000" y="990600"/>
            <a:ext cx="5853112" cy="2124075"/>
          </a:xfrm>
          <a:prstGeom prst="rect">
            <a:avLst/>
          </a:prstGeom>
          <a:noFill/>
          <a:extLst>
            <a:ext uri="{909E8E84-426E-40DD-AFC4-6F175D3DCCD1}">
              <a14:hiddenFill xmlns="" xmlns:a14="http://schemas.microsoft.com/office/drawing/2010/main">
                <a:solidFill>
                  <a:srgbClr val="FFFFFF"/>
                </a:solidFill>
              </a14:hiddenFill>
            </a:ext>
          </a:extLst>
        </p:spPr>
      </p:pic>
      <p:pic>
        <p:nvPicPr>
          <p:cNvPr id="66561" name="Picture 1"/>
          <p:cNvPicPr>
            <a:picLocks noChangeAspect="1" noChangeArrowheads="1"/>
          </p:cNvPicPr>
          <p:nvPr/>
        </p:nvPicPr>
        <p:blipFill>
          <a:blip r:embed="rId3" cstate="print"/>
          <a:srcRect/>
          <a:stretch>
            <a:fillRect/>
          </a:stretch>
        </p:blipFill>
        <p:spPr bwMode="auto">
          <a:xfrm>
            <a:off x="6400800" y="3505200"/>
            <a:ext cx="2133600" cy="1471914"/>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 xmlns:p14="http://schemas.microsoft.com/office/powerpoint/2010/main" val="679432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4419600" cy="4724400"/>
          </a:xfrm>
        </p:spPr>
        <p:txBody>
          <a:bodyPr>
            <a:noAutofit/>
          </a:bodyPr>
          <a:lstStyle/>
          <a:p>
            <a:pPr algn="just"/>
            <a:r>
              <a:rPr lang="en-US" sz="2000" dirty="0" smtClean="0">
                <a:latin typeface="Calibri" panose="020F0502020204030204" pitchFamily="34" charset="0"/>
                <a:cs typeface="Times New Roman" pitchFamily="18" charset="0"/>
              </a:rPr>
              <a:t>Need to motivate users to share resources.</a:t>
            </a:r>
          </a:p>
          <a:p>
            <a:pPr marL="109728" indent="0" algn="just">
              <a:buNone/>
            </a:pPr>
            <a:endParaRPr lang="en-US" sz="2000" dirty="0" smtClean="0">
              <a:latin typeface="Calibri" panose="020F0502020204030204" pitchFamily="34" charset="0"/>
              <a:cs typeface="Times New Roman" pitchFamily="18" charset="0"/>
            </a:endParaRPr>
          </a:p>
          <a:p>
            <a:pPr algn="just"/>
            <a:r>
              <a:rPr lang="en-US" sz="2000" dirty="0" smtClean="0">
                <a:latin typeface="Calibri" panose="020F0502020204030204" pitchFamily="34" charset="0"/>
                <a:cs typeface="Times New Roman" pitchFamily="18" charset="0"/>
              </a:rPr>
              <a:t>Need to prevent free-riding behavior of users.</a:t>
            </a:r>
          </a:p>
          <a:p>
            <a:pPr marL="109728" indent="0" algn="just">
              <a:buNone/>
            </a:pPr>
            <a:endParaRPr lang="en-US" sz="2000" dirty="0" smtClean="0">
              <a:latin typeface="Calibri" panose="020F0502020204030204" pitchFamily="34" charset="0"/>
              <a:cs typeface="Times New Roman" pitchFamily="18" charset="0"/>
            </a:endParaRPr>
          </a:p>
          <a:p>
            <a:pPr algn="just"/>
            <a:r>
              <a:rPr lang="en-US" sz="2000" dirty="0" smtClean="0">
                <a:latin typeface="Calibri" panose="020F0502020204030204" pitchFamily="34" charset="0"/>
                <a:cs typeface="Times New Roman" pitchFamily="18" charset="0"/>
              </a:rPr>
              <a:t>If payment is given in advance, a supplier always has the chance to take the payment without providing the promised resources.</a:t>
            </a:r>
          </a:p>
          <a:p>
            <a:pPr marL="109728" indent="0" algn="just">
              <a:buNone/>
            </a:pPr>
            <a:endParaRPr lang="en-US" sz="2000" dirty="0" smtClean="0">
              <a:latin typeface="Calibri" panose="020F0502020204030204" pitchFamily="34" charset="0"/>
              <a:cs typeface="Times New Roman" pitchFamily="18" charset="0"/>
            </a:endParaRPr>
          </a:p>
          <a:p>
            <a:pPr algn="just"/>
            <a:r>
              <a:rPr lang="en-US" sz="2000" dirty="0" smtClean="0">
                <a:latin typeface="Calibri" panose="020F0502020204030204" pitchFamily="34" charset="0"/>
                <a:cs typeface="Times New Roman" pitchFamily="18" charset="0"/>
              </a:rPr>
              <a:t>If payment is after the task is performed, the buyer can refrain from paying to the suppliers</a:t>
            </a:r>
            <a:r>
              <a:rPr lang="en-US" sz="2000" dirty="0">
                <a:latin typeface="Calibri" panose="020F0502020204030204" pitchFamily="34" charset="0"/>
                <a:cs typeface="Times New Roman" pitchFamily="18" charset="0"/>
              </a:rPr>
              <a:t>.</a:t>
            </a:r>
            <a:r>
              <a:rPr lang="en-US" sz="1600" dirty="0" smtClean="0">
                <a:latin typeface="Calibri" panose="020F0502020204030204" pitchFamily="34" charset="0"/>
                <a:cs typeface="Times New Roman" pitchFamily="18" charset="0"/>
              </a:rPr>
              <a:t>                    </a:t>
            </a:r>
          </a:p>
        </p:txBody>
      </p:sp>
      <p:sp>
        <p:nvSpPr>
          <p:cNvPr id="2" name="Title 1"/>
          <p:cNvSpPr>
            <a:spLocks noGrp="1"/>
          </p:cNvSpPr>
          <p:nvPr>
            <p:ph type="title"/>
          </p:nvPr>
        </p:nvSpPr>
        <p:spPr>
          <a:xfrm>
            <a:off x="381000" y="152400"/>
            <a:ext cx="8229600" cy="762000"/>
          </a:xfrm>
        </p:spPr>
        <p:txBody>
          <a:bodyPr>
            <a:normAutofit/>
          </a:bodyPr>
          <a:lstStyle/>
          <a:p>
            <a:pPr algn="ctr"/>
            <a:r>
              <a:rPr lang="en-US" sz="2800" dirty="0" smtClean="0"/>
              <a:t>     </a:t>
            </a:r>
            <a:r>
              <a:rPr lang="en-US" sz="3200" b="1" dirty="0" smtClean="0">
                <a:latin typeface="Calibri" panose="020F0502020204030204" pitchFamily="34" charset="0"/>
              </a:rPr>
              <a:t>Issues</a:t>
            </a:r>
            <a:endParaRPr lang="en-US" sz="3600" b="1" dirty="0">
              <a:latin typeface="Calibri" panose="020F0502020204030204" pitchFamily="34" charset="0"/>
            </a:endParaRPr>
          </a:p>
        </p:txBody>
      </p:sp>
      <p:pic>
        <p:nvPicPr>
          <p:cNvPr id="4" name="Picture 2"/>
          <p:cNvPicPr>
            <a:picLocks noChangeAspect="1" noChangeArrowheads="1"/>
          </p:cNvPicPr>
          <p:nvPr/>
        </p:nvPicPr>
        <p:blipFill>
          <a:blip r:embed="rId3" cstate="print"/>
          <a:srcRect/>
          <a:stretch>
            <a:fillRect/>
          </a:stretch>
        </p:blipFill>
        <p:spPr bwMode="auto">
          <a:xfrm>
            <a:off x="5098473" y="1752600"/>
            <a:ext cx="4038600" cy="3352800"/>
          </a:xfrm>
          <a:prstGeom prst="rect">
            <a:avLst/>
          </a:prstGeom>
          <a:noFill/>
          <a:ln w="9525">
            <a:noFill/>
            <a:miter lim="800000"/>
            <a:headEnd/>
            <a:tailEnd/>
          </a:ln>
          <a:scene3d>
            <a:camera prst="orthographicFront">
              <a:rot lat="0" lon="0" rev="0"/>
            </a:camera>
            <a:lightRig rig="threePt" dir="t"/>
          </a:scene3d>
        </p:spPr>
      </p:pic>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 xmlns:p14="http://schemas.microsoft.com/office/powerpoint/2010/main" val="36004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sz="2400" dirty="0" smtClean="0">
                <a:latin typeface="Calibri" panose="020F0502020204030204" pitchFamily="34" charset="0"/>
                <a:cs typeface="Times New Roman" pitchFamily="18" charset="0"/>
              </a:rPr>
              <a:t>A buyer needs some resources and submits a task to the operator. </a:t>
            </a:r>
          </a:p>
          <a:p>
            <a:r>
              <a:rPr lang="en-US" sz="2400" dirty="0" smtClean="0">
                <a:latin typeface="Calibri" panose="020F0502020204030204" pitchFamily="34" charset="0"/>
                <a:cs typeface="Times New Roman" pitchFamily="18" charset="0"/>
              </a:rPr>
              <a:t>The load of a task, denoted as </a:t>
            </a:r>
            <a:r>
              <a:rPr lang="en-US" sz="2400" i="1" dirty="0" smtClean="0">
                <a:latin typeface="Calibri" panose="020F0502020204030204" pitchFamily="34" charset="0"/>
                <a:cs typeface="Times New Roman" pitchFamily="18" charset="0"/>
              </a:rPr>
              <a:t>K ∈ R+</a:t>
            </a:r>
          </a:p>
          <a:p>
            <a:r>
              <a:rPr lang="en-US" sz="2400" dirty="0" smtClean="0">
                <a:latin typeface="Calibri" panose="020F0502020204030204" pitchFamily="34" charset="0"/>
                <a:cs typeface="Times New Roman" pitchFamily="18" charset="0"/>
              </a:rPr>
              <a:t>R+ represents the total amount of resources needed to fulfill this task.</a:t>
            </a:r>
          </a:p>
          <a:p>
            <a:r>
              <a:rPr lang="en-US" sz="2400" dirty="0" smtClean="0">
                <a:latin typeface="Calibri" panose="020F0502020204030204" pitchFamily="34" charset="0"/>
                <a:cs typeface="Times New Roman" pitchFamily="18" charset="0"/>
              </a:rPr>
              <a:t>Operator selects a group of suppliers, who have sufficient idle resources.</a:t>
            </a:r>
          </a:p>
          <a:p>
            <a:r>
              <a:rPr lang="en-US" sz="2400" dirty="0" smtClean="0">
                <a:latin typeface="Calibri" panose="020F0502020204030204" pitchFamily="34" charset="0"/>
                <a:cs typeface="Times New Roman" pitchFamily="18" charset="0"/>
              </a:rPr>
              <a:t> Operator determines the total price that the buyer has to pay.</a:t>
            </a:r>
          </a:p>
          <a:p>
            <a:pPr>
              <a:buNone/>
            </a:pPr>
            <a:endParaRPr lang="en-US" sz="2400" dirty="0" smtClean="0">
              <a:latin typeface="Calibri" panose="020F0502020204030204" pitchFamily="34" charset="0"/>
              <a:cs typeface="Times New Roman" pitchFamily="18" charset="0"/>
            </a:endParaRPr>
          </a:p>
          <a:p>
            <a:r>
              <a:rPr lang="en-US" sz="2400" dirty="0" smtClean="0">
                <a:latin typeface="Calibri" panose="020F0502020204030204" pitchFamily="34" charset="0"/>
                <a:cs typeface="Times New Roman" pitchFamily="18" charset="0"/>
              </a:rPr>
              <a:t>Let G denote the group with each supplier indexed </a:t>
            </a:r>
          </a:p>
          <a:p>
            <a:pPr marL="109728" indent="0">
              <a:buNone/>
            </a:pPr>
            <a:r>
              <a:rPr lang="en-US" sz="2400" dirty="0" smtClean="0">
                <a:latin typeface="Calibri" panose="020F0502020204030204" pitchFamily="34" charset="0"/>
                <a:cs typeface="Times New Roman" pitchFamily="18" charset="0"/>
              </a:rPr>
              <a:t>with </a:t>
            </a:r>
            <a:r>
              <a:rPr lang="en-US" sz="2400" dirty="0" err="1" smtClean="0">
                <a:latin typeface="Calibri" panose="020F0502020204030204" pitchFamily="34" charset="0"/>
                <a:cs typeface="Times New Roman" pitchFamily="18" charset="0"/>
              </a:rPr>
              <a:t>i</a:t>
            </a:r>
            <a:r>
              <a:rPr lang="en-US" sz="2400" dirty="0" smtClean="0">
                <a:latin typeface="Calibri" panose="020F0502020204030204" pitchFamily="34" charset="0"/>
                <a:cs typeface="Times New Roman" pitchFamily="18" charset="0"/>
              </a:rPr>
              <a:t> ∈ {1, . . . , |G|},</a:t>
            </a:r>
          </a:p>
          <a:p>
            <a:pPr marL="109728" indent="0">
              <a:buNone/>
            </a:pPr>
            <a:r>
              <a:rPr lang="en-US" sz="2400" dirty="0" smtClean="0">
                <a:latin typeface="Calibri" panose="020F0502020204030204" pitchFamily="34" charset="0"/>
                <a:cs typeface="Times New Roman" pitchFamily="18" charset="0"/>
              </a:rPr>
              <a:t>the operator divides the </a:t>
            </a:r>
          </a:p>
          <a:p>
            <a:pPr marL="109728" indent="0">
              <a:buNone/>
            </a:pPr>
            <a:r>
              <a:rPr lang="en-US" sz="2400" dirty="0" smtClean="0">
                <a:latin typeface="Calibri" panose="020F0502020204030204" pitchFamily="34" charset="0"/>
                <a:cs typeface="Times New Roman" pitchFamily="18" charset="0"/>
              </a:rPr>
              <a:t>load as |G|, {</a:t>
            </a:r>
            <a:r>
              <a:rPr lang="en-US" sz="2400" dirty="0" err="1" smtClean="0">
                <a:latin typeface="Calibri" panose="020F0502020204030204" pitchFamily="34" charset="0"/>
                <a:cs typeface="Times New Roman" pitchFamily="18" charset="0"/>
              </a:rPr>
              <a:t>ki</a:t>
            </a:r>
            <a:r>
              <a:rPr lang="en-US" sz="2400" dirty="0" smtClean="0">
                <a:latin typeface="Calibri" panose="020F0502020204030204" pitchFamily="34" charset="0"/>
                <a:cs typeface="Times New Roman" pitchFamily="18" charset="0"/>
              </a:rPr>
              <a:t>}</a:t>
            </a:r>
          </a:p>
          <a:p>
            <a:pPr>
              <a:buNone/>
            </a:pPr>
            <a:r>
              <a:rPr lang="en-US" sz="2400" dirty="0" err="1" smtClean="0">
                <a:latin typeface="Calibri" panose="020F0502020204030204" pitchFamily="34" charset="0"/>
                <a:cs typeface="Times New Roman" pitchFamily="18" charset="0"/>
              </a:rPr>
              <a:t>i</a:t>
            </a:r>
            <a:r>
              <a:rPr lang="en-US" sz="2400" dirty="0" smtClean="0">
                <a:latin typeface="Calibri" panose="020F0502020204030204" pitchFamily="34" charset="0"/>
                <a:cs typeface="Times New Roman" pitchFamily="18" charset="0"/>
              </a:rPr>
              <a:t>=1 where </a:t>
            </a:r>
            <a:r>
              <a:rPr lang="en-US" sz="2400" dirty="0" err="1" smtClean="0">
                <a:latin typeface="Calibri" panose="020F0502020204030204" pitchFamily="34" charset="0"/>
                <a:cs typeface="Times New Roman" pitchFamily="18" charset="0"/>
              </a:rPr>
              <a:t>ki</a:t>
            </a:r>
            <a:r>
              <a:rPr lang="en-US" sz="2400" dirty="0" smtClean="0">
                <a:latin typeface="Calibri" panose="020F0502020204030204" pitchFamily="34" charset="0"/>
                <a:cs typeface="Times New Roman" pitchFamily="18" charset="0"/>
              </a:rPr>
              <a:t> is the load</a:t>
            </a:r>
          </a:p>
          <a:p>
            <a:pPr marL="109728" indent="0">
              <a:buNone/>
            </a:pPr>
            <a:r>
              <a:rPr lang="en-US" sz="2400" dirty="0" smtClean="0">
                <a:latin typeface="Calibri" panose="020F0502020204030204" pitchFamily="34" charset="0"/>
                <a:cs typeface="Times New Roman" pitchFamily="18" charset="0"/>
              </a:rPr>
              <a:t>of the job assigned to the </a:t>
            </a:r>
          </a:p>
          <a:p>
            <a:pPr marL="109728" indent="0">
              <a:buNone/>
            </a:pPr>
            <a:r>
              <a:rPr lang="en-US" sz="2400" dirty="0" err="1" smtClean="0">
                <a:latin typeface="Calibri" panose="020F0502020204030204" pitchFamily="34" charset="0"/>
                <a:cs typeface="Times New Roman" pitchFamily="18" charset="0"/>
              </a:rPr>
              <a:t>i-th</a:t>
            </a:r>
            <a:r>
              <a:rPr lang="en-US" sz="2400" dirty="0" smtClean="0">
                <a:latin typeface="Calibri" panose="020F0502020204030204" pitchFamily="34" charset="0"/>
                <a:cs typeface="Times New Roman" pitchFamily="18" charset="0"/>
              </a:rPr>
              <a:t> supplier.</a:t>
            </a:r>
          </a:p>
          <a:p>
            <a:endParaRPr lang="en-US" sz="2000" dirty="0" smtClean="0">
              <a:latin typeface="Calibri" panose="020F0502020204030204" pitchFamily="34" charset="0"/>
              <a:cs typeface="Times New Roman" pitchFamily="18" charset="0"/>
            </a:endParaRPr>
          </a:p>
          <a:p>
            <a:pPr>
              <a:buNone/>
            </a:pPr>
            <a:endParaRPr lang="en-US" sz="2000" dirty="0" smtClean="0">
              <a:latin typeface="Calibri" panose="020F0502020204030204" pitchFamily="34" charset="0"/>
              <a:cs typeface="Times New Roman" pitchFamily="18" charset="0"/>
            </a:endParaRPr>
          </a:p>
        </p:txBody>
      </p:sp>
      <p:sp>
        <p:nvSpPr>
          <p:cNvPr id="2" name="Title 1"/>
          <p:cNvSpPr>
            <a:spLocks noGrp="1"/>
          </p:cNvSpPr>
          <p:nvPr>
            <p:ph type="title"/>
          </p:nvPr>
        </p:nvSpPr>
        <p:spPr>
          <a:xfrm>
            <a:off x="457200" y="274638"/>
            <a:ext cx="8229600" cy="639762"/>
          </a:xfrm>
        </p:spPr>
        <p:txBody>
          <a:bodyPr>
            <a:noAutofit/>
          </a:bodyPr>
          <a:lstStyle/>
          <a:p>
            <a:pPr algn="ctr"/>
            <a:r>
              <a:rPr lang="en-US" sz="3200" b="1" dirty="0" smtClean="0">
                <a:latin typeface="Calibri" panose="020F0502020204030204" pitchFamily="34" charset="0"/>
              </a:rPr>
              <a:t>Proposed Solution</a:t>
            </a:r>
            <a:endParaRPr lang="en-US" sz="3200" b="1" dirty="0">
              <a:latin typeface="Calibri" panose="020F0502020204030204" pitchFamily="34" charset="0"/>
            </a:endParaRPr>
          </a:p>
        </p:txBody>
      </p:sp>
      <p:pic>
        <p:nvPicPr>
          <p:cNvPr id="8" name="Picture 3"/>
          <p:cNvPicPr>
            <a:picLocks noChangeAspect="1" noChangeArrowheads="1"/>
          </p:cNvPicPr>
          <p:nvPr/>
        </p:nvPicPr>
        <p:blipFill>
          <a:blip r:embed="rId2" cstate="print"/>
          <a:srcRect/>
          <a:stretch>
            <a:fillRect/>
          </a:stretch>
        </p:blipFill>
        <p:spPr bwMode="auto">
          <a:xfrm>
            <a:off x="4191000" y="3505200"/>
            <a:ext cx="4953000" cy="25146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 xmlns:p14="http://schemas.microsoft.com/office/powerpoint/2010/main" val="94690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534400" cy="5029200"/>
          </a:xfrm>
        </p:spPr>
        <p:txBody>
          <a:bodyPr>
            <a:normAutofit fontScale="92500" lnSpcReduction="20000"/>
          </a:bodyPr>
          <a:lstStyle/>
          <a:p>
            <a:pPr algn="just"/>
            <a:r>
              <a:rPr lang="en-US" sz="2400" dirty="0" smtClean="0">
                <a:latin typeface="Calibri" panose="020F0502020204030204" pitchFamily="34" charset="0"/>
                <a:cs typeface="Times New Roman" pitchFamily="18" charset="0"/>
              </a:rPr>
              <a:t>Assign a reputation to each supplier in a social cloud system.</a:t>
            </a:r>
          </a:p>
          <a:p>
            <a:pPr algn="just"/>
            <a:r>
              <a:rPr lang="en-US" sz="2400" dirty="0" smtClean="0">
                <a:latin typeface="Calibri" panose="020F0502020204030204" pitchFamily="34" charset="0"/>
                <a:cs typeface="Times New Roman" pitchFamily="18" charset="0"/>
              </a:rPr>
              <a:t>The reputation is represented by a </a:t>
            </a:r>
            <a:r>
              <a:rPr lang="el-GR" sz="2400" dirty="0" smtClean="0">
                <a:latin typeface="Calibri" panose="020F0502020204030204" pitchFamily="34" charset="0"/>
                <a:cs typeface="Times New Roman" pitchFamily="18" charset="0"/>
              </a:rPr>
              <a:t>θ</a:t>
            </a:r>
            <a:r>
              <a:rPr lang="en-US" sz="2400" dirty="0" smtClean="0">
                <a:latin typeface="Calibri" panose="020F0502020204030204" pitchFamily="34" charset="0"/>
                <a:cs typeface="Times New Roman" pitchFamily="18" charset="0"/>
              </a:rPr>
              <a:t> which is a natural number</a:t>
            </a:r>
          </a:p>
          <a:p>
            <a:pPr algn="just">
              <a:buNone/>
            </a:pPr>
            <a:r>
              <a:rPr lang="en-US" sz="2400" dirty="0" smtClean="0">
                <a:latin typeface="Calibri" panose="020F0502020204030204" pitchFamily="34" charset="0"/>
                <a:cs typeface="Times New Roman" pitchFamily="18" charset="0"/>
              </a:rPr>
              <a:t>from the finite set , {0, 1, . . ., L}, where L is called the reputation length.</a:t>
            </a:r>
          </a:p>
          <a:p>
            <a:pPr algn="just"/>
            <a:r>
              <a:rPr lang="en-US" sz="2400" dirty="0" smtClean="0">
                <a:latin typeface="Calibri" panose="020F0502020204030204" pitchFamily="34" charset="0"/>
                <a:cs typeface="Times New Roman" pitchFamily="18" charset="0"/>
              </a:rPr>
              <a:t>A supplier earns its reputation based on its past resource provision behavior. </a:t>
            </a:r>
          </a:p>
          <a:p>
            <a:pPr algn="just"/>
            <a:r>
              <a:rPr lang="en-US" sz="2400" dirty="0" smtClean="0">
                <a:latin typeface="Calibri" panose="020F0502020204030204" pitchFamily="34" charset="0"/>
                <a:cs typeface="Times New Roman" pitchFamily="18" charset="0"/>
              </a:rPr>
              <a:t>Cloud operator assigns higher payments to suppliers with higher reputations.</a:t>
            </a:r>
          </a:p>
          <a:p>
            <a:pPr algn="just"/>
            <a:r>
              <a:rPr lang="en-US" sz="2400" dirty="0" smtClean="0">
                <a:latin typeface="Calibri" panose="020F0502020204030204" pitchFamily="34" charset="0"/>
                <a:cs typeface="Times New Roman" pitchFamily="18" charset="0"/>
              </a:rPr>
              <a:t>Suppliers are provided incentives to contribute their resources.</a:t>
            </a:r>
          </a:p>
          <a:p>
            <a:pPr algn="just">
              <a:buNone/>
            </a:pPr>
            <a:endParaRPr lang="en-US" sz="2400" dirty="0">
              <a:latin typeface="Calibri" panose="020F0502020204030204" pitchFamily="34" charset="0"/>
              <a:cs typeface="Times New Roman" pitchFamily="18" charset="0"/>
            </a:endParaRPr>
          </a:p>
          <a:p>
            <a:pPr algn="just"/>
            <a:r>
              <a:rPr lang="en-US" sz="2400" dirty="0" smtClean="0">
                <a:latin typeface="Calibri" panose="020F0502020204030204" pitchFamily="34" charset="0"/>
                <a:cs typeface="Times New Roman" pitchFamily="18" charset="0"/>
              </a:rPr>
              <a:t>Define the reputation scheme τ, </a:t>
            </a:r>
          </a:p>
          <a:p>
            <a:pPr algn="just"/>
            <a:r>
              <a:rPr lang="en-US" sz="2400" dirty="0" smtClean="0">
                <a:latin typeface="Calibri" panose="020F0502020204030204" pitchFamily="34" charset="0"/>
                <a:cs typeface="Times New Roman" pitchFamily="18" charset="0"/>
              </a:rPr>
              <a:t>Shows how the reputation of each supplier should be updated.</a:t>
            </a:r>
          </a:p>
          <a:p>
            <a:pPr algn="just"/>
            <a:r>
              <a:rPr lang="en-US" sz="2400" dirty="0" smtClean="0">
                <a:latin typeface="Calibri" panose="020F0502020204030204" pitchFamily="34" charset="0"/>
                <a:cs typeface="Times New Roman" pitchFamily="18" charset="0"/>
              </a:rPr>
              <a:t> τ is updated by feedback report r ∈ {0, 1},  from buyer.</a:t>
            </a:r>
          </a:p>
          <a:p>
            <a:pPr algn="just"/>
            <a:r>
              <a:rPr lang="en-US" sz="2400" dirty="0" smtClean="0">
                <a:latin typeface="Calibri" panose="020F0502020204030204" pitchFamily="34" charset="0"/>
                <a:cs typeface="Times New Roman" pitchFamily="18" charset="0"/>
              </a:rPr>
              <a:t> If positive report r = 1 else r=0.</a:t>
            </a:r>
          </a:p>
          <a:p>
            <a:pPr algn="just"/>
            <a:r>
              <a:rPr lang="en-US" sz="2400" dirty="0" smtClean="0">
                <a:latin typeface="Calibri" panose="020F0502020204030204" pitchFamily="34" charset="0"/>
                <a:cs typeface="Times New Roman" pitchFamily="18" charset="0"/>
              </a:rPr>
              <a:t> So if r=1, then reputation of each supplier is increased by 1 with a probability </a:t>
            </a:r>
            <a:r>
              <a:rPr lang="el-GR" sz="2400" i="1" dirty="0" smtClean="0">
                <a:latin typeface="Calibri" panose="020F0502020204030204" pitchFamily="34" charset="0"/>
              </a:rPr>
              <a:t>α</a:t>
            </a:r>
            <a:r>
              <a:rPr lang="en-US" sz="2400" i="1" dirty="0" smtClean="0">
                <a:latin typeface="Calibri" panose="020F0502020204030204" pitchFamily="34" charset="0"/>
              </a:rPr>
              <a:t>.</a:t>
            </a:r>
            <a:endParaRPr lang="en-US" sz="2400" dirty="0" smtClean="0">
              <a:latin typeface="Calibri" panose="020F0502020204030204" pitchFamily="34" charset="0"/>
              <a:cs typeface="Times New Roman" pitchFamily="18" charset="0"/>
            </a:endParaRPr>
          </a:p>
          <a:p>
            <a:pPr algn="just"/>
            <a:r>
              <a:rPr lang="en-US" sz="2400" dirty="0" smtClean="0">
                <a:latin typeface="Calibri" panose="020F0502020204030204" pitchFamily="34" charset="0"/>
                <a:cs typeface="Times New Roman" pitchFamily="18" charset="0"/>
              </a:rPr>
              <a:t> If r=0, then reputation of each supplier falls to 0 by a probability </a:t>
            </a:r>
            <a:r>
              <a:rPr lang="el-GR" sz="2400" i="1" dirty="0" smtClean="0">
                <a:latin typeface="Calibri" panose="020F0502020204030204" pitchFamily="34" charset="0"/>
              </a:rPr>
              <a:t>β</a:t>
            </a:r>
            <a:r>
              <a:rPr lang="en-US" sz="2400" i="1" dirty="0" smtClean="0">
                <a:latin typeface="Calibri" panose="020F0502020204030204" pitchFamily="34" charset="0"/>
              </a:rPr>
              <a:t>.</a:t>
            </a:r>
            <a:endParaRPr lang="en-US" sz="2400" dirty="0" smtClean="0">
              <a:latin typeface="Calibri" panose="020F0502020204030204" pitchFamily="34"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Title 1"/>
          <p:cNvSpPr>
            <a:spLocks noGrp="1"/>
          </p:cNvSpPr>
          <p:nvPr>
            <p:ph type="title"/>
          </p:nvPr>
        </p:nvSpPr>
        <p:spPr>
          <a:xfrm>
            <a:off x="457200" y="274638"/>
            <a:ext cx="8229600" cy="639762"/>
          </a:xfrm>
        </p:spPr>
        <p:txBody>
          <a:bodyPr>
            <a:noAutofit/>
          </a:bodyPr>
          <a:lstStyle/>
          <a:p>
            <a:pPr algn="ctr"/>
            <a:r>
              <a:rPr lang="en-US" sz="3200" dirty="0">
                <a:latin typeface="Calibri" panose="020F0502020204030204" pitchFamily="34" charset="0"/>
              </a:rPr>
              <a:t>Incentive Mechanism</a:t>
            </a:r>
          </a:p>
        </p:txBody>
      </p:sp>
    </p:spTree>
    <p:extLst>
      <p:ext uri="{BB962C8B-B14F-4D97-AF65-F5344CB8AC3E}">
        <p14:creationId xmlns="" xmlns:p14="http://schemas.microsoft.com/office/powerpoint/2010/main" val="1945175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a:normAutofit/>
          </a:bodyPr>
          <a:lstStyle/>
          <a:p>
            <a:r>
              <a:rPr lang="en-US" sz="2000" dirty="0" smtClean="0">
                <a:latin typeface="Calibri" panose="020F0502020204030204" pitchFamily="34" charset="0"/>
                <a:cs typeface="Times New Roman" pitchFamily="18" charset="0"/>
              </a:rPr>
              <a:t>The pricing scheme can be expressed as </a:t>
            </a:r>
            <a:r>
              <a:rPr lang="el-GR" sz="2000" dirty="0" smtClean="0">
                <a:latin typeface="Calibri" panose="020F0502020204030204" pitchFamily="34" charset="0"/>
                <a:cs typeface="Times New Roman" pitchFamily="18" charset="0"/>
              </a:rPr>
              <a:t>ψ(θ)</a:t>
            </a:r>
            <a:r>
              <a:rPr lang="en-US" sz="2000" dirty="0" smtClean="0">
                <a:latin typeface="Calibri" panose="020F0502020204030204" pitchFamily="34" charset="0"/>
                <a:cs typeface="Times New Roman" pitchFamily="18" charset="0"/>
              </a:rPr>
              <a:t> and provides rewards/punishments to suppliers according to their reputations.</a:t>
            </a:r>
          </a:p>
          <a:p>
            <a:r>
              <a:rPr lang="en-US" sz="2000" dirty="0" smtClean="0">
                <a:latin typeface="Calibri" panose="020F0502020204030204" pitchFamily="34" charset="0"/>
                <a:cs typeface="Times New Roman" pitchFamily="18" charset="0"/>
              </a:rPr>
              <a:t>With </a:t>
            </a:r>
            <a:r>
              <a:rPr lang="el-GR" sz="2000" dirty="0" smtClean="0">
                <a:latin typeface="Calibri" panose="020F0502020204030204" pitchFamily="34" charset="0"/>
                <a:cs typeface="Times New Roman" pitchFamily="18" charset="0"/>
              </a:rPr>
              <a:t>ψ(θ)</a:t>
            </a:r>
            <a:r>
              <a:rPr lang="en-US" sz="2000" dirty="0" smtClean="0">
                <a:latin typeface="Calibri" panose="020F0502020204030204" pitchFamily="34" charset="0"/>
                <a:cs typeface="Times New Roman" pitchFamily="18" charset="0"/>
              </a:rPr>
              <a:t> increasing on </a:t>
            </a:r>
            <a:r>
              <a:rPr lang="el-GR" sz="2000" dirty="0" smtClean="0">
                <a:latin typeface="Calibri" panose="020F0502020204030204" pitchFamily="34" charset="0"/>
                <a:cs typeface="Times New Roman" pitchFamily="18" charset="0"/>
              </a:rPr>
              <a:t>θ</a:t>
            </a:r>
            <a:r>
              <a:rPr lang="en-US" sz="2000" dirty="0" smtClean="0">
                <a:latin typeface="Calibri" panose="020F0502020204030204" pitchFamily="34" charset="0"/>
                <a:cs typeface="Times New Roman" pitchFamily="18" charset="0"/>
              </a:rPr>
              <a:t> the incentive to free-ride is suppressed since a supplier is encouraged to provide resources in order to build up its reputation.</a:t>
            </a:r>
          </a:p>
          <a:p>
            <a:pPr>
              <a:buNone/>
            </a:pPr>
            <a:endParaRPr lang="en-US" sz="2800" dirty="0" smtClean="0">
              <a:latin typeface="Calibri" panose="020F0502020204030204" pitchFamily="34" charset="0"/>
              <a:cs typeface="Times New Roman" pitchFamily="18" charset="0"/>
            </a:endParaRPr>
          </a:p>
          <a:p>
            <a:pPr algn="ctr">
              <a:buNone/>
            </a:pPr>
            <a:r>
              <a:rPr lang="en-US" sz="3200" b="1" dirty="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rPr>
              <a:t>Job allocation scheme</a:t>
            </a:r>
          </a:p>
          <a:p>
            <a:r>
              <a:rPr lang="en-US" sz="2000" dirty="0" smtClean="0">
                <a:latin typeface="Calibri" panose="020F0502020204030204" pitchFamily="34" charset="0"/>
                <a:cs typeface="Times New Roman" pitchFamily="18" charset="0"/>
              </a:rPr>
              <a:t>Denotes how to divide the task into jobs equally and allocate to suppliers.</a:t>
            </a:r>
          </a:p>
          <a:p>
            <a:r>
              <a:rPr lang="en-US" sz="2000" dirty="0" smtClean="0">
                <a:latin typeface="Calibri" panose="020F0502020204030204" pitchFamily="34" charset="0"/>
                <a:cs typeface="Times New Roman" pitchFamily="18" charset="0"/>
              </a:rPr>
              <a:t>The operator divides task of a load K into ϕ(K) jobs.</a:t>
            </a:r>
          </a:p>
          <a:p>
            <a:r>
              <a:rPr lang="en-US" sz="2000" dirty="0" smtClean="0">
                <a:latin typeface="Calibri" panose="020F0502020204030204" pitchFamily="34" charset="0"/>
                <a:cs typeface="Times New Roman" pitchFamily="18" charset="0"/>
              </a:rPr>
              <a:t>Each job has a load K/ϕ(K). </a:t>
            </a:r>
          </a:p>
          <a:p>
            <a:r>
              <a:rPr lang="en-US" sz="2000" dirty="0" smtClean="0">
                <a:latin typeface="Calibri" panose="020F0502020204030204" pitchFamily="34" charset="0"/>
                <a:cs typeface="Times New Roman" pitchFamily="18" charset="0"/>
              </a:rPr>
              <a:t>After the task division, the operator randomly selects ϕ(K) suppliers, each of whom having at least an amount K/ϕ(K) of idle resources</a:t>
            </a:r>
          </a:p>
          <a:p>
            <a:r>
              <a:rPr lang="en-US" sz="2000" dirty="0" smtClean="0">
                <a:latin typeface="Calibri" panose="020F0502020204030204" pitchFamily="34" charset="0"/>
                <a:cs typeface="Times New Roman" pitchFamily="18" charset="0"/>
              </a:rPr>
              <a:t>Then the operator assigns one job to each of the suppliers.</a:t>
            </a:r>
            <a:br>
              <a:rPr lang="en-US" sz="2000" dirty="0" smtClean="0">
                <a:latin typeface="Calibri" panose="020F0502020204030204" pitchFamily="34" charset="0"/>
                <a:cs typeface="Times New Roman" pitchFamily="18" charset="0"/>
              </a:rPr>
            </a:br>
            <a:endParaRPr lang="en-US" sz="2000" dirty="0" smtClean="0">
              <a:latin typeface="Calibri" panose="020F0502020204030204" pitchFamily="34" charset="0"/>
              <a:cs typeface="Times New Roman" pitchFamily="18" charset="0"/>
            </a:endParaRPr>
          </a:p>
          <a:p>
            <a:pPr>
              <a:buNone/>
            </a:pPr>
            <a:endParaRPr lang="en-US" sz="2000" dirty="0">
              <a:latin typeface="Calibri" panose="020F0502020204030204" pitchFamily="34" charset="0"/>
              <a:cs typeface="Times New Roman" pitchFamily="18" charset="0"/>
            </a:endParaRPr>
          </a:p>
        </p:txBody>
      </p:sp>
      <p:sp>
        <p:nvSpPr>
          <p:cNvPr id="2" name="Title 1"/>
          <p:cNvSpPr>
            <a:spLocks noGrp="1"/>
          </p:cNvSpPr>
          <p:nvPr>
            <p:ph type="title"/>
          </p:nvPr>
        </p:nvSpPr>
        <p:spPr>
          <a:xfrm>
            <a:off x="457200" y="274638"/>
            <a:ext cx="8229600" cy="792162"/>
          </a:xfrm>
        </p:spPr>
        <p:txBody>
          <a:bodyPr>
            <a:normAutofit/>
          </a:bodyPr>
          <a:lstStyle/>
          <a:p>
            <a:pPr algn="ctr"/>
            <a:r>
              <a:rPr lang="en-US" sz="3200" b="1" dirty="0" smtClean="0">
                <a:latin typeface="Calibri" panose="020F0502020204030204" pitchFamily="34" charset="0"/>
              </a:rPr>
              <a:t>Pricing scheme</a:t>
            </a:r>
            <a:endParaRPr lang="en-US" sz="3200" b="1" dirty="0">
              <a:latin typeface="Calibri" panose="020F0502020204030204"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 xmlns:p14="http://schemas.microsoft.com/office/powerpoint/2010/main" val="1195874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3657600" y="0"/>
            <a:ext cx="5090160" cy="3749040"/>
          </a:xfrm>
          <a:prstGeom prst="rect">
            <a:avLst/>
          </a:prstGeom>
          <a:noFill/>
          <a:ln w="9525">
            <a:noFill/>
            <a:miter lim="800000"/>
            <a:headEnd/>
            <a:tailEnd/>
          </a:ln>
        </p:spPr>
      </p:pic>
      <p:sp>
        <p:nvSpPr>
          <p:cNvPr id="7" name="Title 1"/>
          <p:cNvSpPr>
            <a:spLocks noGrp="1"/>
          </p:cNvSpPr>
          <p:nvPr>
            <p:ph type="title"/>
          </p:nvPr>
        </p:nvSpPr>
        <p:spPr>
          <a:xfrm>
            <a:off x="0" y="533400"/>
            <a:ext cx="3962400" cy="1676400"/>
          </a:xfrm>
        </p:spPr>
        <p:txBody>
          <a:bodyPr>
            <a:normAutofit/>
          </a:bodyPr>
          <a:lstStyle/>
          <a:p>
            <a:r>
              <a:rPr lang="en-US" sz="1200" i="1" dirty="0" smtClean="0"/>
              <a:t>Figure from Yu </a:t>
            </a:r>
            <a:r>
              <a:rPr lang="en-US" sz="1200" i="1" dirty="0" err="1" smtClean="0"/>
              <a:t>Zhang,Mihaela</a:t>
            </a:r>
            <a:r>
              <a:rPr lang="en-US" sz="1200" i="1" dirty="0" smtClean="0"/>
              <a:t> van </a:t>
            </a:r>
            <a:r>
              <a:rPr lang="en-US" sz="1200" i="1" dirty="0" err="1" smtClean="0"/>
              <a:t>der</a:t>
            </a:r>
            <a:r>
              <a:rPr lang="en-US" sz="1200" i="1" dirty="0" smtClean="0"/>
              <a:t> </a:t>
            </a:r>
            <a:r>
              <a:rPr lang="en-US" sz="1200" i="1" dirty="0" err="1" smtClean="0"/>
              <a:t>Schaar</a:t>
            </a:r>
            <a:r>
              <a:rPr lang="en-US" sz="1200" i="1" dirty="0" smtClean="0"/>
              <a:t>, “Incentive Provision and Job Allocation in Social </a:t>
            </a:r>
            <a:r>
              <a:rPr lang="en-US" sz="1200" i="1" dirty="0" err="1" smtClean="0"/>
              <a:t>CloudSystems</a:t>
            </a:r>
            <a:r>
              <a:rPr lang="en-US" sz="1200" i="1" dirty="0" smtClean="0"/>
              <a:t>” </a:t>
            </a:r>
            <a:endParaRPr lang="en-US" sz="1200" i="1" dirty="0"/>
          </a:p>
        </p:txBody>
      </p:sp>
      <p:pic>
        <p:nvPicPr>
          <p:cNvPr id="1027" name="Picture 3"/>
          <p:cNvPicPr>
            <a:picLocks noChangeAspect="1" noChangeArrowheads="1"/>
          </p:cNvPicPr>
          <p:nvPr/>
        </p:nvPicPr>
        <p:blipFill>
          <a:blip r:embed="rId3" cstate="print"/>
          <a:srcRect/>
          <a:stretch>
            <a:fillRect/>
          </a:stretch>
        </p:blipFill>
        <p:spPr bwMode="auto">
          <a:xfrm>
            <a:off x="228600" y="3810000"/>
            <a:ext cx="8286750" cy="2581275"/>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 xmlns:p14="http://schemas.microsoft.com/office/powerpoint/2010/main" val="3237270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ctr"/>
            <a:r>
              <a:rPr lang="en-US" sz="3200" b="1" dirty="0" smtClean="0">
                <a:latin typeface="Calibri" panose="020F0502020204030204" pitchFamily="34" charset="0"/>
              </a:rPr>
              <a:t>Design Variables</a:t>
            </a:r>
            <a:endParaRPr lang="en-US" sz="3200" b="1" dirty="0">
              <a:latin typeface="Calibri" panose="020F0502020204030204" pitchFamily="34" charset="0"/>
            </a:endParaRPr>
          </a:p>
        </p:txBody>
      </p:sp>
      <p:sp>
        <p:nvSpPr>
          <p:cNvPr id="3" name="Content Placeholder 2"/>
          <p:cNvSpPr>
            <a:spLocks noGrp="1"/>
          </p:cNvSpPr>
          <p:nvPr>
            <p:ph idx="1"/>
          </p:nvPr>
        </p:nvSpPr>
        <p:spPr>
          <a:xfrm>
            <a:off x="457200" y="1066800"/>
            <a:ext cx="8229600" cy="5059363"/>
          </a:xfrm>
        </p:spPr>
        <p:txBody>
          <a:bodyPr>
            <a:normAutofit/>
          </a:bodyPr>
          <a:lstStyle/>
          <a:p>
            <a:endParaRPr lang="en-US" sz="2200" dirty="0" smtClean="0">
              <a:latin typeface="Calibri" panose="020F0502020204030204" pitchFamily="34" charset="0"/>
            </a:endParaRPr>
          </a:p>
          <a:p>
            <a:r>
              <a:rPr lang="en-US" sz="2200" dirty="0" smtClean="0">
                <a:latin typeface="Calibri" panose="020F0502020204030204" pitchFamily="34" charset="0"/>
              </a:rPr>
              <a:t>The design variables available to the operator is a </a:t>
            </a:r>
            <a:r>
              <a:rPr lang="en-US" sz="2200" dirty="0" err="1" smtClean="0">
                <a:latin typeface="Calibri" panose="020F0502020204030204" pitchFamily="34" charset="0"/>
              </a:rPr>
              <a:t>tuple</a:t>
            </a:r>
            <a:r>
              <a:rPr lang="en-US" sz="2200" dirty="0" smtClean="0">
                <a:latin typeface="Calibri" panose="020F0502020204030204" pitchFamily="34" charset="0"/>
              </a:rPr>
              <a:t> π = (L, h, α, β, ϕ), which is referred to as a social cloud protocol (SCP). </a:t>
            </a:r>
          </a:p>
          <a:p>
            <a:endParaRPr lang="en-US" sz="2200" dirty="0" smtClean="0">
              <a:latin typeface="Calibri" panose="020F0502020204030204" pitchFamily="34" charset="0"/>
            </a:endParaRPr>
          </a:p>
          <a:p>
            <a:pPr>
              <a:buNone/>
            </a:pPr>
            <a:r>
              <a:rPr lang="en-US" sz="2200" dirty="0" smtClean="0">
                <a:latin typeface="Calibri" panose="020F0502020204030204" pitchFamily="34" charset="0"/>
              </a:rPr>
              <a:t>	The first four elements of an SCP represent the incentive mechanism, </a:t>
            </a:r>
          </a:p>
          <a:p>
            <a:r>
              <a:rPr lang="en-US" sz="2200" dirty="0" smtClean="0">
                <a:latin typeface="Calibri" panose="020F0502020204030204" pitchFamily="34" charset="0"/>
              </a:rPr>
              <a:t>Where L determines the length of the history recording a supplier’s past behavior</a:t>
            </a:r>
          </a:p>
          <a:p>
            <a:r>
              <a:rPr lang="en-US" sz="2200" dirty="0" smtClean="0">
                <a:latin typeface="Calibri" panose="020F0502020204030204" pitchFamily="34" charset="0"/>
              </a:rPr>
              <a:t>h represents the cutoff threshold in the pricing scheme, supplier receives a payment when the reputation is high.</a:t>
            </a:r>
          </a:p>
          <a:p>
            <a:r>
              <a:rPr lang="en-US" sz="2200" dirty="0" smtClean="0">
                <a:latin typeface="Calibri" panose="020F0502020204030204" pitchFamily="34" charset="0"/>
              </a:rPr>
              <a:t>α is the forgiving probability</a:t>
            </a:r>
          </a:p>
          <a:p>
            <a:r>
              <a:rPr lang="en-US" sz="2200" dirty="0" smtClean="0">
                <a:latin typeface="Calibri" panose="020F0502020204030204" pitchFamily="34" charset="0"/>
              </a:rPr>
              <a:t>β is the punishment probability. </a:t>
            </a:r>
          </a:p>
          <a:p>
            <a:r>
              <a:rPr lang="en-US" sz="2200" dirty="0" smtClean="0">
                <a:latin typeface="Calibri" panose="020F0502020204030204" pitchFamily="34" charset="0"/>
              </a:rPr>
              <a:t>The last element ϕ represents the job allocation scheme. </a:t>
            </a:r>
            <a:endParaRPr lang="en-US" sz="22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 xmlns:p14="http://schemas.microsoft.com/office/powerpoint/2010/main" val="4636511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096000"/>
          </a:xfrm>
        </p:spPr>
        <p:txBody>
          <a:bodyPr>
            <a:normAutofit/>
          </a:bodyPr>
          <a:lstStyle/>
          <a:p>
            <a:r>
              <a:rPr lang="en-US" sz="2400" dirty="0" smtClean="0">
                <a:latin typeface="Calibri" panose="020F0502020204030204" pitchFamily="34" charset="0"/>
              </a:rPr>
              <a:t>Definition 1 (Optimal Strategy)</a:t>
            </a:r>
          </a:p>
          <a:p>
            <a:r>
              <a:rPr lang="en-US" sz="2000" dirty="0" smtClean="0">
                <a:latin typeface="Calibri" panose="020F0502020204030204" pitchFamily="34" charset="0"/>
              </a:rPr>
              <a:t>Optimal strategy </a:t>
            </a:r>
            <a:r>
              <a:rPr lang="el-GR" sz="2000" dirty="0" smtClean="0">
                <a:latin typeface="Calibri" panose="020F0502020204030204" pitchFamily="34" charset="0"/>
              </a:rPr>
              <a:t>ω∗</a:t>
            </a:r>
            <a:r>
              <a:rPr lang="en-US" sz="2000" dirty="0" smtClean="0">
                <a:latin typeface="Calibri" panose="020F0502020204030204" pitchFamily="34" charset="0"/>
              </a:rPr>
              <a:t>.</a:t>
            </a:r>
            <a:endParaRPr lang="el-GR" sz="2000" dirty="0" smtClean="0">
              <a:latin typeface="Calibri" panose="020F0502020204030204" pitchFamily="34" charset="0"/>
            </a:endParaRPr>
          </a:p>
          <a:p>
            <a:r>
              <a:rPr lang="en-US" sz="2000" dirty="0" smtClean="0">
                <a:latin typeface="Calibri" panose="020F0502020204030204" pitchFamily="34" charset="0"/>
              </a:rPr>
              <a:t>k is load, </a:t>
            </a:r>
            <a:r>
              <a:rPr lang="el-GR" sz="2000" dirty="0" smtClean="0">
                <a:latin typeface="Calibri" panose="020F0502020204030204" pitchFamily="34" charset="0"/>
              </a:rPr>
              <a:t>θ</a:t>
            </a:r>
            <a:r>
              <a:rPr lang="en-US" sz="2000" dirty="0" smtClean="0">
                <a:latin typeface="Calibri" panose="020F0502020204030204" pitchFamily="34" charset="0"/>
              </a:rPr>
              <a:t> is reputation.</a:t>
            </a:r>
          </a:p>
          <a:p>
            <a:endParaRPr lang="en-US" sz="2000" dirty="0" smtClean="0">
              <a:latin typeface="Calibri" panose="020F0502020204030204" pitchFamily="34" charset="0"/>
            </a:endParaRPr>
          </a:p>
          <a:p>
            <a:endParaRPr lang="en-US" sz="2000" dirty="0" smtClean="0">
              <a:latin typeface="Calibri" panose="020F0502020204030204" pitchFamily="34" charset="0"/>
            </a:endParaRPr>
          </a:p>
          <a:p>
            <a:endParaRPr lang="en-US" sz="2000" dirty="0" smtClean="0">
              <a:latin typeface="Calibri" panose="020F0502020204030204" pitchFamily="34" charset="0"/>
            </a:endParaRPr>
          </a:p>
          <a:p>
            <a:endParaRPr lang="en-US" sz="2000" dirty="0" smtClean="0">
              <a:latin typeface="Calibri" panose="020F0502020204030204" pitchFamily="34" charset="0"/>
            </a:endParaRPr>
          </a:p>
          <a:p>
            <a:r>
              <a:rPr lang="en-US" sz="2000" dirty="0" smtClean="0">
                <a:latin typeface="Calibri" panose="020F0502020204030204" pitchFamily="34" charset="0"/>
              </a:rPr>
              <a:t> There are two important observations from Proposition 1.</a:t>
            </a:r>
          </a:p>
          <a:p>
            <a:r>
              <a:rPr lang="en-US" sz="2000" dirty="0" smtClean="0">
                <a:latin typeface="Calibri" panose="020F0502020204030204" pitchFamily="34" charset="0"/>
              </a:rPr>
              <a:t>First, at any reputation θ, a supplier’s action choice in one job is always binary.</a:t>
            </a:r>
          </a:p>
          <a:p>
            <a:r>
              <a:rPr lang="en-US" sz="2000" dirty="0" smtClean="0">
                <a:latin typeface="Calibri" panose="020F0502020204030204" pitchFamily="34" charset="0"/>
              </a:rPr>
              <a:t>Second, a supplier’s behavior to free-ride  decreases with its reputation.</a:t>
            </a:r>
          </a:p>
          <a:p>
            <a:endParaRPr lang="en-US" sz="2000" dirty="0" smtClean="0">
              <a:latin typeface="Calibri" panose="020F0502020204030204" pitchFamily="34" charset="0"/>
            </a:endParaRPr>
          </a:p>
          <a:p>
            <a:endParaRPr lang="en-US" sz="2000" dirty="0" smtClean="0">
              <a:latin typeface="Calibri" panose="020F0502020204030204" pitchFamily="34" charset="0"/>
            </a:endParaRPr>
          </a:p>
          <a:p>
            <a:pPr>
              <a:buNone/>
            </a:pPr>
            <a:endParaRPr lang="en-US" sz="2000" dirty="0" smtClean="0">
              <a:latin typeface="Calibri" panose="020F0502020204030204" pitchFamily="34" charset="0"/>
            </a:endParaRPr>
          </a:p>
          <a:p>
            <a:endParaRPr lang="en-US" sz="2000" dirty="0" smtClean="0">
              <a:latin typeface="Calibri" panose="020F0502020204030204" pitchFamily="34" charset="0"/>
            </a:endParaRPr>
          </a:p>
          <a:p>
            <a:r>
              <a:rPr lang="en-US" sz="2000" dirty="0" smtClean="0">
                <a:latin typeface="Calibri" panose="020F0502020204030204" pitchFamily="34" charset="0"/>
              </a:rPr>
              <a:t>Design an SCP under which no supplier finds it in its self-interest to free-ride.</a:t>
            </a:r>
          </a:p>
          <a:p>
            <a:endParaRPr lang="en-US" sz="2000" dirty="0" smtClean="0">
              <a:latin typeface="Calibri" panose="020F0502020204030204" pitchFamily="34" charset="0"/>
            </a:endParaRPr>
          </a:p>
          <a:p>
            <a:endParaRPr lang="en-US" sz="2000" dirty="0" smtClean="0">
              <a:latin typeface="Calibri" panose="020F0502020204030204" pitchFamily="34" charset="0"/>
            </a:endParaRPr>
          </a:p>
          <a:p>
            <a:pPr>
              <a:buNone/>
            </a:pPr>
            <a:endParaRPr lang="en-US" sz="2000" dirty="0" smtClean="0">
              <a:latin typeface="Calibri" panose="020F0502020204030204" pitchFamily="34" charset="0"/>
            </a:endParaRPr>
          </a:p>
          <a:p>
            <a:endParaRPr lang="en-US" sz="2000" dirty="0" smtClean="0">
              <a:latin typeface="Calibri" panose="020F0502020204030204" pitchFamily="34" charset="0"/>
            </a:endParaRPr>
          </a:p>
          <a:p>
            <a:endParaRPr lang="en-US" sz="2000" dirty="0" smtClean="0">
              <a:latin typeface="Calibri" panose="020F0502020204030204" pitchFamily="34" charset="0"/>
            </a:endParaRPr>
          </a:p>
          <a:p>
            <a:pPr>
              <a:buNone/>
            </a:pPr>
            <a:endParaRPr lang="en-US" sz="2000" dirty="0" smtClean="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pic>
        <p:nvPicPr>
          <p:cNvPr id="6" name="Picture 2"/>
          <p:cNvPicPr>
            <a:picLocks noChangeAspect="1" noChangeArrowheads="1"/>
          </p:cNvPicPr>
          <p:nvPr/>
        </p:nvPicPr>
        <p:blipFill>
          <a:blip r:embed="rId2" cstate="print"/>
          <a:srcRect/>
          <a:stretch>
            <a:fillRect/>
          </a:stretch>
        </p:blipFill>
        <p:spPr bwMode="auto">
          <a:xfrm>
            <a:off x="533400" y="1371600"/>
            <a:ext cx="6042660" cy="906780"/>
          </a:xfrm>
          <a:prstGeom prst="rect">
            <a:avLst/>
          </a:prstGeom>
          <a:noFill/>
          <a:ln w="9525">
            <a:noFill/>
            <a:miter lim="800000"/>
            <a:headEnd/>
            <a:tailEnd/>
          </a:ln>
        </p:spPr>
      </p:pic>
      <p:pic>
        <p:nvPicPr>
          <p:cNvPr id="11" name="Content Placeholder 4"/>
          <p:cNvPicPr>
            <a:picLocks noChangeAspect="1" noChangeArrowheads="1"/>
          </p:cNvPicPr>
          <p:nvPr/>
        </p:nvPicPr>
        <p:blipFill>
          <a:blip r:embed="rId3" cstate="print"/>
          <a:srcRect/>
          <a:stretch>
            <a:fillRect/>
          </a:stretch>
        </p:blipFill>
        <p:spPr bwMode="auto">
          <a:xfrm>
            <a:off x="609600" y="4114800"/>
            <a:ext cx="6004560" cy="922020"/>
          </a:xfrm>
          <a:prstGeom prst="rect">
            <a:avLst/>
          </a:prstGeom>
          <a:noFill/>
          <a:ln w="9525">
            <a:noFill/>
            <a:miter lim="800000"/>
            <a:headEnd/>
            <a:tailEnd/>
          </a:ln>
        </p:spPr>
      </p:pic>
    </p:spTree>
    <p:extLst>
      <p:ext uri="{BB962C8B-B14F-4D97-AF65-F5344CB8AC3E}">
        <p14:creationId xmlns="" xmlns:p14="http://schemas.microsoft.com/office/powerpoint/2010/main" val="3117582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6" name="Content Placeholder 5"/>
          <p:cNvSpPr>
            <a:spLocks noGrp="1"/>
          </p:cNvSpPr>
          <p:nvPr>
            <p:ph idx="1"/>
          </p:nvPr>
        </p:nvSpPr>
        <p:spPr>
          <a:xfrm>
            <a:off x="457200" y="1295400"/>
            <a:ext cx="8229600" cy="5410200"/>
          </a:xfrm>
        </p:spPr>
        <p:txBody>
          <a:bodyPr>
            <a:normAutofit/>
          </a:bodyPr>
          <a:lstStyle/>
          <a:p>
            <a:r>
              <a:rPr lang="en-US" sz="2000" dirty="0" smtClean="0">
                <a:latin typeface="Calibri" panose="020F0502020204030204" pitchFamily="34" charset="0"/>
              </a:rPr>
              <a:t>Task is always divided and assigned to a constant number of suppliers regardless of its load.</a:t>
            </a:r>
          </a:p>
          <a:p>
            <a:r>
              <a:rPr lang="en-US" sz="2000" dirty="0" smtClean="0">
                <a:latin typeface="Calibri" panose="020F0502020204030204" pitchFamily="34" charset="0"/>
              </a:rPr>
              <a:t>An SCP with homogeneous job allocation is called SCPHA.</a:t>
            </a:r>
          </a:p>
          <a:p>
            <a:endParaRPr lang="en-US" sz="2000" dirty="0" smtClean="0">
              <a:latin typeface="Calibri" panose="020F0502020204030204" pitchFamily="34" charset="0"/>
            </a:endParaRPr>
          </a:p>
          <a:p>
            <a:endParaRPr lang="en-US" sz="2000" dirty="0" smtClean="0">
              <a:latin typeface="Calibri" panose="020F0502020204030204" pitchFamily="34" charset="0"/>
            </a:endParaRPr>
          </a:p>
          <a:p>
            <a:endParaRPr lang="en-US" sz="2000" dirty="0" smtClean="0">
              <a:latin typeface="Calibri" panose="020F0502020204030204" pitchFamily="34" charset="0"/>
            </a:endParaRPr>
          </a:p>
          <a:p>
            <a:endParaRPr lang="en-US" sz="2000" dirty="0" smtClean="0">
              <a:latin typeface="Calibri" panose="020F0502020204030204" pitchFamily="34" charset="0"/>
            </a:endParaRPr>
          </a:p>
          <a:p>
            <a:r>
              <a:rPr lang="en-US" sz="2000" dirty="0" smtClean="0">
                <a:latin typeface="Calibri" panose="020F0502020204030204" pitchFamily="34" charset="0"/>
              </a:rPr>
              <a:t> For instance, when the unit cost c is large the operator should select a larger price q( payment received from buyer)  in order to attract suppliers to contribute resources without free-riding.</a:t>
            </a:r>
          </a:p>
          <a:p>
            <a:r>
              <a:rPr lang="en-US" sz="2000" dirty="0" smtClean="0">
                <a:latin typeface="Calibri" panose="020F0502020204030204" pitchFamily="34" charset="0"/>
              </a:rPr>
              <a:t>Smaller </a:t>
            </a:r>
            <a:r>
              <a:rPr lang="en-US" sz="2000" dirty="0" err="1" smtClean="0">
                <a:latin typeface="Calibri" panose="020F0502020204030204" pitchFamily="34" charset="0"/>
              </a:rPr>
              <a:t>Kmax</a:t>
            </a:r>
            <a:r>
              <a:rPr lang="en-US" sz="2000" dirty="0" smtClean="0">
                <a:latin typeface="Calibri" panose="020F0502020204030204" pitchFamily="34" charset="0"/>
              </a:rPr>
              <a:t> should be selected which indicates that the system cannot accept tasks with too large loads in order to prevent free-riding.</a:t>
            </a:r>
          </a:p>
          <a:p>
            <a:r>
              <a:rPr lang="en-US" sz="2000" dirty="0" smtClean="0">
                <a:latin typeface="Calibri" panose="020F0502020204030204" pitchFamily="34" charset="0"/>
              </a:rPr>
              <a:t> λ(n) is the arrival rate of tasks at each supplier.</a:t>
            </a:r>
          </a:p>
          <a:p>
            <a:r>
              <a:rPr lang="en-US" sz="2000" dirty="0" smtClean="0">
                <a:latin typeface="Calibri" panose="020F0502020204030204" pitchFamily="34" charset="0"/>
              </a:rPr>
              <a:t> γ(n)  is the failure probability of each task.</a:t>
            </a:r>
          </a:p>
          <a:p>
            <a:endParaRPr lang="en-US" sz="2000" dirty="0" smtClean="0">
              <a:latin typeface="Calibri" panose="020F0502020204030204" pitchFamily="34" charset="0"/>
            </a:endParaRPr>
          </a:p>
        </p:txBody>
      </p:sp>
      <p:pic>
        <p:nvPicPr>
          <p:cNvPr id="4100" name="Picture 4"/>
          <p:cNvPicPr>
            <a:picLocks noChangeAspect="1" noChangeArrowheads="1"/>
          </p:cNvPicPr>
          <p:nvPr/>
        </p:nvPicPr>
        <p:blipFill>
          <a:blip r:embed="rId2" cstate="print"/>
          <a:srcRect/>
          <a:stretch>
            <a:fillRect/>
          </a:stretch>
        </p:blipFill>
        <p:spPr bwMode="auto">
          <a:xfrm>
            <a:off x="457200" y="152400"/>
            <a:ext cx="7381875" cy="1047750"/>
          </a:xfrm>
          <a:prstGeom prst="rect">
            <a:avLst/>
          </a:prstGeom>
          <a:noFill/>
          <a:ln w="9525">
            <a:noFill/>
            <a:miter lim="800000"/>
            <a:headEnd/>
            <a:tailEnd/>
          </a:ln>
        </p:spPr>
      </p:pic>
      <p:pic>
        <p:nvPicPr>
          <p:cNvPr id="10" name="Picture 5"/>
          <p:cNvPicPr>
            <a:picLocks noChangeAspect="1" noChangeArrowheads="1"/>
          </p:cNvPicPr>
          <p:nvPr/>
        </p:nvPicPr>
        <p:blipFill>
          <a:blip r:embed="rId3" cstate="print"/>
          <a:srcRect/>
          <a:stretch>
            <a:fillRect/>
          </a:stretch>
        </p:blipFill>
        <p:spPr bwMode="auto">
          <a:xfrm>
            <a:off x="838200" y="2438400"/>
            <a:ext cx="5836920" cy="1219200"/>
          </a:xfrm>
          <a:prstGeom prst="rect">
            <a:avLst/>
          </a:prstGeom>
          <a:noFill/>
          <a:ln w="9525">
            <a:noFill/>
            <a:miter lim="800000"/>
            <a:headEnd/>
            <a:tailEnd/>
          </a:ln>
        </p:spPr>
      </p:pic>
    </p:spTree>
    <p:extLst>
      <p:ext uri="{BB962C8B-B14F-4D97-AF65-F5344CB8AC3E}">
        <p14:creationId xmlns="" xmlns:p14="http://schemas.microsoft.com/office/powerpoint/2010/main" val="40272715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3200" dirty="0" smtClean="0">
                <a:latin typeface="Calibri" panose="020F0502020204030204" pitchFamily="34" charset="0"/>
              </a:rPr>
              <a:t>Experiments</a:t>
            </a:r>
            <a:endParaRPr lang="en-US" sz="36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6" name="Content Placeholder 5"/>
          <p:cNvSpPr>
            <a:spLocks noGrp="1"/>
          </p:cNvSpPr>
          <p:nvPr>
            <p:ph idx="1"/>
          </p:nvPr>
        </p:nvSpPr>
        <p:spPr>
          <a:xfrm>
            <a:off x="457200" y="838200"/>
            <a:ext cx="8229600" cy="5287963"/>
          </a:xfrm>
        </p:spPr>
        <p:txBody>
          <a:bodyPr>
            <a:normAutofit/>
          </a:bodyPr>
          <a:lstStyle/>
          <a:p>
            <a:endParaRPr lang="en-US" sz="2000" dirty="0" smtClean="0">
              <a:latin typeface="Calibri" panose="020F0502020204030204" pitchFamily="34" charset="0"/>
            </a:endParaRPr>
          </a:p>
          <a:p>
            <a:endParaRPr lang="en-US" sz="2000" dirty="0" smtClean="0">
              <a:latin typeface="Calibri" panose="020F0502020204030204" pitchFamily="34" charset="0"/>
            </a:endParaRPr>
          </a:p>
          <a:p>
            <a:r>
              <a:rPr lang="en-US" sz="2000" dirty="0" smtClean="0">
                <a:latin typeface="Calibri" panose="020F0502020204030204" pitchFamily="34" charset="0"/>
              </a:rPr>
              <a:t>g(K) is the  distribution</a:t>
            </a:r>
          </a:p>
          <a:p>
            <a:pPr>
              <a:buNone/>
            </a:pPr>
            <a:r>
              <a:rPr lang="en-US" sz="2000" dirty="0" smtClean="0">
                <a:latin typeface="Calibri" panose="020F0502020204030204" pitchFamily="34" charset="0"/>
              </a:rPr>
              <a:t>of the load of the incoming</a:t>
            </a:r>
          </a:p>
          <a:p>
            <a:pPr>
              <a:buNone/>
            </a:pPr>
            <a:r>
              <a:rPr lang="en-US" sz="2000" dirty="0" smtClean="0">
                <a:latin typeface="Calibri" panose="020F0502020204030204" pitchFamily="34" charset="0"/>
              </a:rPr>
              <a:t>tasks. </a:t>
            </a:r>
          </a:p>
          <a:p>
            <a:r>
              <a:rPr lang="en-US" sz="2000" dirty="0" smtClean="0">
                <a:latin typeface="Calibri" panose="020F0502020204030204" pitchFamily="34" charset="0"/>
              </a:rPr>
              <a:t> K is the load.</a:t>
            </a:r>
          </a:p>
          <a:p>
            <a:endParaRPr lang="en-US" sz="2000" dirty="0" smtClean="0">
              <a:latin typeface="Calibri" panose="020F0502020204030204" pitchFamily="34" charset="0"/>
            </a:endParaRPr>
          </a:p>
          <a:p>
            <a:endParaRPr lang="en-US" sz="2000" dirty="0" smtClean="0">
              <a:latin typeface="Calibri" panose="020F0502020204030204" pitchFamily="34" charset="0"/>
            </a:endParaRPr>
          </a:p>
          <a:p>
            <a:endParaRPr lang="en-US" sz="2000" dirty="0" smtClean="0">
              <a:latin typeface="Calibri" panose="020F0502020204030204" pitchFamily="34" charset="0"/>
            </a:endParaRPr>
          </a:p>
          <a:p>
            <a:endParaRPr lang="en-US" sz="2000" dirty="0" smtClean="0">
              <a:latin typeface="Calibri" panose="020F0502020204030204" pitchFamily="34" charset="0"/>
            </a:endParaRPr>
          </a:p>
          <a:p>
            <a:endParaRPr lang="en-US" sz="2000" dirty="0" smtClean="0">
              <a:latin typeface="Calibri" panose="020F0502020204030204" pitchFamily="34" charset="0"/>
            </a:endParaRPr>
          </a:p>
          <a:p>
            <a:endParaRPr lang="en-US" sz="2000" dirty="0" smtClean="0">
              <a:latin typeface="Calibri" panose="020F0502020204030204" pitchFamily="34" charset="0"/>
            </a:endParaRPr>
          </a:p>
          <a:p>
            <a:endParaRPr lang="en-US" sz="2000" dirty="0">
              <a:latin typeface="Calibri" panose="020F0502020204030204" pitchFamily="34" charset="0"/>
            </a:endParaRPr>
          </a:p>
        </p:txBody>
      </p:sp>
      <p:pic>
        <p:nvPicPr>
          <p:cNvPr id="8" name="Picture 3"/>
          <p:cNvPicPr>
            <a:picLocks noChangeAspect="1" noChangeArrowheads="1"/>
          </p:cNvPicPr>
          <p:nvPr/>
        </p:nvPicPr>
        <p:blipFill>
          <a:blip r:embed="rId2" cstate="print"/>
          <a:srcRect/>
          <a:stretch>
            <a:fillRect/>
          </a:stretch>
        </p:blipFill>
        <p:spPr bwMode="auto">
          <a:xfrm>
            <a:off x="3352800" y="1143000"/>
            <a:ext cx="5676003" cy="4525963"/>
          </a:xfrm>
          <a:prstGeom prst="rect">
            <a:avLst/>
          </a:prstGeom>
          <a:noFill/>
          <a:ln w="9525">
            <a:noFill/>
            <a:miter lim="800000"/>
            <a:headEnd/>
            <a:tailEnd/>
          </a:ln>
        </p:spPr>
      </p:pic>
      <p:sp>
        <p:nvSpPr>
          <p:cNvPr id="7" name="Rectangle 6"/>
          <p:cNvSpPr/>
          <p:nvPr/>
        </p:nvSpPr>
        <p:spPr>
          <a:xfrm>
            <a:off x="3352800" y="5715000"/>
            <a:ext cx="4572000" cy="461665"/>
          </a:xfrm>
          <a:prstGeom prst="rect">
            <a:avLst/>
          </a:prstGeom>
        </p:spPr>
        <p:txBody>
          <a:bodyPr>
            <a:spAutoFit/>
          </a:bodyPr>
          <a:lstStyle/>
          <a:p>
            <a:r>
              <a:rPr lang="en-US" sz="1200" i="1" dirty="0" smtClean="0"/>
              <a:t>Figure from Yu </a:t>
            </a:r>
            <a:r>
              <a:rPr lang="en-US" sz="1200" i="1" dirty="0" err="1" smtClean="0"/>
              <a:t>Zhang,Mihaela</a:t>
            </a:r>
            <a:r>
              <a:rPr lang="en-US" sz="1200" i="1" dirty="0" smtClean="0"/>
              <a:t> van </a:t>
            </a:r>
            <a:r>
              <a:rPr lang="en-US" sz="1200" i="1" dirty="0" err="1" smtClean="0"/>
              <a:t>der</a:t>
            </a:r>
            <a:r>
              <a:rPr lang="en-US" sz="1200" i="1" dirty="0" smtClean="0"/>
              <a:t> </a:t>
            </a:r>
            <a:r>
              <a:rPr lang="en-US" sz="1200" i="1" dirty="0" err="1" smtClean="0"/>
              <a:t>Schaar</a:t>
            </a:r>
            <a:r>
              <a:rPr lang="en-US" sz="1200" i="1" dirty="0" smtClean="0"/>
              <a:t>, “Incentive Provision and Job Allocation in Social </a:t>
            </a:r>
            <a:r>
              <a:rPr lang="en-US" sz="1200" i="1" dirty="0" err="1" smtClean="0"/>
              <a:t>CloudSystems</a:t>
            </a:r>
            <a:r>
              <a:rPr lang="en-US" sz="1200" i="1" dirty="0" smtClean="0"/>
              <a:t>” </a:t>
            </a:r>
            <a:endParaRPr lang="en-US" sz="1200" dirty="0"/>
          </a:p>
        </p:txBody>
      </p:sp>
    </p:spTree>
    <p:extLst>
      <p:ext uri="{BB962C8B-B14F-4D97-AF65-F5344CB8AC3E}">
        <p14:creationId xmlns="" xmlns:p14="http://schemas.microsoft.com/office/powerpoint/2010/main" val="3048323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400800"/>
          </a:xfrm>
        </p:spPr>
        <p:txBody>
          <a:bodyPr>
            <a:normAutofit/>
          </a:bodyPr>
          <a:lstStyle/>
          <a:p>
            <a:pPr algn="ctr">
              <a:buNone/>
            </a:pPr>
            <a:r>
              <a:rPr lang="en-US" sz="3200" b="1" dirty="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rPr>
              <a:t>Optimal Incentive Mechanism</a:t>
            </a:r>
          </a:p>
          <a:p>
            <a:pPr>
              <a:buNone/>
            </a:pPr>
            <a:endParaRPr lang="en-US" sz="2000" dirty="0" smtClean="0">
              <a:latin typeface="Calibri" panose="020F0502020204030204" pitchFamily="34" charset="0"/>
            </a:endParaRPr>
          </a:p>
          <a:p>
            <a:r>
              <a:rPr lang="en-US" sz="2000" dirty="0" smtClean="0">
                <a:latin typeface="Calibri" panose="020F0502020204030204" pitchFamily="34" charset="0"/>
              </a:rPr>
              <a:t>Error probability means the probability that caching and retrieving   latencies, processing delays, networking errors occurs.</a:t>
            </a:r>
          </a:p>
          <a:p>
            <a:r>
              <a:rPr lang="el-GR" sz="2000" dirty="0" smtClean="0">
                <a:latin typeface="Calibri" panose="020F0502020204030204" pitchFamily="34" charset="0"/>
              </a:rPr>
              <a:t>β</a:t>
            </a:r>
            <a:r>
              <a:rPr lang="en-US" sz="2000" dirty="0" smtClean="0">
                <a:latin typeface="Calibri" panose="020F0502020204030204" pitchFamily="34" charset="0"/>
              </a:rPr>
              <a:t> punishment probability. </a:t>
            </a:r>
          </a:p>
          <a:p>
            <a:pPr>
              <a:buNone/>
            </a:pPr>
            <a:endParaRPr lang="en-US" sz="2000" dirty="0" smtClean="0">
              <a:latin typeface="Calibri" panose="020F0502020204030204" pitchFamily="34" charset="0"/>
            </a:endParaRPr>
          </a:p>
          <a:p>
            <a:r>
              <a:rPr lang="en-US" sz="2000" dirty="0" smtClean="0">
                <a:latin typeface="Calibri" panose="020F0502020204030204" pitchFamily="34" charset="0"/>
              </a:rPr>
              <a:t>A supplier’s incentive to cooperate decreases when the error probability  increases. Hence, β increases to </a:t>
            </a:r>
          </a:p>
          <a:p>
            <a:pPr>
              <a:buNone/>
            </a:pPr>
            <a:r>
              <a:rPr lang="en-US" sz="2000" dirty="0" smtClean="0">
                <a:latin typeface="Calibri" panose="020F0502020204030204" pitchFamily="34" charset="0"/>
              </a:rPr>
              <a:t>    provide sufficient punishment. </a:t>
            </a:r>
          </a:p>
          <a:p>
            <a:endParaRPr lang="en-US" sz="2000" dirty="0" smtClean="0">
              <a:latin typeface="Calibri" panose="020F0502020204030204" pitchFamily="34" charset="0"/>
            </a:endParaRPr>
          </a:p>
          <a:p>
            <a:r>
              <a:rPr lang="en-US" sz="2000" dirty="0" smtClean="0">
                <a:latin typeface="Calibri" panose="020F0502020204030204" pitchFamily="34" charset="0"/>
              </a:rPr>
              <a:t>The discount factor δ increases.</a:t>
            </a:r>
          </a:p>
          <a:p>
            <a:pPr>
              <a:buNone/>
            </a:pPr>
            <a:r>
              <a:rPr lang="en-US" sz="2000" dirty="0" smtClean="0">
                <a:latin typeface="Calibri" panose="020F0502020204030204" pitchFamily="34" charset="0"/>
              </a:rPr>
              <a:t>When a supplier becomes more </a:t>
            </a:r>
          </a:p>
          <a:p>
            <a:pPr>
              <a:buNone/>
            </a:pPr>
            <a:r>
              <a:rPr lang="en-US" sz="2000" dirty="0" smtClean="0">
                <a:latin typeface="Calibri" panose="020F0502020204030204" pitchFamily="34" charset="0"/>
              </a:rPr>
              <a:t>interested in the instant gain from</a:t>
            </a:r>
          </a:p>
          <a:p>
            <a:pPr>
              <a:buNone/>
            </a:pPr>
            <a:r>
              <a:rPr lang="en-US" sz="2000" dirty="0" smtClean="0">
                <a:latin typeface="Calibri" panose="020F0502020204030204" pitchFamily="34" charset="0"/>
              </a:rPr>
              <a:t>the current job, larger punishment </a:t>
            </a:r>
          </a:p>
          <a:p>
            <a:pPr>
              <a:buNone/>
            </a:pPr>
            <a:r>
              <a:rPr lang="en-US" sz="2000" dirty="0" smtClean="0">
                <a:latin typeface="Calibri" panose="020F0502020204030204" pitchFamily="34" charset="0"/>
              </a:rPr>
              <a:t>needs to be enforced.</a:t>
            </a:r>
          </a:p>
          <a:p>
            <a:pPr>
              <a:buNone/>
            </a:pPr>
            <a:endParaRPr lang="en-US" sz="2000" dirty="0" smtClean="0">
              <a:latin typeface="Calibri" panose="020F0502020204030204" pitchFamily="34" charset="0"/>
            </a:endParaRPr>
          </a:p>
          <a:p>
            <a:pPr>
              <a:buNone/>
            </a:pPr>
            <a:r>
              <a:rPr lang="en-US" sz="2000" dirty="0" smtClean="0">
                <a:latin typeface="Calibri" panose="020F0502020204030204" pitchFamily="34" charset="0"/>
              </a:rPr>
              <a:t>			</a:t>
            </a:r>
            <a:endParaRPr lang="en-US" sz="20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pic>
        <p:nvPicPr>
          <p:cNvPr id="7" name="Picture 3"/>
          <p:cNvPicPr>
            <a:picLocks noGrp="1" noChangeAspect="1" noChangeArrowheads="1"/>
          </p:cNvPicPr>
          <p:nvPr>
            <p:ph idx="1"/>
          </p:nvPr>
        </p:nvPicPr>
        <p:blipFill>
          <a:blip r:embed="rId2" cstate="print"/>
          <a:srcRect/>
          <a:stretch>
            <a:fillRect/>
          </a:stretch>
        </p:blipFill>
        <p:spPr bwMode="auto">
          <a:xfrm>
            <a:off x="4419600" y="2895600"/>
            <a:ext cx="4495800" cy="3276600"/>
          </a:xfrm>
          <a:prstGeom prst="rect">
            <a:avLst/>
          </a:prstGeom>
          <a:noFill/>
          <a:ln w="9525">
            <a:noFill/>
            <a:miter lim="800000"/>
            <a:headEnd/>
            <a:tailEnd/>
          </a:ln>
        </p:spPr>
      </p:pic>
      <p:sp>
        <p:nvSpPr>
          <p:cNvPr id="5" name="Rectangle 4"/>
          <p:cNvSpPr/>
          <p:nvPr/>
        </p:nvSpPr>
        <p:spPr>
          <a:xfrm>
            <a:off x="4267200" y="5867400"/>
            <a:ext cx="4572000" cy="461665"/>
          </a:xfrm>
          <a:prstGeom prst="rect">
            <a:avLst/>
          </a:prstGeom>
        </p:spPr>
        <p:txBody>
          <a:bodyPr>
            <a:spAutoFit/>
          </a:bodyPr>
          <a:lstStyle/>
          <a:p>
            <a:r>
              <a:rPr lang="en-US" sz="1200" i="1" dirty="0" smtClean="0"/>
              <a:t>Figure from Yu </a:t>
            </a:r>
            <a:r>
              <a:rPr lang="en-US" sz="1200" i="1" dirty="0" err="1" smtClean="0"/>
              <a:t>Zhang,Mihaela</a:t>
            </a:r>
            <a:r>
              <a:rPr lang="en-US" sz="1200" i="1" dirty="0" smtClean="0"/>
              <a:t> van </a:t>
            </a:r>
            <a:r>
              <a:rPr lang="en-US" sz="1200" i="1" dirty="0" err="1" smtClean="0"/>
              <a:t>der</a:t>
            </a:r>
            <a:r>
              <a:rPr lang="en-US" sz="1200" i="1" dirty="0" smtClean="0"/>
              <a:t> </a:t>
            </a:r>
            <a:r>
              <a:rPr lang="en-US" sz="1200" i="1" dirty="0" err="1" smtClean="0"/>
              <a:t>Schaar</a:t>
            </a:r>
            <a:r>
              <a:rPr lang="en-US" sz="1200" i="1" dirty="0" smtClean="0"/>
              <a:t>, “Incentive Provision and Job Allocation in Social Cloud Systems” </a:t>
            </a:r>
            <a:endParaRPr lang="en-US" sz="1200" dirty="0"/>
          </a:p>
        </p:txBody>
      </p:sp>
    </p:spTree>
    <p:extLst>
      <p:ext uri="{BB962C8B-B14F-4D97-AF65-F5344CB8AC3E}">
        <p14:creationId xmlns="" xmlns:p14="http://schemas.microsoft.com/office/powerpoint/2010/main" val="997972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2903221"/>
          </a:xfrm>
        </p:spPr>
        <p:txBody>
          <a:bodyPr>
            <a:normAutofit/>
          </a:bodyPr>
          <a:lstStyle/>
          <a:p>
            <a:pPr algn="just"/>
            <a:r>
              <a:rPr lang="en-US" sz="2000" dirty="0" smtClean="0">
                <a:latin typeface="Calibri" panose="020F0502020204030204" pitchFamily="34" charset="0"/>
                <a:cs typeface="Times New Roman" pitchFamily="18" charset="0"/>
              </a:rPr>
              <a:t>Social networks provide a platform to facilitate communication and sharing between users.</a:t>
            </a:r>
          </a:p>
          <a:p>
            <a:pPr marL="109728" indent="0" algn="just">
              <a:buNone/>
            </a:pPr>
            <a:endParaRPr lang="en-US" sz="2000" dirty="0" smtClean="0">
              <a:latin typeface="Calibri" panose="020F0502020204030204" pitchFamily="34" charset="0"/>
              <a:cs typeface="Times New Roman" pitchFamily="18" charset="0"/>
            </a:endParaRPr>
          </a:p>
          <a:p>
            <a:pPr algn="just"/>
            <a:r>
              <a:rPr lang="en-US" sz="2000" dirty="0" smtClean="0">
                <a:latin typeface="Calibri" panose="020F0502020204030204" pitchFamily="34" charset="0"/>
                <a:cs typeface="Times New Roman" pitchFamily="18" charset="0"/>
              </a:rPr>
              <a:t>Social network platforms have rapidly changed the way that people communicate and interact. </a:t>
            </a:r>
          </a:p>
          <a:p>
            <a:pPr marL="109728" indent="0" algn="just">
              <a:buNone/>
            </a:pPr>
            <a:endParaRPr lang="en-US" sz="2000" dirty="0" smtClean="0">
              <a:latin typeface="Calibri" panose="020F0502020204030204" pitchFamily="34" charset="0"/>
              <a:cs typeface="Times New Roman" pitchFamily="18" charset="0"/>
            </a:endParaRPr>
          </a:p>
          <a:p>
            <a:pPr algn="just"/>
            <a:r>
              <a:rPr lang="en-US" sz="2000" dirty="0" smtClean="0">
                <a:latin typeface="Calibri" panose="020F0502020204030204" pitchFamily="34" charset="0"/>
                <a:cs typeface="Times New Roman" pitchFamily="18" charset="0"/>
              </a:rPr>
              <a:t>Platforms like Twitter, Facebook, Google+ and LinkedIn enable the participation of people in digital communities.</a:t>
            </a:r>
            <a:r>
              <a:rPr lang="en-US" sz="2000" i="1" dirty="0" smtClean="0"/>
              <a:t> </a:t>
            </a:r>
            <a:endParaRPr lang="en-US" sz="1000" dirty="0" smtClean="0">
              <a:latin typeface="Calibri" pitchFamily="34" charset="0"/>
              <a:cs typeface="Calibri" pitchFamily="34" charset="0"/>
            </a:endParaRPr>
          </a:p>
          <a:p>
            <a:pPr algn="just"/>
            <a:endParaRPr lang="en-US" sz="2000" dirty="0" smtClean="0">
              <a:latin typeface="Calibri" panose="020F0502020204030204" pitchFamily="34" charset="0"/>
              <a:cs typeface="Times New Roman" pitchFamily="18" charset="0"/>
            </a:endParaRPr>
          </a:p>
          <a:p>
            <a:pPr marL="109728" indent="0" algn="just">
              <a:buNone/>
            </a:pPr>
            <a:endParaRPr lang="en-US" sz="2000" dirty="0" smtClean="0">
              <a:latin typeface="Calibri" panose="020F0502020204030204" pitchFamily="34" charset="0"/>
              <a:cs typeface="Times New Roman" pitchFamily="18" charset="0"/>
            </a:endParaRPr>
          </a:p>
          <a:p>
            <a:pPr marL="109728" indent="0" algn="just">
              <a:buNone/>
            </a:pPr>
            <a:endParaRPr lang="en-US" sz="2000" dirty="0" smtClean="0">
              <a:latin typeface="Calibri" panose="020F0502020204030204" pitchFamily="34" charset="0"/>
              <a:cs typeface="Times New Roman" pitchFamily="18" charset="0"/>
            </a:endParaRPr>
          </a:p>
        </p:txBody>
      </p:sp>
      <p:sp>
        <p:nvSpPr>
          <p:cNvPr id="4" name="Slide Number Placeholder 3"/>
          <p:cNvSpPr>
            <a:spLocks noGrp="1"/>
          </p:cNvSpPr>
          <p:nvPr>
            <p:ph type="sldNum" sz="quarter" idx="12"/>
          </p:nvPr>
        </p:nvSpPr>
        <p:spPr/>
        <p:txBody>
          <a:bodyPr/>
          <a:lstStyle/>
          <a:p>
            <a:fld id="{9CE1FC2A-277A-4969-8F77-417CC19EC2E7}" type="slidenum">
              <a:rPr lang="en-US" smtClean="0">
                <a:latin typeface="Calibri" panose="020F0502020204030204" pitchFamily="34" charset="0"/>
              </a:rPr>
              <a:pPr/>
              <a:t>2</a:t>
            </a:fld>
            <a:endParaRPr lang="en-US" dirty="0">
              <a:latin typeface="Calibri" panose="020F0502020204030204" pitchFamily="34" charset="0"/>
            </a:endParaRPr>
          </a:p>
        </p:txBody>
      </p:sp>
      <p:sp>
        <p:nvSpPr>
          <p:cNvPr id="2" name="Title 1"/>
          <p:cNvSpPr>
            <a:spLocks noGrp="1"/>
          </p:cNvSpPr>
          <p:nvPr>
            <p:ph type="title"/>
          </p:nvPr>
        </p:nvSpPr>
        <p:spPr>
          <a:xfrm>
            <a:off x="381000" y="152400"/>
            <a:ext cx="8229600" cy="838200"/>
          </a:xfrm>
        </p:spPr>
        <p:txBody>
          <a:bodyPr>
            <a:normAutofit/>
          </a:bodyPr>
          <a:lstStyle/>
          <a:p>
            <a:pPr algn="ctr"/>
            <a:r>
              <a:rPr lang="en-US" sz="3200" dirty="0" smtClean="0">
                <a:latin typeface="Calibri" panose="020F0502020204030204" pitchFamily="34" charset="0"/>
              </a:rPr>
              <a:t>Introduction</a:t>
            </a:r>
            <a:endParaRPr lang="en-US" sz="2800" dirty="0">
              <a:latin typeface="Calibri" panose="020F0502020204030204" pitchFamily="34" charset="0"/>
            </a:endParaRPr>
          </a:p>
        </p:txBody>
      </p:sp>
      <p:sp>
        <p:nvSpPr>
          <p:cNvPr id="10" name="Content Placeholder 2"/>
          <p:cNvSpPr txBox="1">
            <a:spLocks/>
          </p:cNvSpPr>
          <p:nvPr/>
        </p:nvSpPr>
        <p:spPr>
          <a:xfrm>
            <a:off x="457200" y="3802380"/>
            <a:ext cx="8382000" cy="183642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Font typeface="Wingdings 3"/>
              <a:buNone/>
            </a:pPr>
            <a:endParaRPr lang="en-US" sz="2000" dirty="0" smtClean="0">
              <a:latin typeface="Calibri" panose="020F0502020204030204" pitchFamily="34" charset="0"/>
              <a:cs typeface="Times New Roman" pitchFamily="18" charset="0"/>
            </a:endParaRPr>
          </a:p>
          <a:p>
            <a:pPr algn="just"/>
            <a:r>
              <a:rPr lang="en-US" sz="2000" dirty="0" smtClean="0">
                <a:latin typeface="Calibri" panose="020F0502020204030204" pitchFamily="34" charset="0"/>
                <a:cs typeface="Times New Roman" pitchFamily="18" charset="0"/>
              </a:rPr>
              <a:t>Some communities even exceed the population of large countries, for example Facebook  has over 400 million active users. </a:t>
            </a:r>
          </a:p>
          <a:p>
            <a:pPr marL="109728" indent="0" algn="just">
              <a:buFont typeface="Wingdings 3"/>
              <a:buNone/>
            </a:pPr>
            <a:endParaRPr lang="en-US" sz="2000" dirty="0" smtClean="0">
              <a:latin typeface="Calibri" panose="020F0502020204030204"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endParaRPr lang="en-US" sz="2000" dirty="0" smtClean="0">
              <a:latin typeface="Calibri" panose="020F0502020204030204" pitchFamily="34" charset="0"/>
            </a:endParaRPr>
          </a:p>
          <a:p>
            <a:endParaRPr lang="en-US" sz="2000" dirty="0">
              <a:latin typeface="Calibri" panose="020F0502020204030204" pitchFamily="34" charset="0"/>
            </a:endParaRPr>
          </a:p>
          <a:p>
            <a:r>
              <a:rPr lang="en-US" sz="2000" dirty="0" smtClean="0">
                <a:latin typeface="Calibri" panose="020F0502020204030204" pitchFamily="34" charset="0"/>
              </a:rPr>
              <a:t>Optimal SCP – Operator assigns a larger working group for a</a:t>
            </a:r>
            <a:br>
              <a:rPr lang="en-US" sz="2000" dirty="0" smtClean="0">
                <a:latin typeface="Calibri" panose="020F0502020204030204" pitchFamily="34" charset="0"/>
              </a:rPr>
            </a:br>
            <a:r>
              <a:rPr lang="en-US" sz="2000" dirty="0" smtClean="0">
                <a:latin typeface="Calibri" panose="020F0502020204030204" pitchFamily="34" charset="0"/>
              </a:rPr>
              <a:t>task with a larger load</a:t>
            </a:r>
          </a:p>
          <a:p>
            <a:r>
              <a:rPr lang="en-US" sz="2000" dirty="0" smtClean="0">
                <a:latin typeface="Calibri" panose="020F0502020204030204" pitchFamily="34" charset="0"/>
              </a:rPr>
              <a:t>Optimal SCPHA- Constant number of suppliers.</a:t>
            </a:r>
          </a:p>
          <a:p>
            <a:r>
              <a:rPr lang="en-US" sz="2000" dirty="0" smtClean="0">
                <a:latin typeface="Calibri" panose="020F0502020204030204" pitchFamily="34" charset="0"/>
              </a:rPr>
              <a:t>Naïve SCP- Suppliers reputation is H when it provides resources.</a:t>
            </a:r>
          </a:p>
          <a:p>
            <a:endParaRPr lang="en-US" sz="2000" dirty="0" smtClean="0">
              <a:latin typeface="Calibri" panose="020F0502020204030204" pitchFamily="34" charset="0"/>
            </a:endParaRPr>
          </a:p>
          <a:p>
            <a:endParaRPr lang="en-US" sz="2000" dirty="0" smtClean="0">
              <a:latin typeface="Calibri" panose="020F0502020204030204" pitchFamily="34" charset="0"/>
            </a:endParaRPr>
          </a:p>
          <a:p>
            <a:endParaRPr lang="en-US" sz="2000" dirty="0" smtClean="0">
              <a:latin typeface="Calibri" panose="020F0502020204030204" pitchFamily="34" charset="0"/>
            </a:endParaRPr>
          </a:p>
          <a:p>
            <a:endParaRPr lang="en-US" sz="2000" dirty="0" smtClean="0">
              <a:latin typeface="Calibri" panose="020F0502020204030204" pitchFamily="34" charset="0"/>
            </a:endParaRPr>
          </a:p>
          <a:p>
            <a:endParaRPr lang="en-US" sz="20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pic>
        <p:nvPicPr>
          <p:cNvPr id="5" name="Picture 2"/>
          <p:cNvPicPr>
            <a:picLocks noChangeAspect="1" noChangeArrowheads="1"/>
          </p:cNvPicPr>
          <p:nvPr/>
        </p:nvPicPr>
        <p:blipFill>
          <a:blip r:embed="rId2" cstate="print"/>
          <a:srcRect/>
          <a:stretch>
            <a:fillRect/>
          </a:stretch>
        </p:blipFill>
        <p:spPr bwMode="auto">
          <a:xfrm>
            <a:off x="2057400" y="2362199"/>
            <a:ext cx="4724400" cy="3720932"/>
          </a:xfrm>
          <a:prstGeom prst="rect">
            <a:avLst/>
          </a:prstGeom>
          <a:noFill/>
          <a:ln w="9525">
            <a:noFill/>
            <a:miter lim="800000"/>
            <a:headEnd/>
            <a:tailEnd/>
          </a:ln>
        </p:spPr>
      </p:pic>
      <p:sp>
        <p:nvSpPr>
          <p:cNvPr id="6" name="Rectangle 5"/>
          <p:cNvSpPr/>
          <p:nvPr/>
        </p:nvSpPr>
        <p:spPr>
          <a:xfrm>
            <a:off x="2514600" y="6091535"/>
            <a:ext cx="4572000" cy="461665"/>
          </a:xfrm>
          <a:prstGeom prst="rect">
            <a:avLst/>
          </a:prstGeom>
        </p:spPr>
        <p:txBody>
          <a:bodyPr>
            <a:spAutoFit/>
          </a:bodyPr>
          <a:lstStyle/>
          <a:p>
            <a:r>
              <a:rPr lang="en-US" sz="1200" i="1" dirty="0" smtClean="0"/>
              <a:t>Figure from Yu </a:t>
            </a:r>
            <a:r>
              <a:rPr lang="en-US" sz="1200" i="1" dirty="0" err="1" smtClean="0"/>
              <a:t>Zhang,Mihaela</a:t>
            </a:r>
            <a:r>
              <a:rPr lang="en-US" sz="1200" i="1" dirty="0" smtClean="0"/>
              <a:t> van </a:t>
            </a:r>
            <a:r>
              <a:rPr lang="en-US" sz="1200" i="1" dirty="0" err="1" smtClean="0"/>
              <a:t>der</a:t>
            </a:r>
            <a:r>
              <a:rPr lang="en-US" sz="1200" i="1" dirty="0" smtClean="0"/>
              <a:t> </a:t>
            </a:r>
            <a:r>
              <a:rPr lang="en-US" sz="1200" i="1" dirty="0" err="1" smtClean="0"/>
              <a:t>Schaar</a:t>
            </a:r>
            <a:r>
              <a:rPr lang="en-US" sz="1200" i="1" dirty="0" smtClean="0"/>
              <a:t>, “Incentive Provision and Job Allocation in Social Cloud Systems” </a:t>
            </a:r>
            <a:endParaRPr lang="en-US" sz="1200" dirty="0"/>
          </a:p>
        </p:txBody>
      </p:sp>
    </p:spTree>
    <p:extLst>
      <p:ext uri="{BB962C8B-B14F-4D97-AF65-F5344CB8AC3E}">
        <p14:creationId xmlns="" xmlns:p14="http://schemas.microsoft.com/office/powerpoint/2010/main" val="23149572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00800"/>
          </a:xfrm>
        </p:spPr>
        <p:txBody>
          <a:bodyPr>
            <a:normAutofit/>
          </a:bodyPr>
          <a:lstStyle/>
          <a:p>
            <a:pPr algn="just"/>
            <a:endParaRPr lang="en-US" sz="2400" dirty="0" smtClean="0">
              <a:latin typeface="Calibri" panose="020F0502020204030204" pitchFamily="34" charset="0"/>
            </a:endParaRPr>
          </a:p>
          <a:p>
            <a:pPr algn="just"/>
            <a:r>
              <a:rPr lang="en-US" sz="2000" dirty="0" smtClean="0">
                <a:latin typeface="Calibri" panose="020F0502020204030204" pitchFamily="34" charset="0"/>
              </a:rPr>
              <a:t>Reputation-based supplier selection rule is as follows: when a supplier has sufficient idle storage space to accept a job, it has a probability </a:t>
            </a:r>
            <a:r>
              <a:rPr lang="en-US" sz="2000" dirty="0" err="1" smtClean="0">
                <a:latin typeface="Calibri" panose="020F0502020204030204" pitchFamily="34" charset="0"/>
              </a:rPr>
              <a:t>ρH</a:t>
            </a:r>
            <a:r>
              <a:rPr lang="en-US" sz="2000" dirty="0" smtClean="0">
                <a:latin typeface="Calibri" panose="020F0502020204030204" pitchFamily="34" charset="0"/>
              </a:rPr>
              <a:t> to be selected if its reputation is H and has a probability </a:t>
            </a:r>
            <a:r>
              <a:rPr lang="en-US" sz="2000" dirty="0" err="1" smtClean="0">
                <a:latin typeface="Calibri" panose="020F0502020204030204" pitchFamily="34" charset="0"/>
              </a:rPr>
              <a:t>ρB</a:t>
            </a:r>
            <a:r>
              <a:rPr lang="en-US" sz="2000" dirty="0" smtClean="0">
                <a:latin typeface="Calibri" panose="020F0502020204030204" pitchFamily="34" charset="0"/>
              </a:rPr>
              <a:t> to be selected if its reputation is B.</a:t>
            </a:r>
          </a:p>
          <a:p>
            <a:pPr algn="just"/>
            <a:r>
              <a:rPr lang="en-US" sz="2000" dirty="0" smtClean="0">
                <a:latin typeface="Calibri" panose="020F0502020204030204" pitchFamily="34" charset="0"/>
              </a:rPr>
              <a:t>When suppliers become less patient with δ increasing, reputation-based supplier selection degrade the </a:t>
            </a:r>
          </a:p>
          <a:p>
            <a:pPr algn="just">
              <a:buNone/>
            </a:pPr>
            <a:r>
              <a:rPr lang="en-US" sz="2000" dirty="0" smtClean="0">
                <a:latin typeface="Calibri" panose="020F0502020204030204" pitchFamily="34" charset="0"/>
              </a:rPr>
              <a:t>    system performance.</a:t>
            </a:r>
          </a:p>
          <a:p>
            <a:pPr algn="just"/>
            <a:endParaRPr lang="en-US" sz="2000" dirty="0" smtClean="0">
              <a:latin typeface="Calibri" panose="020F0502020204030204" pitchFamily="34" charset="0"/>
            </a:endParaRPr>
          </a:p>
          <a:p>
            <a:pPr algn="just"/>
            <a:endParaRPr lang="en-US" sz="2000" dirty="0" smtClean="0">
              <a:latin typeface="Calibri" panose="020F0502020204030204" pitchFamily="34" charset="0"/>
            </a:endParaRPr>
          </a:p>
          <a:p>
            <a:pPr algn="just"/>
            <a:endParaRPr lang="en-US" sz="2000" dirty="0" smtClean="0">
              <a:latin typeface="Calibri" panose="020F0502020204030204" pitchFamily="34" charset="0"/>
            </a:endParaRPr>
          </a:p>
          <a:p>
            <a:pPr algn="just"/>
            <a:endParaRPr lang="en-US" sz="2000" dirty="0" smtClean="0">
              <a:latin typeface="Calibri" panose="020F0502020204030204" pitchFamily="34" charset="0"/>
            </a:endParaRPr>
          </a:p>
          <a:p>
            <a:pPr algn="just"/>
            <a:endParaRPr lang="en-US" sz="2000" dirty="0" smtClean="0">
              <a:latin typeface="Calibri" panose="020F0502020204030204" pitchFamily="34" charset="0"/>
            </a:endParaRPr>
          </a:p>
          <a:p>
            <a:pPr algn="just"/>
            <a:endParaRPr lang="en-US" sz="2000" dirty="0" smtClean="0">
              <a:latin typeface="Calibri" panose="020F0502020204030204" pitchFamily="34" charset="0"/>
            </a:endParaRPr>
          </a:p>
          <a:p>
            <a:pPr algn="just">
              <a:buNone/>
            </a:pPr>
            <a:endParaRPr lang="en-US" sz="1200" i="1" dirty="0" smtClean="0">
              <a:latin typeface="Calibri" panose="020F0502020204030204" pitchFamily="34" charset="0"/>
            </a:endParaRPr>
          </a:p>
          <a:p>
            <a:pPr algn="just">
              <a:buNone/>
            </a:pPr>
            <a:endParaRPr lang="en-US" sz="1200" i="1" dirty="0" smtClean="0">
              <a:latin typeface="Calibri" panose="020F0502020204030204" pitchFamily="34" charset="0"/>
            </a:endParaRPr>
          </a:p>
          <a:p>
            <a:pPr algn="just">
              <a:buNone/>
            </a:pPr>
            <a:r>
              <a:rPr lang="en-US" sz="1200" i="1" dirty="0" smtClean="0">
                <a:latin typeface="Calibri" panose="020F0502020204030204" pitchFamily="34" charset="0"/>
              </a:rPr>
              <a:t>Figure from Yu </a:t>
            </a:r>
            <a:r>
              <a:rPr lang="en-US" sz="1200" i="1" dirty="0" err="1" smtClean="0">
                <a:latin typeface="Calibri" panose="020F0502020204030204" pitchFamily="34" charset="0"/>
              </a:rPr>
              <a:t>Zhang,Mihaela</a:t>
            </a:r>
            <a:r>
              <a:rPr lang="en-US" sz="1200" i="1" dirty="0" smtClean="0">
                <a:latin typeface="Calibri" panose="020F0502020204030204" pitchFamily="34" charset="0"/>
              </a:rPr>
              <a:t> van </a:t>
            </a:r>
            <a:r>
              <a:rPr lang="en-US" sz="1200" i="1" dirty="0" err="1" smtClean="0">
                <a:latin typeface="Calibri" panose="020F0502020204030204" pitchFamily="34" charset="0"/>
              </a:rPr>
              <a:t>der</a:t>
            </a:r>
            <a:r>
              <a:rPr lang="en-US" sz="1200" i="1" dirty="0" smtClean="0">
                <a:latin typeface="Calibri" panose="020F0502020204030204" pitchFamily="34" charset="0"/>
              </a:rPr>
              <a:t> </a:t>
            </a:r>
            <a:r>
              <a:rPr lang="en-US" sz="1200" i="1" dirty="0" err="1" smtClean="0">
                <a:latin typeface="Calibri" panose="020F0502020204030204" pitchFamily="34" charset="0"/>
              </a:rPr>
              <a:t>Schaar</a:t>
            </a:r>
            <a:r>
              <a:rPr lang="en-US" sz="1200" i="1" dirty="0" smtClean="0">
                <a:latin typeface="Calibri" panose="020F0502020204030204" pitchFamily="34" charset="0"/>
              </a:rPr>
              <a:t>, “Incentive Provision and Job Allocation in Social Cloud Systems” </a:t>
            </a:r>
            <a:endParaRPr lang="en-US" sz="1200" dirty="0" smtClean="0">
              <a:latin typeface="Calibri" panose="020F0502020204030204" pitchFamily="34" charset="0"/>
            </a:endParaRPr>
          </a:p>
          <a:p>
            <a:pPr algn="just"/>
            <a:endParaRPr lang="en-US" sz="2000" dirty="0" smtClean="0">
              <a:latin typeface="Calibri" panose="020F0502020204030204" pitchFamily="34" charset="0"/>
            </a:endParaRPr>
          </a:p>
          <a:p>
            <a:pPr algn="just"/>
            <a:endParaRPr lang="en-US" sz="2000" dirty="0" smtClean="0">
              <a:latin typeface="Calibri" panose="020F0502020204030204" pitchFamily="34" charset="0"/>
            </a:endParaRPr>
          </a:p>
          <a:p>
            <a:pPr algn="just"/>
            <a:endParaRPr lang="en-US" sz="2000" dirty="0" smtClean="0">
              <a:latin typeface="Calibri" panose="020F0502020204030204" pitchFamily="34" charset="0"/>
            </a:endParaRPr>
          </a:p>
          <a:p>
            <a:pPr algn="just"/>
            <a:endParaRPr lang="en-US" sz="2000" dirty="0" smtClean="0">
              <a:latin typeface="Calibri" panose="020F0502020204030204" pitchFamily="34" charset="0"/>
            </a:endParaRPr>
          </a:p>
          <a:p>
            <a:pPr algn="just"/>
            <a:endParaRPr lang="en-US" sz="2000" dirty="0" smtClean="0">
              <a:latin typeface="Calibri" panose="020F0502020204030204" pitchFamily="34" charset="0"/>
            </a:endParaRPr>
          </a:p>
          <a:p>
            <a:pPr algn="just"/>
            <a:endParaRPr lang="en-US" sz="2000" dirty="0" smtClean="0">
              <a:latin typeface="Calibri" panose="020F0502020204030204" pitchFamily="34" charset="0"/>
            </a:endParaRPr>
          </a:p>
          <a:p>
            <a:pPr algn="just"/>
            <a:endParaRPr lang="en-US" sz="2000" dirty="0" smtClean="0">
              <a:latin typeface="Calibri" panose="020F0502020204030204" pitchFamily="34" charset="0"/>
            </a:endParaRPr>
          </a:p>
          <a:p>
            <a:pPr algn="just"/>
            <a:endParaRPr lang="en-US" sz="2000" dirty="0" smtClean="0">
              <a:latin typeface="Calibri" panose="020F0502020204030204" pitchFamily="34" charset="0"/>
            </a:endParaRPr>
          </a:p>
          <a:p>
            <a:pPr algn="just"/>
            <a:endParaRPr lang="en-US" sz="2000" dirty="0" smtClean="0">
              <a:latin typeface="Calibri" panose="020F0502020204030204" pitchFamily="34" charset="0"/>
            </a:endParaRPr>
          </a:p>
          <a:p>
            <a:pPr algn="just"/>
            <a:endParaRPr lang="en-US" sz="2000" dirty="0" smtClean="0">
              <a:latin typeface="Calibri" panose="020F0502020204030204" pitchFamily="34" charset="0"/>
            </a:endParaRPr>
          </a:p>
          <a:p>
            <a:pPr algn="just"/>
            <a:endParaRPr lang="en-US" dirty="0" smtClean="0">
              <a:latin typeface="Calibri" panose="020F0502020204030204" pitchFamily="34" charset="0"/>
            </a:endParaRPr>
          </a:p>
          <a:p>
            <a:pPr algn="just"/>
            <a:endParaRPr lang="en-US" dirty="0" smtClean="0">
              <a:latin typeface="Calibri" panose="020F0502020204030204" pitchFamily="34" charset="0"/>
            </a:endParaRPr>
          </a:p>
          <a:p>
            <a:pPr algn="just"/>
            <a:endParaRPr lang="en-US" dirty="0" smtClean="0">
              <a:latin typeface="Calibri" panose="020F0502020204030204" pitchFamily="34" charset="0"/>
            </a:endParaRPr>
          </a:p>
          <a:p>
            <a:pPr algn="just"/>
            <a:endParaRPr lang="en-US" dirty="0" smtClean="0">
              <a:latin typeface="Calibri" panose="020F0502020204030204" pitchFamily="34" charset="0"/>
            </a:endParaRPr>
          </a:p>
          <a:p>
            <a:pPr algn="just"/>
            <a:endParaRPr lang="en-US" dirty="0" smtClean="0">
              <a:latin typeface="Calibri" panose="020F0502020204030204" pitchFamily="34" charset="0"/>
            </a:endParaRPr>
          </a:p>
          <a:p>
            <a:pPr algn="just"/>
            <a:endParaRPr lang="en-US"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pic>
        <p:nvPicPr>
          <p:cNvPr id="7" name="Picture 2"/>
          <p:cNvPicPr>
            <a:picLocks noChangeAspect="1" noChangeArrowheads="1"/>
          </p:cNvPicPr>
          <p:nvPr/>
        </p:nvPicPr>
        <p:blipFill>
          <a:blip r:embed="rId2" cstate="print"/>
          <a:srcRect/>
          <a:stretch>
            <a:fillRect/>
          </a:stretch>
        </p:blipFill>
        <p:spPr bwMode="auto">
          <a:xfrm>
            <a:off x="4636359" y="2362200"/>
            <a:ext cx="3745641" cy="3063399"/>
          </a:xfrm>
          <a:prstGeom prst="rect">
            <a:avLst/>
          </a:prstGeom>
          <a:noFill/>
          <a:ln w="9525">
            <a:noFill/>
            <a:miter lim="800000"/>
            <a:headEnd/>
            <a:tailEnd/>
          </a:ln>
        </p:spPr>
      </p:pic>
    </p:spTree>
    <p:extLst>
      <p:ext uri="{BB962C8B-B14F-4D97-AF65-F5344CB8AC3E}">
        <p14:creationId xmlns="" xmlns:p14="http://schemas.microsoft.com/office/powerpoint/2010/main" val="5697242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Calibri" panose="020F0502020204030204" pitchFamily="34" charset="0"/>
              </a:rPr>
              <a:t>Conclusion</a:t>
            </a:r>
            <a:endParaRPr lang="en-US" sz="3600" b="1" dirty="0">
              <a:latin typeface="Calibri" panose="020F0502020204030204" pitchFamily="34" charset="0"/>
            </a:endParaRPr>
          </a:p>
        </p:txBody>
      </p:sp>
      <p:sp>
        <p:nvSpPr>
          <p:cNvPr id="3" name="Content Placeholder 2"/>
          <p:cNvSpPr>
            <a:spLocks noGrp="1"/>
          </p:cNvSpPr>
          <p:nvPr>
            <p:ph idx="1"/>
          </p:nvPr>
        </p:nvSpPr>
        <p:spPr>
          <a:xfrm>
            <a:off x="457200" y="1481328"/>
            <a:ext cx="4724400" cy="4525963"/>
          </a:xfrm>
        </p:spPr>
        <p:txBody>
          <a:bodyPr/>
          <a:lstStyle/>
          <a:p>
            <a:pPr>
              <a:buNone/>
            </a:pPr>
            <a:r>
              <a:rPr lang="en-US" dirty="0" smtClean="0">
                <a:latin typeface="Calibri" panose="020F0502020204030204" pitchFamily="34" charset="0"/>
              </a:rPr>
              <a:t>    </a:t>
            </a:r>
            <a:endParaRPr lang="en-US" sz="2800" dirty="0" smtClean="0">
              <a:latin typeface="Calibri" panose="020F0502020204030204" pitchFamily="34" charset="0"/>
            </a:endParaRPr>
          </a:p>
          <a:p>
            <a:pPr>
              <a:buNone/>
            </a:pPr>
            <a:r>
              <a:rPr lang="en-US" sz="2800" dirty="0" smtClean="0">
                <a:latin typeface="Calibri" panose="020F0502020204030204" pitchFamily="34" charset="0"/>
              </a:rPr>
              <a:t>	The paper proposes many design incentive mechanisms and job allocation schemes in  social cloud systems which helps to prevent the free-riding behavior of users.</a:t>
            </a:r>
            <a:endParaRPr lang="en-US" sz="28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2050" name="Picture 2" descr="http://gandbc.com/files/2013/01/incentives-400x300.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181600" y="2209800"/>
            <a:ext cx="3810000" cy="28575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103016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686800" cy="5397691"/>
          </a:xfrm>
        </p:spPr>
        <p:txBody>
          <a:bodyPr>
            <a:normAutofit/>
          </a:bodyPr>
          <a:lstStyle/>
          <a:p>
            <a:pPr marL="109728" indent="0">
              <a:buNone/>
            </a:pPr>
            <a:r>
              <a:rPr lang="en-US" sz="3200" b="1" dirty="0" smtClean="0">
                <a:latin typeface="Calibri" panose="020F0502020204030204" pitchFamily="34" charset="0"/>
              </a:rPr>
              <a:t>“ </a:t>
            </a:r>
            <a:r>
              <a:rPr lang="en-US" sz="3200" b="1" dirty="0" smtClean="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rPr>
              <a:t>A </a:t>
            </a:r>
            <a:r>
              <a:rPr lang="en-US" sz="3200" b="1" dirty="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rPr>
              <a:t>Social Compute Cloud: Allocating and Sharing </a:t>
            </a:r>
            <a:r>
              <a:rPr lang="fr-FR" sz="3200" b="1" dirty="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rPr>
              <a:t>Infrastructure Resource via Social </a:t>
            </a:r>
            <a:r>
              <a:rPr lang="fr-FR" sz="3200" b="1" dirty="0" smtClean="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rPr>
              <a:t>Networks </a:t>
            </a:r>
            <a:r>
              <a:rPr lang="en-US" sz="3200" b="1" dirty="0" smtClean="0">
                <a:latin typeface="Calibri" panose="020F0502020204030204" pitchFamily="34" charset="0"/>
                <a:cs typeface="Times New Roman" pitchFamily="18" charset="0"/>
              </a:rPr>
              <a:t> </a:t>
            </a:r>
            <a:r>
              <a:rPr lang="en-US" sz="3200" b="1" dirty="0">
                <a:latin typeface="Calibri" panose="020F0502020204030204" pitchFamily="34" charset="0"/>
                <a:cs typeface="Times New Roman" pitchFamily="18" charset="0"/>
              </a:rPr>
              <a:t>” </a:t>
            </a:r>
            <a:r>
              <a:rPr lang="fr-FR" sz="3200" b="1" dirty="0" smtClean="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rPr>
              <a:t> </a:t>
            </a:r>
          </a:p>
          <a:p>
            <a:pPr marL="109728" indent="0">
              <a:buNone/>
            </a:pPr>
            <a:endParaRPr lang="fr-FR" sz="2400" b="1" dirty="0" smtClean="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endParaRPr>
          </a:p>
          <a:p>
            <a:pPr marL="109728" indent="0">
              <a:buNone/>
            </a:pPr>
            <a:r>
              <a:rPr lang="fr-FR" sz="2400" b="1" dirty="0" err="1" smtClean="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rPr>
              <a:t>Published</a:t>
            </a:r>
            <a:r>
              <a:rPr lang="fr-FR" sz="2400" b="1" dirty="0" smtClean="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rPr>
              <a:t> in IEEE Transactions on Services </a:t>
            </a:r>
            <a:r>
              <a:rPr lang="fr-FR" sz="2400" b="1" dirty="0" err="1" smtClean="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rPr>
              <a:t>Computing</a:t>
            </a:r>
            <a:r>
              <a:rPr lang="fr-FR" sz="2400" b="1" dirty="0" smtClean="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rPr>
              <a:t>, 28th </a:t>
            </a:r>
            <a:r>
              <a:rPr lang="fr-FR" sz="2400" b="1" dirty="0" err="1" smtClean="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rPr>
              <a:t>January</a:t>
            </a:r>
            <a:r>
              <a:rPr lang="fr-FR" sz="2400" b="1" dirty="0" smtClean="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rPr>
              <a:t> 2014</a:t>
            </a:r>
          </a:p>
          <a:p>
            <a:pPr marL="109728" indent="0">
              <a:buNone/>
            </a:pPr>
            <a:endParaRPr lang="fr-FR" sz="2400" b="1" dirty="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endParaRPr>
          </a:p>
          <a:p>
            <a:r>
              <a:rPr lang="en-US" sz="2200" dirty="0">
                <a:latin typeface="Times New Roman" pitchFamily="18" charset="0"/>
                <a:cs typeface="Times New Roman" pitchFamily="18" charset="0"/>
              </a:rPr>
              <a:t>Simon </a:t>
            </a:r>
            <a:r>
              <a:rPr lang="en-US" sz="2200" dirty="0" err="1">
                <a:latin typeface="Times New Roman" pitchFamily="18" charset="0"/>
                <a:cs typeface="Times New Roman" pitchFamily="18" charset="0"/>
              </a:rPr>
              <a:t>Caton</a:t>
            </a:r>
            <a:r>
              <a:rPr lang="en-US" sz="2200" dirty="0">
                <a:latin typeface="Times New Roman" pitchFamily="18" charset="0"/>
                <a:cs typeface="Times New Roman" pitchFamily="18" charset="0"/>
              </a:rPr>
              <a:t>, Member, IEEE,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Christian </a:t>
            </a:r>
            <a:r>
              <a:rPr lang="en-US" sz="2200" dirty="0">
                <a:latin typeface="Times New Roman" pitchFamily="18" charset="0"/>
                <a:cs typeface="Times New Roman" pitchFamily="18" charset="0"/>
              </a:rPr>
              <a:t>Haas, Member, IEEE,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Kyle </a:t>
            </a:r>
            <a:r>
              <a:rPr lang="en-US" sz="2200" dirty="0">
                <a:latin typeface="Times New Roman" pitchFamily="18" charset="0"/>
                <a:cs typeface="Times New Roman" pitchFamily="18" charset="0"/>
              </a:rPr>
              <a:t>Chard, Member, IEEE,</a:t>
            </a:r>
          </a:p>
          <a:p>
            <a:r>
              <a:rPr lang="en-US" sz="2200" dirty="0">
                <a:latin typeface="Times New Roman" pitchFamily="18" charset="0"/>
                <a:cs typeface="Times New Roman" pitchFamily="18" charset="0"/>
              </a:rPr>
              <a:t>Kris </a:t>
            </a:r>
            <a:r>
              <a:rPr lang="en-US" sz="2200" dirty="0" err="1">
                <a:latin typeface="Times New Roman" pitchFamily="18" charset="0"/>
                <a:cs typeface="Times New Roman" pitchFamily="18" charset="0"/>
              </a:rPr>
              <a:t>Bubendorfer</a:t>
            </a:r>
            <a:r>
              <a:rPr lang="en-US" sz="2200" dirty="0">
                <a:latin typeface="Times New Roman" pitchFamily="18" charset="0"/>
                <a:cs typeface="Times New Roman" pitchFamily="18" charset="0"/>
              </a:rPr>
              <a:t>, Member, IEEE,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Omer </a:t>
            </a:r>
            <a:r>
              <a:rPr lang="en-US" sz="2200" dirty="0" err="1">
                <a:latin typeface="Times New Roman" pitchFamily="18" charset="0"/>
                <a:cs typeface="Times New Roman" pitchFamily="18" charset="0"/>
              </a:rPr>
              <a:t>Rana</a:t>
            </a:r>
            <a:r>
              <a:rPr lang="en-US" sz="2200" dirty="0">
                <a:latin typeface="Times New Roman" pitchFamily="18" charset="0"/>
                <a:cs typeface="Times New Roman" pitchFamily="18" charset="0"/>
              </a:rPr>
              <a:t>, Member, IEEE,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38675" y="3105150"/>
            <a:ext cx="4276725" cy="268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15352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143000"/>
            <a:ext cx="8229600" cy="4864291"/>
          </a:xfrm>
        </p:spPr>
        <p:txBody>
          <a:bodyPr/>
          <a:lstStyle/>
          <a:p>
            <a:r>
              <a:rPr lang="en-US" dirty="0" smtClean="0"/>
              <a:t>        </a:t>
            </a:r>
            <a:r>
              <a:rPr lang="en-US" sz="2400" b="1" dirty="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rPr>
              <a:t>Simon</a:t>
            </a:r>
            <a:r>
              <a:rPr lang="en-US" sz="1600" dirty="0" smtClean="0">
                <a:latin typeface="Calibri" panose="020F0502020204030204" pitchFamily="34" charset="0"/>
              </a:rPr>
              <a:t> </a:t>
            </a:r>
            <a:r>
              <a:rPr lang="en-US" sz="2400" b="1" dirty="0" err="1" smtClean="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rPr>
              <a:t>Caton</a:t>
            </a:r>
            <a:r>
              <a:rPr lang="en-US" sz="2400" b="1" dirty="0" smtClean="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rPr>
              <a:t>		               </a:t>
            </a:r>
            <a:r>
              <a:rPr lang="en-US" sz="2400" b="1" dirty="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rPr>
              <a:t> </a:t>
            </a:r>
            <a:r>
              <a:rPr lang="en-US" sz="2400" b="1" dirty="0" smtClean="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rPr>
              <a:t>  Kyle Chard</a:t>
            </a:r>
            <a:endParaRPr lang="en-US" sz="2400" b="1" dirty="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endParaRPr>
          </a:p>
          <a:p>
            <a:r>
              <a:rPr lang="en-US" sz="2000" dirty="0">
                <a:latin typeface="Calibri" panose="020F0502020204030204" pitchFamily="34" charset="0"/>
              </a:rPr>
              <a:t> </a:t>
            </a:r>
            <a:r>
              <a:rPr lang="en-US" sz="2000" dirty="0" smtClean="0">
                <a:latin typeface="Calibri" panose="020F0502020204030204" pitchFamily="34" charset="0"/>
              </a:rPr>
              <a:t>              </a:t>
            </a:r>
            <a:r>
              <a:rPr lang="en-US" sz="1600" dirty="0" smtClean="0">
                <a:latin typeface="Calibri" panose="020F0502020204030204" pitchFamily="34" charset="0"/>
              </a:rPr>
              <a:t>Senior Researcher,           	     	                           </a:t>
            </a:r>
            <a:r>
              <a:rPr lang="en-US" sz="1600" dirty="0">
                <a:latin typeface="Calibri" panose="020F0502020204030204" pitchFamily="34" charset="0"/>
              </a:rPr>
              <a:t>Senior Researcher,           	   </a:t>
            </a:r>
            <a:r>
              <a:rPr lang="en-US" sz="1600" dirty="0" smtClean="0">
                <a:latin typeface="Calibri" panose="020F0502020204030204" pitchFamily="34" charset="0"/>
              </a:rPr>
              <a:t>    Karlsruhe Institute of Tech, Germany</a:t>
            </a:r>
          </a:p>
          <a:p>
            <a:endParaRPr lang="en-US" sz="2000" dirty="0">
              <a:latin typeface="Calibri" panose="020F0502020204030204" pitchFamily="34" charset="0"/>
            </a:endParaRPr>
          </a:p>
          <a:p>
            <a:endParaRPr lang="en-US" sz="2000" dirty="0" smtClean="0">
              <a:latin typeface="Calibri" panose="020F0502020204030204" pitchFamily="34" charset="0"/>
            </a:endParaRPr>
          </a:p>
          <a:p>
            <a:pPr lvl="3"/>
            <a:r>
              <a:rPr lang="en-US" sz="2000" b="1" dirty="0" smtClean="0">
                <a:solidFill>
                  <a:schemeClr val="tx2"/>
                </a:solidFill>
                <a:effectLst>
                  <a:outerShdw blurRad="31750" dist="25400" dir="5400000" algn="tl" rotWithShape="0">
                    <a:srgbClr val="000000">
                      <a:alpha val="25000"/>
                    </a:srgbClr>
                  </a:outerShdw>
                </a:effectLst>
                <a:latin typeface="Calibri" panose="020F0502020204030204" pitchFamily="34" charset="0"/>
              </a:rPr>
              <a:t>  </a:t>
            </a:r>
            <a:r>
              <a:rPr lang="en-US" sz="2400" b="1" dirty="0" smtClean="0">
                <a:solidFill>
                  <a:schemeClr val="tx2"/>
                </a:solidFill>
                <a:effectLst>
                  <a:outerShdw blurRad="31750" dist="25400" dir="5400000" algn="tl" rotWithShape="0">
                    <a:srgbClr val="000000">
                      <a:alpha val="25000"/>
                    </a:srgbClr>
                  </a:outerShdw>
                </a:effectLst>
                <a:latin typeface="Calibri" panose="020F0502020204030204" pitchFamily="34" charset="0"/>
              </a:rPr>
              <a:t>Christian Haas</a:t>
            </a:r>
            <a:endParaRPr lang="en-US" sz="1600" b="1" dirty="0" smtClean="0">
              <a:solidFill>
                <a:schemeClr val="tx2"/>
              </a:solidFill>
              <a:effectLst>
                <a:outerShdw blurRad="31750" dist="25400" dir="5400000" algn="tl" rotWithShape="0">
                  <a:srgbClr val="000000">
                    <a:alpha val="25000"/>
                  </a:srgbClr>
                </a:outerShdw>
              </a:effectLst>
              <a:latin typeface="Calibri" panose="020F0502020204030204" pitchFamily="34" charset="0"/>
            </a:endParaRPr>
          </a:p>
          <a:p>
            <a:pPr lvl="3"/>
            <a:r>
              <a:rPr lang="en-US" sz="1600" dirty="0" smtClean="0">
                <a:latin typeface="Calibri" panose="020F0502020204030204" pitchFamily="34" charset="0"/>
              </a:rPr>
              <a:t>  PhD Student,           	     			</a:t>
            </a:r>
            <a:endParaRPr lang="en-US" sz="2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4" name="Title 3"/>
          <p:cNvSpPr>
            <a:spLocks noGrp="1"/>
          </p:cNvSpPr>
          <p:nvPr>
            <p:ph type="title"/>
          </p:nvPr>
        </p:nvSpPr>
        <p:spPr>
          <a:xfrm>
            <a:off x="457200" y="274638"/>
            <a:ext cx="8229600" cy="868362"/>
          </a:xfrm>
        </p:spPr>
        <p:txBody>
          <a:bodyPr>
            <a:normAutofit/>
          </a:bodyPr>
          <a:lstStyle/>
          <a:p>
            <a:pPr algn="ctr"/>
            <a:r>
              <a:rPr lang="en-US" sz="3200" dirty="0" smtClean="0">
                <a:latin typeface="Calibri" panose="020F0502020204030204" pitchFamily="34" charset="0"/>
              </a:rPr>
              <a:t>About the Authors!</a:t>
            </a:r>
            <a:endParaRPr lang="en-US" sz="3200" dirty="0">
              <a:latin typeface="Calibri" panose="020F0502020204030204" pitchFamily="34" charset="0"/>
            </a:endParaRPr>
          </a:p>
        </p:txBody>
      </p:sp>
      <p:pic>
        <p:nvPicPr>
          <p:cNvPr id="4100"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 y="1143000"/>
            <a:ext cx="1238250" cy="1295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200" y="2868324"/>
            <a:ext cx="1285875" cy="11906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029200" y="1247775"/>
            <a:ext cx="1276350" cy="11906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57200" y="4648200"/>
            <a:ext cx="1066800" cy="1304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5181600" y="4648200"/>
            <a:ext cx="1181100" cy="11906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0" name="TextBox 9"/>
          <p:cNvSpPr txBox="1"/>
          <p:nvPr/>
        </p:nvSpPr>
        <p:spPr>
          <a:xfrm>
            <a:off x="1676400" y="3581400"/>
            <a:ext cx="3276600" cy="338554"/>
          </a:xfrm>
          <a:prstGeom prst="rect">
            <a:avLst/>
          </a:prstGeom>
          <a:noFill/>
        </p:spPr>
        <p:txBody>
          <a:bodyPr wrap="square" rtlCol="0">
            <a:spAutoFit/>
          </a:bodyPr>
          <a:lstStyle/>
          <a:p>
            <a:r>
              <a:rPr lang="en-US" sz="1600" dirty="0" smtClean="0">
                <a:latin typeface="Calibri" panose="020F0502020204030204" pitchFamily="34" charset="0"/>
              </a:rPr>
              <a:t>Karlsruhe Institute of Tech, Germany</a:t>
            </a:r>
            <a:endParaRPr lang="en-US" sz="1600" dirty="0">
              <a:latin typeface="Calibri" panose="020F0502020204030204" pitchFamily="34" charset="0"/>
            </a:endParaRPr>
          </a:p>
        </p:txBody>
      </p:sp>
      <p:sp>
        <p:nvSpPr>
          <p:cNvPr id="11" name="TextBox 10"/>
          <p:cNvSpPr txBox="1"/>
          <p:nvPr/>
        </p:nvSpPr>
        <p:spPr>
          <a:xfrm>
            <a:off x="6248400" y="1905000"/>
            <a:ext cx="2533650" cy="338554"/>
          </a:xfrm>
          <a:prstGeom prst="rect">
            <a:avLst/>
          </a:prstGeom>
          <a:noFill/>
        </p:spPr>
        <p:txBody>
          <a:bodyPr wrap="square" rtlCol="0">
            <a:spAutoFit/>
          </a:bodyPr>
          <a:lstStyle/>
          <a:p>
            <a:r>
              <a:rPr lang="en-US" sz="1600" dirty="0" smtClean="0">
                <a:latin typeface="Calibri" panose="020F0502020204030204" pitchFamily="34" charset="0"/>
              </a:rPr>
              <a:t>University of Chicago</a:t>
            </a:r>
            <a:endParaRPr lang="en-US" sz="1600" dirty="0">
              <a:latin typeface="Calibri" panose="020F0502020204030204" pitchFamily="34" charset="0"/>
            </a:endParaRPr>
          </a:p>
        </p:txBody>
      </p:sp>
      <p:sp>
        <p:nvSpPr>
          <p:cNvPr id="13" name="TextBox 12"/>
          <p:cNvSpPr txBox="1"/>
          <p:nvPr/>
        </p:nvSpPr>
        <p:spPr>
          <a:xfrm>
            <a:off x="1587917" y="4659868"/>
            <a:ext cx="2510046" cy="461665"/>
          </a:xfrm>
          <a:prstGeom prst="rect">
            <a:avLst/>
          </a:prstGeom>
          <a:noFill/>
        </p:spPr>
        <p:txBody>
          <a:bodyPr wrap="none" rtlCol="0">
            <a:spAutoFit/>
          </a:bodyPr>
          <a:lstStyle/>
          <a:p>
            <a:r>
              <a:rPr lang="en-US" sz="2400" b="1" dirty="0">
                <a:solidFill>
                  <a:schemeClr val="tx2"/>
                </a:solidFill>
                <a:effectLst>
                  <a:outerShdw blurRad="31750" dist="25400" dir="5400000" algn="tl" rotWithShape="0">
                    <a:srgbClr val="000000">
                      <a:alpha val="25000"/>
                    </a:srgbClr>
                  </a:outerShdw>
                </a:effectLst>
                <a:latin typeface="Calibri" panose="020F0502020204030204" pitchFamily="34" charset="0"/>
              </a:rPr>
              <a:t>Chris </a:t>
            </a:r>
            <a:r>
              <a:rPr lang="en-US" sz="2400" b="1" dirty="0" err="1">
                <a:solidFill>
                  <a:schemeClr val="tx2"/>
                </a:solidFill>
                <a:effectLst>
                  <a:outerShdw blurRad="31750" dist="25400" dir="5400000" algn="tl" rotWithShape="0">
                    <a:srgbClr val="000000">
                      <a:alpha val="25000"/>
                    </a:srgbClr>
                  </a:outerShdw>
                </a:effectLst>
                <a:latin typeface="Calibri" panose="020F0502020204030204" pitchFamily="34" charset="0"/>
              </a:rPr>
              <a:t>Bubendorfer</a:t>
            </a:r>
            <a:endParaRPr lang="en-US" sz="2400" b="1" dirty="0">
              <a:solidFill>
                <a:schemeClr val="tx2"/>
              </a:solidFill>
              <a:effectLst>
                <a:outerShdw blurRad="31750" dist="25400" dir="5400000" algn="tl" rotWithShape="0">
                  <a:srgbClr val="000000">
                    <a:alpha val="25000"/>
                  </a:srgbClr>
                </a:outerShdw>
              </a:effectLst>
              <a:latin typeface="Calibri" panose="020F0502020204030204" pitchFamily="34" charset="0"/>
            </a:endParaRPr>
          </a:p>
        </p:txBody>
      </p:sp>
      <p:sp>
        <p:nvSpPr>
          <p:cNvPr id="21" name="TextBox 20"/>
          <p:cNvSpPr txBox="1"/>
          <p:nvPr/>
        </p:nvSpPr>
        <p:spPr>
          <a:xfrm>
            <a:off x="1600200" y="5105400"/>
            <a:ext cx="3276600" cy="584775"/>
          </a:xfrm>
          <a:prstGeom prst="rect">
            <a:avLst/>
          </a:prstGeom>
          <a:noFill/>
        </p:spPr>
        <p:txBody>
          <a:bodyPr wrap="square" rtlCol="0">
            <a:spAutoFit/>
          </a:bodyPr>
          <a:lstStyle/>
          <a:p>
            <a:r>
              <a:rPr lang="en-US" sz="1600" dirty="0" smtClean="0">
                <a:latin typeface="Calibri" panose="020F0502020204030204" pitchFamily="34" charset="0"/>
              </a:rPr>
              <a:t>Program Director for Networking </a:t>
            </a:r>
            <a:r>
              <a:rPr lang="en-US" sz="1600" dirty="0" err="1" smtClean="0">
                <a:latin typeface="Calibri" panose="020F0502020204030204" pitchFamily="34" charset="0"/>
              </a:rPr>
              <a:t>Eng</a:t>
            </a:r>
            <a:endParaRPr lang="en-US" sz="1600" dirty="0" smtClean="0">
              <a:latin typeface="Calibri" panose="020F0502020204030204" pitchFamily="34" charset="0"/>
            </a:endParaRPr>
          </a:p>
          <a:p>
            <a:r>
              <a:rPr lang="en-US" sz="1600" dirty="0" smtClean="0">
                <a:latin typeface="Calibri" panose="020F0502020204030204" pitchFamily="34" charset="0"/>
              </a:rPr>
              <a:t>Victoria University, Wellington</a:t>
            </a:r>
            <a:endParaRPr lang="en-US" sz="1600" dirty="0">
              <a:latin typeface="Calibri" panose="020F0502020204030204" pitchFamily="34" charset="0"/>
            </a:endParaRPr>
          </a:p>
        </p:txBody>
      </p:sp>
      <p:sp>
        <p:nvSpPr>
          <p:cNvPr id="22" name="TextBox 21"/>
          <p:cNvSpPr txBox="1"/>
          <p:nvPr/>
        </p:nvSpPr>
        <p:spPr>
          <a:xfrm>
            <a:off x="6400800" y="4648200"/>
            <a:ext cx="1829347" cy="461665"/>
          </a:xfrm>
          <a:prstGeom prst="rect">
            <a:avLst/>
          </a:prstGeom>
          <a:noFill/>
        </p:spPr>
        <p:txBody>
          <a:bodyPr wrap="none" rtlCol="0">
            <a:spAutoFit/>
          </a:bodyPr>
          <a:lstStyle/>
          <a:p>
            <a:r>
              <a:rPr lang="en-US" sz="2400" b="1" dirty="0" smtClean="0">
                <a:solidFill>
                  <a:schemeClr val="tx2"/>
                </a:solidFill>
                <a:effectLst>
                  <a:outerShdw blurRad="31750" dist="25400" dir="5400000" algn="tl" rotWithShape="0">
                    <a:srgbClr val="000000">
                      <a:alpha val="25000"/>
                    </a:srgbClr>
                  </a:outerShdw>
                </a:effectLst>
                <a:latin typeface="Calibri" panose="020F0502020204030204" pitchFamily="34" charset="0"/>
              </a:rPr>
              <a:t>Omer F </a:t>
            </a:r>
            <a:r>
              <a:rPr lang="en-US" sz="2400" b="1" dirty="0" err="1" smtClean="0">
                <a:solidFill>
                  <a:schemeClr val="tx2"/>
                </a:solidFill>
                <a:effectLst>
                  <a:outerShdw blurRad="31750" dist="25400" dir="5400000" algn="tl" rotWithShape="0">
                    <a:srgbClr val="000000">
                      <a:alpha val="25000"/>
                    </a:srgbClr>
                  </a:outerShdw>
                </a:effectLst>
                <a:latin typeface="Calibri" panose="020F0502020204030204" pitchFamily="34" charset="0"/>
              </a:rPr>
              <a:t>Rana</a:t>
            </a:r>
            <a:endParaRPr lang="en-US" sz="2400" b="1" dirty="0">
              <a:solidFill>
                <a:schemeClr val="tx2"/>
              </a:solidFill>
              <a:effectLst>
                <a:outerShdw blurRad="31750" dist="25400" dir="5400000" algn="tl" rotWithShape="0">
                  <a:srgbClr val="000000">
                    <a:alpha val="25000"/>
                  </a:srgbClr>
                </a:outerShdw>
              </a:effectLst>
              <a:latin typeface="Calibri" panose="020F0502020204030204" pitchFamily="34" charset="0"/>
            </a:endParaRPr>
          </a:p>
        </p:txBody>
      </p:sp>
      <p:sp>
        <p:nvSpPr>
          <p:cNvPr id="23" name="TextBox 22"/>
          <p:cNvSpPr txBox="1"/>
          <p:nvPr/>
        </p:nvSpPr>
        <p:spPr>
          <a:xfrm>
            <a:off x="6400800" y="5094982"/>
            <a:ext cx="2667000" cy="584775"/>
          </a:xfrm>
          <a:prstGeom prst="rect">
            <a:avLst/>
          </a:prstGeom>
          <a:noFill/>
        </p:spPr>
        <p:txBody>
          <a:bodyPr wrap="square" rtlCol="0">
            <a:spAutoFit/>
          </a:bodyPr>
          <a:lstStyle/>
          <a:p>
            <a:r>
              <a:rPr lang="en-US" sz="1600" dirty="0" smtClean="0">
                <a:latin typeface="Calibri" panose="020F0502020204030204" pitchFamily="34" charset="0"/>
              </a:rPr>
              <a:t>Professor,</a:t>
            </a:r>
          </a:p>
          <a:p>
            <a:r>
              <a:rPr lang="en-US" sz="1600" dirty="0" smtClean="0">
                <a:latin typeface="Calibri" panose="020F0502020204030204" pitchFamily="34" charset="0"/>
              </a:rPr>
              <a:t>Cardiff University, UK</a:t>
            </a:r>
            <a:endParaRPr lang="en-US" sz="1600" dirty="0">
              <a:latin typeface="Calibri" panose="020F0502020204030204" pitchFamily="34" charset="0"/>
            </a:endParaRPr>
          </a:p>
        </p:txBody>
      </p:sp>
    </p:spTree>
    <p:extLst>
      <p:ext uri="{BB962C8B-B14F-4D97-AF65-F5344CB8AC3E}">
        <p14:creationId xmlns="" xmlns:p14="http://schemas.microsoft.com/office/powerpoint/2010/main" val="4055928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3352800" cy="4525963"/>
          </a:xfrm>
        </p:spPr>
        <p:txBody>
          <a:bodyPr>
            <a:normAutofit lnSpcReduction="10000"/>
          </a:bodyPr>
          <a:lstStyle/>
          <a:p>
            <a:pPr marL="109728" indent="0" algn="just">
              <a:buNone/>
            </a:pPr>
            <a:r>
              <a:rPr lang="en-US" sz="2000" dirty="0" smtClean="0">
                <a:latin typeface="Calibri" panose="020F0502020204030204" pitchFamily="34" charset="0"/>
              </a:rPr>
              <a:t>As apps become more sophisticated, it is easier for users to share their own services, resources and data via a Social Network. </a:t>
            </a:r>
          </a:p>
          <a:p>
            <a:pPr marL="109728" indent="0" algn="just">
              <a:buNone/>
            </a:pPr>
            <a:endParaRPr lang="en-US" sz="2000" dirty="0" smtClean="0">
              <a:latin typeface="Calibri" panose="020F0502020204030204" pitchFamily="34" charset="0"/>
            </a:endParaRPr>
          </a:p>
          <a:p>
            <a:pPr marL="109728" indent="0" algn="just">
              <a:buNone/>
            </a:pPr>
            <a:r>
              <a:rPr lang="en-US" sz="2000" dirty="0" smtClean="0">
                <a:latin typeface="Calibri" panose="020F0502020204030204" pitchFamily="34" charset="0"/>
              </a:rPr>
              <a:t>Authors present a “Social Compute Cloud” using which resource owners can offer virtualized containers on their personal computers to their social network. They are shared on best effort basis and preference based approach.</a:t>
            </a:r>
            <a:endParaRPr lang="en-US" sz="20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Title 4"/>
          <p:cNvSpPr>
            <a:spLocks noGrp="1"/>
          </p:cNvSpPr>
          <p:nvPr>
            <p:ph type="title"/>
          </p:nvPr>
        </p:nvSpPr>
        <p:spPr/>
        <p:txBody>
          <a:bodyPr>
            <a:normAutofit/>
          </a:bodyPr>
          <a:lstStyle/>
          <a:p>
            <a:pPr algn="ctr"/>
            <a:r>
              <a:rPr lang="en-US" sz="3200" dirty="0" smtClean="0">
                <a:latin typeface="Calibri" panose="020F0502020204030204" pitchFamily="34" charset="0"/>
              </a:rPr>
              <a:t>Main idea of the paper</a:t>
            </a:r>
            <a:endParaRPr lang="en-US" sz="3200" dirty="0">
              <a:latin typeface="Calibri" panose="020F0502020204030204" pitchFamily="34" charset="0"/>
            </a:endParaRPr>
          </a:p>
        </p:txBody>
      </p:sp>
      <p:pic>
        <p:nvPicPr>
          <p:cNvPr id="5122" name="Picture 2" descr="http://www.advocacy2.org/images/c/c5/307575551_810fdee3e0_parrots_sharing.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29100" y="2057400"/>
            <a:ext cx="4762500" cy="31718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44110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4648200" cy="4525963"/>
          </a:xfrm>
        </p:spPr>
        <p:txBody>
          <a:bodyPr>
            <a:noAutofit/>
          </a:bodyPr>
          <a:lstStyle/>
          <a:p>
            <a:pPr algn="just"/>
            <a:r>
              <a:rPr lang="en-US" sz="2000" dirty="0" smtClean="0">
                <a:latin typeface="Calibri" panose="020F0502020204030204" pitchFamily="34" charset="0"/>
                <a:cs typeface="Times New Roman" pitchFamily="18" charset="0"/>
              </a:rPr>
              <a:t>Physical hardware</a:t>
            </a:r>
            <a:r>
              <a:rPr lang="en-US" sz="2000" dirty="0">
                <a:latin typeface="Calibri" panose="020F0502020204030204" pitchFamily="34" charset="0"/>
                <a:cs typeface="Times New Roman" pitchFamily="18" charset="0"/>
              </a:rPr>
              <a:t> used to interconnect </a:t>
            </a:r>
            <a:r>
              <a:rPr lang="en-US" sz="2000" dirty="0" smtClean="0">
                <a:latin typeface="Calibri" panose="020F0502020204030204" pitchFamily="34" charset="0"/>
                <a:cs typeface="Times New Roman" pitchFamily="18" charset="0"/>
              </a:rPr>
              <a:t>computers and </a:t>
            </a:r>
            <a:r>
              <a:rPr lang="en-US" sz="2000" dirty="0">
                <a:latin typeface="Calibri" panose="020F0502020204030204" pitchFamily="34" charset="0"/>
                <a:cs typeface="Times New Roman" pitchFamily="18" charset="0"/>
              </a:rPr>
              <a:t>users. Infrastructure includes the transmission media</a:t>
            </a:r>
            <a:r>
              <a:rPr lang="en-US" sz="2000" dirty="0" smtClean="0">
                <a:latin typeface="Calibri" panose="020F0502020204030204" pitchFamily="34" charset="0"/>
                <a:cs typeface="Times New Roman" pitchFamily="18" charset="0"/>
              </a:rPr>
              <a:t>, the routers </a:t>
            </a:r>
            <a:r>
              <a:rPr lang="en-US" sz="2000" dirty="0">
                <a:latin typeface="Calibri" panose="020F0502020204030204" pitchFamily="34" charset="0"/>
                <a:cs typeface="Times New Roman" pitchFamily="18" charset="0"/>
              </a:rPr>
              <a:t>and other devices that control transmission paths. </a:t>
            </a:r>
            <a:endParaRPr lang="en-US" sz="2000" dirty="0" smtClean="0">
              <a:latin typeface="Calibri" panose="020F0502020204030204" pitchFamily="34" charset="0"/>
              <a:cs typeface="Times New Roman" pitchFamily="18" charset="0"/>
            </a:endParaRPr>
          </a:p>
          <a:p>
            <a:pPr algn="just"/>
            <a:endParaRPr lang="en-US" sz="2000" dirty="0">
              <a:latin typeface="Calibri" panose="020F0502020204030204" pitchFamily="34" charset="0"/>
              <a:cs typeface="Times New Roman" pitchFamily="18" charset="0"/>
            </a:endParaRPr>
          </a:p>
          <a:p>
            <a:pPr algn="just"/>
            <a:r>
              <a:rPr lang="en-US" sz="2000" dirty="0" smtClean="0">
                <a:latin typeface="Calibri" panose="020F0502020204030204" pitchFamily="34" charset="0"/>
                <a:cs typeface="Times New Roman" pitchFamily="18" charset="0"/>
              </a:rPr>
              <a:t>Storage devices and the software used </a:t>
            </a:r>
            <a:r>
              <a:rPr lang="en-US" sz="2000" dirty="0">
                <a:latin typeface="Calibri" panose="020F0502020204030204" pitchFamily="34" charset="0"/>
                <a:cs typeface="Times New Roman" pitchFamily="18" charset="0"/>
              </a:rPr>
              <a:t>to send, receive, and manage </a:t>
            </a:r>
            <a:r>
              <a:rPr lang="en-US" sz="2000" dirty="0" smtClean="0">
                <a:latin typeface="Calibri" panose="020F0502020204030204" pitchFamily="34" charset="0"/>
                <a:cs typeface="Times New Roman" pitchFamily="18" charset="0"/>
              </a:rPr>
              <a:t>the</a:t>
            </a:r>
            <a:r>
              <a:rPr lang="en-US" sz="2000" dirty="0">
                <a:latin typeface="Calibri" panose="020F0502020204030204" pitchFamily="34" charset="0"/>
                <a:cs typeface="Times New Roman" pitchFamily="18" charset="0"/>
              </a:rPr>
              <a:t> </a:t>
            </a:r>
            <a:r>
              <a:rPr lang="en-US" sz="2000" dirty="0" smtClean="0">
                <a:latin typeface="Calibri" panose="020F0502020204030204" pitchFamily="34" charset="0"/>
                <a:cs typeface="Times New Roman" pitchFamily="18" charset="0"/>
              </a:rPr>
              <a:t>data</a:t>
            </a:r>
            <a:endParaRPr lang="en-US" sz="2000" dirty="0">
              <a:latin typeface="Calibri" panose="020F0502020204030204" pitchFamily="34" charset="0"/>
              <a:cs typeface="Times New Roman" pitchFamily="18" charset="0"/>
            </a:endParaRPr>
          </a:p>
          <a:p>
            <a:pPr algn="just"/>
            <a:endParaRPr lang="en-US" sz="2000" dirty="0" smtClean="0">
              <a:latin typeface="Calibri" panose="020F0502020204030204" pitchFamily="34" charset="0"/>
              <a:cs typeface="Times New Roman" pitchFamily="18" charset="0"/>
            </a:endParaRPr>
          </a:p>
          <a:p>
            <a:pPr algn="just"/>
            <a:r>
              <a:rPr lang="en-US" sz="2000" dirty="0" smtClean="0">
                <a:latin typeface="Calibri" panose="020F0502020204030204" pitchFamily="34" charset="0"/>
                <a:cs typeface="Times New Roman" pitchFamily="18" charset="0"/>
              </a:rPr>
              <a:t>Infrastructure resource </a:t>
            </a:r>
            <a:r>
              <a:rPr lang="en-US" sz="2000" dirty="0">
                <a:latin typeface="Calibri" panose="020F0502020204030204" pitchFamily="34" charset="0"/>
                <a:cs typeface="Times New Roman" pitchFamily="18" charset="0"/>
              </a:rPr>
              <a:t>is viewed as everything that supports the flow and processing of information</a:t>
            </a:r>
            <a:r>
              <a:rPr lang="en-US" sz="2000" dirty="0" smtClean="0">
                <a:latin typeface="Calibri" panose="020F0502020204030204" pitchFamily="34" charset="0"/>
                <a:cs typeface="Times New Roman" pitchFamily="18" charset="0"/>
              </a:rPr>
              <a:t>.</a:t>
            </a:r>
            <a:endParaRPr lang="en-US" sz="2000" dirty="0">
              <a:latin typeface="Calibri" panose="020F0502020204030204" pitchFamily="34" charset="0"/>
              <a:cs typeface="Times New Roman" pitchFamily="18" charset="0"/>
            </a:endParaRPr>
          </a:p>
        </p:txBody>
      </p:sp>
      <p:sp>
        <p:nvSpPr>
          <p:cNvPr id="3" name="Title 2"/>
          <p:cNvSpPr>
            <a:spLocks noGrp="1"/>
          </p:cNvSpPr>
          <p:nvPr>
            <p:ph type="title"/>
          </p:nvPr>
        </p:nvSpPr>
        <p:spPr/>
        <p:txBody>
          <a:bodyPr>
            <a:normAutofit/>
          </a:bodyPr>
          <a:lstStyle/>
          <a:p>
            <a:pPr algn="ctr"/>
            <a:r>
              <a:rPr lang="en-US" sz="3200" dirty="0" smtClean="0">
                <a:latin typeface="Calibri" panose="020F0502020204030204" pitchFamily="34" charset="0"/>
                <a:cs typeface="Times New Roman" pitchFamily="18" charset="0"/>
              </a:rPr>
              <a:t>What are Infrastructure Resources?</a:t>
            </a:r>
            <a:endParaRPr lang="en-US" sz="3200" dirty="0">
              <a:latin typeface="Calibri" panose="020F0502020204030204" pitchFamily="34" charset="0"/>
              <a:cs typeface="Times New Roman" pitchFamily="18" charset="0"/>
            </a:endParaRPr>
          </a:p>
        </p:txBody>
      </p:sp>
      <p:pic>
        <p:nvPicPr>
          <p:cNvPr id="8" name="Content Placeholder 7"/>
          <p:cNvPicPr>
            <a:picLocks noGrp="1" noChangeAspect="1"/>
          </p:cNvPicPr>
          <p:nvPr>
            <p:ph sz="quarter" idx="4294967295"/>
          </p:nvPr>
        </p:nvPicPr>
        <p:blipFill>
          <a:blip r:embed="rId2" cstate="print">
            <a:extLst>
              <a:ext uri="{28A0092B-C50C-407E-A947-70E740481C1C}">
                <a14:useLocalDpi xmlns="" xmlns:a14="http://schemas.microsoft.com/office/drawing/2010/main" val="0"/>
              </a:ext>
            </a:extLst>
          </a:blip>
          <a:stretch>
            <a:fillRect/>
          </a:stretch>
        </p:blipFill>
        <p:spPr>
          <a:xfrm>
            <a:off x="5129213" y="1781175"/>
            <a:ext cx="4014787" cy="3019425"/>
          </a:xfrm>
        </p:spPr>
      </p:pic>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 xmlns:p14="http://schemas.microsoft.com/office/powerpoint/2010/main" val="37173083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29200" y="1481328"/>
            <a:ext cx="3886200" cy="5148072"/>
          </a:xfrm>
        </p:spPr>
        <p:txBody>
          <a:bodyPr>
            <a:noAutofit/>
          </a:bodyPr>
          <a:lstStyle/>
          <a:p>
            <a:pPr algn="just"/>
            <a:r>
              <a:rPr lang="en-US" sz="1900" dirty="0" smtClean="0">
                <a:latin typeface="Calibri" panose="020F0502020204030204" pitchFamily="34" charset="0"/>
                <a:cs typeface="Times New Roman" pitchFamily="18" charset="0"/>
              </a:rPr>
              <a:t>Users spend 1 in 7 minutes of their Internet time accessing Social Networking sites.</a:t>
            </a:r>
          </a:p>
          <a:p>
            <a:pPr marL="109728" indent="0" algn="just">
              <a:buNone/>
            </a:pPr>
            <a:endParaRPr lang="en-US" sz="1900" dirty="0" smtClean="0">
              <a:latin typeface="Calibri" panose="020F0502020204030204" pitchFamily="34" charset="0"/>
              <a:cs typeface="Times New Roman" pitchFamily="18" charset="0"/>
            </a:endParaRPr>
          </a:p>
          <a:p>
            <a:pPr algn="just"/>
            <a:r>
              <a:rPr lang="en-US" sz="1900" dirty="0" smtClean="0">
                <a:latin typeface="Calibri" panose="020F0502020204030204" pitchFamily="34" charset="0"/>
                <a:cs typeface="Times New Roman" pitchFamily="18" charset="0"/>
              </a:rPr>
              <a:t>If only 0.5% of </a:t>
            </a:r>
            <a:r>
              <a:rPr lang="en-US" sz="1900" dirty="0" err="1" smtClean="0">
                <a:latin typeface="Calibri" panose="020F0502020204030204" pitchFamily="34" charset="0"/>
                <a:cs typeface="Times New Roman" pitchFamily="18" charset="0"/>
              </a:rPr>
              <a:t>FaceBook</a:t>
            </a:r>
            <a:r>
              <a:rPr lang="en-US" sz="1900" dirty="0" smtClean="0">
                <a:latin typeface="Calibri" panose="020F0502020204030204" pitchFamily="34" charset="0"/>
                <a:cs typeface="Times New Roman" pitchFamily="18" charset="0"/>
              </a:rPr>
              <a:t> users provided CPU time on their personal compute resources the potential computational power available would be comparable to a Supercomputer</a:t>
            </a:r>
          </a:p>
          <a:p>
            <a:pPr marL="109728" indent="0" algn="just">
              <a:buNone/>
            </a:pPr>
            <a:endParaRPr lang="en-US" sz="1900" dirty="0" smtClean="0">
              <a:latin typeface="Calibri" panose="020F0502020204030204" pitchFamily="34" charset="0"/>
              <a:cs typeface="Times New Roman" pitchFamily="18" charset="0"/>
            </a:endParaRPr>
          </a:p>
          <a:p>
            <a:pPr algn="just"/>
            <a:r>
              <a:rPr lang="en-US" sz="1900" dirty="0" smtClean="0">
                <a:latin typeface="Calibri" panose="020F0502020204030204" pitchFamily="34" charset="0"/>
                <a:cs typeface="Times New Roman" pitchFamily="18" charset="0"/>
              </a:rPr>
              <a:t>25 years of CPU Cycle stealing</a:t>
            </a:r>
          </a:p>
          <a:p>
            <a:pPr marL="109728" indent="0" algn="just">
              <a:buNone/>
            </a:pPr>
            <a:endParaRPr lang="en-US" sz="1900" dirty="0">
              <a:latin typeface="Calibri" panose="020F0502020204030204" pitchFamily="34" charset="0"/>
              <a:cs typeface="Times New Roman" pitchFamily="18" charset="0"/>
            </a:endParaRPr>
          </a:p>
          <a:p>
            <a:pPr algn="just"/>
            <a:r>
              <a:rPr lang="en-US" sz="1900" dirty="0" smtClean="0">
                <a:latin typeface="Calibri" panose="020F0502020204030204" pitchFamily="34" charset="0"/>
                <a:cs typeface="Times New Roman" pitchFamily="18" charset="0"/>
              </a:rPr>
              <a:t>16 years of volunteer computing since the Great Internet </a:t>
            </a:r>
            <a:r>
              <a:rPr lang="en-US" sz="1900" dirty="0" err="1" smtClean="0">
                <a:latin typeface="Calibri" panose="020F0502020204030204" pitchFamily="34" charset="0"/>
                <a:cs typeface="Times New Roman" pitchFamily="18" charset="0"/>
              </a:rPr>
              <a:t>Mersenne</a:t>
            </a:r>
            <a:r>
              <a:rPr lang="en-US" sz="1900" dirty="0" smtClean="0">
                <a:latin typeface="Calibri" panose="020F0502020204030204" pitchFamily="34" charset="0"/>
                <a:cs typeface="Times New Roman" pitchFamily="18" charset="0"/>
              </a:rPr>
              <a:t> Prime Search </a:t>
            </a:r>
            <a:endParaRPr lang="en-US" sz="1900" dirty="0">
              <a:latin typeface="Calibri" panose="020F0502020204030204" pitchFamily="34" charset="0"/>
              <a:cs typeface="Times New Roman" pitchFamily="18" charset="0"/>
            </a:endParaRPr>
          </a:p>
        </p:txBody>
      </p:sp>
      <p:sp>
        <p:nvSpPr>
          <p:cNvPr id="3" name="Title 2"/>
          <p:cNvSpPr>
            <a:spLocks noGrp="1"/>
          </p:cNvSpPr>
          <p:nvPr>
            <p:ph type="title"/>
          </p:nvPr>
        </p:nvSpPr>
        <p:spPr/>
        <p:txBody>
          <a:bodyPr>
            <a:normAutofit/>
          </a:bodyPr>
          <a:lstStyle/>
          <a:p>
            <a:pPr algn="ctr"/>
            <a:r>
              <a:rPr lang="en-US" sz="3200" dirty="0" smtClean="0">
                <a:latin typeface="Calibri" panose="020F0502020204030204" pitchFamily="34" charset="0"/>
                <a:cs typeface="Times New Roman" pitchFamily="18" charset="0"/>
              </a:rPr>
              <a:t>Why share Infrastructure resources via Social Networks?</a:t>
            </a:r>
            <a:endParaRPr lang="en-US" sz="3200" dirty="0">
              <a:latin typeface="Calibri" panose="020F0502020204030204" pitchFamily="34"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pic>
        <p:nvPicPr>
          <p:cNvPr id="6146" name="Picture 2" descr="http://www.wateen.com/wp-content/uploads/2012/09/filesharecomputer.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295400"/>
            <a:ext cx="5105400" cy="3886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9142173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2000" dirty="0" smtClean="0">
                <a:latin typeface="Calibri" panose="020F0502020204030204" pitchFamily="34" charset="0"/>
                <a:cs typeface="Times New Roman" pitchFamily="18" charset="0"/>
              </a:rPr>
              <a:t>Owners of resources offer virtualized containers on their personal computers or smart devices to their social network. </a:t>
            </a:r>
          </a:p>
          <a:p>
            <a:r>
              <a:rPr lang="en-US" sz="2000" dirty="0">
                <a:latin typeface="Calibri" panose="020F0502020204030204" pitchFamily="34" charset="0"/>
                <a:cs typeface="Times New Roman" pitchFamily="18" charset="0"/>
              </a:rPr>
              <a:t>R</a:t>
            </a:r>
            <a:r>
              <a:rPr lang="en-US" sz="2000" dirty="0" smtClean="0">
                <a:latin typeface="Calibri" panose="020F0502020204030204" pitchFamily="34" charset="0"/>
                <a:cs typeface="Times New Roman" pitchFamily="18" charset="0"/>
              </a:rPr>
              <a:t>esources are offered on a best effort basis.</a:t>
            </a:r>
          </a:p>
          <a:p>
            <a:r>
              <a:rPr lang="en-US" sz="2000" dirty="0" smtClean="0">
                <a:latin typeface="Calibri" panose="020F0502020204030204" pitchFamily="34" charset="0"/>
                <a:cs typeface="Times New Roman" pitchFamily="18" charset="0"/>
              </a:rPr>
              <a:t>Resources can be</a:t>
            </a:r>
          </a:p>
          <a:p>
            <a:pPr lvl="1"/>
            <a:r>
              <a:rPr lang="en-US" sz="2000" dirty="0" smtClean="0">
                <a:latin typeface="Calibri" panose="020F0502020204030204" pitchFamily="34" charset="0"/>
                <a:cs typeface="Times New Roman" pitchFamily="18" charset="0"/>
              </a:rPr>
              <a:t>CPU time</a:t>
            </a:r>
          </a:p>
          <a:p>
            <a:pPr lvl="1"/>
            <a:r>
              <a:rPr lang="en-US" sz="2000" dirty="0" smtClean="0">
                <a:latin typeface="Calibri" panose="020F0502020204030204" pitchFamily="34" charset="0"/>
                <a:cs typeface="Times New Roman" pitchFamily="18" charset="0"/>
              </a:rPr>
              <a:t>Memory</a:t>
            </a:r>
          </a:p>
          <a:p>
            <a:pPr lvl="1"/>
            <a:r>
              <a:rPr lang="en-US" sz="2000" dirty="0" smtClean="0">
                <a:latin typeface="Calibri" panose="020F0502020204030204" pitchFamily="34" charset="0"/>
                <a:cs typeface="Times New Roman" pitchFamily="18" charset="0"/>
              </a:rPr>
              <a:t>Disk storage</a:t>
            </a:r>
            <a:endParaRPr lang="en-US" sz="2100" dirty="0" smtClean="0">
              <a:latin typeface="Calibri" panose="020F0502020204030204" pitchFamily="34" charset="0"/>
              <a:cs typeface="Times New Roman" pitchFamily="18" charset="0"/>
            </a:endParaRPr>
          </a:p>
          <a:p>
            <a:r>
              <a:rPr lang="en-US" sz="2100" dirty="0" smtClean="0">
                <a:latin typeface="Calibri" panose="020F0502020204030204" pitchFamily="34" charset="0"/>
                <a:cs typeface="Times New Roman" pitchFamily="18" charset="0"/>
              </a:rPr>
              <a:t>Providers host sandboxed</a:t>
            </a:r>
          </a:p>
          <a:p>
            <a:pPr marL="109728" indent="0">
              <a:buNone/>
            </a:pPr>
            <a:r>
              <a:rPr lang="en-US" sz="2100" dirty="0" smtClean="0">
                <a:latin typeface="Calibri" panose="020F0502020204030204" pitchFamily="34" charset="0"/>
                <a:cs typeface="Times New Roman" pitchFamily="18" charset="0"/>
              </a:rPr>
              <a:t>     light weight Virtual machines </a:t>
            </a:r>
          </a:p>
          <a:p>
            <a:r>
              <a:rPr lang="en-US" sz="2100" dirty="0" smtClean="0">
                <a:latin typeface="Calibri" panose="020F0502020204030204" pitchFamily="34" charset="0"/>
                <a:cs typeface="Times New Roman" pitchFamily="18" charset="0"/>
              </a:rPr>
              <a:t>Things conside</a:t>
            </a:r>
            <a:r>
              <a:rPr lang="en-US" sz="2000" dirty="0" smtClean="0">
                <a:latin typeface="Calibri" panose="020F0502020204030204" pitchFamily="34" charset="0"/>
                <a:cs typeface="Times New Roman" pitchFamily="18" charset="0"/>
              </a:rPr>
              <a:t>red while allocating  </a:t>
            </a:r>
          </a:p>
          <a:p>
            <a:pPr marL="109728" indent="0">
              <a:buNone/>
            </a:pPr>
            <a:r>
              <a:rPr lang="en-US" sz="2000" dirty="0" smtClean="0">
                <a:latin typeface="Calibri" panose="020F0502020204030204" pitchFamily="34" charset="0"/>
                <a:cs typeface="Times New Roman" pitchFamily="18" charset="0"/>
              </a:rPr>
              <a:t>     resources </a:t>
            </a:r>
          </a:p>
          <a:p>
            <a:pPr lvl="1"/>
            <a:r>
              <a:rPr lang="en-US" sz="2000" dirty="0" smtClean="0">
                <a:latin typeface="Calibri" panose="020F0502020204030204" pitchFamily="34" charset="0"/>
                <a:cs typeface="Times New Roman" pitchFamily="18" charset="0"/>
              </a:rPr>
              <a:t>Welfare</a:t>
            </a:r>
          </a:p>
          <a:p>
            <a:pPr lvl="1"/>
            <a:r>
              <a:rPr lang="en-US" sz="2000" dirty="0" smtClean="0">
                <a:latin typeface="Calibri" panose="020F0502020204030204" pitchFamily="34" charset="0"/>
                <a:cs typeface="Times New Roman" pitchFamily="18" charset="0"/>
              </a:rPr>
              <a:t>Allocation fairness</a:t>
            </a:r>
          </a:p>
          <a:p>
            <a:pPr lvl="1"/>
            <a:r>
              <a:rPr lang="en-US" sz="2000" dirty="0" smtClean="0">
                <a:latin typeface="Calibri" panose="020F0502020204030204" pitchFamily="34" charset="0"/>
                <a:cs typeface="Times New Roman" pitchFamily="18" charset="0"/>
              </a:rPr>
              <a:t>Algorithmic runtime</a:t>
            </a:r>
          </a:p>
          <a:p>
            <a:endParaRPr lang="en-US" sz="2000" dirty="0">
              <a:latin typeface="Calibri" panose="020F0502020204030204" pitchFamily="34" charset="0"/>
              <a:cs typeface="Times New Roman" pitchFamily="18" charset="0"/>
            </a:endParaRPr>
          </a:p>
        </p:txBody>
      </p:sp>
      <p:sp>
        <p:nvSpPr>
          <p:cNvPr id="3" name="Title 2"/>
          <p:cNvSpPr>
            <a:spLocks noGrp="1"/>
          </p:cNvSpPr>
          <p:nvPr>
            <p:ph type="title"/>
          </p:nvPr>
        </p:nvSpPr>
        <p:spPr/>
        <p:txBody>
          <a:bodyPr>
            <a:normAutofit/>
          </a:bodyPr>
          <a:lstStyle/>
          <a:p>
            <a:pPr algn="ctr"/>
            <a:r>
              <a:rPr lang="en-US" sz="3200" dirty="0" smtClean="0">
                <a:latin typeface="Calibri" panose="020F0502020204030204" pitchFamily="34" charset="0"/>
              </a:rPr>
              <a:t>Social Compute Cloud</a:t>
            </a:r>
            <a:endParaRPr lang="en-US" sz="32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pic>
        <p:nvPicPr>
          <p:cNvPr id="8194" name="Picture 2" descr="http://tarrysingh.com/wp-content/uploads/2014/03/Cloud-Computing-cap.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968875" y="2438400"/>
            <a:ext cx="4098925" cy="40989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8721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latin typeface="Calibri" panose="020F0502020204030204" pitchFamily="34" charset="0"/>
                <a:cs typeface="Times New Roman" pitchFamily="18" charset="0"/>
              </a:rPr>
              <a:t>Users download and install middleware</a:t>
            </a:r>
          </a:p>
          <a:p>
            <a:r>
              <a:rPr lang="en-US" sz="2400" dirty="0" smtClean="0">
                <a:latin typeface="Calibri" panose="020F0502020204030204" pitchFamily="34" charset="0"/>
                <a:cs typeface="Times New Roman" pitchFamily="18" charset="0"/>
              </a:rPr>
              <a:t>Use their personal social network via a </a:t>
            </a:r>
            <a:r>
              <a:rPr lang="en-US" sz="2400" dirty="0" err="1" smtClean="0">
                <a:latin typeface="Calibri" panose="020F0502020204030204" pitchFamily="34" charset="0"/>
                <a:cs typeface="Times New Roman" pitchFamily="18" charset="0"/>
              </a:rPr>
              <a:t>FaceBook</a:t>
            </a:r>
            <a:r>
              <a:rPr lang="en-US" sz="2400" dirty="0" smtClean="0">
                <a:latin typeface="Calibri" panose="020F0502020204030204" pitchFamily="34" charset="0"/>
                <a:cs typeface="Times New Roman" pitchFamily="18" charset="0"/>
              </a:rPr>
              <a:t> application</a:t>
            </a:r>
          </a:p>
          <a:p>
            <a:r>
              <a:rPr lang="en-US" sz="2400" dirty="0" smtClean="0">
                <a:latin typeface="Calibri" panose="020F0502020204030204" pitchFamily="34" charset="0"/>
                <a:cs typeface="Times New Roman" pitchFamily="18" charset="0"/>
              </a:rPr>
              <a:t>Provide resources / consume resources from their friends through a Social Clearing House</a:t>
            </a:r>
          </a:p>
          <a:p>
            <a:r>
              <a:rPr lang="en-US" sz="2400" dirty="0">
                <a:latin typeface="Calibri" panose="020F0502020204030204" pitchFamily="34" charset="0"/>
                <a:cs typeface="Times New Roman" pitchFamily="18" charset="0"/>
              </a:rPr>
              <a:t>B</a:t>
            </a:r>
            <a:r>
              <a:rPr lang="en-US" sz="2400" dirty="0" smtClean="0">
                <a:latin typeface="Calibri" panose="020F0502020204030204" pitchFamily="34" charset="0"/>
                <a:cs typeface="Times New Roman" pitchFamily="18" charset="0"/>
              </a:rPr>
              <a:t>idirectional preference</a:t>
            </a:r>
          </a:p>
          <a:p>
            <a:pPr marL="109728" indent="0">
              <a:buNone/>
            </a:pPr>
            <a:r>
              <a:rPr lang="en-US" sz="2400" dirty="0" smtClean="0">
                <a:latin typeface="Calibri" panose="020F0502020204030204" pitchFamily="34" charset="0"/>
                <a:cs typeface="Times New Roman" pitchFamily="18" charset="0"/>
              </a:rPr>
              <a:t>    based resource allocation is</a:t>
            </a:r>
          </a:p>
          <a:p>
            <a:pPr marL="109728" indent="0">
              <a:buNone/>
            </a:pPr>
            <a:r>
              <a:rPr lang="en-US" sz="2400" dirty="0">
                <a:latin typeface="Calibri" panose="020F0502020204030204" pitchFamily="34" charset="0"/>
                <a:cs typeface="Times New Roman" pitchFamily="18" charset="0"/>
              </a:rPr>
              <a:t> </a:t>
            </a:r>
            <a:r>
              <a:rPr lang="en-US" sz="2400" dirty="0" smtClean="0">
                <a:latin typeface="Calibri" panose="020F0502020204030204" pitchFamily="34" charset="0"/>
                <a:cs typeface="Times New Roman" pitchFamily="18" charset="0"/>
              </a:rPr>
              <a:t>   followed.</a:t>
            </a:r>
          </a:p>
          <a:p>
            <a:endParaRPr lang="en-US" sz="2400" dirty="0">
              <a:latin typeface="Calibri" panose="020F0502020204030204" pitchFamily="34" charset="0"/>
              <a:cs typeface="Times New Roman" pitchFamily="18" charset="0"/>
            </a:endParaRPr>
          </a:p>
        </p:txBody>
      </p:sp>
      <p:sp>
        <p:nvSpPr>
          <p:cNvPr id="3" name="Title 2"/>
          <p:cNvSpPr>
            <a:spLocks noGrp="1"/>
          </p:cNvSpPr>
          <p:nvPr>
            <p:ph type="title"/>
          </p:nvPr>
        </p:nvSpPr>
        <p:spPr/>
        <p:txBody>
          <a:bodyPr>
            <a:noAutofit/>
          </a:bodyPr>
          <a:lstStyle/>
          <a:p>
            <a:pPr algn="ctr"/>
            <a:r>
              <a:rPr lang="en-US" sz="3200" dirty="0" smtClean="0">
                <a:latin typeface="Calibri" panose="020F0502020204030204" pitchFamily="34" charset="0"/>
                <a:cs typeface="Times New Roman" pitchFamily="18" charset="0"/>
              </a:rPr>
              <a:t>Sharing Infrastructure resources using Social Compute Cloud?</a:t>
            </a:r>
            <a:endParaRPr lang="en-US" sz="3200" dirty="0">
              <a:latin typeface="Calibri" panose="020F0502020204030204" pitchFamily="34"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150539" y="2667000"/>
            <a:ext cx="3764861" cy="3657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149333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2209800"/>
          </a:xfrm>
        </p:spPr>
        <p:txBody>
          <a:bodyPr>
            <a:normAutofit/>
          </a:bodyPr>
          <a:lstStyle/>
          <a:p>
            <a:r>
              <a:rPr lang="en-US" sz="2000" dirty="0" smtClean="0">
                <a:latin typeface="Calibri" panose="020F0502020204030204" pitchFamily="34" charset="0"/>
                <a:cs typeface="Times New Roman" pitchFamily="18" charset="0"/>
              </a:rPr>
              <a:t>With the increase in social networking sites, a large increase of content sharing is observed in social networks.</a:t>
            </a:r>
          </a:p>
          <a:p>
            <a:r>
              <a:rPr lang="en-US" sz="2000" dirty="0" smtClean="0">
                <a:latin typeface="Calibri" panose="020F0502020204030204" pitchFamily="34" charset="0"/>
                <a:cs typeface="Times New Roman" pitchFamily="18" charset="0"/>
              </a:rPr>
              <a:t>Cloud computing allows the distribution of services such as storage and processing.</a:t>
            </a:r>
          </a:p>
          <a:p>
            <a:r>
              <a:rPr lang="en-US" sz="2000" dirty="0" smtClean="0">
                <a:latin typeface="Calibri" panose="020F0502020204030204" pitchFamily="34" charset="0"/>
                <a:cs typeface="Times New Roman" pitchFamily="18" charset="0"/>
              </a:rPr>
              <a:t>Social cloud is the blend of both cloud computing and social networks.</a:t>
            </a:r>
          </a:p>
          <a:p>
            <a:r>
              <a:rPr lang="en-US" sz="2000" dirty="0" smtClean="0">
                <a:latin typeface="Calibri" panose="020F0502020204030204" pitchFamily="34" charset="0"/>
                <a:cs typeface="Times New Roman" pitchFamily="18" charset="0"/>
              </a:rPr>
              <a:t>Social networks offer some limitations. </a:t>
            </a:r>
          </a:p>
        </p:txBody>
      </p:sp>
      <p:sp>
        <p:nvSpPr>
          <p:cNvPr id="4" name="Slide Number Placeholder 3"/>
          <p:cNvSpPr>
            <a:spLocks noGrp="1"/>
          </p:cNvSpPr>
          <p:nvPr>
            <p:ph type="sldNum" sz="quarter" idx="12"/>
          </p:nvPr>
        </p:nvSpPr>
        <p:spPr/>
        <p:txBody>
          <a:bodyPr/>
          <a:lstStyle/>
          <a:p>
            <a:fld id="{9CE1FC2A-277A-4969-8F77-417CC19EC2E7}" type="slidenum">
              <a:rPr lang="en-US" smtClean="0"/>
              <a:pPr/>
              <a:t>3</a:t>
            </a:fld>
            <a:endParaRPr lang="en-US" dirty="0"/>
          </a:p>
        </p:txBody>
      </p:sp>
      <p:sp>
        <p:nvSpPr>
          <p:cNvPr id="2" name="Title 1"/>
          <p:cNvSpPr>
            <a:spLocks noGrp="1"/>
          </p:cNvSpPr>
          <p:nvPr>
            <p:ph type="title"/>
          </p:nvPr>
        </p:nvSpPr>
        <p:spPr>
          <a:xfrm>
            <a:off x="381000" y="152400"/>
            <a:ext cx="8229600" cy="1143000"/>
          </a:xfrm>
        </p:spPr>
        <p:txBody>
          <a:bodyPr>
            <a:normAutofit/>
          </a:bodyPr>
          <a:lstStyle/>
          <a:p>
            <a:pPr algn="ctr"/>
            <a:r>
              <a:rPr lang="en-US" sz="3200" dirty="0" smtClean="0">
                <a:latin typeface="Calibri" panose="020F0502020204030204" pitchFamily="34" charset="0"/>
              </a:rPr>
              <a:t>Why use a Social Cloud?</a:t>
            </a:r>
            <a:endParaRPr lang="en-US" sz="3200" dirty="0">
              <a:latin typeface="Calibri" panose="020F0502020204030204" pitchFamily="34" charset="0"/>
            </a:endParaRPr>
          </a:p>
        </p:txBody>
      </p:sp>
      <p:pic>
        <p:nvPicPr>
          <p:cNvPr id="1026" name="Picture 2" descr="http://us.gmocloud.com/wp/wp-content/uploads/2012/11/Social-Collaboration-in-the-Cloud.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3352800"/>
            <a:ext cx="5334000" cy="35052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Content Placeholder 2"/>
          <p:cNvSpPr txBox="1">
            <a:spLocks/>
          </p:cNvSpPr>
          <p:nvPr/>
        </p:nvSpPr>
        <p:spPr>
          <a:xfrm>
            <a:off x="5029200" y="3276600"/>
            <a:ext cx="4114800" cy="3276600"/>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1800" dirty="0" smtClean="0">
                <a:latin typeface="Calibri" panose="020F0502020204030204" pitchFamily="34" charset="0"/>
                <a:cs typeface="Times New Roman" pitchFamily="18" charset="0"/>
              </a:rPr>
              <a:t>For example, if a user needs to view a Flash video uploaded in a social network such as Facebook. The user should have the Flash player installed in his machine. </a:t>
            </a:r>
          </a:p>
          <a:p>
            <a:r>
              <a:rPr lang="en-US" sz="1800" dirty="0" smtClean="0">
                <a:latin typeface="Calibri" panose="020F0502020204030204" pitchFamily="34" charset="0"/>
                <a:cs typeface="Times New Roman" pitchFamily="18" charset="0"/>
              </a:rPr>
              <a:t>Using social cloud, users can share contents by taking the advantages of cloud in terms of storage.</a:t>
            </a:r>
          </a:p>
          <a:p>
            <a:r>
              <a:rPr lang="en-US" sz="1800" dirty="0" smtClean="0">
                <a:latin typeface="Calibri" panose="020F0502020204030204" pitchFamily="34" charset="0"/>
                <a:cs typeface="Times New Roman" pitchFamily="18" charset="0"/>
              </a:rPr>
              <a:t>In a social cloud the resources are no longer offered by anonymous providers but rather by socially connected users.</a:t>
            </a:r>
            <a:endParaRPr lang="en-US" sz="1800" dirty="0">
              <a:latin typeface="Calibri" panose="020F0502020204030204" pitchFamily="34" charset="0"/>
              <a:cs typeface="Times New Roman" pitchFamily="18" charset="0"/>
            </a:endParaRPr>
          </a:p>
        </p:txBody>
      </p:sp>
      <p:sp>
        <p:nvSpPr>
          <p:cNvPr id="8" name="Rectangle 7"/>
          <p:cNvSpPr/>
          <p:nvPr/>
        </p:nvSpPr>
        <p:spPr>
          <a:xfrm>
            <a:off x="228600" y="3124200"/>
            <a:ext cx="4572000" cy="246221"/>
          </a:xfrm>
          <a:prstGeom prst="rect">
            <a:avLst/>
          </a:prstGeom>
        </p:spPr>
        <p:txBody>
          <a:bodyPr>
            <a:spAutoFit/>
          </a:bodyPr>
          <a:lstStyle/>
          <a:p>
            <a:r>
              <a:rPr lang="en-US" sz="1000" i="1" dirty="0" smtClean="0">
                <a:latin typeface="Calibri" pitchFamily="34" charset="0"/>
                <a:cs typeface="Calibri" pitchFamily="34" charset="0"/>
              </a:rPr>
              <a:t>Fig from wikipedia.org/wiki/</a:t>
            </a:r>
            <a:r>
              <a:rPr lang="en-US" sz="1000" i="1" dirty="0" err="1" smtClean="0">
                <a:latin typeface="Calibri" pitchFamily="34" charset="0"/>
                <a:cs typeface="Calibri" pitchFamily="34" charset="0"/>
              </a:rPr>
              <a:t>social_cloud</a:t>
            </a:r>
            <a:endParaRPr lang="en-US" sz="1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686800" cy="4525963"/>
          </a:xfrm>
        </p:spPr>
        <p:txBody>
          <a:bodyPr>
            <a:normAutofit/>
          </a:bodyPr>
          <a:lstStyle/>
          <a:p>
            <a:pPr algn="just"/>
            <a:r>
              <a:rPr lang="en-US" sz="2000" dirty="0" smtClean="0">
                <a:latin typeface="Calibri" panose="020F0502020204030204" pitchFamily="34" charset="0"/>
                <a:cs typeface="Times New Roman" pitchFamily="18" charset="0"/>
              </a:rPr>
              <a:t>Users are spread across the globe. It’s a challenge in itself to provide and consume resources from one another</a:t>
            </a:r>
          </a:p>
          <a:p>
            <a:pPr algn="just"/>
            <a:r>
              <a:rPr lang="en-US" sz="2000" dirty="0" smtClean="0">
                <a:latin typeface="Calibri" panose="020F0502020204030204" pitchFamily="34" charset="0"/>
                <a:cs typeface="Times New Roman" pitchFamily="18" charset="0"/>
              </a:rPr>
              <a:t>Traverse NAT</a:t>
            </a:r>
          </a:p>
          <a:p>
            <a:pPr algn="just"/>
            <a:r>
              <a:rPr lang="en-US" sz="2000" dirty="0" smtClean="0">
                <a:latin typeface="Calibri" panose="020F0502020204030204" pitchFamily="34" charset="0"/>
                <a:cs typeface="Times New Roman" pitchFamily="18" charset="0"/>
              </a:rPr>
              <a:t>Handle non static IP addresses</a:t>
            </a:r>
          </a:p>
          <a:p>
            <a:pPr algn="just"/>
            <a:r>
              <a:rPr lang="en-US" sz="2000" dirty="0" smtClean="0">
                <a:latin typeface="Calibri" panose="020F0502020204030204" pitchFamily="34" charset="0"/>
                <a:cs typeface="Times New Roman" pitchFamily="18" charset="0"/>
              </a:rPr>
              <a:t>Accommodate best effort notions of </a:t>
            </a:r>
            <a:r>
              <a:rPr lang="en-US" sz="2000" dirty="0" err="1" smtClean="0">
                <a:latin typeface="Calibri" panose="020F0502020204030204" pitchFamily="34" charset="0"/>
                <a:cs typeface="Times New Roman" pitchFamily="18" charset="0"/>
              </a:rPr>
              <a:t>QoS</a:t>
            </a:r>
            <a:endParaRPr lang="en-US" sz="2000" dirty="0" smtClean="0">
              <a:latin typeface="Calibri" panose="020F0502020204030204" pitchFamily="34" charset="0"/>
              <a:cs typeface="Times New Roman" pitchFamily="18" charset="0"/>
            </a:endParaRPr>
          </a:p>
          <a:p>
            <a:pPr algn="just"/>
            <a:r>
              <a:rPr lang="en-US" sz="2000" dirty="0" smtClean="0">
                <a:latin typeface="Calibri" panose="020F0502020204030204" pitchFamily="34" charset="0"/>
                <a:cs typeface="Times New Roman" pitchFamily="18" charset="0"/>
              </a:rPr>
              <a:t>Adequate security and Sandboxing mechanisms are required</a:t>
            </a:r>
          </a:p>
          <a:p>
            <a:pPr algn="just"/>
            <a:r>
              <a:rPr lang="en-US" sz="2000" dirty="0" smtClean="0">
                <a:latin typeface="Calibri" panose="020F0502020204030204" pitchFamily="34" charset="0"/>
                <a:cs typeface="Times New Roman" pitchFamily="18" charset="0"/>
              </a:rPr>
              <a:t>Need to support multiple operating systems</a:t>
            </a:r>
            <a:endParaRPr lang="en-US" sz="2000" dirty="0">
              <a:latin typeface="Calibri" panose="020F0502020204030204" pitchFamily="34" charset="0"/>
              <a:cs typeface="Times New Roman" pitchFamily="18" charset="0"/>
            </a:endParaRPr>
          </a:p>
        </p:txBody>
      </p:sp>
      <p:sp>
        <p:nvSpPr>
          <p:cNvPr id="3" name="Title 2"/>
          <p:cNvSpPr>
            <a:spLocks noGrp="1"/>
          </p:cNvSpPr>
          <p:nvPr>
            <p:ph type="title"/>
          </p:nvPr>
        </p:nvSpPr>
        <p:spPr/>
        <p:txBody>
          <a:bodyPr>
            <a:noAutofit/>
          </a:bodyPr>
          <a:lstStyle/>
          <a:p>
            <a:pPr algn="ctr"/>
            <a:r>
              <a:rPr lang="en-US" sz="3200" dirty="0" smtClean="0">
                <a:latin typeface="Calibri" panose="020F0502020204030204" pitchFamily="34" charset="0"/>
                <a:cs typeface="Times New Roman" pitchFamily="18" charset="0"/>
              </a:rPr>
              <a:t>Challenges in the Construction of Social cloud</a:t>
            </a:r>
            <a:br>
              <a:rPr lang="en-US" sz="3200" dirty="0" smtClean="0">
                <a:latin typeface="Calibri" panose="020F0502020204030204" pitchFamily="34" charset="0"/>
                <a:cs typeface="Times New Roman" pitchFamily="18" charset="0"/>
              </a:rPr>
            </a:br>
            <a:r>
              <a:rPr lang="en-US" sz="3200" dirty="0" smtClean="0">
                <a:latin typeface="Calibri" panose="020F0502020204030204" pitchFamily="34" charset="0"/>
                <a:cs typeface="Times New Roman" pitchFamily="18" charset="0"/>
              </a:rPr>
              <a:t>1: Technical facilitation</a:t>
            </a:r>
            <a:endParaRPr lang="en-US" sz="3200" dirty="0">
              <a:latin typeface="Calibri" panose="020F0502020204030204" pitchFamily="34"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pic>
        <p:nvPicPr>
          <p:cNvPr id="9220" name="Picture 4" descr="http://events.cloudsherpas.com/wp-content/uploads/2012/05/social-mobile-cloud.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95600" y="4014788"/>
            <a:ext cx="6220691" cy="246221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86890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81328"/>
            <a:ext cx="5334000" cy="4767072"/>
          </a:xfrm>
        </p:spPr>
        <p:txBody>
          <a:bodyPr>
            <a:noAutofit/>
          </a:bodyPr>
          <a:lstStyle/>
          <a:p>
            <a:pPr algn="just"/>
            <a:endParaRPr lang="en-US" sz="2100" dirty="0" smtClean="0">
              <a:latin typeface="Calibri" panose="020F0502020204030204" pitchFamily="34" charset="0"/>
              <a:cs typeface="Times New Roman" pitchFamily="18" charset="0"/>
            </a:endParaRPr>
          </a:p>
          <a:p>
            <a:pPr algn="just"/>
            <a:r>
              <a:rPr lang="en-US" sz="2100" dirty="0" smtClean="0">
                <a:latin typeface="Calibri" panose="020F0502020204030204" pitchFamily="34" charset="0"/>
                <a:cs typeface="Times New Roman" pitchFamily="18" charset="0"/>
              </a:rPr>
              <a:t>The social structures should be used to maximum advantage</a:t>
            </a:r>
          </a:p>
          <a:p>
            <a:pPr algn="just"/>
            <a:r>
              <a:rPr lang="en-US" sz="2100" dirty="0" smtClean="0">
                <a:latin typeface="Calibri" panose="020F0502020204030204" pitchFamily="34" charset="0"/>
                <a:cs typeface="Times New Roman" pitchFamily="18" charset="0"/>
              </a:rPr>
              <a:t>To share resources with any individual, the user must 1</a:t>
            </a:r>
            <a:r>
              <a:rPr lang="en-US" sz="2100" baseline="30000" dirty="0" smtClean="0">
                <a:latin typeface="Calibri" panose="020F0502020204030204" pitchFamily="34" charset="0"/>
                <a:cs typeface="Times New Roman" pitchFamily="18" charset="0"/>
              </a:rPr>
              <a:t>st</a:t>
            </a:r>
            <a:r>
              <a:rPr lang="en-US" sz="2100" dirty="0" smtClean="0">
                <a:latin typeface="Calibri" panose="020F0502020204030204" pitchFamily="34" charset="0"/>
                <a:cs typeface="Times New Roman" pitchFamily="18" charset="0"/>
              </a:rPr>
              <a:t> allow access to his social network</a:t>
            </a:r>
          </a:p>
          <a:p>
            <a:pPr algn="just"/>
            <a:r>
              <a:rPr lang="en-US" sz="2100" dirty="0" smtClean="0">
                <a:latin typeface="Calibri" panose="020F0502020204030204" pitchFamily="34" charset="0"/>
                <a:cs typeface="Times New Roman" pitchFamily="18" charset="0"/>
              </a:rPr>
              <a:t>Social relationships are complex. Close friends and acquaintances can be a part of your social network : different levels of trust</a:t>
            </a:r>
          </a:p>
          <a:p>
            <a:pPr algn="just"/>
            <a:r>
              <a:rPr lang="en-US" sz="2100" dirty="0" smtClean="0">
                <a:latin typeface="Calibri" panose="020F0502020204030204" pitchFamily="34" charset="0"/>
                <a:cs typeface="Times New Roman" pitchFamily="18" charset="0"/>
              </a:rPr>
              <a:t>It’s always better to share compute resources with people in the computer science field because they usually maintain high configuration devices </a:t>
            </a:r>
          </a:p>
          <a:p>
            <a:pPr algn="just"/>
            <a:endParaRPr lang="en-US" sz="2100" dirty="0">
              <a:latin typeface="Calibri" panose="020F0502020204030204" pitchFamily="34" charset="0"/>
              <a:cs typeface="Times New Roman" pitchFamily="18" charset="0"/>
            </a:endParaRPr>
          </a:p>
        </p:txBody>
      </p:sp>
      <p:sp>
        <p:nvSpPr>
          <p:cNvPr id="3" name="Title 2"/>
          <p:cNvSpPr>
            <a:spLocks noGrp="1"/>
          </p:cNvSpPr>
          <p:nvPr>
            <p:ph type="title"/>
          </p:nvPr>
        </p:nvSpPr>
        <p:spPr/>
        <p:txBody>
          <a:bodyPr>
            <a:noAutofit/>
          </a:bodyPr>
          <a:lstStyle/>
          <a:p>
            <a:pPr algn="ctr"/>
            <a:r>
              <a:rPr lang="en-US" sz="3200" dirty="0">
                <a:latin typeface="Calibri" panose="020F0502020204030204" pitchFamily="34" charset="0"/>
                <a:cs typeface="Times New Roman" pitchFamily="18" charset="0"/>
              </a:rPr>
              <a:t>Challenges in the Construction of Social cloud</a:t>
            </a:r>
            <a:br>
              <a:rPr lang="en-US" sz="3200" dirty="0">
                <a:latin typeface="Calibri" panose="020F0502020204030204" pitchFamily="34" charset="0"/>
                <a:cs typeface="Times New Roman" pitchFamily="18" charset="0"/>
              </a:rPr>
            </a:br>
            <a:r>
              <a:rPr lang="en-US" sz="3200" dirty="0" smtClean="0">
                <a:latin typeface="Calibri" panose="020F0502020204030204" pitchFamily="34" charset="0"/>
                <a:cs typeface="Times New Roman" pitchFamily="18" charset="0"/>
              </a:rPr>
              <a:t>2: Leveraging Social Structures</a:t>
            </a:r>
            <a:endParaRPr lang="en-US" sz="3200" dirty="0">
              <a:latin typeface="Calibri" panose="020F0502020204030204" pitchFamily="34"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pic>
        <p:nvPicPr>
          <p:cNvPr id="6" name="Picture 2" descr="http://4.bp.blogspot.com/_MUqkSdmFKj8/TIoSHei-WBI/AAAAAAAAAm0/KwBH5LklYb0/s1600/Community.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680959" y="1676400"/>
            <a:ext cx="3463041" cy="3810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5349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229600" cy="4178491"/>
          </a:xfrm>
        </p:spPr>
        <p:txBody>
          <a:bodyPr>
            <a:normAutofit/>
          </a:bodyPr>
          <a:lstStyle/>
          <a:p>
            <a:r>
              <a:rPr lang="en-US" sz="2100" dirty="0" smtClean="0">
                <a:latin typeface="Calibri" panose="020F0502020204030204" pitchFamily="34" charset="0"/>
                <a:cs typeface="Times New Roman" pitchFamily="18" charset="0"/>
              </a:rPr>
              <a:t>Seeing the above stated examples, additional meta data(“Data about data”) is required to determine with whom a user wants to provide/consume resources </a:t>
            </a:r>
          </a:p>
          <a:p>
            <a:pPr marL="109728" indent="0">
              <a:buNone/>
            </a:pPr>
            <a:endParaRPr lang="en-US" sz="2100" dirty="0">
              <a:latin typeface="Calibri" panose="020F0502020204030204" pitchFamily="34" charset="0"/>
              <a:cs typeface="Times New Roman" pitchFamily="18" charset="0"/>
            </a:endParaRPr>
          </a:p>
          <a:p>
            <a:r>
              <a:rPr lang="en-US" sz="2100" dirty="0" smtClean="0">
                <a:latin typeface="Calibri" panose="020F0502020204030204" pitchFamily="34" charset="0"/>
                <a:cs typeface="Times New Roman" pitchFamily="18" charset="0"/>
              </a:rPr>
              <a:t>It is a tough task to design methods which can extract the preferences from the user implicitly or explicitly</a:t>
            </a:r>
            <a:endParaRPr lang="en-US" sz="2100" dirty="0">
              <a:latin typeface="Calibri" panose="020F0502020204030204" pitchFamily="34" charset="0"/>
              <a:cs typeface="Times New Roman" pitchFamily="18" charset="0"/>
            </a:endParaRPr>
          </a:p>
        </p:txBody>
      </p:sp>
      <p:sp>
        <p:nvSpPr>
          <p:cNvPr id="3" name="Title 2"/>
          <p:cNvSpPr>
            <a:spLocks noGrp="1"/>
          </p:cNvSpPr>
          <p:nvPr>
            <p:ph type="title"/>
          </p:nvPr>
        </p:nvSpPr>
        <p:spPr/>
        <p:txBody>
          <a:bodyPr>
            <a:noAutofit/>
          </a:bodyPr>
          <a:lstStyle/>
          <a:p>
            <a:pPr algn="ctr"/>
            <a:r>
              <a:rPr lang="en-US" sz="3200" dirty="0">
                <a:latin typeface="Calibri" panose="020F0502020204030204" pitchFamily="34" charset="0"/>
                <a:cs typeface="Times New Roman" pitchFamily="18" charset="0"/>
              </a:rPr>
              <a:t>Challenges in the Construction of Social cloud</a:t>
            </a:r>
            <a:br>
              <a:rPr lang="en-US" sz="3200" dirty="0">
                <a:latin typeface="Calibri" panose="020F0502020204030204" pitchFamily="34" charset="0"/>
                <a:cs typeface="Times New Roman" pitchFamily="18" charset="0"/>
              </a:rPr>
            </a:br>
            <a:r>
              <a:rPr lang="en-US" sz="3200" dirty="0">
                <a:latin typeface="Calibri" panose="020F0502020204030204" pitchFamily="34" charset="0"/>
                <a:cs typeface="Times New Roman" pitchFamily="18" charset="0"/>
              </a:rPr>
              <a:t>2: Leveraging Social Structures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 xmlns:p14="http://schemas.microsoft.com/office/powerpoint/2010/main" val="20327293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Calibri" panose="020F0502020204030204" pitchFamily="34" charset="0"/>
                <a:cs typeface="Times New Roman" pitchFamily="18" charset="0"/>
              </a:rPr>
              <a:t>Revenue model cannot be associated with this since its based on social relationships.</a:t>
            </a:r>
          </a:p>
          <a:p>
            <a:pPr marL="109728" indent="0">
              <a:buNone/>
            </a:pPr>
            <a:endParaRPr lang="en-US" sz="2000" dirty="0" smtClean="0">
              <a:latin typeface="Calibri" panose="020F0502020204030204" pitchFamily="34" charset="0"/>
              <a:cs typeface="Times New Roman" pitchFamily="18" charset="0"/>
            </a:endParaRPr>
          </a:p>
          <a:p>
            <a:r>
              <a:rPr lang="en-US" sz="2000" dirty="0" smtClean="0">
                <a:latin typeface="Calibri" panose="020F0502020204030204" pitchFamily="34" charset="0"/>
                <a:cs typeface="Times New Roman" pitchFamily="18" charset="0"/>
              </a:rPr>
              <a:t>The </a:t>
            </a:r>
            <a:r>
              <a:rPr lang="en-US" sz="2000" dirty="0">
                <a:latin typeface="Calibri" panose="020F0502020204030204" pitchFamily="34" charset="0"/>
                <a:cs typeface="Times New Roman" pitchFamily="18" charset="0"/>
              </a:rPr>
              <a:t>platform requires computational resources to function but the model of Social cloud is based on the fact that the users do not have to pay for the resources they use. </a:t>
            </a:r>
            <a:endParaRPr lang="en-US" sz="2000" dirty="0" smtClean="0">
              <a:latin typeface="Calibri" panose="020F0502020204030204" pitchFamily="34" charset="0"/>
              <a:cs typeface="Times New Roman" pitchFamily="18" charset="0"/>
            </a:endParaRPr>
          </a:p>
          <a:p>
            <a:pPr>
              <a:buNone/>
            </a:pPr>
            <a:endParaRPr lang="en-US" sz="2000" dirty="0" smtClean="0">
              <a:latin typeface="Calibri" panose="020F0502020204030204" pitchFamily="34" charset="0"/>
              <a:cs typeface="Times New Roman" pitchFamily="18" charset="0"/>
            </a:endParaRPr>
          </a:p>
          <a:p>
            <a:r>
              <a:rPr lang="en-US" sz="2000" dirty="0" smtClean="0">
                <a:latin typeface="Calibri" panose="020F0502020204030204" pitchFamily="34" charset="0"/>
                <a:cs typeface="Times New Roman" pitchFamily="18" charset="0"/>
              </a:rPr>
              <a:t>The notion of the revenue model to support the platform and its basic functionalities is problematic</a:t>
            </a:r>
            <a:endParaRPr lang="en-US" sz="2000" dirty="0">
              <a:latin typeface="Calibri" panose="020F0502020204030204" pitchFamily="34" charset="0"/>
              <a:cs typeface="Times New Roman" pitchFamily="18" charset="0"/>
            </a:endParaRPr>
          </a:p>
          <a:p>
            <a:endParaRPr lang="en-US" sz="2000" dirty="0">
              <a:latin typeface="Calibri" panose="020F0502020204030204" pitchFamily="34" charset="0"/>
              <a:cs typeface="Times New Roman" pitchFamily="18" charset="0"/>
            </a:endParaRPr>
          </a:p>
        </p:txBody>
      </p:sp>
      <p:sp>
        <p:nvSpPr>
          <p:cNvPr id="3" name="Title 2"/>
          <p:cNvSpPr>
            <a:spLocks noGrp="1"/>
          </p:cNvSpPr>
          <p:nvPr>
            <p:ph type="title"/>
          </p:nvPr>
        </p:nvSpPr>
        <p:spPr/>
        <p:txBody>
          <a:bodyPr>
            <a:noAutofit/>
          </a:bodyPr>
          <a:lstStyle/>
          <a:p>
            <a:pPr algn="ctr"/>
            <a:r>
              <a:rPr lang="en-US" sz="3200" dirty="0">
                <a:latin typeface="Calibri" panose="020F0502020204030204" pitchFamily="34" charset="0"/>
                <a:cs typeface="Times New Roman" pitchFamily="18" charset="0"/>
              </a:rPr>
              <a:t>Challenges in the Construction of Social cloud</a:t>
            </a:r>
            <a:br>
              <a:rPr lang="en-US" sz="3200" dirty="0">
                <a:latin typeface="Calibri" panose="020F0502020204030204" pitchFamily="34" charset="0"/>
                <a:cs typeface="Times New Roman" pitchFamily="18" charset="0"/>
              </a:rPr>
            </a:br>
            <a:r>
              <a:rPr lang="en-US" sz="3200" dirty="0" smtClean="0">
                <a:latin typeface="Calibri" panose="020F0502020204030204" pitchFamily="34" charset="0"/>
                <a:cs typeface="Times New Roman" pitchFamily="18" charset="0"/>
              </a:rPr>
              <a:t>3: Platform facilitation</a:t>
            </a:r>
            <a:endParaRPr lang="en-US" sz="3200" dirty="0">
              <a:latin typeface="Calibri" panose="020F0502020204030204" pitchFamily="34"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pic>
        <p:nvPicPr>
          <p:cNvPr id="10242" name="Picture 2" descr="http://www.linuxcloudvps.com/images/pay-as-you-go-cloud-vps.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0" y="4343400"/>
            <a:ext cx="1905000" cy="15144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1282835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52400"/>
            <a:ext cx="8229600" cy="1143000"/>
          </a:xfrm>
        </p:spPr>
        <p:txBody>
          <a:bodyPr>
            <a:noAutofit/>
          </a:bodyPr>
          <a:lstStyle/>
          <a:p>
            <a:pPr algn="ctr"/>
            <a:r>
              <a:rPr lang="en-US" sz="3200" dirty="0" smtClean="0">
                <a:latin typeface="Calibri" panose="020F0502020204030204" pitchFamily="34" charset="0"/>
              </a:rPr>
              <a:t>Architecture of Social Compute Cloud</a:t>
            </a:r>
            <a:endParaRPr lang="en-US" sz="3200" dirty="0">
              <a:latin typeface="Calibri" panose="020F0502020204030204" pitchFamily="34" charset="0"/>
            </a:endParaRPr>
          </a:p>
        </p:txBody>
      </p:sp>
      <p:sp>
        <p:nvSpPr>
          <p:cNvPr id="5" name="Content Placeholder 4"/>
          <p:cNvSpPr>
            <a:spLocks noGrp="1"/>
          </p:cNvSpPr>
          <p:nvPr>
            <p:ph sz="quarter" idx="2"/>
          </p:nvPr>
        </p:nvSpPr>
        <p:spPr>
          <a:xfrm>
            <a:off x="457200" y="4876800"/>
            <a:ext cx="8382000" cy="1752600"/>
          </a:xfrm>
        </p:spPr>
        <p:txBody>
          <a:bodyPr>
            <a:noAutofit/>
          </a:bodyPr>
          <a:lstStyle/>
          <a:p>
            <a:r>
              <a:rPr lang="en-US" sz="1800" dirty="0" smtClean="0">
                <a:latin typeface="Times New Roman" pitchFamily="18" charset="0"/>
                <a:cs typeface="Times New Roman" pitchFamily="18" charset="0"/>
              </a:rPr>
              <a:t>Social Cloud Platform</a:t>
            </a:r>
          </a:p>
          <a:p>
            <a:pPr lvl="1"/>
            <a:r>
              <a:rPr lang="en-US" sz="1800" dirty="0" smtClean="0">
                <a:latin typeface="Times New Roman" pitchFamily="18" charset="0"/>
                <a:cs typeface="Times New Roman" pitchFamily="18" charset="0"/>
              </a:rPr>
              <a:t>Social Clearing house : Protocols used for resource allocation</a:t>
            </a:r>
          </a:p>
          <a:p>
            <a:pPr lvl="1"/>
            <a:r>
              <a:rPr lang="en-US" sz="1800" dirty="0" smtClean="0">
                <a:latin typeface="Times New Roman" pitchFamily="18" charset="0"/>
                <a:cs typeface="Times New Roman" pitchFamily="18" charset="0"/>
              </a:rPr>
              <a:t>Middleware : Seattle</a:t>
            </a:r>
          </a:p>
          <a:p>
            <a:pPr lvl="1"/>
            <a:r>
              <a:rPr lang="en-US" sz="1800" dirty="0" smtClean="0">
                <a:latin typeface="Times New Roman" pitchFamily="18" charset="0"/>
                <a:cs typeface="Times New Roman" pitchFamily="18" charset="0"/>
              </a:rPr>
              <a:t>Socio technical adapter : </a:t>
            </a:r>
            <a:r>
              <a:rPr lang="en-US" sz="1800" dirty="0" err="1" smtClean="0">
                <a:latin typeface="Times New Roman" pitchFamily="18" charset="0"/>
                <a:cs typeface="Times New Roman" pitchFamily="18" charset="0"/>
              </a:rPr>
              <a:t>FaceBook</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Socio-economic model</a:t>
            </a:r>
          </a:p>
          <a:p>
            <a:r>
              <a:rPr lang="en-US" sz="1800" dirty="0" smtClean="0">
                <a:latin typeface="Times New Roman" pitchFamily="18" charset="0"/>
                <a:cs typeface="Times New Roman" pitchFamily="18" charset="0"/>
              </a:rPr>
              <a:t>Social Adapters and User preferences</a:t>
            </a:r>
            <a:endParaRPr lang="en-US" sz="1800" dirty="0">
              <a:latin typeface="Times New Roman" pitchFamily="18" charset="0"/>
              <a:cs typeface="Times New Roman" pitchFamily="18" charset="0"/>
            </a:endParaRPr>
          </a:p>
        </p:txBody>
      </p:sp>
      <p:pic>
        <p:nvPicPr>
          <p:cNvPr id="8" name="Content Placeholder 7"/>
          <p:cNvPicPr>
            <a:picLocks noGrp="1" noChangeAspect="1"/>
          </p:cNvPicPr>
          <p:nvPr>
            <p:ph sz="quarter" idx="4"/>
          </p:nvPr>
        </p:nvPicPr>
        <p:blipFill>
          <a:blip r:embed="rId2" cstate="print">
            <a:extLst>
              <a:ext uri="{28A0092B-C50C-407E-A947-70E740481C1C}">
                <a14:useLocalDpi xmlns="" xmlns:a14="http://schemas.microsoft.com/office/drawing/2010/main" val="0"/>
              </a:ext>
            </a:extLst>
          </a:blip>
          <a:stretch>
            <a:fillRect/>
          </a:stretch>
        </p:blipFill>
        <p:spPr>
          <a:xfrm>
            <a:off x="767455" y="762000"/>
            <a:ext cx="7690745" cy="4113957"/>
          </a:xfrm>
        </p:spPr>
      </p:pic>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 xmlns:p14="http://schemas.microsoft.com/office/powerpoint/2010/main" val="24999373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221163"/>
          </a:xfrm>
        </p:spPr>
        <p:txBody>
          <a:bodyPr>
            <a:noAutofit/>
          </a:bodyPr>
          <a:lstStyle/>
          <a:p>
            <a:pPr lvl="0"/>
            <a:r>
              <a:rPr lang="en-US" sz="2100" dirty="0">
                <a:latin typeface="Calibri" panose="020F0502020204030204" pitchFamily="34" charset="0"/>
                <a:cs typeface="Times New Roman" pitchFamily="18" charset="0"/>
              </a:rPr>
              <a:t>Social Clearing house: Protocol used for resource allocation and the rules of exchange. There are 2 </a:t>
            </a:r>
            <a:r>
              <a:rPr lang="en-US" sz="2100" dirty="0" smtClean="0">
                <a:latin typeface="Calibri" panose="020F0502020204030204" pitchFamily="34" charset="0"/>
                <a:cs typeface="Times New Roman" pitchFamily="18" charset="0"/>
              </a:rPr>
              <a:t>databases for this</a:t>
            </a:r>
            <a:endParaRPr lang="en-US" sz="2100" dirty="0">
              <a:latin typeface="Calibri" panose="020F0502020204030204" pitchFamily="34" charset="0"/>
              <a:cs typeface="Times New Roman" pitchFamily="18" charset="0"/>
            </a:endParaRPr>
          </a:p>
          <a:p>
            <a:pPr lvl="0"/>
            <a:r>
              <a:rPr lang="en-US" sz="2100" dirty="0">
                <a:latin typeface="Calibri" panose="020F0502020204030204" pitchFamily="34" charset="0"/>
                <a:cs typeface="Times New Roman" pitchFamily="18" charset="0"/>
              </a:rPr>
              <a:t>Middleware: </a:t>
            </a:r>
            <a:r>
              <a:rPr lang="en-US" sz="2100" dirty="0" smtClean="0">
                <a:latin typeface="Calibri" panose="020F0502020204030204" pitchFamily="34" charset="0"/>
                <a:cs typeface="Times New Roman" pitchFamily="18" charset="0"/>
              </a:rPr>
              <a:t>Define </a:t>
            </a:r>
            <a:r>
              <a:rPr lang="en-US" sz="2100" dirty="0">
                <a:latin typeface="Calibri" panose="020F0502020204030204" pitchFamily="34" charset="0"/>
                <a:cs typeface="Times New Roman" pitchFamily="18" charset="0"/>
              </a:rPr>
              <a:t>the protocols for the users to join or leave the system. </a:t>
            </a:r>
            <a:r>
              <a:rPr lang="en-US" sz="2100" dirty="0" err="1">
                <a:latin typeface="Calibri" panose="020F0502020204030204" pitchFamily="34" charset="0"/>
                <a:cs typeface="Times New Roman" pitchFamily="18" charset="0"/>
              </a:rPr>
              <a:t>Eg</a:t>
            </a:r>
            <a:r>
              <a:rPr lang="en-US" sz="2100" dirty="0">
                <a:latin typeface="Calibri" panose="020F0502020204030204" pitchFamily="34" charset="0"/>
                <a:cs typeface="Times New Roman" pitchFamily="18" charset="0"/>
              </a:rPr>
              <a:t> : </a:t>
            </a:r>
            <a:r>
              <a:rPr lang="en-US" sz="2100" dirty="0" smtClean="0">
                <a:latin typeface="Calibri" panose="020F0502020204030204" pitchFamily="34" charset="0"/>
                <a:cs typeface="Times New Roman" pitchFamily="18" charset="0"/>
              </a:rPr>
              <a:t>Seattle</a:t>
            </a:r>
            <a:endParaRPr lang="en-US" sz="2100" dirty="0">
              <a:latin typeface="Calibri" panose="020F0502020204030204" pitchFamily="34" charset="0"/>
              <a:cs typeface="Times New Roman" pitchFamily="18" charset="0"/>
            </a:endParaRPr>
          </a:p>
          <a:p>
            <a:pPr lvl="0"/>
            <a:r>
              <a:rPr lang="en-US" sz="2100" dirty="0">
                <a:latin typeface="Calibri" panose="020F0502020204030204" pitchFamily="34" charset="0"/>
                <a:cs typeface="Times New Roman" pitchFamily="18" charset="0"/>
              </a:rPr>
              <a:t>Socio-technical adapter: Provides access to the user’s social network and acts as a means of authentication. </a:t>
            </a:r>
          </a:p>
          <a:p>
            <a:pPr lvl="0"/>
            <a:r>
              <a:rPr lang="en-US" sz="2100" dirty="0">
                <a:latin typeface="Calibri" panose="020F0502020204030204" pitchFamily="34" charset="0"/>
                <a:cs typeface="Times New Roman" pitchFamily="18" charset="0"/>
              </a:rPr>
              <a:t>Preference module: Capture and represent the sharing preferences of a user. </a:t>
            </a:r>
          </a:p>
          <a:p>
            <a:pPr lvl="0"/>
            <a:r>
              <a:rPr lang="en-US" sz="2100" dirty="0">
                <a:latin typeface="Calibri" panose="020F0502020204030204" pitchFamily="34" charset="0"/>
                <a:cs typeface="Times New Roman" pitchFamily="18" charset="0"/>
              </a:rPr>
              <a:t>Matching mechanism: Allocate resources based on the sharing preferences </a:t>
            </a:r>
          </a:p>
          <a:p>
            <a:pPr lvl="0"/>
            <a:r>
              <a:rPr lang="en-US" sz="2100" dirty="0">
                <a:latin typeface="Calibri" panose="020F0502020204030204" pitchFamily="34" charset="0"/>
                <a:cs typeface="Times New Roman" pitchFamily="18" charset="0"/>
              </a:rPr>
              <a:t>Compute resources: Actual resources </a:t>
            </a:r>
            <a:r>
              <a:rPr lang="en-US" sz="2100" dirty="0" smtClean="0">
                <a:latin typeface="Calibri" panose="020F0502020204030204" pitchFamily="34" charset="0"/>
                <a:cs typeface="Times New Roman" pitchFamily="18" charset="0"/>
              </a:rPr>
              <a:t>to share</a:t>
            </a:r>
            <a:endParaRPr lang="en-US" sz="2100" dirty="0">
              <a:latin typeface="Calibri" panose="020F0502020204030204" pitchFamily="34" charset="0"/>
              <a:cs typeface="Times New Roman" pitchFamily="18" charset="0"/>
            </a:endParaRPr>
          </a:p>
          <a:p>
            <a:endParaRPr lang="en-US" sz="2100" dirty="0">
              <a:latin typeface="Calibri" panose="020F0502020204030204" pitchFamily="34" charset="0"/>
              <a:cs typeface="Times New Roman" pitchFamily="18" charset="0"/>
            </a:endParaRPr>
          </a:p>
        </p:txBody>
      </p:sp>
      <p:sp>
        <p:nvSpPr>
          <p:cNvPr id="3" name="Title 2"/>
          <p:cNvSpPr>
            <a:spLocks noGrp="1"/>
          </p:cNvSpPr>
          <p:nvPr>
            <p:ph type="title"/>
          </p:nvPr>
        </p:nvSpPr>
        <p:spPr/>
        <p:txBody>
          <a:bodyPr>
            <a:normAutofit/>
          </a:bodyPr>
          <a:lstStyle/>
          <a:p>
            <a:pPr algn="ctr"/>
            <a:r>
              <a:rPr lang="en-US" sz="3200" dirty="0" smtClean="0">
                <a:latin typeface="Calibri" panose="020F0502020204030204" pitchFamily="34" charset="0"/>
              </a:rPr>
              <a:t>Social Cloud Platform</a:t>
            </a:r>
            <a:endParaRPr lang="en-US" sz="32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 xmlns:p14="http://schemas.microsoft.com/office/powerpoint/2010/main" val="759060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328"/>
            <a:ext cx="8686800" cy="4525963"/>
          </a:xfrm>
        </p:spPr>
        <p:txBody>
          <a:bodyPr>
            <a:normAutofit/>
          </a:bodyPr>
          <a:lstStyle/>
          <a:p>
            <a:r>
              <a:rPr lang="en-US" sz="2100" dirty="0" smtClean="0">
                <a:latin typeface="Calibri" panose="020F0502020204030204" pitchFamily="34" charset="0"/>
                <a:cs typeface="Times New Roman" pitchFamily="18" charset="0"/>
              </a:rPr>
              <a:t>Social Adapters</a:t>
            </a:r>
          </a:p>
          <a:p>
            <a:pPr lvl="1"/>
            <a:r>
              <a:rPr lang="en-US" sz="2100" dirty="0" smtClean="0">
                <a:latin typeface="Calibri" panose="020F0502020204030204" pitchFamily="34" charset="0"/>
                <a:cs typeface="Times New Roman" pitchFamily="18" charset="0"/>
              </a:rPr>
              <a:t>Used to access the user’s social network. </a:t>
            </a:r>
          </a:p>
          <a:p>
            <a:pPr lvl="1"/>
            <a:r>
              <a:rPr lang="en-US" sz="2100" dirty="0" smtClean="0">
                <a:latin typeface="Calibri" panose="020F0502020204030204" pitchFamily="34" charset="0"/>
                <a:cs typeface="Times New Roman" pitchFamily="18" charset="0"/>
              </a:rPr>
              <a:t>They are not embedded as a part of the social network application. </a:t>
            </a:r>
          </a:p>
          <a:p>
            <a:pPr lvl="1"/>
            <a:r>
              <a:rPr lang="en-US" sz="2100" dirty="0" smtClean="0">
                <a:latin typeface="Calibri" panose="020F0502020204030204" pitchFamily="34" charset="0"/>
                <a:cs typeface="Times New Roman" pitchFamily="18" charset="0"/>
              </a:rPr>
              <a:t>They are external API’s which will gather the required data </a:t>
            </a:r>
          </a:p>
          <a:p>
            <a:pPr marL="393192" lvl="1" indent="0">
              <a:buNone/>
            </a:pPr>
            <a:endParaRPr lang="en-US" sz="2100" dirty="0" smtClean="0">
              <a:latin typeface="Calibri" panose="020F0502020204030204" pitchFamily="34" charset="0"/>
              <a:cs typeface="Times New Roman" pitchFamily="18" charset="0"/>
            </a:endParaRPr>
          </a:p>
          <a:p>
            <a:r>
              <a:rPr lang="en-US" sz="2100" dirty="0" smtClean="0">
                <a:latin typeface="Calibri" panose="020F0502020204030204" pitchFamily="34" charset="0"/>
                <a:cs typeface="Times New Roman" pitchFamily="18" charset="0"/>
              </a:rPr>
              <a:t>User preferences : Can be derived as follows</a:t>
            </a:r>
          </a:p>
          <a:p>
            <a:pPr lvl="1"/>
            <a:r>
              <a:rPr lang="en-US" sz="2100" dirty="0" smtClean="0">
                <a:latin typeface="Calibri" panose="020F0502020204030204" pitchFamily="34" charset="0"/>
                <a:cs typeface="Times New Roman" pitchFamily="18" charset="0"/>
              </a:rPr>
              <a:t>Ask users to rank friends : Scaling issue if many friends</a:t>
            </a:r>
          </a:p>
          <a:p>
            <a:pPr lvl="1"/>
            <a:r>
              <a:rPr lang="en-US" sz="2100" dirty="0" smtClean="0">
                <a:latin typeface="Calibri" panose="020F0502020204030204" pitchFamily="34" charset="0"/>
                <a:cs typeface="Times New Roman" pitchFamily="18" charset="0"/>
              </a:rPr>
              <a:t>Social network analysis to identify preferences : Developing methods and indicators to do this is challenging</a:t>
            </a:r>
          </a:p>
          <a:p>
            <a:pPr lvl="1"/>
            <a:r>
              <a:rPr lang="en-US" sz="2100" dirty="0" smtClean="0">
                <a:latin typeface="Calibri" panose="020F0502020204030204" pitchFamily="34" charset="0"/>
                <a:cs typeface="Times New Roman" pitchFamily="18" charset="0"/>
              </a:rPr>
              <a:t>Social network interaction theories to construct interaction model : Invasive of users privacy </a:t>
            </a:r>
          </a:p>
          <a:p>
            <a:pPr lvl="1"/>
            <a:endParaRPr lang="en-US" sz="2100" dirty="0">
              <a:latin typeface="Calibri" panose="020F0502020204030204" pitchFamily="34" charset="0"/>
              <a:cs typeface="Times New Roman" pitchFamily="18" charset="0"/>
            </a:endParaRPr>
          </a:p>
        </p:txBody>
      </p:sp>
      <p:sp>
        <p:nvSpPr>
          <p:cNvPr id="3" name="Title 2"/>
          <p:cNvSpPr>
            <a:spLocks noGrp="1"/>
          </p:cNvSpPr>
          <p:nvPr>
            <p:ph type="title"/>
          </p:nvPr>
        </p:nvSpPr>
        <p:spPr/>
        <p:txBody>
          <a:bodyPr>
            <a:noAutofit/>
          </a:bodyPr>
          <a:lstStyle/>
          <a:p>
            <a:pPr algn="ctr"/>
            <a:r>
              <a:rPr lang="en-US" sz="3200" dirty="0" smtClean="0">
                <a:latin typeface="Calibri" panose="020F0502020204030204" pitchFamily="34" charset="0"/>
              </a:rPr>
              <a:t>Social Adapters and User preferences</a:t>
            </a:r>
            <a:endParaRPr lang="en-US" sz="32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 xmlns:p14="http://schemas.microsoft.com/office/powerpoint/2010/main" val="13952607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100" dirty="0">
                <a:latin typeface="Calibri" panose="020F0502020204030204" pitchFamily="34" charset="0"/>
                <a:cs typeface="Times New Roman" pitchFamily="18" charset="0"/>
              </a:rPr>
              <a:t>Specifies which kind of preference matching is used and how it is implemented to share the resources.</a:t>
            </a:r>
          </a:p>
          <a:p>
            <a:endParaRPr lang="en-US" sz="2100" dirty="0" smtClean="0">
              <a:latin typeface="Calibri" panose="020F0502020204030204" pitchFamily="34" charset="0"/>
              <a:cs typeface="Times New Roman" pitchFamily="18" charset="0"/>
            </a:endParaRPr>
          </a:p>
          <a:p>
            <a:r>
              <a:rPr lang="en-US" sz="2100" dirty="0" smtClean="0">
                <a:latin typeface="Calibri" panose="020F0502020204030204" pitchFamily="34" charset="0"/>
                <a:cs typeface="Times New Roman" pitchFamily="18" charset="0"/>
              </a:rPr>
              <a:t>Market design Objectives can be</a:t>
            </a:r>
          </a:p>
          <a:p>
            <a:pPr lvl="1"/>
            <a:r>
              <a:rPr lang="en-US" sz="2100" dirty="0" smtClean="0">
                <a:latin typeface="Calibri" panose="020F0502020204030204" pitchFamily="34" charset="0"/>
                <a:cs typeface="Times New Roman" pitchFamily="18" charset="0"/>
              </a:rPr>
              <a:t>Finding solutions to the matching problem which are stable</a:t>
            </a:r>
          </a:p>
          <a:p>
            <a:pPr lvl="1"/>
            <a:r>
              <a:rPr lang="en-US" sz="2100" dirty="0" smtClean="0">
                <a:latin typeface="Calibri" panose="020F0502020204030204" pitchFamily="34" charset="0"/>
                <a:cs typeface="Times New Roman" pitchFamily="18" charset="0"/>
              </a:rPr>
              <a:t>Optimizing welfare of users</a:t>
            </a:r>
          </a:p>
          <a:p>
            <a:pPr lvl="1"/>
            <a:r>
              <a:rPr lang="en-US" sz="2100" dirty="0" smtClean="0">
                <a:latin typeface="Calibri" panose="020F0502020204030204" pitchFamily="34" charset="0"/>
                <a:cs typeface="Times New Roman" pitchFamily="18" charset="0"/>
              </a:rPr>
              <a:t>Fairness between the 2 parties</a:t>
            </a:r>
          </a:p>
          <a:p>
            <a:pPr lvl="1"/>
            <a:r>
              <a:rPr lang="en-US" sz="2100" dirty="0" smtClean="0">
                <a:latin typeface="Calibri" panose="020F0502020204030204" pitchFamily="34" charset="0"/>
                <a:cs typeface="Times New Roman" pitchFamily="18" charset="0"/>
              </a:rPr>
              <a:t>Computational time</a:t>
            </a:r>
          </a:p>
          <a:p>
            <a:pPr lvl="1"/>
            <a:endParaRPr lang="en-US" sz="2100" dirty="0">
              <a:latin typeface="Calibri" panose="020F0502020204030204" pitchFamily="34" charset="0"/>
              <a:cs typeface="Times New Roman" pitchFamily="18" charset="0"/>
            </a:endParaRPr>
          </a:p>
        </p:txBody>
      </p:sp>
      <p:sp>
        <p:nvSpPr>
          <p:cNvPr id="3" name="Title 2"/>
          <p:cNvSpPr>
            <a:spLocks noGrp="1"/>
          </p:cNvSpPr>
          <p:nvPr>
            <p:ph type="title"/>
          </p:nvPr>
        </p:nvSpPr>
        <p:spPr/>
        <p:txBody>
          <a:bodyPr>
            <a:normAutofit/>
          </a:bodyPr>
          <a:lstStyle/>
          <a:p>
            <a:pPr algn="ctr"/>
            <a:r>
              <a:rPr lang="en-US" sz="3200" dirty="0" smtClean="0">
                <a:latin typeface="Calibri" panose="020F0502020204030204" pitchFamily="34" charset="0"/>
              </a:rPr>
              <a:t>Socio-Economic Model</a:t>
            </a:r>
            <a:endParaRPr lang="en-US" sz="32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 xmlns:p14="http://schemas.microsoft.com/office/powerpoint/2010/main" val="37840177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smtClean="0">
                <a:latin typeface="Calibri" panose="020F0502020204030204" pitchFamily="34" charset="0"/>
                <a:cs typeface="Times New Roman" pitchFamily="18" charset="0"/>
              </a:rPr>
              <a:t>Seattle is a open source P2P computing platform</a:t>
            </a:r>
          </a:p>
          <a:p>
            <a:r>
              <a:rPr lang="en-US" sz="2000" dirty="0" smtClean="0">
                <a:latin typeface="Calibri" panose="020F0502020204030204" pitchFamily="34" charset="0"/>
                <a:cs typeface="Times New Roman" pitchFamily="18" charset="0"/>
              </a:rPr>
              <a:t>Has a light weight virtualization middleware</a:t>
            </a:r>
          </a:p>
          <a:p>
            <a:r>
              <a:rPr lang="en-US" sz="2000" dirty="0" smtClean="0">
                <a:latin typeface="Calibri" panose="020F0502020204030204" pitchFamily="34" charset="0"/>
                <a:cs typeface="Times New Roman" pitchFamily="18" charset="0"/>
              </a:rPr>
              <a:t>It is designed to create distributed overlay network over compute resources donated by users</a:t>
            </a:r>
          </a:p>
          <a:p>
            <a:r>
              <a:rPr lang="en-US" sz="2000" dirty="0" smtClean="0">
                <a:latin typeface="Calibri" panose="020F0502020204030204" pitchFamily="34" charset="0"/>
                <a:cs typeface="Times New Roman" pitchFamily="18" charset="0"/>
              </a:rPr>
              <a:t>Core components</a:t>
            </a:r>
          </a:p>
          <a:p>
            <a:pPr lvl="1"/>
            <a:r>
              <a:rPr lang="en-US" sz="2000" dirty="0" smtClean="0">
                <a:latin typeface="Calibri" panose="020F0502020204030204" pitchFamily="34" charset="0"/>
                <a:cs typeface="Times New Roman" pitchFamily="18" charset="0"/>
              </a:rPr>
              <a:t>Node managers: Verifies user credentials, advertises host machine location</a:t>
            </a:r>
          </a:p>
          <a:p>
            <a:pPr lvl="1"/>
            <a:endParaRPr lang="en-US" sz="2000" dirty="0" smtClean="0">
              <a:latin typeface="Calibri" panose="020F0502020204030204" pitchFamily="34" charset="0"/>
              <a:cs typeface="Times New Roman" pitchFamily="18" charset="0"/>
            </a:endParaRPr>
          </a:p>
          <a:p>
            <a:pPr lvl="1"/>
            <a:r>
              <a:rPr lang="en-US" sz="2000" dirty="0" smtClean="0">
                <a:latin typeface="Calibri" panose="020F0502020204030204" pitchFamily="34" charset="0"/>
                <a:cs typeface="Times New Roman" pitchFamily="18" charset="0"/>
              </a:rPr>
              <a:t>Virtual machines(Vessel) : Sandboxed environments for security and performance isolation</a:t>
            </a:r>
          </a:p>
          <a:p>
            <a:pPr marL="393192" lvl="1" indent="0">
              <a:buNone/>
            </a:pPr>
            <a:endParaRPr lang="en-US" sz="2000" dirty="0" smtClean="0">
              <a:latin typeface="Calibri" panose="020F0502020204030204" pitchFamily="34" charset="0"/>
              <a:cs typeface="Times New Roman" pitchFamily="18" charset="0"/>
            </a:endParaRPr>
          </a:p>
          <a:p>
            <a:pPr lvl="1"/>
            <a:r>
              <a:rPr lang="en-US" sz="2000" dirty="0" smtClean="0">
                <a:latin typeface="Calibri" panose="020F0502020204030204" pitchFamily="34" charset="0"/>
                <a:cs typeface="Times New Roman" pitchFamily="18" charset="0"/>
              </a:rPr>
              <a:t>Clearing house: Web based portal which facilitates matching process</a:t>
            </a:r>
          </a:p>
          <a:p>
            <a:pPr lvl="1"/>
            <a:endParaRPr lang="en-US" sz="2000" dirty="0" smtClean="0">
              <a:latin typeface="Calibri" panose="020F0502020204030204" pitchFamily="34" charset="0"/>
              <a:cs typeface="Times New Roman" pitchFamily="18" charset="0"/>
            </a:endParaRPr>
          </a:p>
          <a:p>
            <a:endParaRPr lang="en-US" sz="2000" dirty="0">
              <a:latin typeface="Calibri" panose="020F0502020204030204" pitchFamily="34" charset="0"/>
              <a:cs typeface="Times New Roman" pitchFamily="18" charset="0"/>
            </a:endParaRPr>
          </a:p>
        </p:txBody>
      </p:sp>
      <p:sp>
        <p:nvSpPr>
          <p:cNvPr id="3" name="Title 2"/>
          <p:cNvSpPr>
            <a:spLocks noGrp="1"/>
          </p:cNvSpPr>
          <p:nvPr>
            <p:ph type="title"/>
          </p:nvPr>
        </p:nvSpPr>
        <p:spPr/>
        <p:txBody>
          <a:bodyPr>
            <a:noAutofit/>
          </a:bodyPr>
          <a:lstStyle/>
          <a:p>
            <a:pPr algn="ctr"/>
            <a:r>
              <a:rPr lang="en-US" sz="3200" dirty="0" smtClean="0">
                <a:latin typeface="Calibri" panose="020F0502020204030204" pitchFamily="34" charset="0"/>
              </a:rPr>
              <a:t>Implementation of Social Cloud</a:t>
            </a:r>
            <a:br>
              <a:rPr lang="en-US" sz="3200" dirty="0" smtClean="0">
                <a:latin typeface="Calibri" panose="020F0502020204030204" pitchFamily="34" charset="0"/>
              </a:rPr>
            </a:br>
            <a:r>
              <a:rPr lang="en-US" sz="3200" dirty="0" smtClean="0">
                <a:latin typeface="Calibri" panose="020F0502020204030204" pitchFamily="34" charset="0"/>
              </a:rPr>
              <a:t>Component 1 : Seattle</a:t>
            </a:r>
            <a:endParaRPr lang="en-US" sz="32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 xmlns:p14="http://schemas.microsoft.com/office/powerpoint/2010/main" val="21705279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100" dirty="0" smtClean="0">
                <a:latin typeface="Calibri" panose="020F0502020204030204" pitchFamily="34" charset="0"/>
                <a:cs typeface="Times New Roman" pitchFamily="18" charset="0"/>
              </a:rPr>
              <a:t>Social network integration : To access profile information and friend list</a:t>
            </a:r>
          </a:p>
          <a:p>
            <a:pPr marL="109728" indent="0">
              <a:buNone/>
            </a:pPr>
            <a:endParaRPr lang="en-US" sz="2100" dirty="0" smtClean="0">
              <a:latin typeface="Calibri" panose="020F0502020204030204" pitchFamily="34" charset="0"/>
              <a:cs typeface="Times New Roman" pitchFamily="18" charset="0"/>
            </a:endParaRPr>
          </a:p>
          <a:p>
            <a:r>
              <a:rPr lang="en-US" sz="2100" dirty="0" smtClean="0">
                <a:latin typeface="Calibri" panose="020F0502020204030204" pitchFamily="34" charset="0"/>
                <a:cs typeface="Times New Roman" pitchFamily="18" charset="0"/>
              </a:rPr>
              <a:t>Preference assignment : Define preference of a friend as a consumer and provider</a:t>
            </a:r>
          </a:p>
          <a:p>
            <a:endParaRPr lang="en-US" sz="2100" dirty="0" smtClean="0">
              <a:latin typeface="Calibri" panose="020F0502020204030204" pitchFamily="34" charset="0"/>
              <a:cs typeface="Times New Roman" pitchFamily="18" charset="0"/>
            </a:endParaRPr>
          </a:p>
          <a:p>
            <a:r>
              <a:rPr lang="en-US" sz="2100" dirty="0" smtClean="0">
                <a:latin typeface="Calibri" panose="020F0502020204030204" pitchFamily="34" charset="0"/>
                <a:cs typeface="Times New Roman" pitchFamily="18" charset="0"/>
              </a:rPr>
              <a:t>Social resource allocation : Best effort random allocation</a:t>
            </a:r>
          </a:p>
          <a:p>
            <a:pPr marL="109728" indent="0">
              <a:buNone/>
            </a:pPr>
            <a:endParaRPr lang="en-US" sz="2100" dirty="0" smtClean="0">
              <a:latin typeface="Calibri" panose="020F0502020204030204" pitchFamily="34" charset="0"/>
              <a:cs typeface="Times New Roman" pitchFamily="18" charset="0"/>
            </a:endParaRPr>
          </a:p>
          <a:p>
            <a:endParaRPr lang="en-US" sz="2100" dirty="0" smtClean="0">
              <a:latin typeface="Calibri" panose="020F0502020204030204" pitchFamily="34" charset="0"/>
              <a:cs typeface="Times New Roman" pitchFamily="18" charset="0"/>
            </a:endParaRPr>
          </a:p>
          <a:p>
            <a:endParaRPr lang="en-US" sz="2100" dirty="0">
              <a:latin typeface="Calibri" panose="020F0502020204030204" pitchFamily="34" charset="0"/>
              <a:cs typeface="Times New Roman" pitchFamily="18" charset="0"/>
            </a:endParaRPr>
          </a:p>
        </p:txBody>
      </p:sp>
      <p:sp>
        <p:nvSpPr>
          <p:cNvPr id="3" name="Title 2"/>
          <p:cNvSpPr>
            <a:spLocks noGrp="1"/>
          </p:cNvSpPr>
          <p:nvPr>
            <p:ph type="title"/>
          </p:nvPr>
        </p:nvSpPr>
        <p:spPr>
          <a:xfrm>
            <a:off x="228600" y="274638"/>
            <a:ext cx="8686800" cy="1143000"/>
          </a:xfrm>
        </p:spPr>
        <p:txBody>
          <a:bodyPr>
            <a:noAutofit/>
          </a:bodyPr>
          <a:lstStyle/>
          <a:p>
            <a:pPr algn="ctr"/>
            <a:r>
              <a:rPr lang="en-US" sz="2800" dirty="0" smtClean="0">
                <a:latin typeface="Calibri" panose="020F0502020204030204" pitchFamily="34" charset="0"/>
              </a:rPr>
              <a:t>Implementation of Social Cloud</a:t>
            </a:r>
            <a:br>
              <a:rPr lang="en-US" sz="2800" dirty="0" smtClean="0">
                <a:latin typeface="Calibri" panose="020F0502020204030204" pitchFamily="34" charset="0"/>
              </a:rPr>
            </a:br>
            <a:r>
              <a:rPr lang="en-US" sz="2800" dirty="0" smtClean="0">
                <a:latin typeface="Calibri" panose="020F0502020204030204" pitchFamily="34" charset="0"/>
              </a:rPr>
              <a:t>Component 2: Implementing a Social Clearing House</a:t>
            </a:r>
            <a:endParaRPr lang="en-US" sz="28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 xmlns:p14="http://schemas.microsoft.com/office/powerpoint/2010/main" val="2186122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1981200"/>
          </a:xfrm>
        </p:spPr>
        <p:txBody>
          <a:bodyPr>
            <a:normAutofit fontScale="25000" lnSpcReduction="20000"/>
          </a:bodyPr>
          <a:lstStyle/>
          <a:p>
            <a:pPr algn="just">
              <a:lnSpc>
                <a:spcPct val="170000"/>
              </a:lnSpc>
              <a:buNone/>
            </a:pPr>
            <a:r>
              <a:rPr lang="en-US" sz="5100" dirty="0" smtClean="0">
                <a:latin typeface="Calibri" panose="020F0502020204030204" pitchFamily="34" charset="0"/>
                <a:cs typeface="Times New Roman" pitchFamily="18" charset="0"/>
              </a:rPr>
              <a:t>    </a:t>
            </a:r>
            <a:r>
              <a:rPr lang="en-US" sz="8000" dirty="0" smtClean="0">
                <a:latin typeface="Calibri" panose="020F0502020204030204" pitchFamily="34" charset="0"/>
                <a:cs typeface="Times New Roman" pitchFamily="18" charset="0"/>
              </a:rPr>
              <a:t>Social cloud is defined as “a resource and service sharing framework utilizing relationships established between members of a social network” as cited in </a:t>
            </a:r>
            <a:r>
              <a:rPr lang="en-US" sz="8000" dirty="0" err="1" smtClean="0">
                <a:latin typeface="Calibri" panose="020F0502020204030204" pitchFamily="34" charset="0"/>
                <a:cs typeface="Times New Roman" pitchFamily="18" charset="0"/>
              </a:rPr>
              <a:t>Gayathri</a:t>
            </a:r>
            <a:r>
              <a:rPr lang="en-US" sz="8000" dirty="0" smtClean="0">
                <a:latin typeface="Calibri" panose="020F0502020204030204" pitchFamily="34" charset="0"/>
                <a:cs typeface="Times New Roman" pitchFamily="18" charset="0"/>
              </a:rPr>
              <a:t> K.S, </a:t>
            </a:r>
            <a:r>
              <a:rPr lang="en-US" sz="8000" dirty="0" err="1" smtClean="0">
                <a:latin typeface="Calibri" panose="020F0502020204030204" pitchFamily="34" charset="0"/>
                <a:cs typeface="Times New Roman" pitchFamily="18" charset="0"/>
              </a:rPr>
              <a:t>J.Jaysudha</a:t>
            </a:r>
            <a:r>
              <a:rPr lang="en-US" sz="8000" dirty="0" smtClean="0">
                <a:latin typeface="Calibri" panose="020F0502020204030204" pitchFamily="34" charset="0"/>
                <a:cs typeface="Times New Roman" pitchFamily="18" charset="0"/>
              </a:rPr>
              <a:t>, Tony Thomas “Security Issues of Media Sharing in Social Cloud”. </a:t>
            </a:r>
          </a:p>
          <a:p>
            <a:pPr>
              <a:buNone/>
            </a:pPr>
            <a:r>
              <a:rPr lang="en-US" sz="5100" i="1" dirty="0" smtClean="0">
                <a:latin typeface="Calibri" pitchFamily="34" charset="0"/>
                <a:cs typeface="Calibri" pitchFamily="34" charset="0"/>
              </a:rPr>
              <a:t>		</a:t>
            </a:r>
            <a:r>
              <a:rPr lang="en-US" sz="3800" i="1" dirty="0" smtClean="0">
                <a:latin typeface="Calibri" pitchFamily="34" charset="0"/>
                <a:cs typeface="Calibri" pitchFamily="34" charset="0"/>
              </a:rPr>
              <a:t>															</a:t>
            </a:r>
            <a:r>
              <a:rPr lang="en-US" sz="1100" i="1" dirty="0" smtClean="0">
                <a:latin typeface="Calibri" pitchFamily="34" charset="0"/>
                <a:cs typeface="Calibri" pitchFamily="34" charset="0"/>
              </a:rPr>
              <a:t>	</a:t>
            </a:r>
          </a:p>
          <a:p>
            <a:pPr>
              <a:buNone/>
            </a:pPr>
            <a:endParaRPr lang="en-US" sz="1100" i="1" dirty="0" smtClean="0">
              <a:latin typeface="Calibri" pitchFamily="34" charset="0"/>
              <a:cs typeface="Calibri" pitchFamily="34" charset="0"/>
            </a:endParaRPr>
          </a:p>
          <a:p>
            <a:pPr>
              <a:buNone/>
            </a:pPr>
            <a:r>
              <a:rPr lang="en-US" sz="2400" dirty="0" smtClean="0">
                <a:latin typeface="Calibri" panose="020F0502020204030204" pitchFamily="34" charset="0"/>
                <a:cs typeface="Times New Roman" pitchFamily="18" charset="0"/>
              </a:rPr>
              <a:t>                              </a:t>
            </a:r>
          </a:p>
          <a:p>
            <a:endParaRPr lang="en-US" sz="2400" dirty="0" smtClean="0">
              <a:latin typeface="Calibri" panose="020F0502020204030204" pitchFamily="34" charset="0"/>
              <a:cs typeface="Times New Roman" pitchFamily="18" charset="0"/>
            </a:endParaRPr>
          </a:p>
        </p:txBody>
      </p:sp>
      <p:sp>
        <p:nvSpPr>
          <p:cNvPr id="4" name="Slide Number Placeholder 3"/>
          <p:cNvSpPr>
            <a:spLocks noGrp="1"/>
          </p:cNvSpPr>
          <p:nvPr>
            <p:ph type="sldNum" sz="quarter" idx="12"/>
          </p:nvPr>
        </p:nvSpPr>
        <p:spPr/>
        <p:txBody>
          <a:bodyPr/>
          <a:lstStyle/>
          <a:p>
            <a:fld id="{9CE1FC2A-277A-4969-8F77-417CC19EC2E7}" type="slidenum">
              <a:rPr lang="en-US" smtClean="0"/>
              <a:pPr/>
              <a:t>4</a:t>
            </a:fld>
            <a:endParaRPr lang="en-US"/>
          </a:p>
        </p:txBody>
      </p:sp>
      <p:pic>
        <p:nvPicPr>
          <p:cNvPr id="5" name="Picture 4"/>
          <p:cNvPicPr/>
          <p:nvPr/>
        </p:nvPicPr>
        <p:blipFill>
          <a:blip r:embed="rId2" cstate="print"/>
          <a:srcRect/>
          <a:stretch>
            <a:fillRect/>
          </a:stretch>
        </p:blipFill>
        <p:spPr bwMode="auto">
          <a:xfrm>
            <a:off x="2971800" y="3124200"/>
            <a:ext cx="5943600" cy="3286760"/>
          </a:xfrm>
          <a:prstGeom prst="rect">
            <a:avLst/>
          </a:prstGeom>
          <a:noFill/>
          <a:ln w="9525">
            <a:noFill/>
            <a:miter lim="800000"/>
            <a:headEnd/>
            <a:tailEnd/>
          </a:ln>
        </p:spPr>
      </p:pic>
      <p:sp>
        <p:nvSpPr>
          <p:cNvPr id="6" name="Title 1"/>
          <p:cNvSpPr>
            <a:spLocks noGrp="1"/>
          </p:cNvSpPr>
          <p:nvPr>
            <p:ph type="title"/>
          </p:nvPr>
        </p:nvSpPr>
        <p:spPr>
          <a:xfrm>
            <a:off x="381000" y="152400"/>
            <a:ext cx="8229600" cy="838200"/>
          </a:xfrm>
        </p:spPr>
        <p:txBody>
          <a:bodyPr>
            <a:normAutofit/>
          </a:bodyPr>
          <a:lstStyle/>
          <a:p>
            <a:pPr algn="ctr"/>
            <a:r>
              <a:rPr lang="en-US" sz="3200" dirty="0" smtClean="0">
                <a:latin typeface="Calibri" panose="020F0502020204030204" pitchFamily="34" charset="0"/>
              </a:rPr>
              <a:t>What is a Social Cloud?</a:t>
            </a:r>
            <a:endParaRPr lang="en-US" sz="2800" dirty="0">
              <a:latin typeface="Calibri" panose="020F0502020204030204" pitchFamily="34" charset="0"/>
            </a:endParaRPr>
          </a:p>
        </p:txBody>
      </p:sp>
      <p:sp>
        <p:nvSpPr>
          <p:cNvPr id="7" name="Rectangle 6"/>
          <p:cNvSpPr/>
          <p:nvPr/>
        </p:nvSpPr>
        <p:spPr>
          <a:xfrm>
            <a:off x="0" y="3733800"/>
            <a:ext cx="4572000" cy="1261884"/>
          </a:xfrm>
          <a:prstGeom prst="rect">
            <a:avLst/>
          </a:prstGeom>
        </p:spPr>
        <p:txBody>
          <a:bodyPr>
            <a:spAutoFit/>
          </a:bodyPr>
          <a:lstStyle/>
          <a:p>
            <a:pPr>
              <a:buNone/>
            </a:pPr>
            <a:r>
              <a:rPr lang="en-US" i="1" dirty="0" smtClean="0">
                <a:latin typeface="Calibri" pitchFamily="34" charset="0"/>
                <a:cs typeface="Calibri" pitchFamily="34" charset="0"/>
              </a:rPr>
              <a:t>Fig from wikipedia.org/</a:t>
            </a:r>
          </a:p>
          <a:p>
            <a:pPr>
              <a:buNone/>
            </a:pPr>
            <a:r>
              <a:rPr lang="en-US" i="1" dirty="0" smtClean="0">
                <a:latin typeface="Calibri" pitchFamily="34" charset="0"/>
                <a:cs typeface="Calibri" pitchFamily="34" charset="0"/>
              </a:rPr>
              <a:t>wiki/</a:t>
            </a:r>
            <a:r>
              <a:rPr lang="en-US" i="1" dirty="0" err="1" smtClean="0">
                <a:latin typeface="Calibri" pitchFamily="34" charset="0"/>
                <a:cs typeface="Calibri" pitchFamily="34" charset="0"/>
              </a:rPr>
              <a:t>social_cloud</a:t>
            </a:r>
            <a:endParaRPr lang="en-US" dirty="0" smtClean="0">
              <a:latin typeface="Calibri" pitchFamily="34" charset="0"/>
              <a:cs typeface="Calibri" pitchFamily="34" charset="0"/>
            </a:endParaRPr>
          </a:p>
          <a:p>
            <a:pPr>
              <a:buNone/>
            </a:pPr>
            <a:r>
              <a:rPr lang="en-US" sz="4000" dirty="0" smtClean="0">
                <a:latin typeface="Calibri" panose="020F0502020204030204" pitchFamily="34" charset="0"/>
                <a:cs typeface="Times New Roman" pitchFamily="18" charset="0"/>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smtClean="0">
                <a:latin typeface="Calibri" panose="020F0502020204030204" pitchFamily="34" charset="0"/>
                <a:cs typeface="Times New Roman" pitchFamily="18" charset="0"/>
              </a:rPr>
              <a:t>Matching algorithms</a:t>
            </a:r>
          </a:p>
          <a:p>
            <a:pPr lvl="1"/>
            <a:r>
              <a:rPr lang="en-US" sz="2000" dirty="0" smtClean="0">
                <a:latin typeface="Calibri" panose="020F0502020204030204" pitchFamily="34" charset="0"/>
                <a:cs typeface="Times New Roman" pitchFamily="18" charset="0"/>
              </a:rPr>
              <a:t>Deferred Acceptance algorithm : Best for 2 sided matching. </a:t>
            </a:r>
          </a:p>
          <a:p>
            <a:pPr lvl="1"/>
            <a:r>
              <a:rPr lang="en-US" sz="2000" dirty="0" smtClean="0">
                <a:latin typeface="Calibri" panose="020F0502020204030204" pitchFamily="34" charset="0"/>
                <a:cs typeface="Times New Roman" pitchFamily="18" charset="0"/>
              </a:rPr>
              <a:t>Advantages : Short runtime and stable solution</a:t>
            </a:r>
          </a:p>
          <a:p>
            <a:pPr lvl="1"/>
            <a:r>
              <a:rPr lang="en-US" sz="2000" dirty="0" smtClean="0">
                <a:latin typeface="Calibri" panose="020F0502020204030204" pitchFamily="34" charset="0"/>
                <a:cs typeface="Times New Roman" pitchFamily="18" charset="0"/>
              </a:rPr>
              <a:t>Disadvantages: No welfare guarantee, yields unfair solution</a:t>
            </a:r>
          </a:p>
          <a:p>
            <a:pPr lvl="1"/>
            <a:r>
              <a:rPr lang="en-US" sz="2000" dirty="0" smtClean="0">
                <a:latin typeface="Calibri" panose="020F0502020204030204" pitchFamily="34" charset="0"/>
                <a:cs typeface="Times New Roman" pitchFamily="18" charset="0"/>
              </a:rPr>
              <a:t>Welfare-Optimal algorithm : Yields stable solution with the best welfare score</a:t>
            </a:r>
          </a:p>
          <a:p>
            <a:pPr lvl="1"/>
            <a:r>
              <a:rPr lang="en-US" sz="2000" dirty="0" smtClean="0">
                <a:latin typeface="Calibri" panose="020F0502020204030204" pitchFamily="34" charset="0"/>
                <a:cs typeface="Times New Roman" pitchFamily="18" charset="0"/>
              </a:rPr>
              <a:t>Approximation algorithm shift</a:t>
            </a:r>
          </a:p>
          <a:p>
            <a:pPr lvl="1"/>
            <a:r>
              <a:rPr lang="en-US" sz="2000" dirty="0" smtClean="0">
                <a:latin typeface="Calibri" panose="020F0502020204030204" pitchFamily="34" charset="0"/>
                <a:cs typeface="Times New Roman" pitchFamily="18" charset="0"/>
              </a:rPr>
              <a:t>Genetic Algorithm(GA)</a:t>
            </a:r>
          </a:p>
          <a:p>
            <a:pPr lvl="1"/>
            <a:r>
              <a:rPr lang="en-US" sz="2000" dirty="0" smtClean="0">
                <a:latin typeface="Calibri" panose="020F0502020204030204" pitchFamily="34" charset="0"/>
                <a:cs typeface="Times New Roman" pitchFamily="18" charset="0"/>
              </a:rPr>
              <a:t>Genetic </a:t>
            </a:r>
            <a:r>
              <a:rPr lang="en-US" sz="2000" dirty="0" err="1" smtClean="0">
                <a:latin typeface="Calibri" panose="020F0502020204030204" pitchFamily="34" charset="0"/>
                <a:cs typeface="Times New Roman" pitchFamily="18" charset="0"/>
              </a:rPr>
              <a:t>algo</a:t>
            </a:r>
            <a:r>
              <a:rPr lang="en-US" sz="2000" dirty="0" smtClean="0">
                <a:latin typeface="Calibri" panose="020F0502020204030204" pitchFamily="34" charset="0"/>
                <a:cs typeface="Times New Roman" pitchFamily="18" charset="0"/>
              </a:rPr>
              <a:t> with Threshold accepting </a:t>
            </a:r>
            <a:r>
              <a:rPr lang="en-US" sz="2000" dirty="0" err="1" smtClean="0">
                <a:latin typeface="Calibri" panose="020F0502020204030204" pitchFamily="34" charset="0"/>
                <a:cs typeface="Times New Roman" pitchFamily="18" charset="0"/>
              </a:rPr>
              <a:t>algo</a:t>
            </a:r>
            <a:r>
              <a:rPr lang="en-US" sz="2000" dirty="0" smtClean="0">
                <a:latin typeface="Calibri" panose="020F0502020204030204" pitchFamily="34" charset="0"/>
                <a:cs typeface="Times New Roman" pitchFamily="18" charset="0"/>
              </a:rPr>
              <a:t> (GATA)</a:t>
            </a:r>
          </a:p>
          <a:p>
            <a:r>
              <a:rPr lang="en-US" sz="2000" dirty="0" smtClean="0">
                <a:latin typeface="Calibri" panose="020F0502020204030204" pitchFamily="34" charset="0"/>
                <a:cs typeface="Times New Roman" pitchFamily="18" charset="0"/>
              </a:rPr>
              <a:t>Matching service</a:t>
            </a:r>
          </a:p>
          <a:p>
            <a:pPr lvl="1"/>
            <a:r>
              <a:rPr lang="en-US" sz="2000" dirty="0" err="1" smtClean="0">
                <a:latin typeface="Calibri" panose="020F0502020204030204" pitchFamily="34" charset="0"/>
                <a:cs typeface="Times New Roman" pitchFamily="18" charset="0"/>
              </a:rPr>
              <a:t>RESTful</a:t>
            </a:r>
            <a:r>
              <a:rPr lang="en-US" sz="2000" dirty="0" smtClean="0">
                <a:latin typeface="Calibri" panose="020F0502020204030204" pitchFamily="34" charset="0"/>
                <a:cs typeface="Times New Roman" pitchFamily="18" charset="0"/>
              </a:rPr>
              <a:t> encapsulation of the above algorithms : Batch or Single allocation</a:t>
            </a:r>
          </a:p>
          <a:p>
            <a:endParaRPr lang="en-US" sz="2000" dirty="0">
              <a:latin typeface="Calibri" panose="020F0502020204030204" pitchFamily="34" charset="0"/>
              <a:cs typeface="Times New Roman" pitchFamily="18" charset="0"/>
            </a:endParaRPr>
          </a:p>
        </p:txBody>
      </p:sp>
      <p:sp>
        <p:nvSpPr>
          <p:cNvPr id="3" name="Title 2"/>
          <p:cNvSpPr>
            <a:spLocks noGrp="1"/>
          </p:cNvSpPr>
          <p:nvPr>
            <p:ph type="title"/>
          </p:nvPr>
        </p:nvSpPr>
        <p:spPr/>
        <p:txBody>
          <a:bodyPr>
            <a:noAutofit/>
          </a:bodyPr>
          <a:lstStyle/>
          <a:p>
            <a:pPr algn="ctr"/>
            <a:r>
              <a:rPr lang="en-US" sz="2800" dirty="0">
                <a:latin typeface="Calibri" panose="020F0502020204030204" pitchFamily="34" charset="0"/>
              </a:rPr>
              <a:t>Implementation of Social Cloud</a:t>
            </a:r>
            <a:br>
              <a:rPr lang="en-US" sz="2800" dirty="0">
                <a:latin typeface="Calibri" panose="020F0502020204030204" pitchFamily="34" charset="0"/>
              </a:rPr>
            </a:br>
            <a:r>
              <a:rPr lang="en-US" sz="2800" dirty="0">
                <a:latin typeface="Calibri" panose="020F0502020204030204" pitchFamily="34" charset="0"/>
              </a:rPr>
              <a:t>Component </a:t>
            </a:r>
            <a:r>
              <a:rPr lang="en-US" sz="2800" dirty="0" smtClean="0">
                <a:latin typeface="Calibri" panose="020F0502020204030204" pitchFamily="34" charset="0"/>
              </a:rPr>
              <a:t>3: Preference based matching</a:t>
            </a:r>
            <a:endParaRPr lang="en-US" sz="28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 xmlns:p14="http://schemas.microsoft.com/office/powerpoint/2010/main" val="3738948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latin typeface="Calibri" panose="020F0502020204030204" pitchFamily="34" charset="0"/>
                <a:cs typeface="Times New Roman" pitchFamily="18" charset="0"/>
              </a:rPr>
              <a:t>Allocation algorithm runtime</a:t>
            </a:r>
          </a:p>
          <a:p>
            <a:r>
              <a:rPr lang="en-US" sz="2400" dirty="0" smtClean="0">
                <a:latin typeface="Calibri" panose="020F0502020204030204" pitchFamily="34" charset="0"/>
                <a:cs typeface="Times New Roman" pitchFamily="18" charset="0"/>
              </a:rPr>
              <a:t>Considerations for Stochastic participation</a:t>
            </a:r>
          </a:p>
          <a:p>
            <a:pPr lvl="1"/>
            <a:r>
              <a:rPr lang="en-US" sz="2400" dirty="0" smtClean="0">
                <a:latin typeface="Calibri" panose="020F0502020204030204" pitchFamily="34" charset="0"/>
                <a:cs typeface="Times New Roman" pitchFamily="18" charset="0"/>
              </a:rPr>
              <a:t>Random</a:t>
            </a:r>
          </a:p>
          <a:p>
            <a:pPr lvl="1"/>
            <a:r>
              <a:rPr lang="en-US" sz="2400" dirty="0" smtClean="0">
                <a:latin typeface="Calibri" panose="020F0502020204030204" pitchFamily="34" charset="0"/>
                <a:cs typeface="Times New Roman" pitchFamily="18" charset="0"/>
              </a:rPr>
              <a:t>Greedy</a:t>
            </a:r>
            <a:endParaRPr lang="en-US" sz="2400" dirty="0">
              <a:latin typeface="Calibri" panose="020F0502020204030204" pitchFamily="34" charset="0"/>
              <a:cs typeface="Times New Roman" pitchFamily="18" charset="0"/>
            </a:endParaRPr>
          </a:p>
        </p:txBody>
      </p:sp>
      <p:sp>
        <p:nvSpPr>
          <p:cNvPr id="3" name="Title 2"/>
          <p:cNvSpPr>
            <a:spLocks noGrp="1"/>
          </p:cNvSpPr>
          <p:nvPr>
            <p:ph type="title"/>
          </p:nvPr>
        </p:nvSpPr>
        <p:spPr/>
        <p:txBody>
          <a:bodyPr>
            <a:normAutofit/>
          </a:bodyPr>
          <a:lstStyle/>
          <a:p>
            <a:pPr algn="ctr"/>
            <a:r>
              <a:rPr lang="en-US" sz="3200" dirty="0" smtClean="0">
                <a:latin typeface="Calibri" panose="020F0502020204030204" pitchFamily="34" charset="0"/>
              </a:rPr>
              <a:t>Evaluation</a:t>
            </a:r>
            <a:endParaRPr lang="en-US" sz="32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 xmlns:p14="http://schemas.microsoft.com/office/powerpoint/2010/main" val="31846674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lvl="0" indent="0">
              <a:buNone/>
            </a:pPr>
            <a:r>
              <a:rPr lang="en-GB" sz="2800" b="1" dirty="0" smtClean="0">
                <a:latin typeface="Calibri" pitchFamily="34" charset="0"/>
              </a:rPr>
              <a:t>	Scaling Social Media Applications into Geo 				Distributed Clouds</a:t>
            </a:r>
            <a:endParaRPr lang="en-GB" sz="2800" dirty="0" smtClean="0">
              <a:latin typeface="Calibri" pitchFamily="34" charset="0"/>
            </a:endParaRPr>
          </a:p>
          <a:p>
            <a:pPr marL="109728" lvl="0" indent="0">
              <a:buNone/>
            </a:pPr>
            <a:endParaRPr lang="en-GB" sz="2800" dirty="0" smtClean="0"/>
          </a:p>
          <a:p>
            <a:pPr marL="109728" lvl="0" indent="0">
              <a:buNone/>
            </a:pPr>
            <a:r>
              <a:rPr lang="en-GB" sz="2000" dirty="0" smtClean="0">
                <a:latin typeface="Calibri" pitchFamily="34" charset="0"/>
              </a:rPr>
              <a:t>Authors:</a:t>
            </a:r>
            <a:endParaRPr lang="en-GB" sz="2000" dirty="0">
              <a:latin typeface="Calibri" pitchFamily="34" charset="0"/>
            </a:endParaRPr>
          </a:p>
          <a:p>
            <a:pPr marL="109728" lvl="0" indent="0">
              <a:buNone/>
            </a:pPr>
            <a:r>
              <a:rPr lang="en-GB" sz="2000" dirty="0" smtClean="0">
                <a:latin typeface="Calibri" pitchFamily="34" charset="0"/>
              </a:rPr>
              <a:t>Wu, </a:t>
            </a:r>
            <a:r>
              <a:rPr lang="en-GB" sz="2000" dirty="0" err="1" smtClean="0">
                <a:latin typeface="Calibri" pitchFamily="34" charset="0"/>
              </a:rPr>
              <a:t>Chuan</a:t>
            </a:r>
            <a:r>
              <a:rPr lang="en-GB" sz="2000" dirty="0" smtClean="0">
                <a:latin typeface="Calibri" pitchFamily="34" charset="0"/>
              </a:rPr>
              <a:t> Wu, Member, IEEE, ACM, </a:t>
            </a:r>
          </a:p>
          <a:p>
            <a:pPr marL="109728" lvl="0" indent="0">
              <a:buNone/>
            </a:pPr>
            <a:r>
              <a:rPr lang="en-GB" sz="2000" dirty="0" err="1" smtClean="0">
                <a:latin typeface="Calibri" pitchFamily="34" charset="0"/>
              </a:rPr>
              <a:t>BoLi</a:t>
            </a:r>
            <a:r>
              <a:rPr lang="en-GB" sz="2000" dirty="0" smtClean="0">
                <a:latin typeface="Calibri" pitchFamily="34" charset="0"/>
              </a:rPr>
              <a:t>, Fellow, IEEE, </a:t>
            </a:r>
            <a:r>
              <a:rPr lang="en-GB" sz="2000" dirty="0" err="1" smtClean="0">
                <a:latin typeface="Calibri" pitchFamily="34" charset="0"/>
              </a:rPr>
              <a:t>Linquan</a:t>
            </a:r>
            <a:r>
              <a:rPr lang="en-GB" sz="2000" dirty="0" smtClean="0">
                <a:latin typeface="Calibri" pitchFamily="34" charset="0"/>
              </a:rPr>
              <a:t> Zhang, </a:t>
            </a:r>
            <a:r>
              <a:rPr lang="en-GB" sz="2000" dirty="0" err="1" smtClean="0">
                <a:latin typeface="Calibri" pitchFamily="34" charset="0"/>
              </a:rPr>
              <a:t>Zongpeng</a:t>
            </a:r>
            <a:r>
              <a:rPr lang="en-GB" sz="2000" dirty="0" smtClean="0">
                <a:latin typeface="Calibri" pitchFamily="34" charset="0"/>
              </a:rPr>
              <a:t> Li, and</a:t>
            </a:r>
          </a:p>
          <a:p>
            <a:pPr marL="0" lvl="0" indent="0">
              <a:buNone/>
            </a:pPr>
            <a:r>
              <a:rPr lang="en-GB" sz="2000" dirty="0" smtClean="0">
                <a:latin typeface="Calibri" pitchFamily="34" charset="0"/>
              </a:rPr>
              <a:t>   Francis C. M. Lau, Senior Member, IEEE</a:t>
            </a:r>
          </a:p>
          <a:p>
            <a:pPr marL="109728" indent="0">
              <a:buNone/>
            </a:pPr>
            <a:endParaRPr lang="en-US" sz="2000" dirty="0" smtClean="0">
              <a:latin typeface="Calibri" pitchFamily="34" charset="0"/>
            </a:endParaRPr>
          </a:p>
          <a:p>
            <a:pPr marL="109728" indent="0">
              <a:buNone/>
            </a:pPr>
            <a:r>
              <a:rPr lang="en-US" sz="1100" dirty="0">
                <a:latin typeface="Calibri" pitchFamily="34" charset="0"/>
              </a:rPr>
              <a:t>Manuscript received October 15, 2013; accepted January 29, 2014; approved</a:t>
            </a:r>
          </a:p>
          <a:p>
            <a:pPr marL="109728" indent="0">
              <a:buNone/>
            </a:pPr>
            <a:r>
              <a:rPr lang="en-US" sz="1100" dirty="0">
                <a:latin typeface="Calibri" pitchFamily="34" charset="0"/>
              </a:rPr>
              <a:t>by IEEE/ACM TRANSACTIONS ON NETWORKING Editor L. Ying. This work</a:t>
            </a:r>
          </a:p>
          <a:p>
            <a:pPr marL="109728" indent="0">
              <a:buNone/>
            </a:pPr>
            <a:r>
              <a:rPr lang="en-US" sz="1100" dirty="0" smtClean="0">
                <a:latin typeface="Calibri" pitchFamily="34" charset="0"/>
              </a:rPr>
              <a:t>was </a:t>
            </a:r>
            <a:r>
              <a:rPr lang="en-US" sz="1100" dirty="0">
                <a:latin typeface="Calibri" pitchFamily="34" charset="0"/>
              </a:rPr>
              <a:t>supported in part by a Hong Kong RGC grant under Contract </a:t>
            </a:r>
            <a:r>
              <a:rPr lang="en-US" sz="1100" dirty="0" smtClean="0">
                <a:latin typeface="Calibri" pitchFamily="34" charset="0"/>
              </a:rPr>
              <a:t>HKU717812E</a:t>
            </a:r>
            <a:r>
              <a:rPr lang="en-US" sz="1100" dirty="0">
                <a:latin typeface="Calibri" pitchFamily="34" charset="0"/>
              </a:rPr>
              <a:t>, an RGC grant under Contract 615613, an NSFC/RGC grant </a:t>
            </a:r>
            <a:r>
              <a:rPr lang="en-US" sz="1100" dirty="0" err="1" smtClean="0">
                <a:latin typeface="Calibri" pitchFamily="34" charset="0"/>
              </a:rPr>
              <a:t>underContract</a:t>
            </a:r>
            <a:r>
              <a:rPr lang="en-US" sz="1100" dirty="0" smtClean="0">
                <a:latin typeface="Calibri" pitchFamily="34" charset="0"/>
              </a:rPr>
              <a:t> </a:t>
            </a:r>
            <a:r>
              <a:rPr lang="en-US" sz="1100" dirty="0">
                <a:latin typeface="Calibri" pitchFamily="34" charset="0"/>
              </a:rPr>
              <a:t>N_HKUST610/11, an NSFC grant under Contract U1301253, and a</a:t>
            </a:r>
          </a:p>
          <a:p>
            <a:pPr marL="109728" indent="0">
              <a:buNone/>
            </a:pPr>
            <a:r>
              <a:rPr lang="en-US" sz="1100" dirty="0" err="1">
                <a:latin typeface="Calibri" pitchFamily="34" charset="0"/>
              </a:rPr>
              <a:t>ChinaCache</a:t>
            </a:r>
            <a:r>
              <a:rPr lang="en-US" sz="1100" dirty="0">
                <a:latin typeface="Calibri" pitchFamily="34" charset="0"/>
              </a:rPr>
              <a:t> Int. Corp. grant under Contract CCNT12EG01</a:t>
            </a:r>
          </a:p>
        </p:txBody>
      </p:sp>
      <p:sp>
        <p:nvSpPr>
          <p:cNvPr id="3" name="Title 2"/>
          <p:cNvSpPr>
            <a:spLocks noGrp="1"/>
          </p:cNvSpPr>
          <p:nvPr>
            <p:ph type="title"/>
          </p:nvPr>
        </p:nvSpPr>
        <p:spPr/>
        <p:txBody>
          <a:bodyPr/>
          <a:lstStyle/>
          <a:p>
            <a:r>
              <a:rPr lang="en-US" dirty="0" smtClean="0"/>
              <a:t>IEEE Focus Paper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buClr>
                <a:srgbClr val="2DA2BF"/>
              </a:buClr>
            </a:pPr>
            <a:r>
              <a:rPr lang="en-GB" sz="2000" dirty="0" smtClean="0">
                <a:latin typeface="Calibri" pitchFamily="34" charset="0"/>
                <a:cs typeface="Times New Roman" pitchFamily="18" charset="0"/>
              </a:rPr>
              <a:t>Geo Distributed Clouds.</a:t>
            </a:r>
          </a:p>
          <a:p>
            <a:pPr lvl="0">
              <a:buClr>
                <a:srgbClr val="2DA2BF"/>
              </a:buClr>
            </a:pPr>
            <a:r>
              <a:rPr lang="en-GB" sz="2000" dirty="0" smtClean="0">
                <a:latin typeface="Calibri" pitchFamily="34" charset="0"/>
                <a:cs typeface="Times New Roman" pitchFamily="18" charset="0"/>
              </a:rPr>
              <a:t>How geo distributed cloud can help in scaling social media application. Issues.</a:t>
            </a:r>
          </a:p>
          <a:p>
            <a:pPr lvl="0">
              <a:buClr>
                <a:srgbClr val="2DA2BF"/>
              </a:buClr>
            </a:pPr>
            <a:r>
              <a:rPr lang="en-GB" sz="2000" dirty="0" smtClean="0">
                <a:latin typeface="Calibri" pitchFamily="34" charset="0"/>
                <a:cs typeface="Times New Roman" pitchFamily="18" charset="0"/>
              </a:rPr>
              <a:t>Geo Dispersed Social Cloud Issues. </a:t>
            </a:r>
          </a:p>
          <a:p>
            <a:pPr lvl="0">
              <a:buClr>
                <a:srgbClr val="2DA2BF"/>
              </a:buClr>
            </a:pPr>
            <a:r>
              <a:rPr lang="en-GB" sz="2000" dirty="0" smtClean="0">
                <a:latin typeface="Calibri" pitchFamily="34" charset="0"/>
                <a:cs typeface="Times New Roman" pitchFamily="18" charset="0"/>
              </a:rPr>
              <a:t>System Model Proposed solutions</a:t>
            </a:r>
            <a:r>
              <a:rPr lang="en-GB" sz="2000" dirty="0">
                <a:latin typeface="Calibri" pitchFamily="34" charset="0"/>
                <a:cs typeface="Times New Roman" pitchFamily="18" charset="0"/>
              </a:rPr>
              <a:t> </a:t>
            </a:r>
            <a:r>
              <a:rPr lang="en-GB" sz="2000" dirty="0" smtClean="0">
                <a:latin typeface="Calibri" pitchFamily="34" charset="0"/>
                <a:cs typeface="Times New Roman" pitchFamily="18" charset="0"/>
              </a:rPr>
              <a:t>: One Shot Optimization</a:t>
            </a:r>
          </a:p>
          <a:p>
            <a:pPr lvl="0">
              <a:buClr>
                <a:srgbClr val="2DA2BF"/>
              </a:buClr>
            </a:pPr>
            <a:r>
              <a:rPr lang="en-GB" sz="2000" dirty="0" smtClean="0">
                <a:latin typeface="Calibri" pitchFamily="34" charset="0"/>
                <a:cs typeface="Times New Roman" pitchFamily="18" charset="0"/>
              </a:rPr>
              <a:t>Performance Evaluation</a:t>
            </a:r>
          </a:p>
          <a:p>
            <a:pPr marL="109728" indent="0">
              <a:buNone/>
            </a:pP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
        <p:nvSpPr>
          <p:cNvPr id="4" name="Title 3"/>
          <p:cNvSpPr>
            <a:spLocks noGrp="1"/>
          </p:cNvSpPr>
          <p:nvPr>
            <p:ph type="title"/>
          </p:nvPr>
        </p:nvSpPr>
        <p:spPr/>
        <p:txBody>
          <a:bodyPr>
            <a:normAutofit/>
          </a:bodyPr>
          <a:lstStyle/>
          <a:p>
            <a:r>
              <a:rPr lang="en-GB" sz="3200" dirty="0" smtClean="0">
                <a:solidFill>
                  <a:schemeClr val="tx1"/>
                </a:solidFill>
                <a:latin typeface="Calibri" pitchFamily="34" charset="0"/>
                <a:cs typeface="Times New Roman" pitchFamily="18" charset="0"/>
              </a:rPr>
              <a:t>What will we mainly discuss about</a:t>
            </a:r>
            <a:endParaRPr lang="en-US" sz="3200" dirty="0">
              <a:latin typeface="Calibri"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lvl="0" indent="0">
              <a:buClr>
                <a:srgbClr val="2DA2BF"/>
              </a:buClr>
              <a:buNone/>
            </a:pPr>
            <a:endParaRPr lang="en-US" sz="2000" dirty="0" smtClean="0">
              <a:solidFill>
                <a:prstClr val="black"/>
              </a:solidFill>
              <a:latin typeface="Calibri" pitchFamily="34" charset="0"/>
              <a:cs typeface="Times New Roman" pitchFamily="18" charset="0"/>
            </a:endParaRPr>
          </a:p>
          <a:p>
            <a:pPr lvl="0">
              <a:buClr>
                <a:srgbClr val="2DA2BF"/>
              </a:buClr>
            </a:pPr>
            <a:r>
              <a:rPr lang="en-US" sz="2000" dirty="0" smtClean="0">
                <a:latin typeface="Calibri" pitchFamily="34" charset="0"/>
                <a:cs typeface="Times New Roman" pitchFamily="18" charset="0"/>
              </a:rPr>
              <a:t>Various cloud service providers : EC2, S3, Microsoft Azure, Google App Engine. </a:t>
            </a:r>
          </a:p>
          <a:p>
            <a:pPr lvl="0">
              <a:buClr>
                <a:srgbClr val="2DA2BF"/>
              </a:buClr>
            </a:pPr>
            <a:r>
              <a:rPr lang="en-US" sz="2000" dirty="0" smtClean="0">
                <a:latin typeface="Calibri" pitchFamily="34" charset="0"/>
                <a:cs typeface="Times New Roman" pitchFamily="18" charset="0"/>
              </a:rPr>
              <a:t>Provides services to one or more geo locations.</a:t>
            </a:r>
          </a:p>
          <a:p>
            <a:pPr lvl="0">
              <a:buClr>
                <a:srgbClr val="2DA2BF"/>
              </a:buClr>
            </a:pPr>
            <a:r>
              <a:rPr lang="en-US" sz="2000" dirty="0" smtClean="0">
                <a:latin typeface="Calibri" pitchFamily="34" charset="0"/>
                <a:cs typeface="Times New Roman" pitchFamily="18" charset="0"/>
              </a:rPr>
              <a:t>One service provider can not full fill all demand equally well for all the locations for Geo distributed Cloud.</a:t>
            </a:r>
          </a:p>
          <a:p>
            <a:pPr lvl="0">
              <a:buClr>
                <a:srgbClr val="2DA2BF"/>
              </a:buClr>
            </a:pPr>
            <a:r>
              <a:rPr lang="en-US" sz="2000" dirty="0" smtClean="0">
                <a:latin typeface="Calibri" pitchFamily="34" charset="0"/>
                <a:cs typeface="Times New Roman" pitchFamily="18" charset="0"/>
              </a:rPr>
              <a:t>Different cloud service providers who have data centers in different geo location collaborate together based on certain standards and policies.</a:t>
            </a:r>
          </a:p>
          <a:p>
            <a:pPr lvl="0">
              <a:buClr>
                <a:srgbClr val="2DA2BF"/>
              </a:buClr>
            </a:pPr>
            <a:r>
              <a:rPr lang="en-US" sz="2000" dirty="0" smtClean="0">
                <a:latin typeface="Calibri" pitchFamily="34" charset="0"/>
                <a:cs typeface="Times New Roman" pitchFamily="18" charset="0"/>
              </a:rPr>
              <a:t>This Collaboration provides  geo dispersed cloud service platform to truly fulfill the promise of cloud computing.</a:t>
            </a:r>
          </a:p>
          <a:p>
            <a:pPr lvl="0">
              <a:buClr>
                <a:srgbClr val="2DA2BF"/>
              </a:buClr>
            </a:pPr>
            <a:r>
              <a:rPr lang="en-US" sz="2000" dirty="0" smtClean="0">
                <a:latin typeface="Calibri" pitchFamily="34" charset="0"/>
                <a:cs typeface="Times New Roman" pitchFamily="18" charset="0"/>
              </a:rPr>
              <a:t>Social media applications such as </a:t>
            </a:r>
            <a:r>
              <a:rPr lang="en-US" sz="2000" dirty="0">
                <a:latin typeface="Calibri" pitchFamily="34" charset="0"/>
                <a:cs typeface="Times New Roman" pitchFamily="18" charset="0"/>
              </a:rPr>
              <a:t>F</a:t>
            </a:r>
            <a:r>
              <a:rPr lang="en-US" sz="2000" dirty="0" smtClean="0">
                <a:latin typeface="Calibri" pitchFamily="34" charset="0"/>
                <a:cs typeface="Times New Roman" pitchFamily="18" charset="0"/>
              </a:rPr>
              <a:t>acebook, </a:t>
            </a:r>
            <a:r>
              <a:rPr lang="en-US" sz="2000" dirty="0" err="1">
                <a:latin typeface="Calibri" pitchFamily="34" charset="0"/>
                <a:cs typeface="Times New Roman" pitchFamily="18" charset="0"/>
              </a:rPr>
              <a:t>Y</a:t>
            </a:r>
            <a:r>
              <a:rPr lang="en-US" sz="2000" dirty="0" err="1" smtClean="0">
                <a:latin typeface="Calibri" pitchFamily="34" charset="0"/>
                <a:cs typeface="Times New Roman" pitchFamily="18" charset="0"/>
              </a:rPr>
              <a:t>outube</a:t>
            </a:r>
            <a:r>
              <a:rPr lang="en-US" sz="2000" dirty="0" smtClean="0">
                <a:latin typeface="Calibri" pitchFamily="34" charset="0"/>
                <a:cs typeface="Times New Roman" pitchFamily="18" charset="0"/>
              </a:rPr>
              <a:t>, twitter means dynamic demand.</a:t>
            </a:r>
          </a:p>
          <a:p>
            <a:endParaRPr lang="en-US" dirty="0" smtClean="0"/>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
        <p:nvSpPr>
          <p:cNvPr id="4" name="Title 3"/>
          <p:cNvSpPr>
            <a:spLocks noGrp="1"/>
          </p:cNvSpPr>
          <p:nvPr>
            <p:ph type="title"/>
          </p:nvPr>
        </p:nvSpPr>
        <p:spPr>
          <a:xfrm>
            <a:off x="457200" y="274638"/>
            <a:ext cx="8229600" cy="1477962"/>
          </a:xfrm>
        </p:spPr>
        <p:txBody>
          <a:bodyPr>
            <a:normAutofit/>
          </a:bodyPr>
          <a:lstStyle/>
          <a:p>
            <a:r>
              <a:rPr lang="en-US" sz="3200" dirty="0" smtClean="0">
                <a:solidFill>
                  <a:schemeClr val="tx1"/>
                </a:solidFill>
                <a:latin typeface="Calibri" pitchFamily="34" charset="0"/>
                <a:cs typeface="Times New Roman" pitchFamily="18" charset="0"/>
              </a:rPr>
              <a:t>Geo distributed clouds</a:t>
            </a:r>
            <a:endParaRPr lang="en-US" sz="3200" dirty="0">
              <a:latin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828800"/>
            <a:ext cx="8229600" cy="4178491"/>
          </a:xfrm>
        </p:spPr>
        <p:txBody>
          <a:bodyPr>
            <a:noAutofit/>
          </a:bodyPr>
          <a:lstStyle/>
          <a:p>
            <a:pPr lvl="0">
              <a:buClr>
                <a:srgbClr val="2DA2BF"/>
              </a:buClr>
            </a:pPr>
            <a:r>
              <a:rPr lang="en-US" sz="2000" dirty="0">
                <a:solidFill>
                  <a:prstClr val="black"/>
                </a:solidFill>
                <a:latin typeface="Calibri" pitchFamily="34" charset="0"/>
                <a:cs typeface="Times New Roman" pitchFamily="18" charset="0"/>
              </a:rPr>
              <a:t>Geographically distributed cloud can provide </a:t>
            </a:r>
            <a:r>
              <a:rPr lang="en-US" sz="2000" dirty="0" smtClean="0">
                <a:solidFill>
                  <a:prstClr val="black"/>
                </a:solidFill>
                <a:latin typeface="Calibri" pitchFamily="34" charset="0"/>
                <a:cs typeface="Times New Roman" pitchFamily="18" charset="0"/>
              </a:rPr>
              <a:t>services to the user in near proximity.</a:t>
            </a:r>
          </a:p>
          <a:p>
            <a:pPr lvl="0">
              <a:buClr>
                <a:srgbClr val="2DA2BF"/>
              </a:buClr>
            </a:pPr>
            <a:r>
              <a:rPr lang="en-US" sz="2000" dirty="0" smtClean="0">
                <a:latin typeface="Calibri" pitchFamily="34" charset="0"/>
                <a:cs typeface="Times New Roman" pitchFamily="18" charset="0"/>
              </a:rPr>
              <a:t>Users from different location in worlds are interconnected based on some relationship. They can requests the content from all over the globe. Also the user’s behavior is very inconsistent and volatile. </a:t>
            </a:r>
          </a:p>
          <a:p>
            <a:pPr lvl="0">
              <a:buClr>
                <a:srgbClr val="2DA2BF"/>
              </a:buClr>
            </a:pPr>
            <a:r>
              <a:rPr lang="en-US" sz="2000" dirty="0" smtClean="0">
                <a:latin typeface="Calibri" pitchFamily="34" charset="0"/>
                <a:cs typeface="Times New Roman" pitchFamily="18" charset="0"/>
              </a:rPr>
              <a:t>large user base, multimedia contents, millions of requests demands large storage and high bandwidth.</a:t>
            </a:r>
          </a:p>
          <a:p>
            <a:pPr lvl="0">
              <a:buClr>
                <a:srgbClr val="2DA2BF"/>
              </a:buClr>
            </a:pPr>
            <a:r>
              <a:rPr lang="en-US" sz="2000" dirty="0" smtClean="0">
                <a:latin typeface="Calibri" pitchFamily="34" charset="0"/>
                <a:cs typeface="Times New Roman" pitchFamily="18" charset="0"/>
              </a:rPr>
              <a:t>Imposes very strict requirement on response latency in serving and viewing requests. specially for videos.</a:t>
            </a:r>
          </a:p>
          <a:p>
            <a:pPr lvl="0">
              <a:buClr>
                <a:srgbClr val="2DA2BF"/>
              </a:buClr>
            </a:pPr>
            <a:r>
              <a:rPr lang="en-US" sz="2000" dirty="0" smtClean="0">
                <a:latin typeface="Calibri" pitchFamily="34" charset="0"/>
                <a:cs typeface="Times New Roman" pitchFamily="18" charset="0"/>
              </a:rPr>
              <a:t>As most of the videos are short, even a delay of few seconds is intolerable and may annoy the user.</a:t>
            </a:r>
          </a:p>
          <a:p>
            <a:pPr marL="109728" lvl="0" indent="0">
              <a:buClr>
                <a:srgbClr val="2DA2BF"/>
              </a:buClr>
              <a:buNone/>
            </a:pPr>
            <a:endParaRPr lang="en-US" sz="2000" dirty="0" smtClean="0">
              <a:latin typeface="Calibri" pitchFamily="34" charset="0"/>
              <a:cs typeface="Times New Roman" pitchFamily="18" charset="0"/>
            </a:endParaRPr>
          </a:p>
          <a:p>
            <a:endParaRPr lang="en-US" sz="2000" dirty="0" smtClean="0">
              <a:latin typeface="Times New Roman" pitchFamily="18" charset="0"/>
              <a:cs typeface="Times New Roman" pitchFamily="18" charset="0"/>
            </a:endParaRPr>
          </a:p>
          <a:p>
            <a:pPr lvl="0">
              <a:buNone/>
            </a:pPr>
            <a:r>
              <a:rPr lang="en-US" sz="2000" dirty="0" smtClean="0">
                <a:latin typeface="Times New Roman" pitchFamily="18" charset="0"/>
                <a:cs typeface="Times New Roman" pitchFamily="18" charset="0"/>
              </a:rPr>
              <a:t> </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
        <p:nvSpPr>
          <p:cNvPr id="4" name="Title 3"/>
          <p:cNvSpPr>
            <a:spLocks noGrp="1"/>
          </p:cNvSpPr>
          <p:nvPr>
            <p:ph type="title"/>
          </p:nvPr>
        </p:nvSpPr>
        <p:spPr>
          <a:xfrm>
            <a:off x="457200" y="533400"/>
            <a:ext cx="8229600" cy="1143000"/>
          </a:xfrm>
        </p:spPr>
        <p:txBody>
          <a:bodyPr>
            <a:noAutofit/>
          </a:bodyPr>
          <a:lstStyle/>
          <a:p>
            <a:r>
              <a:rPr lang="en-GB" sz="3200" dirty="0" smtClean="0">
                <a:solidFill>
                  <a:schemeClr val="tx1"/>
                </a:solidFill>
                <a:latin typeface="Calibri" pitchFamily="34" charset="0"/>
              </a:rPr>
              <a:t>How geo distributed cloud can help in scaling social media application</a:t>
            </a:r>
            <a:endParaRPr lang="en-US" sz="32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46</a:t>
            </a:fld>
            <a:endParaRPr lang="en-US"/>
          </a:p>
        </p:txBody>
      </p:sp>
      <p:sp>
        <p:nvSpPr>
          <p:cNvPr id="4" name="Title 3"/>
          <p:cNvSpPr>
            <a:spLocks noGrp="1"/>
          </p:cNvSpPr>
          <p:nvPr>
            <p:ph type="title"/>
          </p:nvPr>
        </p:nvSpPr>
        <p:spPr>
          <a:xfrm>
            <a:off x="457200" y="274638"/>
            <a:ext cx="8229600" cy="1477962"/>
          </a:xfrm>
        </p:spPr>
        <p:txBody>
          <a:bodyPr>
            <a:normAutofit/>
          </a:bodyPr>
          <a:lstStyle/>
          <a:p>
            <a:r>
              <a:rPr lang="en-GB" sz="3200" dirty="0" smtClean="0">
                <a:solidFill>
                  <a:schemeClr val="tx1"/>
                </a:solidFill>
                <a:latin typeface="Calibri" pitchFamily="34" charset="0"/>
                <a:cs typeface="Times New Roman" pitchFamily="18" charset="0"/>
              </a:rPr>
              <a:t>How geo distributed cloud can help in scaling social media application continue….</a:t>
            </a:r>
            <a:endParaRPr lang="en-US" sz="3200" dirty="0">
              <a:latin typeface="Calibri" pitchFamily="34" charset="0"/>
              <a:cs typeface="Times New Roman" pitchFamily="18" charset="0"/>
            </a:endParaRPr>
          </a:p>
        </p:txBody>
      </p:sp>
      <p:sp>
        <p:nvSpPr>
          <p:cNvPr id="8" name="Content Placeholder 7"/>
          <p:cNvSpPr>
            <a:spLocks noGrp="1"/>
          </p:cNvSpPr>
          <p:nvPr>
            <p:ph idx="1"/>
          </p:nvPr>
        </p:nvSpPr>
        <p:spPr>
          <a:xfrm>
            <a:off x="457200" y="1981200"/>
            <a:ext cx="8229600" cy="4026091"/>
          </a:xfrm>
        </p:spPr>
        <p:txBody>
          <a:bodyPr/>
          <a:lstStyle/>
          <a:p>
            <a:r>
              <a:rPr lang="en-US" sz="2000" dirty="0" smtClean="0">
                <a:latin typeface="Calibri" pitchFamily="34" charset="0"/>
                <a:cs typeface="Times New Roman" pitchFamily="18" charset="0"/>
              </a:rPr>
              <a:t>Geo distributed cloud can provide effective request distribution. </a:t>
            </a:r>
          </a:p>
          <a:p>
            <a:pPr lvl="0"/>
            <a:r>
              <a:rPr lang="en-US" sz="2000" dirty="0" smtClean="0">
                <a:latin typeface="Calibri" pitchFamily="34" charset="0"/>
                <a:cs typeface="Times New Roman" pitchFamily="18" charset="0"/>
              </a:rPr>
              <a:t>The </a:t>
            </a:r>
            <a:r>
              <a:rPr lang="en-US" sz="2000" dirty="0">
                <a:latin typeface="Calibri" pitchFamily="34" charset="0"/>
                <a:cs typeface="Times New Roman" pitchFamily="18" charset="0"/>
              </a:rPr>
              <a:t>social network applications can be migrated to </a:t>
            </a:r>
            <a:r>
              <a:rPr lang="en-US" sz="2000" dirty="0" smtClean="0">
                <a:latin typeface="Calibri" pitchFamily="34" charset="0"/>
                <a:cs typeface="Times New Roman" pitchFamily="18" charset="0"/>
              </a:rPr>
              <a:t>geo </a:t>
            </a:r>
            <a:r>
              <a:rPr lang="en-US" sz="2000" dirty="0">
                <a:latin typeface="Calibri" pitchFamily="34" charset="0"/>
                <a:cs typeface="Times New Roman" pitchFamily="18" charset="0"/>
              </a:rPr>
              <a:t>distributed cloud </a:t>
            </a:r>
            <a:r>
              <a:rPr lang="en-US" sz="2000" dirty="0" smtClean="0">
                <a:latin typeface="Calibri" pitchFamily="34" charset="0"/>
                <a:cs typeface="Times New Roman" pitchFamily="18" charset="0"/>
              </a:rPr>
              <a:t>infrastructure.</a:t>
            </a:r>
          </a:p>
          <a:p>
            <a:r>
              <a:rPr lang="en-US" sz="2000" dirty="0" smtClean="0">
                <a:latin typeface="Calibri" pitchFamily="34" charset="0"/>
                <a:cs typeface="Times New Roman" pitchFamily="18" charset="0"/>
              </a:rPr>
              <a:t>Automatic </a:t>
            </a:r>
            <a:r>
              <a:rPr lang="en-US" sz="2000" dirty="0">
                <a:latin typeface="Calibri" pitchFamily="34" charset="0"/>
                <a:cs typeface="Times New Roman" pitchFamily="18" charset="0"/>
              </a:rPr>
              <a:t>on demand provisioning of servers </a:t>
            </a:r>
            <a:r>
              <a:rPr lang="en-US" sz="2000" dirty="0" smtClean="0">
                <a:latin typeface="Calibri" pitchFamily="34" charset="0"/>
                <a:cs typeface="Times New Roman" pitchFamily="18" charset="0"/>
              </a:rPr>
              <a:t>provides </a:t>
            </a:r>
            <a:r>
              <a:rPr lang="en-US" sz="2000" dirty="0">
                <a:latin typeface="Calibri" pitchFamily="34" charset="0"/>
                <a:cs typeface="Times New Roman" pitchFamily="18" charset="0"/>
              </a:rPr>
              <a:t>infinite on demand cloud </a:t>
            </a:r>
            <a:r>
              <a:rPr lang="en-US" sz="2000" dirty="0" smtClean="0">
                <a:latin typeface="Calibri" pitchFamily="34" charset="0"/>
                <a:cs typeface="Times New Roman" pitchFamily="18" charset="0"/>
              </a:rPr>
              <a:t>resources.</a:t>
            </a:r>
          </a:p>
          <a:p>
            <a:r>
              <a:rPr lang="en-US" sz="2000" dirty="0" smtClean="0">
                <a:latin typeface="Calibri" pitchFamily="34" charset="0"/>
                <a:cs typeface="Times New Roman" pitchFamily="18" charset="0"/>
              </a:rPr>
              <a:t>Much </a:t>
            </a:r>
            <a:r>
              <a:rPr lang="en-US" sz="2000" dirty="0">
                <a:latin typeface="Calibri" pitchFamily="34" charset="0"/>
                <a:cs typeface="Times New Roman" pitchFamily="18" charset="0"/>
              </a:rPr>
              <a:t>larger capacities for storage and </a:t>
            </a:r>
            <a:r>
              <a:rPr lang="en-US" sz="2000" dirty="0" smtClean="0">
                <a:latin typeface="Calibri" pitchFamily="34" charset="0"/>
                <a:cs typeface="Times New Roman" pitchFamily="18" charset="0"/>
              </a:rPr>
              <a:t>bandwidth </a:t>
            </a:r>
            <a:r>
              <a:rPr lang="en-US" sz="2000" dirty="0">
                <a:latin typeface="Calibri" pitchFamily="34" charset="0"/>
                <a:cs typeface="Times New Roman" pitchFamily="18" charset="0"/>
              </a:rPr>
              <a:t>to handle large user base and millions of requests. Low latency in streaming videos</a:t>
            </a:r>
            <a:r>
              <a:rPr lang="en-US" sz="2000" dirty="0" smtClean="0">
                <a:latin typeface="Calibri" pitchFamily="34" charset="0"/>
                <a:cs typeface="Times New Roman" pitchFamily="18" charset="0"/>
              </a:rPr>
              <a:t>.</a:t>
            </a:r>
          </a:p>
          <a:p>
            <a:r>
              <a:rPr lang="en-US" sz="2000" dirty="0">
                <a:latin typeface="Calibri" pitchFamily="34" charset="0"/>
                <a:cs typeface="Times New Roman" pitchFamily="18" charset="0"/>
              </a:rPr>
              <a:t>Less management effort and operational </a:t>
            </a:r>
            <a:r>
              <a:rPr lang="en-US" sz="2000" dirty="0" smtClean="0">
                <a:latin typeface="Calibri" pitchFamily="34" charset="0"/>
                <a:cs typeface="Times New Roman" pitchFamily="18" charset="0"/>
              </a:rPr>
              <a:t>costs.</a:t>
            </a:r>
            <a:endParaRPr lang="en-US" sz="2000" dirty="0">
              <a:latin typeface="Calibri" pitchFamily="34" charset="0"/>
              <a:cs typeface="Times New Roman" pitchFamily="18" charset="0"/>
            </a:endParaRPr>
          </a:p>
          <a:p>
            <a:pPr lvl="0"/>
            <a:endParaRPr lang="en-US" sz="2000" dirty="0" smtClean="0">
              <a:latin typeface="Times New Roman" pitchFamily="18" charset="0"/>
              <a:cs typeface="Times New Roman" pitchFamily="18" charset="0"/>
            </a:endParaRPr>
          </a:p>
          <a:p>
            <a:pPr lvl="0"/>
            <a:endParaRPr lang="en-US" sz="2000" dirty="0">
              <a:latin typeface="Times New Roman" pitchFamily="18" charset="0"/>
              <a:cs typeface="Times New Roman" pitchFamily="18" charset="0"/>
            </a:endParaRPr>
          </a:p>
          <a:p>
            <a:pPr lvl="0"/>
            <a:endParaRPr lang="en-US" sz="2000" dirty="0">
              <a:latin typeface="Times New Roman" pitchFamily="18" charset="0"/>
              <a:cs typeface="Times New Roman" pitchFamily="18" charset="0"/>
            </a:endParaRPr>
          </a:p>
          <a:p>
            <a:pPr lvl="0"/>
            <a:endParaRPr lang="en-US" sz="2000" dirty="0" smtClean="0">
              <a:latin typeface="Calibri" pitchFamily="34" charset="0"/>
              <a:cs typeface="Times New Roman" pitchFamily="18" charset="0"/>
            </a:endParaRPr>
          </a:p>
          <a:p>
            <a:pPr lvl="0"/>
            <a:endParaRPr lang="en-US" sz="2000" dirty="0">
              <a:latin typeface="Calibri" pitchFamily="34"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Autofit/>
          </a:bodyPr>
          <a:lstStyle/>
          <a:p>
            <a:pPr marL="139700" lvl="0" indent="0">
              <a:buClr>
                <a:schemeClr val="dk1"/>
              </a:buClr>
              <a:buSzPct val="166666"/>
              <a:buNone/>
            </a:pPr>
            <a:endParaRPr lang="en-US" sz="2000" dirty="0" smtClean="0">
              <a:latin typeface="Times New Roman" pitchFamily="18" charset="0"/>
              <a:cs typeface="Times New Roman" pitchFamily="18" charset="0"/>
            </a:endParaRPr>
          </a:p>
          <a:p>
            <a:pPr marL="139700" lvl="0" indent="0">
              <a:buClr>
                <a:schemeClr val="dk1"/>
              </a:buClr>
              <a:buSzPct val="166666"/>
              <a:buNone/>
            </a:pPr>
            <a:endParaRPr lang="en-US" sz="2000" dirty="0">
              <a:latin typeface="Times New Roman" pitchFamily="18" charset="0"/>
              <a:cs typeface="Times New Roman" pitchFamily="18" charset="0"/>
            </a:endParaRPr>
          </a:p>
          <a:p>
            <a:pPr marL="139700" lvl="0" indent="0">
              <a:buClr>
                <a:schemeClr val="dk1"/>
              </a:buClr>
              <a:buSzPct val="166666"/>
              <a:buNone/>
            </a:pPr>
            <a:endParaRPr lang="en-US" sz="2000" dirty="0" smtClean="0">
              <a:latin typeface="Times New Roman" pitchFamily="18" charset="0"/>
              <a:cs typeface="Times New Roman" pitchFamily="18" charset="0"/>
            </a:endParaRPr>
          </a:p>
          <a:p>
            <a:pPr marL="139700" lvl="0" indent="0">
              <a:buClr>
                <a:schemeClr val="dk1"/>
              </a:buClr>
              <a:buSzPct val="166666"/>
              <a:buNone/>
            </a:pPr>
            <a:endParaRPr lang="en-US" sz="2000" dirty="0">
              <a:latin typeface="Times New Roman" pitchFamily="18" charset="0"/>
              <a:cs typeface="Times New Roman" pitchFamily="18" charset="0"/>
            </a:endParaRPr>
          </a:p>
          <a:p>
            <a:pPr marL="139700" lvl="0" indent="0">
              <a:buClr>
                <a:schemeClr val="dk1"/>
              </a:buClr>
              <a:buSzPct val="166666"/>
              <a:buNone/>
            </a:pPr>
            <a:endParaRPr lang="en-US" sz="2000" dirty="0" smtClean="0">
              <a:latin typeface="Times New Roman" pitchFamily="18" charset="0"/>
              <a:cs typeface="Times New Roman" pitchFamily="18" charset="0"/>
            </a:endParaRPr>
          </a:p>
          <a:p>
            <a:pPr marL="139700" lvl="0" indent="0">
              <a:buClr>
                <a:schemeClr val="dk1"/>
              </a:buClr>
              <a:buSzPct val="166666"/>
              <a:buNone/>
            </a:pPr>
            <a:endParaRPr lang="en-US" sz="2000" dirty="0">
              <a:latin typeface="Times New Roman" pitchFamily="18" charset="0"/>
              <a:cs typeface="Times New Roman" pitchFamily="18" charset="0"/>
            </a:endParaRPr>
          </a:p>
          <a:p>
            <a:pPr marL="139700" lvl="0" indent="0">
              <a:buClr>
                <a:schemeClr val="dk1"/>
              </a:buClr>
              <a:buSzPct val="166666"/>
              <a:buNone/>
            </a:pPr>
            <a:endParaRPr lang="en-US" sz="2000" dirty="0" smtClean="0">
              <a:latin typeface="Times New Roman" pitchFamily="18" charset="0"/>
              <a:cs typeface="Times New Roman" pitchFamily="18" charset="0"/>
            </a:endParaRPr>
          </a:p>
          <a:p>
            <a:pPr marL="139700" lvl="0" indent="0">
              <a:buClr>
                <a:schemeClr val="dk1"/>
              </a:buClr>
              <a:buSzPct val="166666"/>
              <a:buNone/>
            </a:pPr>
            <a:endParaRPr lang="en-US" sz="2000" dirty="0">
              <a:latin typeface="Times New Roman" pitchFamily="18" charset="0"/>
              <a:cs typeface="Times New Roman" pitchFamily="18" charset="0"/>
            </a:endParaRPr>
          </a:p>
          <a:p>
            <a:pPr marL="139700" lvl="0" indent="0">
              <a:buClr>
                <a:schemeClr val="dk1"/>
              </a:buClr>
              <a:buSzPct val="166666"/>
              <a:buNone/>
            </a:pPr>
            <a:endParaRPr lang="en-US" sz="2000" dirty="0" smtClean="0">
              <a:latin typeface="Times New Roman" pitchFamily="18" charset="0"/>
              <a:cs typeface="Times New Roman" pitchFamily="18" charset="0"/>
            </a:endParaRPr>
          </a:p>
          <a:p>
            <a:pPr marL="139700" lvl="0" indent="0">
              <a:buClr>
                <a:schemeClr val="dk1"/>
              </a:buClr>
              <a:buSzPct val="166666"/>
              <a:buNone/>
            </a:pPr>
            <a:endParaRPr lang="en-US" sz="2000" dirty="0">
              <a:latin typeface="Times New Roman" pitchFamily="18" charset="0"/>
              <a:cs typeface="Times New Roman" pitchFamily="18" charset="0"/>
            </a:endParaRPr>
          </a:p>
          <a:p>
            <a:pPr marL="139700" lvl="0" indent="0">
              <a:buClr>
                <a:schemeClr val="dk1"/>
              </a:buClr>
              <a:buSzPct val="166666"/>
              <a:buNone/>
            </a:pPr>
            <a:endParaRPr lang="en-US" sz="2000" dirty="0" smtClean="0">
              <a:latin typeface="Times New Roman" pitchFamily="18" charset="0"/>
              <a:cs typeface="Times New Roman" pitchFamily="18" charset="0"/>
            </a:endParaRPr>
          </a:p>
          <a:p>
            <a:pPr marL="139700" lvl="0" indent="0">
              <a:buClr>
                <a:schemeClr val="dk1"/>
              </a:buClr>
              <a:buSzPct val="166666"/>
              <a:buNone/>
            </a:pPr>
            <a:endParaRPr lang="en-US" sz="2000" dirty="0">
              <a:latin typeface="Times New Roman" pitchFamily="18" charset="0"/>
              <a:cs typeface="Times New Roman" pitchFamily="18" charset="0"/>
            </a:endParaRPr>
          </a:p>
          <a:p>
            <a:pPr marL="139700" lvl="0" indent="0">
              <a:buClr>
                <a:schemeClr val="dk1"/>
              </a:buClr>
              <a:buSzPct val="166666"/>
              <a:buNone/>
            </a:pPr>
            <a:r>
              <a:rPr lang="en-US" sz="2000" dirty="0" smtClean="0">
                <a:latin typeface="Times New Roman" pitchFamily="18" charset="0"/>
                <a:cs typeface="Times New Roman" pitchFamily="18" charset="0"/>
              </a:rPr>
              <a:t>Fig 1. Geo Distributed cloud model</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47</a:t>
            </a:fld>
            <a:endParaRPr lang="en-US"/>
          </a:p>
        </p:txBody>
      </p:sp>
      <p:sp>
        <p:nvSpPr>
          <p:cNvPr id="4" name="Title 3"/>
          <p:cNvSpPr>
            <a:spLocks noGrp="1"/>
          </p:cNvSpPr>
          <p:nvPr>
            <p:ph type="title"/>
          </p:nvPr>
        </p:nvSpPr>
        <p:spPr/>
        <p:txBody>
          <a:bodyPr>
            <a:normAutofit/>
          </a:bodyPr>
          <a:lstStyle/>
          <a:p>
            <a:r>
              <a:rPr lang="en-GB" sz="3200" dirty="0" smtClean="0">
                <a:solidFill>
                  <a:schemeClr val="tx1"/>
                </a:solidFill>
                <a:latin typeface="Calibri" pitchFamily="34" charset="0"/>
                <a:cs typeface="Times New Roman" pitchFamily="18" charset="0"/>
              </a:rPr>
              <a:t>System Model</a:t>
            </a:r>
            <a:endParaRPr lang="en-US" sz="3200" dirty="0">
              <a:latin typeface="Calibri" pitchFamily="34" charset="0"/>
              <a:cs typeface="Times New Roman" pitchFamily="18" charset="0"/>
            </a:endParaRPr>
          </a:p>
        </p:txBody>
      </p:sp>
      <p:pic>
        <p:nvPicPr>
          <p:cNvPr id="5" name="Shape 66"/>
          <p:cNvPicPr preferRelativeResize="0"/>
          <p:nvPr/>
        </p:nvPicPr>
        <p:blipFill>
          <a:blip r:embed="rId2" cstate="print"/>
          <a:stretch>
            <a:fillRect/>
          </a:stretch>
        </p:blipFill>
        <p:spPr>
          <a:xfrm>
            <a:off x="1600200" y="1600200"/>
            <a:ext cx="6629400" cy="3733800"/>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Calibri" pitchFamily="34" charset="0"/>
              </a:rPr>
              <a:t>Consists of multiple disparate cloud sites distributed in different geographical locations.</a:t>
            </a:r>
          </a:p>
          <a:p>
            <a:r>
              <a:rPr lang="en-US" sz="2000" dirty="0" smtClean="0">
                <a:latin typeface="Calibri" pitchFamily="34" charset="0"/>
              </a:rPr>
              <a:t>Owned by one or multiple cloud service providers</a:t>
            </a:r>
          </a:p>
          <a:p>
            <a:r>
              <a:rPr lang="en-US" sz="2000" dirty="0" smtClean="0">
                <a:latin typeface="Calibri" pitchFamily="34" charset="0"/>
              </a:rPr>
              <a:t>Each cloud site contains collection of interconnected and virtualized servers and resides in one data center.</a:t>
            </a:r>
          </a:p>
          <a:p>
            <a:r>
              <a:rPr lang="en-US" sz="2000" dirty="0" smtClean="0">
                <a:latin typeface="Calibri" pitchFamily="34" charset="0"/>
              </a:rPr>
              <a:t>In each data center there are two categories of servers.</a:t>
            </a:r>
          </a:p>
          <a:p>
            <a:r>
              <a:rPr lang="en-US" sz="2000" dirty="0" smtClean="0">
                <a:latin typeface="Calibri" pitchFamily="34" charset="0"/>
              </a:rPr>
              <a:t>Storage servers which stores data files.</a:t>
            </a:r>
          </a:p>
          <a:p>
            <a:r>
              <a:rPr lang="en-US" sz="2000" dirty="0" smtClean="0">
                <a:latin typeface="Calibri" pitchFamily="34" charset="0"/>
              </a:rPr>
              <a:t>Computing servers which  support running and provisioning of virtual machines.</a:t>
            </a:r>
          </a:p>
          <a:p>
            <a:r>
              <a:rPr lang="en-US" sz="2000" dirty="0" smtClean="0">
                <a:latin typeface="Calibri" pitchFamily="34" charset="0"/>
              </a:rPr>
              <a:t>Both storage and computing servers are interconnected with high speed switches.</a:t>
            </a:r>
          </a:p>
          <a:p>
            <a:r>
              <a:rPr lang="en-US" sz="2000" dirty="0" smtClean="0">
                <a:latin typeface="Calibri" pitchFamily="34" charset="0"/>
              </a:rPr>
              <a:t>Cloud sites are connected over WAN</a:t>
            </a:r>
          </a:p>
          <a:p>
            <a:endParaRPr lang="en-US" sz="2000" dirty="0">
              <a:latin typeface="Calibri"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48</a:t>
            </a:fld>
            <a:endParaRPr lang="en-US"/>
          </a:p>
        </p:txBody>
      </p:sp>
      <p:sp>
        <p:nvSpPr>
          <p:cNvPr id="4" name="Title 3"/>
          <p:cNvSpPr>
            <a:spLocks noGrp="1"/>
          </p:cNvSpPr>
          <p:nvPr>
            <p:ph type="title"/>
          </p:nvPr>
        </p:nvSpPr>
        <p:spPr/>
        <p:txBody>
          <a:bodyPr>
            <a:normAutofit/>
          </a:bodyPr>
          <a:lstStyle/>
          <a:p>
            <a:r>
              <a:rPr lang="en-US" sz="3200" dirty="0" smtClean="0">
                <a:latin typeface="Calibri" pitchFamily="34" charset="0"/>
              </a:rPr>
              <a:t>System Model – Geo distributed Cloud</a:t>
            </a:r>
            <a:endParaRPr lang="en-US" sz="3200" dirty="0">
              <a:latin typeface="Calibri" pitchFamily="34" charset="0"/>
            </a:endParaRPr>
          </a:p>
        </p:txBody>
      </p:sp>
    </p:spTree>
    <p:extLst>
      <p:ext uri="{BB962C8B-B14F-4D97-AF65-F5344CB8AC3E}">
        <p14:creationId xmlns="" xmlns:p14="http://schemas.microsoft.com/office/powerpoint/2010/main" val="14136347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Clr>
                <a:srgbClr val="2DA2BF"/>
              </a:buClr>
            </a:pPr>
            <a:r>
              <a:rPr lang="en-US" sz="2000" dirty="0" smtClean="0">
                <a:latin typeface="Calibri" pitchFamily="34" charset="0"/>
                <a:cs typeface="Times New Roman" pitchFamily="18" charset="0"/>
              </a:rPr>
              <a:t>Users are connected globally. A user from India may request the content which was uploaded from user in United States of America.</a:t>
            </a:r>
          </a:p>
          <a:p>
            <a:pPr lvl="0">
              <a:buClr>
                <a:srgbClr val="2DA2BF"/>
              </a:buClr>
            </a:pPr>
            <a:r>
              <a:rPr lang="en-US" sz="2000" dirty="0" smtClean="0">
                <a:latin typeface="Calibri" pitchFamily="34" charset="0"/>
                <a:cs typeface="Times New Roman" pitchFamily="18" charset="0"/>
              </a:rPr>
              <a:t>Number of user and contents and no of users requests are not fixed and dynamic</a:t>
            </a:r>
          </a:p>
          <a:p>
            <a:pPr lvl="0">
              <a:buClr>
                <a:srgbClr val="2DA2BF"/>
              </a:buClr>
            </a:pPr>
            <a:r>
              <a:rPr lang="en-US" sz="2000" dirty="0" smtClean="0">
                <a:latin typeface="Calibri" pitchFamily="34" charset="0"/>
                <a:cs typeface="Times New Roman" pitchFamily="18" charset="0"/>
              </a:rPr>
              <a:t>How to store the social media contents so that it can serve the request in cost effective way which requires migration of contents in between different cloud sites. </a:t>
            </a:r>
          </a:p>
          <a:p>
            <a:pPr lvl="0">
              <a:buClr>
                <a:srgbClr val="2DA2BF"/>
              </a:buClr>
            </a:pPr>
            <a:r>
              <a:rPr lang="en-US" sz="2000" dirty="0" smtClean="0">
                <a:latin typeface="Calibri" pitchFamily="34" charset="0"/>
                <a:cs typeface="Times New Roman" pitchFamily="18" charset="0"/>
              </a:rPr>
              <a:t>Now the question is how to migrate contents across different cloud sites such that operational costs are minimized.</a:t>
            </a:r>
          </a:p>
          <a:p>
            <a:pPr lvl="0">
              <a:buClr>
                <a:srgbClr val="2DA2BF"/>
              </a:buClr>
            </a:pPr>
            <a:r>
              <a:rPr lang="en-US" sz="2000" dirty="0" smtClean="0">
                <a:latin typeface="Calibri" pitchFamily="34" charset="0"/>
                <a:cs typeface="Times New Roman" pitchFamily="18" charset="0"/>
              </a:rPr>
              <a:t>How to design an algorithm which can store the content and also distribute the contents dynamically, and also make the system intelligent with time.</a:t>
            </a:r>
          </a:p>
          <a:p>
            <a:endParaRPr lang="en-US" sz="2800" dirty="0" smtClean="0">
              <a:latin typeface="Times New Roman" pitchFamily="18" charset="0"/>
              <a:cs typeface="Times New Roman" pitchFamily="18" charset="0"/>
            </a:endParaRP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49</a:t>
            </a:fld>
            <a:endParaRPr lang="en-US"/>
          </a:p>
        </p:txBody>
      </p:sp>
      <p:sp>
        <p:nvSpPr>
          <p:cNvPr id="4" name="Title 3"/>
          <p:cNvSpPr>
            <a:spLocks noGrp="1"/>
          </p:cNvSpPr>
          <p:nvPr>
            <p:ph type="title"/>
          </p:nvPr>
        </p:nvSpPr>
        <p:spPr>
          <a:xfrm>
            <a:off x="457200" y="274638"/>
            <a:ext cx="8229600" cy="1096962"/>
          </a:xfrm>
        </p:spPr>
        <p:txBody>
          <a:bodyPr>
            <a:normAutofit/>
          </a:bodyPr>
          <a:lstStyle/>
          <a:p>
            <a:r>
              <a:rPr lang="en-GB" sz="3200" dirty="0" smtClean="0">
                <a:solidFill>
                  <a:schemeClr val="tx1"/>
                </a:solidFill>
                <a:latin typeface="Calibri" pitchFamily="34" charset="0"/>
              </a:rPr>
              <a:t>Geo distributed Cloud Core Issues</a:t>
            </a:r>
            <a:endParaRPr lang="en-US" sz="32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pPr algn="ctr"/>
            <a:r>
              <a:rPr lang="en-US" sz="3200" b="1" dirty="0" smtClean="0">
                <a:latin typeface="Calibri" panose="020F0502020204030204" pitchFamily="34" charset="0"/>
                <a:cs typeface="Times New Roman" pitchFamily="18" charset="0"/>
              </a:rPr>
              <a:t>Issues in Social Cloud Systems</a:t>
            </a:r>
            <a:endParaRPr lang="en-US" sz="3200" dirty="0">
              <a:latin typeface="Calibri" panose="020F0502020204030204" pitchFamily="34" charset="0"/>
            </a:endParaRPr>
          </a:p>
        </p:txBody>
      </p:sp>
      <p:sp>
        <p:nvSpPr>
          <p:cNvPr id="3" name="Content Placeholder 2"/>
          <p:cNvSpPr>
            <a:spLocks noGrp="1"/>
          </p:cNvSpPr>
          <p:nvPr>
            <p:ph idx="1"/>
          </p:nvPr>
        </p:nvSpPr>
        <p:spPr>
          <a:xfrm>
            <a:off x="457200" y="1066800"/>
            <a:ext cx="8229600" cy="5059363"/>
          </a:xfrm>
        </p:spPr>
        <p:txBody>
          <a:bodyPr>
            <a:normAutofit/>
          </a:bodyPr>
          <a:lstStyle/>
          <a:p>
            <a:r>
              <a:rPr lang="en-US" sz="2000" dirty="0" smtClean="0">
                <a:latin typeface="Calibri" panose="020F0502020204030204" pitchFamily="34" charset="0"/>
              </a:rPr>
              <a:t>F</a:t>
            </a:r>
            <a:r>
              <a:rPr lang="en-US" sz="2000" dirty="0" smtClean="0">
                <a:latin typeface="Calibri" panose="020F0502020204030204" pitchFamily="34" charset="0"/>
                <a:cs typeface="Times New Roman" pitchFamily="18" charset="0"/>
              </a:rPr>
              <a:t>ree-riding behavior of users.</a:t>
            </a:r>
          </a:p>
          <a:p>
            <a:pPr>
              <a:buNone/>
            </a:pPr>
            <a:r>
              <a:rPr lang="en-US" sz="2000" b="1" dirty="0" smtClean="0">
                <a:latin typeface="Calibri" panose="020F0502020204030204" pitchFamily="34" charset="0"/>
                <a:cs typeface="Times New Roman" pitchFamily="18" charset="0"/>
              </a:rPr>
              <a:t>IEEE focus paper : “Incentive Provision and Job Allocation in Social Cloud Systems”.</a:t>
            </a:r>
          </a:p>
          <a:p>
            <a:pPr>
              <a:buNone/>
            </a:pPr>
            <a:endParaRPr lang="en-US" sz="2000" b="1" dirty="0" smtClean="0">
              <a:latin typeface="Calibri" panose="020F0502020204030204" pitchFamily="34" charset="0"/>
              <a:cs typeface="Times New Roman" pitchFamily="18" charset="0"/>
            </a:endParaRPr>
          </a:p>
          <a:p>
            <a:r>
              <a:rPr lang="en-US" sz="2000" dirty="0" smtClean="0">
                <a:latin typeface="Calibri" panose="020F0502020204030204" pitchFamily="34" charset="0"/>
                <a:cs typeface="Times New Roman" pitchFamily="18" charset="0"/>
              </a:rPr>
              <a:t>Traversing NAT</a:t>
            </a:r>
          </a:p>
          <a:p>
            <a:r>
              <a:rPr lang="en-US" sz="2000" dirty="0" smtClean="0">
                <a:latin typeface="Calibri" panose="020F0502020204030204" pitchFamily="34" charset="0"/>
                <a:cs typeface="Times New Roman" pitchFamily="18" charset="0"/>
              </a:rPr>
              <a:t>Handling of non static IP addresses and multiple operating systems</a:t>
            </a:r>
          </a:p>
          <a:p>
            <a:r>
              <a:rPr lang="en-US" sz="2000" dirty="0" smtClean="0">
                <a:latin typeface="Calibri" panose="020F0502020204030204" pitchFamily="34" charset="0"/>
                <a:cs typeface="Times New Roman" pitchFamily="18" charset="0"/>
              </a:rPr>
              <a:t>Security</a:t>
            </a:r>
          </a:p>
          <a:p>
            <a:pPr>
              <a:buNone/>
            </a:pPr>
            <a:r>
              <a:rPr lang="en-US" sz="2000" b="1" dirty="0" smtClean="0">
                <a:latin typeface="Calibri" panose="020F0502020204030204" pitchFamily="34" charset="0"/>
                <a:cs typeface="Times New Roman" pitchFamily="18" charset="0"/>
              </a:rPr>
              <a:t>IEEE focus paper : “A Social Compute Cloud: Allocating and Sharing </a:t>
            </a:r>
            <a:r>
              <a:rPr lang="fr-FR" sz="2000" b="1" dirty="0" smtClean="0">
                <a:latin typeface="Calibri" panose="020F0502020204030204" pitchFamily="34" charset="0"/>
                <a:cs typeface="Times New Roman" pitchFamily="18" charset="0"/>
              </a:rPr>
              <a:t>Infrastructure Resource via Social Networks</a:t>
            </a:r>
            <a:r>
              <a:rPr lang="en-US" sz="2000" b="1" dirty="0" smtClean="0">
                <a:latin typeface="Calibri" panose="020F0502020204030204" pitchFamily="34" charset="0"/>
                <a:cs typeface="Times New Roman" pitchFamily="18" charset="0"/>
              </a:rPr>
              <a:t> ”.</a:t>
            </a:r>
          </a:p>
          <a:p>
            <a:pPr>
              <a:buNone/>
            </a:pPr>
            <a:endParaRPr lang="en-US" sz="2000" b="1" dirty="0" smtClean="0">
              <a:latin typeface="Calibri" panose="020F0502020204030204" pitchFamily="34" charset="0"/>
              <a:cs typeface="Times New Roman" pitchFamily="18" charset="0"/>
            </a:endParaRPr>
          </a:p>
          <a:p>
            <a:r>
              <a:rPr lang="en-US" sz="2000" dirty="0" smtClean="0">
                <a:latin typeface="Calibri" panose="020F0502020204030204" pitchFamily="34" charset="0"/>
                <a:cs typeface="Times New Roman" pitchFamily="18" charset="0"/>
              </a:rPr>
              <a:t>Implementation of Geo distributed cloud  and the challenges of how to store and migrate the contents cost effectively and efficiently.</a:t>
            </a:r>
          </a:p>
          <a:p>
            <a:pPr>
              <a:buNone/>
            </a:pPr>
            <a:r>
              <a:rPr lang="en-GB" sz="2000" b="1" dirty="0" smtClean="0">
                <a:latin typeface="Calibri" panose="020F0502020204030204" pitchFamily="34" charset="0"/>
              </a:rPr>
              <a:t>IEEE focus paper : “Scaling Social Media Applications into Geo Distributed Clouds”</a:t>
            </a:r>
            <a:endParaRPr lang="en-US" sz="2000" b="1" dirty="0" smtClean="0">
              <a:latin typeface="Calibri" panose="020F0502020204030204" pitchFamily="34" charset="0"/>
              <a:cs typeface="Times New Roman" pitchFamily="18" charset="0"/>
            </a:endParaRPr>
          </a:p>
          <a:p>
            <a:pPr>
              <a:buNone/>
            </a:pPr>
            <a:endParaRPr lang="en-US" sz="2000" b="1" dirty="0" smtClean="0">
              <a:latin typeface="Calibri" panose="020F0502020204030204" pitchFamily="34" charset="0"/>
              <a:cs typeface="Times New Roman" pitchFamily="18" charset="0"/>
            </a:endParaRPr>
          </a:p>
          <a:p>
            <a:pPr>
              <a:buNone/>
            </a:pPr>
            <a:endParaRPr lang="fr-FR" sz="2000" b="1" dirty="0" smtClean="0">
              <a:latin typeface="Calibri" panose="020F0502020204030204" pitchFamily="34" charset="0"/>
              <a:cs typeface="Times New Roman" pitchFamily="18" charset="0"/>
            </a:endParaRPr>
          </a:p>
          <a:p>
            <a:pPr>
              <a:buNone/>
            </a:pPr>
            <a:endParaRPr lang="en-US" sz="2800" dirty="0" smtClean="0">
              <a:latin typeface="Calibri" panose="020F0502020204030204" pitchFamily="34" charset="0"/>
              <a:cs typeface="Times New Roman" pitchFamily="18" charset="0"/>
            </a:endParaRPr>
          </a:p>
          <a:p>
            <a:pPr>
              <a:buNone/>
            </a:pPr>
            <a:endParaRPr lang="en-US" sz="2800" dirty="0" smtClean="0">
              <a:latin typeface="Calibri" panose="020F0502020204030204" pitchFamily="34" charset="0"/>
              <a:cs typeface="Times New Roman" pitchFamily="18" charset="0"/>
            </a:endParaRPr>
          </a:p>
          <a:p>
            <a:pPr>
              <a:buNone/>
            </a:pPr>
            <a:endParaRPr lang="en-US" sz="28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 xmlns:p14="http://schemas.microsoft.com/office/powerpoint/2010/main" val="26371957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Clr>
                <a:srgbClr val="2DA2BF"/>
              </a:buClr>
            </a:pPr>
            <a:r>
              <a:rPr lang="en-US" sz="2000" dirty="0">
                <a:solidFill>
                  <a:prstClr val="black"/>
                </a:solidFill>
                <a:latin typeface="Calibri" pitchFamily="34" charset="0"/>
                <a:cs typeface="Times New Roman" pitchFamily="18" charset="0"/>
              </a:rPr>
              <a:t>Users are connected globally. A user from India may request the content which was uploaded from user in United States of </a:t>
            </a:r>
            <a:r>
              <a:rPr lang="en-US" sz="2000" dirty="0" smtClean="0">
                <a:solidFill>
                  <a:prstClr val="black"/>
                </a:solidFill>
                <a:latin typeface="Calibri" pitchFamily="34" charset="0"/>
                <a:cs typeface="Times New Roman" pitchFamily="18" charset="0"/>
              </a:rPr>
              <a:t>America.</a:t>
            </a:r>
          </a:p>
          <a:p>
            <a:pPr lvl="0">
              <a:buClr>
                <a:srgbClr val="2DA2BF"/>
              </a:buClr>
            </a:pPr>
            <a:r>
              <a:rPr lang="en-US" sz="2000" dirty="0" smtClean="0">
                <a:latin typeface="Calibri" pitchFamily="34" charset="0"/>
                <a:cs typeface="Times New Roman" pitchFamily="18" charset="0"/>
              </a:rPr>
              <a:t>How to distribute requests across different sites with different charges and proximities of user to keep the response delays minimal and satisfy the Quality of Service promised by the cloud application provider</a:t>
            </a:r>
          </a:p>
          <a:p>
            <a:pPr lvl="0">
              <a:buClr>
                <a:srgbClr val="2DA2BF"/>
              </a:buClr>
            </a:pPr>
            <a:r>
              <a:rPr lang="en-US" sz="2000" dirty="0" smtClean="0">
                <a:latin typeface="Calibri" pitchFamily="34" charset="0"/>
                <a:cs typeface="Times New Roman" pitchFamily="18" charset="0"/>
              </a:rPr>
              <a:t>A user from India may demand to view a video which is stored in cloud sites in America. The cloud site in America serves the requests, it may cause some propagation delay which is directly proportional to length. The may also be not limited to only one user. In this scenario the best approach is to replicate and migrate the content to some cloud site in India or near India.</a:t>
            </a:r>
          </a:p>
          <a:p>
            <a:pPr lvl="0">
              <a:buClr>
                <a:srgbClr val="2DA2BF"/>
              </a:buClr>
            </a:pPr>
            <a:r>
              <a:rPr lang="en-US" sz="2000" dirty="0" smtClean="0">
                <a:latin typeface="Calibri" pitchFamily="34" charset="0"/>
                <a:cs typeface="Times New Roman" pitchFamily="18" charset="0"/>
              </a:rPr>
              <a:t>Algorithm which provides the complete knowledge of the system over a long time.</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
        <p:nvSpPr>
          <p:cNvPr id="4" name="Title 3"/>
          <p:cNvSpPr>
            <a:spLocks noGrp="1"/>
          </p:cNvSpPr>
          <p:nvPr>
            <p:ph type="title"/>
          </p:nvPr>
        </p:nvSpPr>
        <p:spPr/>
        <p:txBody>
          <a:bodyPr>
            <a:normAutofit/>
          </a:bodyPr>
          <a:lstStyle/>
          <a:p>
            <a:r>
              <a:rPr lang="en-GB" sz="3200" dirty="0" smtClean="0">
                <a:solidFill>
                  <a:schemeClr val="tx1"/>
                </a:solidFill>
                <a:latin typeface="Calibri" pitchFamily="34" charset="0"/>
                <a:cs typeface="Times New Roman" pitchFamily="18" charset="0"/>
              </a:rPr>
              <a:t>Core Issues continue…..</a:t>
            </a:r>
            <a:endParaRPr lang="en-US" sz="32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Clr>
                <a:srgbClr val="2DA2BF"/>
              </a:buClr>
            </a:pPr>
            <a:r>
              <a:rPr lang="en-US" sz="2000" dirty="0" smtClean="0">
                <a:latin typeface="Times New Roman" pitchFamily="18" charset="0"/>
                <a:cs typeface="Times New Roman" pitchFamily="18" charset="0"/>
              </a:rPr>
              <a:t>First Proactive content migration can be enabled by predicting future demands.</a:t>
            </a:r>
          </a:p>
          <a:p>
            <a:pPr lvl="0">
              <a:buClr>
                <a:srgbClr val="2DA2BF"/>
              </a:buClr>
            </a:pPr>
            <a:r>
              <a:rPr lang="en-US" sz="2000" dirty="0" smtClean="0">
                <a:latin typeface="Times New Roman" pitchFamily="18" charset="0"/>
                <a:cs typeface="Times New Roman" pitchFamily="18" charset="0"/>
              </a:rPr>
              <a:t>Capture propagation of videos based upon:</a:t>
            </a:r>
          </a:p>
          <a:p>
            <a:pPr>
              <a:buClr>
                <a:srgbClr val="2DA2BF"/>
              </a:buClr>
            </a:pPr>
            <a:r>
              <a:rPr lang="en-US" sz="2000" dirty="0" smtClean="0">
                <a:latin typeface="Times New Roman" pitchFamily="18" charset="0"/>
                <a:cs typeface="Times New Roman" pitchFamily="18" charset="0"/>
              </a:rPr>
              <a:t>Social connections and relationships between the users of application. Generally the people are more tend to watch a video which has been watched, shared or commented by their friends.</a:t>
            </a:r>
          </a:p>
          <a:p>
            <a:pPr lvl="0">
              <a:buClr>
                <a:srgbClr val="2DA2BF"/>
              </a:buClr>
            </a:pPr>
            <a:r>
              <a:rPr lang="en-US" sz="2000" dirty="0" smtClean="0">
                <a:latin typeface="Times New Roman" pitchFamily="18" charset="0"/>
                <a:cs typeface="Times New Roman" pitchFamily="18" charset="0"/>
              </a:rPr>
              <a:t>Interest correlations. For example if a user watched a French Open clip may view an other one from Wimbledon. So  probability is high that he will watch the other video related to the video he or she watched.</a:t>
            </a:r>
          </a:p>
          <a:p>
            <a:pPr lvl="0">
              <a:buClr>
                <a:srgbClr val="2DA2BF"/>
              </a:buClr>
            </a:pPr>
            <a:r>
              <a:rPr lang="en-US" sz="2000" dirty="0" smtClean="0">
                <a:latin typeface="Times New Roman" pitchFamily="18" charset="0"/>
                <a:cs typeface="Times New Roman" pitchFamily="18" charset="0"/>
              </a:rPr>
              <a:t>Correlations among video contents example YouTube. Users are most likely to watch the recommended contents.</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sp>
        <p:nvSpPr>
          <p:cNvPr id="4" name="Title 3"/>
          <p:cNvSpPr>
            <a:spLocks noGrp="1"/>
          </p:cNvSpPr>
          <p:nvPr>
            <p:ph type="title"/>
          </p:nvPr>
        </p:nvSpPr>
        <p:spPr/>
        <p:txBody>
          <a:bodyPr>
            <a:normAutofit/>
          </a:bodyPr>
          <a:lstStyle/>
          <a:p>
            <a:r>
              <a:rPr lang="en-GB" sz="3200" dirty="0" smtClean="0">
                <a:solidFill>
                  <a:schemeClr val="tx1"/>
                </a:solidFill>
                <a:latin typeface="Calibri" pitchFamily="34" charset="0"/>
                <a:cs typeface="Times New Roman" pitchFamily="18" charset="0"/>
              </a:rPr>
              <a:t>Proposed Solution</a:t>
            </a:r>
            <a:endParaRPr lang="en-US" sz="32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59491"/>
          </a:xfrm>
        </p:spPr>
        <p:txBody>
          <a:bodyPr>
            <a:normAutofit/>
          </a:bodyPr>
          <a:lstStyle/>
          <a:p>
            <a:pPr>
              <a:buClr>
                <a:srgbClr val="2DA2BF"/>
              </a:buClr>
            </a:pPr>
            <a:r>
              <a:rPr lang="en-US" sz="2000" dirty="0" smtClean="0">
                <a:latin typeface="Calibri" pitchFamily="34" charset="0"/>
                <a:cs typeface="Times New Roman" pitchFamily="18" charset="0"/>
              </a:rPr>
              <a:t>Web crawling methodologies can be used to fetch the video view counts, popularity information(likes, dislikes, user comments)</a:t>
            </a:r>
          </a:p>
          <a:p>
            <a:pPr lvl="0">
              <a:buClr>
                <a:srgbClr val="2DA2BF"/>
              </a:buClr>
            </a:pPr>
            <a:r>
              <a:rPr lang="en-US" sz="2000" dirty="0" smtClean="0">
                <a:latin typeface="Calibri" pitchFamily="34" charset="0"/>
                <a:cs typeface="Times New Roman" pitchFamily="18" charset="0"/>
              </a:rPr>
              <a:t>Second one shot optimal content migration and request distribution strategy by formulating the problem as mixed integer program to serve the future demand.</a:t>
            </a:r>
          </a:p>
          <a:p>
            <a:pPr lvl="0">
              <a:buClr>
                <a:srgbClr val="2DA2BF"/>
              </a:buClr>
            </a:pPr>
            <a:r>
              <a:rPr lang="en-US" sz="2000" dirty="0" smtClean="0">
                <a:latin typeface="Calibri" pitchFamily="34" charset="0"/>
                <a:cs typeface="Times New Roman" pitchFamily="18" charset="0"/>
              </a:rPr>
              <a:t>Third, a delta(t) step look-ahead mechanism is proposed to adjust the one-shot optimization results toward the offline optimality, which gives rise to the online algorithm.</a:t>
            </a:r>
          </a:p>
          <a:p>
            <a:pPr lvl="0">
              <a:buClr>
                <a:srgbClr val="2DA2BF"/>
              </a:buClr>
            </a:pPr>
            <a:r>
              <a:rPr lang="en-US" sz="2000" dirty="0" smtClean="0">
                <a:latin typeface="Calibri" pitchFamily="34" charset="0"/>
                <a:cs typeface="Times New Roman" pitchFamily="18" charset="0"/>
              </a:rPr>
              <a:t>Objective is to design an online algorithm to optimally replicate videos onto cloud sites with different charges and proximities to users and dispatch video requests to the sites such that timely responses at the lowest cost are achieved.</a:t>
            </a:r>
          </a:p>
          <a:p>
            <a:endParaRPr lang="en-US" sz="4200" dirty="0" smtClean="0">
              <a:latin typeface="Calibri" pitchFamily="34" charset="0"/>
              <a:cs typeface="Times New Roman" pitchFamily="18" charset="0"/>
            </a:endParaRPr>
          </a:p>
          <a:p>
            <a:endParaRPr lang="en-US" sz="4200" dirty="0" smtClean="0">
              <a:latin typeface="Calibri" pitchFamily="34" charset="0"/>
              <a:cs typeface="Times New Roman" pitchFamily="18" charset="0"/>
            </a:endParaRP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52</a:t>
            </a:fld>
            <a:endParaRPr lang="en-US"/>
          </a:p>
        </p:txBody>
      </p:sp>
      <p:sp>
        <p:nvSpPr>
          <p:cNvPr id="4" name="Title 3"/>
          <p:cNvSpPr>
            <a:spLocks noGrp="1"/>
          </p:cNvSpPr>
          <p:nvPr>
            <p:ph type="title"/>
          </p:nvPr>
        </p:nvSpPr>
        <p:spPr>
          <a:xfrm>
            <a:off x="457200" y="274638"/>
            <a:ext cx="8229600" cy="1096962"/>
          </a:xfrm>
        </p:spPr>
        <p:txBody>
          <a:bodyPr>
            <a:normAutofit/>
          </a:bodyPr>
          <a:lstStyle/>
          <a:p>
            <a:r>
              <a:rPr lang="en-GB" sz="3200" dirty="0" smtClean="0">
                <a:solidFill>
                  <a:schemeClr val="tx1"/>
                </a:solidFill>
                <a:latin typeface="Calibri" pitchFamily="34" charset="0"/>
                <a:cs typeface="Times New Roman" pitchFamily="18" charset="0"/>
              </a:rPr>
              <a:t>Proposed Solution Continue…</a:t>
            </a:r>
            <a:endParaRPr lang="en-US" sz="32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rmAutofit/>
          </a:bodyPr>
          <a:lstStyle/>
          <a:p>
            <a:pPr>
              <a:buClr>
                <a:srgbClr val="2DA2BF"/>
              </a:buClr>
            </a:pPr>
            <a:r>
              <a:rPr lang="en-US" sz="2000" dirty="0" smtClean="0">
                <a:latin typeface="Times New Roman" pitchFamily="18" charset="0"/>
                <a:cs typeface="Times New Roman" pitchFamily="18" charset="0"/>
              </a:rPr>
              <a:t>First an offline optimization problem can be formulated that gives the “ideal” optimal strategies for content replication and request dispatching, assuming complete information of the system over the entire time span is known.</a:t>
            </a:r>
          </a:p>
          <a:p>
            <a:pPr lvl="0">
              <a:buClr>
                <a:srgbClr val="2DA2BF"/>
              </a:buClr>
            </a:pPr>
            <a:r>
              <a:rPr lang="en-US" sz="2000" dirty="0" smtClean="0">
                <a:latin typeface="Times New Roman" pitchFamily="18" charset="0"/>
                <a:cs typeface="Times New Roman" pitchFamily="18" charset="0"/>
              </a:rPr>
              <a:t>According to offline optimize solution the cost for cloud site f to serve request from location j over a possible Long time interval can be  calculated as  VM rental cost + upload bandwidth cost from location f to j + migration cost to move video c </a:t>
            </a:r>
          </a:p>
          <a:p>
            <a:pPr marL="109728" lvl="0" indent="0">
              <a:buClr>
                <a:srgbClr val="2DA2BF"/>
              </a:buClr>
              <a:buNone/>
            </a:pPr>
            <a:r>
              <a:rPr lang="en-US" sz="2000" dirty="0" smtClean="0">
                <a:latin typeface="Times New Roman" pitchFamily="18" charset="0"/>
                <a:cs typeface="Times New Roman" pitchFamily="18" charset="0"/>
              </a:rPr>
              <a:t>   in cloud site f.</a:t>
            </a:r>
          </a:p>
          <a:p>
            <a:pPr marL="596900" lvl="1" indent="0">
              <a:buClr>
                <a:schemeClr val="dk1"/>
              </a:buClr>
              <a:buSzPct val="100000"/>
              <a:buNone/>
            </a:pPr>
            <a:endParaRPr lang="en-US" sz="2000" dirty="0" smtClean="0">
              <a:latin typeface="Times New Roman" pitchFamily="18" charset="0"/>
              <a:cs typeface="Times New Roman" pitchFamily="18" charset="0"/>
            </a:endParaRPr>
          </a:p>
          <a:p>
            <a:pPr marL="139700" lvl="0" indent="0">
              <a:buClr>
                <a:schemeClr val="dk1"/>
              </a:buClr>
              <a:buSzPct val="166666"/>
              <a:buNone/>
            </a:pP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53</a:t>
            </a:fld>
            <a:endParaRPr lang="en-US"/>
          </a:p>
        </p:txBody>
      </p:sp>
      <p:sp>
        <p:nvSpPr>
          <p:cNvPr id="4" name="Title 3"/>
          <p:cNvSpPr>
            <a:spLocks noGrp="1"/>
          </p:cNvSpPr>
          <p:nvPr>
            <p:ph type="title"/>
          </p:nvPr>
        </p:nvSpPr>
        <p:spPr/>
        <p:txBody>
          <a:bodyPr>
            <a:normAutofit/>
          </a:bodyPr>
          <a:lstStyle/>
          <a:p>
            <a:r>
              <a:rPr lang="en-GB" sz="3200" dirty="0" smtClean="0">
                <a:solidFill>
                  <a:schemeClr val="tx1"/>
                </a:solidFill>
                <a:latin typeface="Calibri" pitchFamily="34" charset="0"/>
              </a:rPr>
              <a:t>Offline Optimization</a:t>
            </a:r>
            <a:endParaRPr lang="en-US" sz="3200" dirty="0">
              <a:latin typeface="Calibri" pitchFamily="34" charset="0"/>
              <a:cs typeface="Times New Roman" pitchFamily="18" charset="0"/>
            </a:endParaRPr>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419601" y="3810000"/>
            <a:ext cx="4329112" cy="2133600"/>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635691"/>
          </a:xfrm>
        </p:spPr>
        <p:txBody>
          <a:bodyPr>
            <a:normAutofit/>
          </a:bodyPr>
          <a:lstStyle/>
          <a:p>
            <a:pPr>
              <a:buClr>
                <a:srgbClr val="2DA2BF"/>
              </a:buClr>
            </a:pPr>
            <a:r>
              <a:rPr lang="en-US" sz="2000" dirty="0" smtClean="0">
                <a:latin typeface="Calibri" pitchFamily="34" charset="0"/>
                <a:cs typeface="Times New Roman" pitchFamily="18" charset="0"/>
              </a:rPr>
              <a:t>However the previous formulation </a:t>
            </a:r>
            <a:r>
              <a:rPr lang="en-US" sz="2000" dirty="0">
                <a:latin typeface="Calibri" pitchFamily="34" charset="0"/>
                <a:cs typeface="Times New Roman" pitchFamily="18" charset="0"/>
              </a:rPr>
              <a:t>is not </a:t>
            </a:r>
            <a:r>
              <a:rPr lang="en-US" sz="2000" dirty="0" smtClean="0">
                <a:latin typeface="Calibri" pitchFamily="34" charset="0"/>
                <a:cs typeface="Times New Roman" pitchFamily="18" charset="0"/>
              </a:rPr>
              <a:t>feasible.</a:t>
            </a:r>
          </a:p>
          <a:p>
            <a:pPr lvl="0">
              <a:buClr>
                <a:srgbClr val="2DA2BF"/>
              </a:buClr>
            </a:pPr>
            <a:r>
              <a:rPr lang="en-US" sz="2000" dirty="0" smtClean="0">
                <a:latin typeface="Calibri" pitchFamily="34" charset="0"/>
                <a:cs typeface="Times New Roman" pitchFamily="18" charset="0"/>
              </a:rPr>
              <a:t>We </a:t>
            </a:r>
            <a:r>
              <a:rPr lang="en-US" sz="2000" dirty="0">
                <a:latin typeface="Calibri" pitchFamily="34" charset="0"/>
                <a:cs typeface="Times New Roman" pitchFamily="18" charset="0"/>
              </a:rPr>
              <a:t>can not predict a social network system for long </a:t>
            </a:r>
            <a:r>
              <a:rPr lang="en-US" sz="2000" dirty="0" smtClean="0">
                <a:latin typeface="Calibri" pitchFamily="34" charset="0"/>
                <a:cs typeface="Times New Roman" pitchFamily="18" charset="0"/>
              </a:rPr>
              <a:t>time.</a:t>
            </a:r>
          </a:p>
          <a:p>
            <a:pPr lvl="0">
              <a:buClr>
                <a:srgbClr val="2DA2BF"/>
              </a:buClr>
            </a:pPr>
            <a:r>
              <a:rPr lang="en-US" sz="2000" dirty="0" smtClean="0">
                <a:latin typeface="Calibri" pitchFamily="34" charset="0"/>
                <a:cs typeface="Times New Roman" pitchFamily="18" charset="0"/>
              </a:rPr>
              <a:t>User's </a:t>
            </a:r>
            <a:r>
              <a:rPr lang="en-US" sz="2000" dirty="0">
                <a:latin typeface="Calibri" pitchFamily="34" charset="0"/>
                <a:cs typeface="Times New Roman" pitchFamily="18" charset="0"/>
              </a:rPr>
              <a:t>request varies with time and the relationships he </a:t>
            </a:r>
            <a:r>
              <a:rPr lang="en-US" sz="2000" dirty="0" smtClean="0">
                <a:latin typeface="Calibri" pitchFamily="34" charset="0"/>
                <a:cs typeface="Times New Roman" pitchFamily="18" charset="0"/>
              </a:rPr>
              <a:t>creates.</a:t>
            </a:r>
          </a:p>
          <a:p>
            <a:pPr lvl="0">
              <a:buClr>
                <a:srgbClr val="2DA2BF"/>
              </a:buClr>
            </a:pPr>
            <a:r>
              <a:rPr lang="en-US" sz="2000" dirty="0" smtClean="0">
                <a:latin typeface="Calibri" pitchFamily="34" charset="0"/>
                <a:cs typeface="Times New Roman" pitchFamily="18" charset="0"/>
              </a:rPr>
              <a:t>Instead of using the offline optimization solution for long period of time, we can use it for small interval.</a:t>
            </a:r>
          </a:p>
          <a:p>
            <a:pPr lvl="0">
              <a:buClr>
                <a:srgbClr val="2DA2BF"/>
              </a:buClr>
            </a:pPr>
            <a:r>
              <a:rPr lang="en-US" sz="2000" dirty="0" smtClean="0">
                <a:latin typeface="Calibri" pitchFamily="34" charset="0"/>
                <a:cs typeface="Times New Roman" pitchFamily="18" charset="0"/>
              </a:rPr>
              <a:t>We can use one shot optimization. </a:t>
            </a:r>
          </a:p>
          <a:p>
            <a:pPr lvl="0">
              <a:buClr>
                <a:srgbClr val="2DA2BF"/>
              </a:buClr>
            </a:pPr>
            <a:r>
              <a:rPr lang="en-US" sz="2000" dirty="0" smtClean="0">
                <a:latin typeface="Calibri" pitchFamily="34" charset="0"/>
                <a:cs typeface="Times New Roman" pitchFamily="18" charset="0"/>
              </a:rPr>
              <a:t>Optimization one can be divided into many one shot optimization.</a:t>
            </a:r>
          </a:p>
          <a:p>
            <a:pPr lvl="0">
              <a:buClr>
                <a:srgbClr val="2DA2BF"/>
              </a:buClr>
            </a:pPr>
            <a:r>
              <a:rPr lang="en-US" sz="2000" dirty="0" smtClean="0">
                <a:latin typeface="Calibri" pitchFamily="34" charset="0"/>
                <a:cs typeface="Times New Roman" pitchFamily="18" charset="0"/>
              </a:rPr>
              <a:t>The idea is solve one shot optimization problem in each time-slot and </a:t>
            </a:r>
          </a:p>
          <a:p>
            <a:pPr lvl="0">
              <a:buClr>
                <a:srgbClr val="2DA2BF"/>
              </a:buClr>
            </a:pPr>
            <a:r>
              <a:rPr lang="en-US" sz="2000" dirty="0" smtClean="0">
                <a:latin typeface="Calibri" pitchFamily="34" charset="0"/>
                <a:cs typeface="Times New Roman" pitchFamily="18" charset="0"/>
              </a:rPr>
              <a:t>Adjust the derived solution towards offline optimum using predicted demand in delta t time slot in future. </a:t>
            </a:r>
          </a:p>
          <a:p>
            <a:pPr marL="109728" indent="0">
              <a:buNone/>
            </a:pP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54</a:t>
            </a:fld>
            <a:endParaRPr lang="en-US"/>
          </a:p>
        </p:txBody>
      </p:sp>
      <p:sp>
        <p:nvSpPr>
          <p:cNvPr id="4" name="Title 3"/>
          <p:cNvSpPr>
            <a:spLocks noGrp="1"/>
          </p:cNvSpPr>
          <p:nvPr>
            <p:ph type="title"/>
          </p:nvPr>
        </p:nvSpPr>
        <p:spPr/>
        <p:txBody>
          <a:bodyPr>
            <a:normAutofit/>
          </a:bodyPr>
          <a:lstStyle/>
          <a:p>
            <a:r>
              <a:rPr lang="en-GB" sz="3200" dirty="0" smtClean="0">
                <a:solidFill>
                  <a:schemeClr val="tx1"/>
                </a:solidFill>
                <a:latin typeface="Calibri" pitchFamily="34" charset="0"/>
                <a:cs typeface="Times New Roman" pitchFamily="18" charset="0"/>
              </a:rPr>
              <a:t>Offline Optimization continue….</a:t>
            </a:r>
            <a:endParaRPr lang="en-US" sz="32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Calibri" pitchFamily="34" charset="0"/>
              </a:rPr>
              <a:t>Here in time slot  (t-1) predict the upcoming requests  from different regions for different videos for time slot t.</a:t>
            </a:r>
          </a:p>
          <a:p>
            <a:r>
              <a:rPr lang="en-US" sz="2000" dirty="0" smtClean="0">
                <a:latin typeface="Calibri" pitchFamily="34" charset="0"/>
              </a:rPr>
              <a:t>And solve the one shot optimization towards offline optimality.</a:t>
            </a:r>
          </a:p>
          <a:p>
            <a:endParaRPr lang="en-US" sz="2000" dirty="0">
              <a:latin typeface="Calibri" pitchFamily="34" charset="0"/>
            </a:endParaRPr>
          </a:p>
          <a:p>
            <a:endParaRPr lang="en-US" sz="2000" dirty="0">
              <a:latin typeface="Calibri"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55</a:t>
            </a:fld>
            <a:endParaRPr lang="en-US"/>
          </a:p>
        </p:txBody>
      </p:sp>
      <p:sp>
        <p:nvSpPr>
          <p:cNvPr id="4" name="Title 3"/>
          <p:cNvSpPr>
            <a:spLocks noGrp="1"/>
          </p:cNvSpPr>
          <p:nvPr>
            <p:ph type="title"/>
          </p:nvPr>
        </p:nvSpPr>
        <p:spPr/>
        <p:txBody>
          <a:bodyPr>
            <a:normAutofit/>
          </a:bodyPr>
          <a:lstStyle/>
          <a:p>
            <a:r>
              <a:rPr lang="en-US" sz="3200" dirty="0" smtClean="0">
                <a:latin typeface="Calibri" pitchFamily="34" charset="0"/>
              </a:rPr>
              <a:t>One Shot Optimization</a:t>
            </a:r>
            <a:endParaRPr lang="en-US" sz="3200" dirty="0">
              <a:latin typeface="Calibri" pitchFamily="34" charset="0"/>
            </a:endParaRPr>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188335" y="2971800"/>
            <a:ext cx="4724400" cy="2857500"/>
          </a:xfrm>
          <a:prstGeom prst="rect">
            <a:avLst/>
          </a:prstGeom>
        </p:spPr>
      </p:pic>
    </p:spTree>
    <p:extLst>
      <p:ext uri="{BB962C8B-B14F-4D97-AF65-F5344CB8AC3E}">
        <p14:creationId xmlns="" xmlns:p14="http://schemas.microsoft.com/office/powerpoint/2010/main" val="41698921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Clr>
                <a:srgbClr val="2DA2BF"/>
              </a:buClr>
            </a:pPr>
            <a:r>
              <a:rPr lang="en-US" sz="2000" dirty="0">
                <a:solidFill>
                  <a:prstClr val="black"/>
                </a:solidFill>
                <a:latin typeface="Calibri" pitchFamily="34" charset="0"/>
              </a:rPr>
              <a:t>And solve the one shot optimization towards offline </a:t>
            </a:r>
            <a:r>
              <a:rPr lang="en-US" sz="2000" dirty="0" smtClean="0">
                <a:solidFill>
                  <a:prstClr val="black"/>
                </a:solidFill>
                <a:latin typeface="Calibri" pitchFamily="34" charset="0"/>
              </a:rPr>
              <a:t>optimality.</a:t>
            </a:r>
          </a:p>
          <a:p>
            <a:pPr lvl="0">
              <a:buClr>
                <a:srgbClr val="2DA2BF"/>
              </a:buClr>
            </a:pPr>
            <a:r>
              <a:rPr lang="en-US" sz="2000" dirty="0" smtClean="0">
                <a:latin typeface="Calibri" pitchFamily="34" charset="0"/>
                <a:cs typeface="Times New Roman" pitchFamily="18" charset="0"/>
              </a:rPr>
              <a:t>Potential users to predict the no of viewing requests can come from following  sources.</a:t>
            </a:r>
          </a:p>
          <a:p>
            <a:pPr lvl="0">
              <a:buClr>
                <a:srgbClr val="2DA2BF"/>
              </a:buClr>
            </a:pPr>
            <a:r>
              <a:rPr lang="en-US" sz="2000" dirty="0" smtClean="0">
                <a:latin typeface="Calibri" pitchFamily="34" charset="0"/>
                <a:cs typeface="Times New Roman" pitchFamily="18" charset="0"/>
              </a:rPr>
              <a:t>First Friends who have watched the video and commented on video.</a:t>
            </a:r>
          </a:p>
          <a:p>
            <a:pPr lvl="0">
              <a:buClr>
                <a:srgbClr val="2DA2BF"/>
              </a:buClr>
            </a:pPr>
            <a:r>
              <a:rPr lang="en-US" sz="2000" dirty="0" smtClean="0">
                <a:latin typeface="Calibri" pitchFamily="34" charset="0"/>
                <a:cs typeface="Times New Roman" pitchFamily="18" charset="0"/>
              </a:rPr>
              <a:t>Friends of friends who have not watched the video.</a:t>
            </a:r>
          </a:p>
          <a:p>
            <a:pPr lvl="0">
              <a:buClr>
                <a:srgbClr val="2DA2BF"/>
              </a:buClr>
            </a:pPr>
            <a:r>
              <a:rPr lang="en-US" sz="2000" dirty="0" smtClean="0">
                <a:latin typeface="Calibri" pitchFamily="34" charset="0"/>
                <a:cs typeface="Times New Roman" pitchFamily="18" charset="0"/>
              </a:rPr>
              <a:t>Second the users to whom system has recommended the video.</a:t>
            </a:r>
          </a:p>
          <a:p>
            <a:pPr lvl="0">
              <a:buClr>
                <a:srgbClr val="2DA2BF"/>
              </a:buClr>
            </a:pPr>
            <a:r>
              <a:rPr lang="en-US" sz="2000" dirty="0" smtClean="0">
                <a:latin typeface="Calibri" pitchFamily="34" charset="0"/>
                <a:cs typeface="Times New Roman" pitchFamily="18" charset="0"/>
              </a:rPr>
              <a:t>We can predict the no of possible view requests for video c for next time interval t using following formula:</a:t>
            </a:r>
          </a:p>
          <a:p>
            <a:pPr lvl="0">
              <a:buClr>
                <a:srgbClr val="2DA2BF"/>
              </a:buClr>
            </a:pPr>
            <a:r>
              <a:rPr lang="en-US" sz="2000" dirty="0" smtClean="0">
                <a:latin typeface="Calibri" pitchFamily="34" charset="0"/>
                <a:cs typeface="Times New Roman" pitchFamily="18" charset="0"/>
              </a:rPr>
              <a:t>(No of potential users- no of users who have already watched) + friends of users who commented on video and have not watched it yet)+(users to whom system recommends to watch the video c).</a:t>
            </a:r>
          </a:p>
          <a:p>
            <a:pPr lvl="0">
              <a:buClr>
                <a:srgbClr val="2DA2BF"/>
              </a:buClr>
            </a:pPr>
            <a:r>
              <a:rPr lang="en-US" sz="2000" dirty="0" smtClean="0">
                <a:latin typeface="Calibri" pitchFamily="34" charset="0"/>
                <a:cs typeface="Times New Roman" pitchFamily="18" charset="0"/>
              </a:rPr>
              <a:t>Next  the no of potential viewers in a particular region is calculated.</a:t>
            </a:r>
          </a:p>
          <a:p>
            <a:endParaRPr lang="en-US" sz="2200" dirty="0" smtClean="0">
              <a:latin typeface="Times New Roman" pitchFamily="18" charset="0"/>
              <a:cs typeface="Times New Roman" pitchFamily="18" charset="0"/>
            </a:endParaRP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56</a:t>
            </a:fld>
            <a:endParaRPr lang="en-US"/>
          </a:p>
        </p:txBody>
      </p:sp>
      <p:sp>
        <p:nvSpPr>
          <p:cNvPr id="4" name="Title 3"/>
          <p:cNvSpPr>
            <a:spLocks noGrp="1"/>
          </p:cNvSpPr>
          <p:nvPr>
            <p:ph type="title"/>
          </p:nvPr>
        </p:nvSpPr>
        <p:spPr/>
        <p:txBody>
          <a:bodyPr>
            <a:normAutofit/>
          </a:bodyPr>
          <a:lstStyle/>
          <a:p>
            <a:r>
              <a:rPr lang="en-GB" sz="3200" dirty="0" smtClean="0">
                <a:solidFill>
                  <a:schemeClr val="tx1"/>
                </a:solidFill>
                <a:latin typeface="Times New Roman" pitchFamily="18" charset="0"/>
                <a:cs typeface="Times New Roman" pitchFamily="18" charset="0"/>
              </a:rPr>
              <a:t>Predicting the number of viewing requests</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330891"/>
          </a:xfrm>
        </p:spPr>
        <p:txBody>
          <a:bodyPr>
            <a:normAutofit fontScale="25000" lnSpcReduction="20000"/>
          </a:bodyPr>
          <a:lstStyle/>
          <a:p>
            <a:pPr lvl="0">
              <a:buClr>
                <a:srgbClr val="2DA2BF"/>
              </a:buClr>
            </a:pPr>
            <a:r>
              <a:rPr lang="en-US" sz="8000" dirty="0" smtClean="0">
                <a:latin typeface="Calibri" pitchFamily="34" charset="0"/>
                <a:cs typeface="Times New Roman" pitchFamily="18" charset="0"/>
              </a:rPr>
              <a:t>One shot optimal decision and strategy do  not guarantee the optimality of the offline optimization for long period of time.</a:t>
            </a:r>
          </a:p>
          <a:p>
            <a:pPr lvl="0">
              <a:buClr>
                <a:srgbClr val="2DA2BF"/>
              </a:buClr>
            </a:pPr>
            <a:r>
              <a:rPr lang="en-US" sz="8000" dirty="0" smtClean="0">
                <a:latin typeface="Calibri" pitchFamily="34" charset="0"/>
                <a:cs typeface="Times New Roman" pitchFamily="18" charset="0"/>
              </a:rPr>
              <a:t>There can be a decision of removing video based on online optimality for a small time t but letter on the same video can become popular again and not deleting video could have saved migration cost.</a:t>
            </a:r>
          </a:p>
          <a:p>
            <a:pPr lvl="0">
              <a:buClr>
                <a:srgbClr val="2DA2BF"/>
              </a:buClr>
            </a:pPr>
            <a:r>
              <a:rPr lang="en-US" sz="8000" dirty="0" smtClean="0">
                <a:latin typeface="Calibri" pitchFamily="34" charset="0"/>
                <a:cs typeface="Times New Roman" pitchFamily="18" charset="0"/>
              </a:rPr>
              <a:t>According to the offline optimization optimality the content replication strategy and distribution strategy should be computed by tracing back the cost of all the cost incurred till time t-1 and adding the cost incurred at time t.</a:t>
            </a:r>
          </a:p>
          <a:p>
            <a:pPr lvl="0">
              <a:buClr>
                <a:srgbClr val="2DA2BF"/>
              </a:buClr>
            </a:pPr>
            <a:r>
              <a:rPr lang="en-US" sz="8000" dirty="0" smtClean="0">
                <a:latin typeface="Calibri" pitchFamily="34" charset="0"/>
                <a:cs typeface="Times New Roman" pitchFamily="18" charset="0"/>
              </a:rPr>
              <a:t>If the value of one shot optimal decision = 1, Caching of video c should be done to reduce long time cost.</a:t>
            </a:r>
          </a:p>
          <a:p>
            <a:pPr lvl="0">
              <a:buClr>
                <a:srgbClr val="2DA2BF"/>
              </a:buClr>
            </a:pPr>
            <a:r>
              <a:rPr lang="en-US" sz="8000" dirty="0" smtClean="0">
                <a:latin typeface="Calibri" pitchFamily="34" charset="0"/>
                <a:cs typeface="Times New Roman" pitchFamily="18" charset="0"/>
              </a:rPr>
              <a:t>In </a:t>
            </a:r>
            <a:r>
              <a:rPr lang="en-US" sz="8000" dirty="0">
                <a:latin typeface="Calibri" pitchFamily="34" charset="0"/>
                <a:cs typeface="Times New Roman" pitchFamily="18" charset="0"/>
              </a:rPr>
              <a:t>offline optimum if video c is needed in  </a:t>
            </a:r>
            <a:r>
              <a:rPr lang="en-US" sz="8000" dirty="0" smtClean="0">
                <a:latin typeface="Calibri" pitchFamily="34" charset="0"/>
                <a:cs typeface="Times New Roman" pitchFamily="18" charset="0"/>
              </a:rPr>
              <a:t>future</a:t>
            </a:r>
            <a:r>
              <a:rPr lang="en-US" sz="8000" dirty="0">
                <a:latin typeface="Calibri" pitchFamily="34" charset="0"/>
                <a:cs typeface="Times New Roman" pitchFamily="18" charset="0"/>
              </a:rPr>
              <a:t>, it is desirable to store c in </a:t>
            </a:r>
            <a:r>
              <a:rPr lang="en-US" sz="8000" dirty="0" smtClean="0">
                <a:latin typeface="Calibri" pitchFamily="34" charset="0"/>
                <a:cs typeface="Times New Roman" pitchFamily="18" charset="0"/>
              </a:rPr>
              <a:t>the site.</a:t>
            </a:r>
          </a:p>
          <a:p>
            <a:pPr lvl="0">
              <a:buClr>
                <a:srgbClr val="2DA2BF"/>
              </a:buClr>
            </a:pPr>
            <a:r>
              <a:rPr lang="en-US" sz="8000" dirty="0" smtClean="0">
                <a:latin typeface="Calibri" pitchFamily="34" charset="0"/>
                <a:cs typeface="Times New Roman" pitchFamily="18" charset="0"/>
              </a:rPr>
              <a:t>Even </a:t>
            </a:r>
            <a:r>
              <a:rPr lang="en-US" sz="8000" dirty="0">
                <a:latin typeface="Calibri" pitchFamily="34" charset="0"/>
                <a:cs typeface="Times New Roman" pitchFamily="18" charset="0"/>
              </a:rPr>
              <a:t>if the video c is not needed in </a:t>
            </a:r>
            <a:r>
              <a:rPr lang="en-US" sz="8000" dirty="0" smtClean="0">
                <a:latin typeface="Calibri" pitchFamily="34" charset="0"/>
                <a:cs typeface="Times New Roman" pitchFamily="18" charset="0"/>
              </a:rPr>
              <a:t>near </a:t>
            </a:r>
            <a:r>
              <a:rPr lang="en-US" sz="8000" dirty="0">
                <a:latin typeface="Calibri" pitchFamily="34" charset="0"/>
                <a:cs typeface="Times New Roman" pitchFamily="18" charset="0"/>
              </a:rPr>
              <a:t>future, video c </a:t>
            </a:r>
            <a:r>
              <a:rPr lang="en-US" sz="8000" dirty="0" smtClean="0">
                <a:latin typeface="Calibri" pitchFamily="34" charset="0"/>
                <a:cs typeface="Times New Roman" pitchFamily="18" charset="0"/>
              </a:rPr>
              <a:t>should </a:t>
            </a:r>
            <a:r>
              <a:rPr lang="en-US" sz="8000" dirty="0">
                <a:latin typeface="Calibri" pitchFamily="34" charset="0"/>
                <a:cs typeface="Times New Roman" pitchFamily="18" charset="0"/>
              </a:rPr>
              <a:t>be cached.</a:t>
            </a:r>
          </a:p>
          <a:p>
            <a:pPr lvl="0">
              <a:buClr>
                <a:srgbClr val="2DA2BF"/>
              </a:buClr>
            </a:pPr>
            <a:endParaRPr lang="en-US" sz="8000" dirty="0" smtClean="0">
              <a:latin typeface="Calibri" pitchFamily="34" charset="0"/>
              <a:cs typeface="Times New Roman" pitchFamily="18" charset="0"/>
            </a:endParaRPr>
          </a:p>
          <a:p>
            <a:pPr lvl="0">
              <a:buClr>
                <a:srgbClr val="2DA2BF"/>
              </a:buClr>
            </a:pPr>
            <a:endParaRPr lang="en-US" sz="8000" dirty="0">
              <a:latin typeface="Calibri" pitchFamily="34" charset="0"/>
              <a:cs typeface="Times New Roman" pitchFamily="18" charset="0"/>
            </a:endParaRPr>
          </a:p>
          <a:p>
            <a:pPr lvl="0">
              <a:buClr>
                <a:srgbClr val="2DA2BF"/>
              </a:buClr>
            </a:pPr>
            <a:endParaRPr lang="en-US" sz="8000" dirty="0" smtClean="0">
              <a:latin typeface="Calibri" pitchFamily="34" charset="0"/>
              <a:cs typeface="Times New Roman" pitchFamily="18" charset="0"/>
            </a:endParaRPr>
          </a:p>
          <a:p>
            <a:endParaRPr lang="en-US" sz="80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57</a:t>
            </a:fld>
            <a:endParaRPr lang="en-US"/>
          </a:p>
        </p:txBody>
      </p:sp>
      <p:sp>
        <p:nvSpPr>
          <p:cNvPr id="4" name="Title 3"/>
          <p:cNvSpPr>
            <a:spLocks noGrp="1"/>
          </p:cNvSpPr>
          <p:nvPr>
            <p:ph type="title"/>
          </p:nvPr>
        </p:nvSpPr>
        <p:spPr>
          <a:xfrm>
            <a:off x="457200" y="274638"/>
            <a:ext cx="8229600" cy="1249362"/>
          </a:xfrm>
        </p:spPr>
        <p:txBody>
          <a:bodyPr>
            <a:normAutofit/>
          </a:bodyPr>
          <a:lstStyle/>
          <a:p>
            <a:r>
              <a:rPr lang="en-GB" sz="3200" dirty="0" smtClean="0">
                <a:solidFill>
                  <a:schemeClr val="tx1"/>
                </a:solidFill>
                <a:latin typeface="Calibri" pitchFamily="34" charset="0"/>
                <a:cs typeface="Times New Roman" pitchFamily="18" charset="0"/>
              </a:rPr>
              <a:t>Online Algorithm with delta(t) Step Look Ahead</a:t>
            </a:r>
            <a:endParaRPr lang="en-US" sz="32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514600" y="1295400"/>
            <a:ext cx="5029200" cy="5105400"/>
          </a:xfrm>
        </p:spPr>
      </p:pic>
      <p:sp>
        <p:nvSpPr>
          <p:cNvPr id="3" name="Slide Number Placeholder 2"/>
          <p:cNvSpPr>
            <a:spLocks noGrp="1"/>
          </p:cNvSpPr>
          <p:nvPr>
            <p:ph type="sldNum" sz="quarter" idx="12"/>
          </p:nvPr>
        </p:nvSpPr>
        <p:spPr/>
        <p:txBody>
          <a:bodyPr/>
          <a:lstStyle/>
          <a:p>
            <a:fld id="{B6F15528-21DE-4FAA-801E-634DDDAF4B2B}" type="slidenum">
              <a:rPr lang="en-US" smtClean="0"/>
              <a:pPr/>
              <a:t>58</a:t>
            </a:fld>
            <a:endParaRPr lang="en-US"/>
          </a:p>
        </p:txBody>
      </p:sp>
      <p:sp>
        <p:nvSpPr>
          <p:cNvPr id="4" name="Title 3"/>
          <p:cNvSpPr>
            <a:spLocks noGrp="1"/>
          </p:cNvSpPr>
          <p:nvPr>
            <p:ph type="title"/>
          </p:nvPr>
        </p:nvSpPr>
        <p:spPr/>
        <p:txBody>
          <a:bodyPr>
            <a:normAutofit/>
          </a:bodyPr>
          <a:lstStyle/>
          <a:p>
            <a:r>
              <a:rPr lang="en-GB" sz="3200" dirty="0">
                <a:solidFill>
                  <a:schemeClr val="tx1"/>
                </a:solidFill>
                <a:latin typeface="Calibri" pitchFamily="34" charset="0"/>
                <a:cs typeface="Times New Roman" pitchFamily="18" charset="0"/>
              </a:rPr>
              <a:t>Online Algorithm with delta(t) Step Look Ahead</a:t>
            </a:r>
            <a:endParaRPr lang="en-US" sz="3200" dirty="0">
              <a:latin typeface="Calibri" pitchFamily="34" charset="0"/>
            </a:endParaRPr>
          </a:p>
        </p:txBody>
      </p:sp>
    </p:spTree>
    <p:extLst>
      <p:ext uri="{BB962C8B-B14F-4D97-AF65-F5344CB8AC3E}">
        <p14:creationId xmlns="" xmlns:p14="http://schemas.microsoft.com/office/powerpoint/2010/main" val="26106686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US" sz="2000" dirty="0">
              <a:latin typeface="Calibri"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59</a:t>
            </a:fld>
            <a:endParaRPr lang="en-US"/>
          </a:p>
        </p:txBody>
      </p:sp>
      <p:sp>
        <p:nvSpPr>
          <p:cNvPr id="4" name="Title 3"/>
          <p:cNvSpPr>
            <a:spLocks noGrp="1"/>
          </p:cNvSpPr>
          <p:nvPr>
            <p:ph type="title"/>
          </p:nvPr>
        </p:nvSpPr>
        <p:spPr>
          <a:xfrm>
            <a:off x="457200" y="304800"/>
            <a:ext cx="8229600" cy="914400"/>
          </a:xfrm>
        </p:spPr>
        <p:txBody>
          <a:bodyPr>
            <a:normAutofit fontScale="90000"/>
          </a:bodyPr>
          <a:lstStyle/>
          <a:p>
            <a:r>
              <a:rPr lang="en-GB" sz="2800" dirty="0" smtClean="0">
                <a:solidFill>
                  <a:schemeClr val="tx1"/>
                </a:solidFill>
                <a:latin typeface="Calibri" pitchFamily="34" charset="0"/>
                <a:cs typeface="Times New Roman" pitchFamily="18" charset="0"/>
              </a:rPr>
              <a:t>
</a:t>
            </a:r>
            <a:r>
              <a:rPr lang="en-GB" sz="3100" dirty="0" smtClean="0">
                <a:solidFill>
                  <a:schemeClr val="tx1"/>
                </a:solidFill>
                <a:latin typeface="Calibri" pitchFamily="34" charset="0"/>
                <a:cs typeface="Times New Roman" pitchFamily="18" charset="0"/>
              </a:rPr>
              <a:t>Key Modules in Online Algorithm Implementation</a:t>
            </a:r>
            <a:endParaRPr lang="en-US" sz="3100" dirty="0">
              <a:latin typeface="Calibri" pitchFamily="34" charset="0"/>
              <a:cs typeface="Times New Roman" pitchFamily="18" charset="0"/>
            </a:endParaRPr>
          </a:p>
        </p:txBody>
      </p:sp>
      <p:pic>
        <p:nvPicPr>
          <p:cNvPr id="5" name="Shape 135"/>
          <p:cNvPicPr preferRelativeResize="0"/>
          <p:nvPr/>
        </p:nvPicPr>
        <p:blipFill>
          <a:blip r:embed="rId2" cstate="print"/>
          <a:stretch>
            <a:fillRect/>
          </a:stretch>
        </p:blipFill>
        <p:spPr>
          <a:xfrm>
            <a:off x="533400" y="1585175"/>
            <a:ext cx="8001000" cy="44196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normAutofit/>
          </a:bodyPr>
          <a:lstStyle/>
          <a:p>
            <a:pPr>
              <a:buNone/>
            </a:pPr>
            <a:endParaRPr lang="en-US" sz="3600" b="1" dirty="0" smtClean="0">
              <a:latin typeface="Calibri" panose="020F0502020204030204" pitchFamily="34" charset="0"/>
            </a:endParaRPr>
          </a:p>
          <a:p>
            <a:pPr>
              <a:buNone/>
            </a:pPr>
            <a:r>
              <a:rPr lang="en-US" sz="3600" b="1" dirty="0" smtClean="0">
                <a:latin typeface="Calibri" panose="020F0502020204030204" pitchFamily="34" charset="0"/>
              </a:rPr>
              <a:t>“</a:t>
            </a:r>
            <a:r>
              <a:rPr lang="en-US" sz="3200" b="1" dirty="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rPr>
              <a:t>Incentive Provision and Job Allocation in Social Cloud Systems</a:t>
            </a:r>
            <a:r>
              <a:rPr lang="en-US" sz="4000" b="1" dirty="0" smtClean="0">
                <a:latin typeface="Calibri" panose="020F0502020204030204" pitchFamily="34" charset="0"/>
                <a:cs typeface="Times New Roman" pitchFamily="18" charset="0"/>
              </a:rPr>
              <a:t>”</a:t>
            </a:r>
          </a:p>
          <a:p>
            <a:pPr>
              <a:buNone/>
            </a:pPr>
            <a:endParaRPr lang="en-US" sz="2400" dirty="0" smtClean="0">
              <a:latin typeface="Calibri" panose="020F0502020204030204" pitchFamily="34" charset="0"/>
            </a:endParaRPr>
          </a:p>
          <a:p>
            <a:pPr>
              <a:buNone/>
            </a:pPr>
            <a:r>
              <a:rPr lang="en-US" sz="2400" dirty="0" smtClean="0">
                <a:latin typeface="Calibri" panose="020F0502020204030204" pitchFamily="34" charset="0"/>
                <a:cs typeface="Times New Roman" pitchFamily="18" charset="0"/>
              </a:rPr>
              <a:t>IEEE Journal on Selected Areas in Communications/Supplement, Volume:31 , Issue :9 , September 2013.</a:t>
            </a:r>
          </a:p>
          <a:p>
            <a:pPr>
              <a:buNone/>
            </a:pPr>
            <a:endParaRPr lang="en-US" sz="2400" dirty="0" smtClean="0">
              <a:latin typeface="Calibri" panose="020F0502020204030204" pitchFamily="34" charset="0"/>
              <a:cs typeface="Times New Roman" pitchFamily="18" charset="0"/>
            </a:endParaRPr>
          </a:p>
          <a:p>
            <a:r>
              <a:rPr lang="en-US" sz="2400" b="1" dirty="0" smtClean="0">
                <a:latin typeface="Calibri" panose="020F0502020204030204" pitchFamily="34" charset="0"/>
              </a:rPr>
              <a:t>Yu Zhang</a:t>
            </a:r>
            <a:r>
              <a:rPr lang="en-US" sz="2400" dirty="0" smtClean="0">
                <a:latin typeface="Calibri" panose="020F0502020204030204" pitchFamily="34" charset="0"/>
              </a:rPr>
              <a:t>, Student Member, IEEE</a:t>
            </a:r>
          </a:p>
          <a:p>
            <a:r>
              <a:rPr lang="en-US" sz="2400" b="1" dirty="0" err="1" smtClean="0">
                <a:latin typeface="Calibri" panose="020F0502020204030204" pitchFamily="34" charset="0"/>
              </a:rPr>
              <a:t>Mihaela</a:t>
            </a:r>
            <a:r>
              <a:rPr lang="en-US" sz="2400" b="1" dirty="0" smtClean="0">
                <a:latin typeface="Calibri" panose="020F0502020204030204" pitchFamily="34" charset="0"/>
              </a:rPr>
              <a:t> van </a:t>
            </a:r>
            <a:r>
              <a:rPr lang="en-US" sz="2400" b="1" dirty="0" err="1" smtClean="0">
                <a:latin typeface="Calibri" panose="020F0502020204030204" pitchFamily="34" charset="0"/>
              </a:rPr>
              <a:t>der</a:t>
            </a:r>
            <a:r>
              <a:rPr lang="en-US" sz="2400" b="1" dirty="0" smtClean="0">
                <a:latin typeface="Calibri" panose="020F0502020204030204" pitchFamily="34" charset="0"/>
              </a:rPr>
              <a:t> </a:t>
            </a:r>
            <a:r>
              <a:rPr lang="en-US" sz="2400" b="1" dirty="0" err="1" smtClean="0">
                <a:latin typeface="Calibri" panose="020F0502020204030204" pitchFamily="34" charset="0"/>
              </a:rPr>
              <a:t>Schaar</a:t>
            </a:r>
            <a:r>
              <a:rPr lang="en-US" sz="2400" dirty="0" smtClean="0">
                <a:latin typeface="Calibri" panose="020F0502020204030204" pitchFamily="34" charset="0"/>
              </a:rPr>
              <a:t>, Fellow, IEEE</a:t>
            </a:r>
          </a:p>
          <a:p>
            <a:pPr>
              <a:buNone/>
            </a:pPr>
            <a:endParaRPr lang="en-US" sz="2400" dirty="0" smtClean="0">
              <a:latin typeface="Calibri" panose="020F0502020204030204" pitchFamily="34" charset="0"/>
              <a:cs typeface="Times New Roman" pitchFamily="18" charset="0"/>
            </a:endParaRPr>
          </a:p>
          <a:p>
            <a:pPr>
              <a:buNone/>
            </a:pPr>
            <a:endParaRPr lang="en-US" sz="2400" dirty="0" smtClean="0">
              <a:latin typeface="Calibri" panose="020F0502020204030204" pitchFamily="34" charset="0"/>
            </a:endParaRPr>
          </a:p>
          <a:p>
            <a:pPr>
              <a:buNone/>
            </a:pPr>
            <a:endParaRPr lang="en-US" sz="2400" dirty="0" smtClean="0">
              <a:latin typeface="Calibri" panose="020F0502020204030204"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pic>
        <p:nvPicPr>
          <p:cNvPr id="7" name="Picture 5" descr="C:\Users\Administrator\Desktop\money.jpg"/>
          <p:cNvPicPr>
            <a:picLocks noChangeAspect="1" noChangeArrowheads="1"/>
          </p:cNvPicPr>
          <p:nvPr/>
        </p:nvPicPr>
        <p:blipFill>
          <a:blip r:embed="rId2" cstate="print"/>
          <a:srcRect/>
          <a:stretch>
            <a:fillRect/>
          </a:stretch>
        </p:blipFill>
        <p:spPr bwMode="auto">
          <a:xfrm>
            <a:off x="6096000" y="3505200"/>
            <a:ext cx="2438900" cy="2209800"/>
          </a:xfrm>
          <a:prstGeom prst="rect">
            <a:avLst/>
          </a:prstGeom>
          <a:noFill/>
        </p:spPr>
      </p:pic>
    </p:spTree>
    <p:extLst>
      <p:ext uri="{BB962C8B-B14F-4D97-AF65-F5344CB8AC3E}">
        <p14:creationId xmlns="" xmlns:p14="http://schemas.microsoft.com/office/powerpoint/2010/main" val="22222730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Calibri" pitchFamily="34" charset="0"/>
              </a:rPr>
              <a:t>How demand prediction and one shot optimization can be implemented.</a:t>
            </a:r>
          </a:p>
          <a:p>
            <a:r>
              <a:rPr lang="en-US" sz="2000" dirty="0" smtClean="0">
                <a:latin typeface="Calibri" pitchFamily="34" charset="0"/>
              </a:rPr>
              <a:t>In social media application , the algorithm can be deployed on tracker server which is responsible in receiving user’s request and sending them to cloud site.</a:t>
            </a:r>
          </a:p>
          <a:p>
            <a:r>
              <a:rPr lang="en-US" sz="2000" dirty="0" smtClean="0">
                <a:latin typeface="Calibri" pitchFamily="34" charset="0"/>
              </a:rPr>
              <a:t>The collector collects no of request for each time interval t</a:t>
            </a:r>
          </a:p>
          <a:p>
            <a:r>
              <a:rPr lang="en-US" sz="2000" dirty="0" smtClean="0">
                <a:latin typeface="Calibri" pitchFamily="34" charset="0"/>
              </a:rPr>
              <a:t>All the friend relationship and video recommendation information is stored in social information table.</a:t>
            </a:r>
          </a:p>
          <a:p>
            <a:r>
              <a:rPr lang="en-US" sz="2000" dirty="0" smtClean="0">
                <a:latin typeface="Calibri" pitchFamily="34" charset="0"/>
              </a:rPr>
              <a:t>The summarized statistics are fed into Prediction engine which estimates the no of requests in next time slot t</a:t>
            </a:r>
          </a:p>
          <a:p>
            <a:r>
              <a:rPr lang="en-US" sz="2000" dirty="0" smtClean="0">
                <a:latin typeface="Calibri" pitchFamily="34" charset="0"/>
              </a:rPr>
              <a:t>Based on demand prediction and current video replication status from replica information table the one shot optimization solver solves the one shot optimization.</a:t>
            </a:r>
          </a:p>
          <a:p>
            <a:r>
              <a:rPr lang="en-US" sz="2000" dirty="0" smtClean="0">
                <a:latin typeface="Calibri" pitchFamily="34" charset="0"/>
              </a:rPr>
              <a:t>The look ahead mechanism use the above to solve offline optimality.</a:t>
            </a:r>
          </a:p>
          <a:p>
            <a:endParaRPr lang="en-US" sz="2000" dirty="0">
              <a:latin typeface="Calibri"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60</a:t>
            </a:fld>
            <a:endParaRPr lang="en-US"/>
          </a:p>
        </p:txBody>
      </p:sp>
      <p:sp>
        <p:nvSpPr>
          <p:cNvPr id="4" name="Title 3"/>
          <p:cNvSpPr>
            <a:spLocks noGrp="1"/>
          </p:cNvSpPr>
          <p:nvPr>
            <p:ph type="title"/>
          </p:nvPr>
        </p:nvSpPr>
        <p:spPr/>
        <p:txBody>
          <a:bodyPr>
            <a:normAutofit/>
          </a:bodyPr>
          <a:lstStyle/>
          <a:p>
            <a:r>
              <a:rPr lang="en-US" sz="3200" dirty="0" smtClean="0">
                <a:latin typeface="Calibri" pitchFamily="34" charset="0"/>
              </a:rPr>
              <a:t>Implementation in a real World system</a:t>
            </a:r>
            <a:endParaRPr lang="en-US" sz="3200" dirty="0">
              <a:latin typeface="Calibri" pitchFamily="34" charset="0"/>
            </a:endParaRPr>
          </a:p>
        </p:txBody>
      </p:sp>
    </p:spTree>
    <p:extLst>
      <p:ext uri="{BB962C8B-B14F-4D97-AF65-F5344CB8AC3E}">
        <p14:creationId xmlns="" xmlns:p14="http://schemas.microsoft.com/office/powerpoint/2010/main" val="8217200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Calibri" pitchFamily="34" charset="0"/>
              </a:rPr>
              <a:t>The resulting content replication predictions are sent to the cloud sites.</a:t>
            </a:r>
          </a:p>
          <a:p>
            <a:r>
              <a:rPr lang="en-US" sz="2000" dirty="0" smtClean="0">
                <a:latin typeface="Calibri" pitchFamily="34" charset="0"/>
              </a:rPr>
              <a:t>Based on this decision the videos  and VMs are pre deployed in case of increased demands.</a:t>
            </a:r>
          </a:p>
          <a:p>
            <a:r>
              <a:rPr lang="en-US" sz="2000" dirty="0" smtClean="0">
                <a:latin typeface="Calibri" pitchFamily="34" charset="0"/>
              </a:rPr>
              <a:t>The videos with less demands can be deleted.</a:t>
            </a:r>
          </a:p>
          <a:p>
            <a:r>
              <a:rPr lang="en-US" sz="2000" dirty="0" smtClean="0">
                <a:latin typeface="Calibri" pitchFamily="34" charset="0"/>
              </a:rPr>
              <a:t>Request distribution statistics are used to distribute upcoming requests to appropriate cloud site.</a:t>
            </a:r>
          </a:p>
          <a:p>
            <a:r>
              <a:rPr lang="en-US" sz="2000" dirty="0" smtClean="0">
                <a:latin typeface="Calibri" pitchFamily="34" charset="0"/>
              </a:rPr>
              <a:t>Issues</a:t>
            </a:r>
          </a:p>
          <a:p>
            <a:r>
              <a:rPr lang="en-US" sz="2000" dirty="0" smtClean="0">
                <a:latin typeface="Calibri" pitchFamily="34" charset="0"/>
              </a:rPr>
              <a:t>The algorithm can run in interval of few hours</a:t>
            </a:r>
          </a:p>
          <a:p>
            <a:r>
              <a:rPr lang="en-US" sz="2000" dirty="0" smtClean="0">
                <a:latin typeface="Calibri" pitchFamily="34" charset="0"/>
              </a:rPr>
              <a:t>Newly uploaded video is always stored to the closest site near the </a:t>
            </a:r>
            <a:r>
              <a:rPr lang="en-US" sz="2000" dirty="0" err="1" smtClean="0">
                <a:latin typeface="Calibri" pitchFamily="34" charset="0"/>
              </a:rPr>
              <a:t>uploader</a:t>
            </a:r>
            <a:r>
              <a:rPr lang="en-US" sz="2000" dirty="0" smtClean="0">
                <a:latin typeface="Calibri" pitchFamily="34" charset="0"/>
              </a:rPr>
              <a:t>.</a:t>
            </a:r>
            <a:endParaRPr lang="en-US" sz="2000" dirty="0">
              <a:latin typeface="Calibri"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61</a:t>
            </a:fld>
            <a:endParaRPr lang="en-US"/>
          </a:p>
        </p:txBody>
      </p:sp>
      <p:sp>
        <p:nvSpPr>
          <p:cNvPr id="4" name="Title 3"/>
          <p:cNvSpPr>
            <a:spLocks noGrp="1"/>
          </p:cNvSpPr>
          <p:nvPr>
            <p:ph type="title"/>
          </p:nvPr>
        </p:nvSpPr>
        <p:spPr/>
        <p:txBody>
          <a:bodyPr>
            <a:normAutofit/>
          </a:bodyPr>
          <a:lstStyle/>
          <a:p>
            <a:r>
              <a:rPr lang="en-US" sz="3200" dirty="0">
                <a:latin typeface="Calibri" pitchFamily="34" charset="0"/>
              </a:rPr>
              <a:t>Implementation in a real World </a:t>
            </a:r>
            <a:r>
              <a:rPr lang="en-US" sz="3200" dirty="0" smtClean="0">
                <a:latin typeface="Calibri" pitchFamily="34" charset="0"/>
              </a:rPr>
              <a:t>system cont..</a:t>
            </a:r>
            <a:endParaRPr lang="en-US" sz="3200" dirty="0">
              <a:latin typeface="Calibri" pitchFamily="34" charset="0"/>
            </a:endParaRPr>
          </a:p>
        </p:txBody>
      </p:sp>
    </p:spTree>
    <p:extLst>
      <p:ext uri="{BB962C8B-B14F-4D97-AF65-F5344CB8AC3E}">
        <p14:creationId xmlns="" xmlns:p14="http://schemas.microsoft.com/office/powerpoint/2010/main" val="24798833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407091"/>
          </a:xfrm>
        </p:spPr>
        <p:txBody>
          <a:bodyPr>
            <a:normAutofit lnSpcReduction="10000"/>
          </a:bodyPr>
          <a:lstStyle/>
          <a:p>
            <a:r>
              <a:rPr lang="en-US" sz="2000" dirty="0" smtClean="0">
                <a:latin typeface="Calibri" pitchFamily="34" charset="0"/>
              </a:rPr>
              <a:t>Geo distributed cloud was created by emulating cloud site using Amazon. In different regions of world</a:t>
            </a:r>
          </a:p>
          <a:p>
            <a:r>
              <a:rPr lang="en-US" sz="2000" dirty="0" smtClean="0">
                <a:latin typeface="Calibri" pitchFamily="34" charset="0"/>
              </a:rPr>
              <a:t>The round trip delay between each pair of cloud site are the real life measured values.</a:t>
            </a:r>
          </a:p>
          <a:p>
            <a:r>
              <a:rPr lang="en-US" sz="2000" dirty="0" smtClean="0">
                <a:latin typeface="Calibri" pitchFamily="34" charset="0"/>
              </a:rPr>
              <a:t>On each cloud site different charges were applied.</a:t>
            </a:r>
          </a:p>
          <a:p>
            <a:r>
              <a:rPr lang="en-US" sz="2000" dirty="0" smtClean="0">
                <a:latin typeface="Calibri" pitchFamily="34" charset="0"/>
              </a:rPr>
              <a:t>In each region group of users were simulated  using extra micro instance which produces the viewing requests</a:t>
            </a:r>
          </a:p>
          <a:p>
            <a:r>
              <a:rPr lang="en-US" sz="2000" dirty="0" smtClean="0">
                <a:latin typeface="Calibri" pitchFamily="34" charset="0"/>
              </a:rPr>
              <a:t>The roundtrip between the user and cloud site was also set to 20 </a:t>
            </a:r>
            <a:r>
              <a:rPr lang="en-US" sz="2000" dirty="0" err="1" smtClean="0">
                <a:latin typeface="Calibri" pitchFamily="34" charset="0"/>
              </a:rPr>
              <a:t>ms</a:t>
            </a:r>
            <a:r>
              <a:rPr lang="en-US" sz="2000" dirty="0" smtClean="0">
                <a:latin typeface="Calibri" pitchFamily="34" charset="0"/>
              </a:rPr>
              <a:t> if in the same region otherwise 150 </a:t>
            </a:r>
            <a:r>
              <a:rPr lang="en-US" sz="2000" dirty="0" err="1" smtClean="0">
                <a:latin typeface="Calibri" pitchFamily="34" charset="0"/>
              </a:rPr>
              <a:t>ms</a:t>
            </a:r>
            <a:r>
              <a:rPr lang="en-US" sz="2000" dirty="0" smtClean="0">
                <a:latin typeface="Calibri" pitchFamily="34" charset="0"/>
              </a:rPr>
              <a:t> .</a:t>
            </a:r>
          </a:p>
          <a:p>
            <a:r>
              <a:rPr lang="en-US" sz="2000" dirty="0" smtClean="0">
                <a:latin typeface="Calibri" pitchFamily="34" charset="0"/>
              </a:rPr>
              <a:t>One more extra large instance created as Tracker server.</a:t>
            </a:r>
          </a:p>
          <a:p>
            <a:r>
              <a:rPr lang="en-US" sz="2000" dirty="0" smtClean="0">
                <a:latin typeface="Calibri" pitchFamily="34" charset="0"/>
              </a:rPr>
              <a:t>Each time slot taken as 1 hour long.</a:t>
            </a:r>
          </a:p>
          <a:p>
            <a:r>
              <a:rPr lang="en-US" sz="2000" dirty="0" smtClean="0">
                <a:latin typeface="Calibri" pitchFamily="34" charset="0"/>
              </a:rPr>
              <a:t>User relation ship matrix specified to define how users are connected to each other</a:t>
            </a:r>
          </a:p>
          <a:p>
            <a:endParaRPr lang="en-US" sz="2000" dirty="0" smtClean="0">
              <a:latin typeface="Calibri" pitchFamily="34" charset="0"/>
            </a:endParaRPr>
          </a:p>
          <a:p>
            <a:endParaRPr lang="en-US" sz="2000" dirty="0">
              <a:latin typeface="Calibri"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62</a:t>
            </a:fld>
            <a:endParaRPr lang="en-US"/>
          </a:p>
        </p:txBody>
      </p:sp>
      <p:sp>
        <p:nvSpPr>
          <p:cNvPr id="4" name="Title 3"/>
          <p:cNvSpPr>
            <a:spLocks noGrp="1"/>
          </p:cNvSpPr>
          <p:nvPr>
            <p:ph type="title"/>
          </p:nvPr>
        </p:nvSpPr>
        <p:spPr>
          <a:xfrm>
            <a:off x="457200" y="274638"/>
            <a:ext cx="8229600" cy="1325562"/>
          </a:xfrm>
        </p:spPr>
        <p:txBody>
          <a:bodyPr>
            <a:normAutofit/>
          </a:bodyPr>
          <a:lstStyle/>
          <a:p>
            <a:r>
              <a:rPr lang="en-US" sz="3200" dirty="0" smtClean="0">
                <a:latin typeface="Calibri" pitchFamily="34" charset="0"/>
              </a:rPr>
              <a:t>Prototype Implementation and experimental settings</a:t>
            </a:r>
            <a:endParaRPr lang="en-US" sz="3200" dirty="0">
              <a:latin typeface="Calibri" pitchFamily="34" charset="0"/>
            </a:endParaRPr>
          </a:p>
        </p:txBody>
      </p:sp>
    </p:spTree>
    <p:extLst>
      <p:ext uri="{BB962C8B-B14F-4D97-AF65-F5344CB8AC3E}">
        <p14:creationId xmlns="" xmlns:p14="http://schemas.microsoft.com/office/powerpoint/2010/main" val="32781536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63</a:t>
            </a:fld>
            <a:endParaRPr lang="en-US"/>
          </a:p>
        </p:txBody>
      </p:sp>
      <p:sp>
        <p:nvSpPr>
          <p:cNvPr id="4" name="Title 3"/>
          <p:cNvSpPr>
            <a:spLocks noGrp="1"/>
          </p:cNvSpPr>
          <p:nvPr>
            <p:ph type="title"/>
          </p:nvPr>
        </p:nvSpPr>
        <p:spPr/>
        <p:txBody>
          <a:bodyPr>
            <a:normAutofit/>
          </a:bodyPr>
          <a:lstStyle/>
          <a:p>
            <a:r>
              <a:rPr lang="en-US" sz="2800" dirty="0" smtClean="0">
                <a:latin typeface="Calibri" pitchFamily="34" charset="0"/>
              </a:rPr>
              <a:t>Performance Evaluation Against ARIMA</a:t>
            </a:r>
            <a:endParaRPr lang="en-US" sz="2800" dirty="0">
              <a:latin typeface="Calibri" pitchFamily="34" charset="0"/>
            </a:endParaRPr>
          </a:p>
        </p:txBody>
      </p:sp>
      <p:sp>
        <p:nvSpPr>
          <p:cNvPr id="8" name="Content Placeholder 7"/>
          <p:cNvSpPr>
            <a:spLocks noGrp="1"/>
          </p:cNvSpPr>
          <p:nvPr>
            <p:ph idx="1"/>
          </p:nvPr>
        </p:nvSpPr>
        <p:spPr/>
        <p:txBody>
          <a:bodyPr>
            <a:normAutofit/>
          </a:bodyPr>
          <a:lstStyle/>
          <a:p>
            <a:r>
              <a:rPr lang="en-US" sz="2000" dirty="0" smtClean="0">
                <a:latin typeface="Calibri" pitchFamily="34" charset="0"/>
              </a:rPr>
              <a:t>ARIMA is widely used mode for non stationary time series predictions.</a:t>
            </a:r>
          </a:p>
          <a:p>
            <a:endParaRPr lang="en-US" sz="2000" dirty="0">
              <a:latin typeface="Calibri" pitchFamily="34" charset="0"/>
            </a:endParaRPr>
          </a:p>
          <a:p>
            <a:r>
              <a:rPr lang="en-US" sz="2000" dirty="0" smtClean="0">
                <a:latin typeface="Calibri" pitchFamily="34" charset="0"/>
              </a:rPr>
              <a:t>In this figure the solid curve plots the actual viewing request in a time span of 48 hours. Dotted curve corresponds to ARIMA prediction.</a:t>
            </a:r>
          </a:p>
          <a:p>
            <a:r>
              <a:rPr lang="en-US" sz="2000" dirty="0" smtClean="0">
                <a:latin typeface="Calibri" pitchFamily="34" charset="0"/>
              </a:rPr>
              <a:t>t\The black square represents prediction results using the epidemic model discussed in the paper.</a:t>
            </a:r>
          </a:p>
          <a:p>
            <a:endParaRPr lang="en-US" sz="2000" dirty="0">
              <a:latin typeface="Calibri" pitchFamily="34" charset="0"/>
            </a:endParaRPr>
          </a:p>
          <a:p>
            <a:endParaRPr lang="en-US" sz="2000" dirty="0">
              <a:latin typeface="Calibri" pitchFamily="34" charset="0"/>
            </a:endParaRPr>
          </a:p>
        </p:txBody>
      </p:sp>
      <p:pic>
        <p:nvPicPr>
          <p:cNvPr id="9" name="Picture 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981200" y="3581399"/>
            <a:ext cx="5181600" cy="1981201"/>
          </a:xfrm>
          <a:prstGeom prst="rect">
            <a:avLst/>
          </a:prstGeom>
        </p:spPr>
      </p:pic>
    </p:spTree>
    <p:extLst>
      <p:ext uri="{BB962C8B-B14F-4D97-AF65-F5344CB8AC3E}">
        <p14:creationId xmlns="" xmlns:p14="http://schemas.microsoft.com/office/powerpoint/2010/main" val="39315673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828800" y="4038600"/>
            <a:ext cx="5562600" cy="1981200"/>
          </a:xfrm>
        </p:spPr>
      </p:pic>
      <p:sp>
        <p:nvSpPr>
          <p:cNvPr id="3" name="Slide Number Placeholder 2"/>
          <p:cNvSpPr>
            <a:spLocks noGrp="1"/>
          </p:cNvSpPr>
          <p:nvPr>
            <p:ph type="sldNum" sz="quarter" idx="12"/>
          </p:nvPr>
        </p:nvSpPr>
        <p:spPr/>
        <p:txBody>
          <a:bodyPr/>
          <a:lstStyle/>
          <a:p>
            <a:fld id="{B6F15528-21DE-4FAA-801E-634DDDAF4B2B}" type="slidenum">
              <a:rPr lang="en-US" smtClean="0"/>
              <a:pPr/>
              <a:t>64</a:t>
            </a:fld>
            <a:endParaRPr lang="en-US"/>
          </a:p>
        </p:txBody>
      </p:sp>
      <p:sp>
        <p:nvSpPr>
          <p:cNvPr id="4" name="Title 3"/>
          <p:cNvSpPr>
            <a:spLocks noGrp="1"/>
          </p:cNvSpPr>
          <p:nvPr>
            <p:ph type="title"/>
          </p:nvPr>
        </p:nvSpPr>
        <p:spPr/>
        <p:txBody>
          <a:bodyPr>
            <a:normAutofit/>
          </a:bodyPr>
          <a:lstStyle/>
          <a:p>
            <a:r>
              <a:rPr lang="en-US" sz="3200" dirty="0" smtClean="0">
                <a:latin typeface="Calibri" pitchFamily="34" charset="0"/>
              </a:rPr>
              <a:t>Performance Evaluation Against ARIMA Cont. ..</a:t>
            </a:r>
            <a:endParaRPr lang="en-US" sz="3200" dirty="0">
              <a:latin typeface="Calibri" pitchFamily="34" charset="0"/>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981200" y="1447800"/>
            <a:ext cx="5486400" cy="2438400"/>
          </a:xfrm>
          <a:prstGeom prst="rect">
            <a:avLst/>
          </a:prstGeom>
        </p:spPr>
      </p:pic>
    </p:spTree>
    <p:extLst>
      <p:ext uri="{BB962C8B-B14F-4D97-AF65-F5344CB8AC3E}">
        <p14:creationId xmlns="" xmlns:p14="http://schemas.microsoft.com/office/powerpoint/2010/main" val="26734972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65</a:t>
            </a:fld>
            <a:endParaRPr lang="en-US"/>
          </a:p>
        </p:txBody>
      </p:sp>
      <p:sp>
        <p:nvSpPr>
          <p:cNvPr id="4" name="Title 3"/>
          <p:cNvSpPr>
            <a:spLocks noGrp="1"/>
          </p:cNvSpPr>
          <p:nvPr>
            <p:ph type="title"/>
          </p:nvPr>
        </p:nvSpPr>
        <p:spPr/>
        <p:txBody>
          <a:bodyPr>
            <a:normAutofit/>
          </a:bodyPr>
          <a:lstStyle/>
          <a:p>
            <a:r>
              <a:rPr lang="en-US" sz="3200" dirty="0" smtClean="0">
                <a:latin typeface="Calibri" pitchFamily="34" charset="0"/>
              </a:rPr>
              <a:t>Performance Evaluation Cont..</a:t>
            </a:r>
            <a:endParaRPr lang="en-US" sz="3200" dirty="0">
              <a:latin typeface="Calibri" pitchFamily="34" charset="0"/>
            </a:endParaRPr>
          </a:p>
        </p:txBody>
      </p:sp>
      <p:sp>
        <p:nvSpPr>
          <p:cNvPr id="6" name="Content Placeholder 5"/>
          <p:cNvSpPr>
            <a:spLocks noGrp="1"/>
          </p:cNvSpPr>
          <p:nvPr>
            <p:ph idx="1"/>
          </p:nvPr>
        </p:nvSpPr>
        <p:spPr/>
        <p:txBody>
          <a:bodyPr>
            <a:normAutofit/>
          </a:bodyPr>
          <a:lstStyle/>
          <a:p>
            <a:r>
              <a:rPr lang="en-US" sz="2000" dirty="0" smtClean="0">
                <a:latin typeface="Calibri" pitchFamily="34" charset="0"/>
              </a:rPr>
              <a:t>The performance evaluation results show that predicted number using the proposed model follow the actual number quiet well.</a:t>
            </a:r>
          </a:p>
          <a:p>
            <a:r>
              <a:rPr lang="en-US" sz="2000" dirty="0" smtClean="0">
                <a:latin typeface="Calibri" pitchFamily="34" charset="0"/>
              </a:rPr>
              <a:t>However the ARIMA models fail to capture the social influence among users and performs poorly.</a:t>
            </a:r>
          </a:p>
          <a:p>
            <a:endParaRPr lang="en-US" sz="2000" dirty="0">
              <a:latin typeface="Calibri" pitchFamily="34" charset="0"/>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295400" y="2819400"/>
            <a:ext cx="6248400" cy="3047999"/>
          </a:xfrm>
          <a:prstGeom prst="rect">
            <a:avLst/>
          </a:prstGeom>
        </p:spPr>
      </p:pic>
    </p:spTree>
    <p:extLst>
      <p:ext uri="{BB962C8B-B14F-4D97-AF65-F5344CB8AC3E}">
        <p14:creationId xmlns="" xmlns:p14="http://schemas.microsoft.com/office/powerpoint/2010/main" val="8470696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Calibri" pitchFamily="34" charset="0"/>
              </a:rPr>
              <a:t>The paper proposes a proactive online algorithm to scale social media application in geo dispersed cloud.</a:t>
            </a:r>
          </a:p>
          <a:p>
            <a:r>
              <a:rPr lang="en-US" sz="2000" dirty="0" smtClean="0">
                <a:latin typeface="Calibri" pitchFamily="34" charset="0"/>
              </a:rPr>
              <a:t>An effective epidemic model was build  by exploiting the social influences among users.</a:t>
            </a:r>
          </a:p>
          <a:p>
            <a:r>
              <a:rPr lang="en-US" sz="2000" dirty="0" smtClean="0">
                <a:latin typeface="Calibri" pitchFamily="34" charset="0"/>
              </a:rPr>
              <a:t>An optimal content migration and optimal request distribution strategy  was formulated  by aiming at minimizing the operational cost.</a:t>
            </a:r>
          </a:p>
          <a:p>
            <a:r>
              <a:rPr lang="en-US" sz="2000" dirty="0" smtClean="0">
                <a:latin typeface="Calibri" pitchFamily="34" charset="0"/>
              </a:rPr>
              <a:t>Both long time and one shot optimization formulation  are given</a:t>
            </a:r>
          </a:p>
          <a:p>
            <a:r>
              <a:rPr lang="en-US" sz="2000" dirty="0" smtClean="0">
                <a:latin typeface="Calibri" pitchFamily="34" charset="0"/>
              </a:rPr>
              <a:t>A delta t step look ahead mechanism was designed with guarantees to adjust the one shot optimum towards offline optimality</a:t>
            </a:r>
          </a:p>
          <a:p>
            <a:r>
              <a:rPr lang="en-US" sz="2000" dirty="0" smtClean="0">
                <a:latin typeface="Calibri" pitchFamily="34" charset="0"/>
              </a:rPr>
              <a:t>The emulation of proposed solution under realistic setting confirms the excellent performance.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66</a:t>
            </a:fld>
            <a:endParaRPr lang="en-US"/>
          </a:p>
        </p:txBody>
      </p:sp>
      <p:sp>
        <p:nvSpPr>
          <p:cNvPr id="4" name="Title 3"/>
          <p:cNvSpPr>
            <a:spLocks noGrp="1"/>
          </p:cNvSpPr>
          <p:nvPr>
            <p:ph type="title"/>
          </p:nvPr>
        </p:nvSpPr>
        <p:spPr/>
        <p:txBody>
          <a:bodyPr>
            <a:normAutofit/>
          </a:bodyPr>
          <a:lstStyle/>
          <a:p>
            <a:r>
              <a:rPr lang="en-US" sz="3200" dirty="0" smtClean="0">
                <a:latin typeface="Calibri" pitchFamily="34" charset="0"/>
              </a:rPr>
              <a:t>Conclusion</a:t>
            </a:r>
            <a:endParaRPr lang="en-US" sz="3200" dirty="0">
              <a:latin typeface="Calibri" pitchFamily="34" charset="0"/>
            </a:endParaRPr>
          </a:p>
        </p:txBody>
      </p:sp>
    </p:spTree>
    <p:extLst>
      <p:ext uri="{BB962C8B-B14F-4D97-AF65-F5344CB8AC3E}">
        <p14:creationId xmlns="" xmlns:p14="http://schemas.microsoft.com/office/powerpoint/2010/main" val="12483402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328"/>
            <a:ext cx="8229600" cy="4525963"/>
          </a:xfrm>
        </p:spPr>
        <p:txBody>
          <a:bodyPr>
            <a:normAutofit/>
          </a:bodyPr>
          <a:lstStyle/>
          <a:p>
            <a:pPr marL="109728" indent="0" algn="just">
              <a:buNone/>
            </a:pPr>
            <a:r>
              <a:rPr lang="en-US" sz="2400" dirty="0" smtClean="0">
                <a:latin typeface="Times New Roman" pitchFamily="18" charset="0"/>
                <a:cs typeface="Times New Roman" pitchFamily="18" charset="0"/>
              </a:rPr>
              <a:t>We have analyzed different issues in Social cloud but there are some motivations for developing applications for Social Cloud</a:t>
            </a:r>
          </a:p>
          <a:p>
            <a:pPr lvl="1"/>
            <a:r>
              <a:rPr lang="en-US" sz="2400" dirty="0">
                <a:latin typeface="Times New Roman" pitchFamily="18" charset="0"/>
                <a:cs typeface="Times New Roman" pitchFamily="18" charset="0"/>
              </a:rPr>
              <a:t>Access to huge User Communities</a:t>
            </a:r>
          </a:p>
          <a:p>
            <a:pPr lvl="1"/>
            <a:r>
              <a:rPr lang="en-US" sz="2400" dirty="0">
                <a:latin typeface="Times New Roman" pitchFamily="18" charset="0"/>
                <a:cs typeface="Times New Roman" pitchFamily="18" charset="0"/>
              </a:rPr>
              <a:t>Volunteer Computing unsatisfactory</a:t>
            </a:r>
          </a:p>
          <a:p>
            <a:pPr lvl="1"/>
            <a:r>
              <a:rPr lang="en-US" sz="2400" dirty="0">
                <a:latin typeface="Times New Roman" pitchFamily="18" charset="0"/>
                <a:cs typeface="Times New Roman" pitchFamily="18" charset="0"/>
              </a:rPr>
              <a:t>Barter Model of resource sharing on the cloud</a:t>
            </a:r>
          </a:p>
          <a:p>
            <a:pPr lvl="1"/>
            <a:r>
              <a:rPr lang="en-US" sz="2400" dirty="0">
                <a:latin typeface="Times New Roman" pitchFamily="18" charset="0"/>
                <a:cs typeface="Times New Roman" pitchFamily="18" charset="0"/>
              </a:rPr>
              <a:t>Tapping the inherent trust relationships in Social Networks</a:t>
            </a:r>
          </a:p>
          <a:p>
            <a:pPr lvl="1"/>
            <a:endParaRPr lang="en-US" sz="2400" dirty="0">
              <a:latin typeface="Times New Roman" pitchFamily="18" charset="0"/>
              <a:cs typeface="Times New Roman" pitchFamily="18" charset="0"/>
            </a:endParaRPr>
          </a:p>
          <a:p>
            <a:pPr lvl="1"/>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Final Conclusion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pic>
        <p:nvPicPr>
          <p:cNvPr id="5"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419600" y="4191000"/>
            <a:ext cx="1452562" cy="14525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535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800600"/>
          </a:xfrm>
        </p:spPr>
        <p:txBody>
          <a:bodyPr>
            <a:normAutofit fontScale="85000" lnSpcReduction="20000"/>
          </a:bodyPr>
          <a:lstStyle/>
          <a:p>
            <a:r>
              <a:rPr lang="en-US" sz="2600" dirty="0" smtClean="0">
                <a:latin typeface="Calibri" pitchFamily="34" charset="0"/>
                <a:cs typeface="Calibri" pitchFamily="34" charset="0"/>
              </a:rPr>
              <a:t>Yu Zhang, </a:t>
            </a:r>
            <a:r>
              <a:rPr lang="en-US" sz="2600" dirty="0" err="1" smtClean="0">
                <a:latin typeface="Calibri" pitchFamily="34" charset="0"/>
                <a:cs typeface="Calibri" pitchFamily="34" charset="0"/>
              </a:rPr>
              <a:t>Mihaela</a:t>
            </a:r>
            <a:r>
              <a:rPr lang="en-US" sz="2600" dirty="0" smtClean="0">
                <a:latin typeface="Calibri" pitchFamily="34" charset="0"/>
                <a:cs typeface="Calibri" pitchFamily="34" charset="0"/>
              </a:rPr>
              <a:t> van </a:t>
            </a:r>
            <a:r>
              <a:rPr lang="en-US" sz="2600" dirty="0" err="1" smtClean="0">
                <a:latin typeface="Calibri" pitchFamily="34" charset="0"/>
                <a:cs typeface="Calibri" pitchFamily="34" charset="0"/>
              </a:rPr>
              <a:t>der</a:t>
            </a:r>
            <a:r>
              <a:rPr lang="en-US" sz="2600" dirty="0" smtClean="0">
                <a:latin typeface="Calibri" pitchFamily="34" charset="0"/>
                <a:cs typeface="Calibri" pitchFamily="34" charset="0"/>
              </a:rPr>
              <a:t> </a:t>
            </a:r>
            <a:r>
              <a:rPr lang="en-US" sz="2600" dirty="0" err="1" smtClean="0">
                <a:latin typeface="Calibri" pitchFamily="34" charset="0"/>
                <a:cs typeface="Calibri" pitchFamily="34" charset="0"/>
              </a:rPr>
              <a:t>Schaar</a:t>
            </a:r>
            <a:r>
              <a:rPr lang="en-US" sz="2600" dirty="0" smtClean="0">
                <a:latin typeface="Calibri" pitchFamily="34" charset="0"/>
                <a:cs typeface="Calibri" pitchFamily="34" charset="0"/>
              </a:rPr>
              <a:t>: “</a:t>
            </a:r>
            <a:r>
              <a:rPr lang="en-US" sz="2600" dirty="0" smtClean="0">
                <a:effectLst>
                  <a:outerShdw blurRad="31750" dist="25400" dir="5400000" algn="tl" rotWithShape="0">
                    <a:srgbClr val="000000">
                      <a:alpha val="25000"/>
                    </a:srgbClr>
                  </a:outerShdw>
                </a:effectLst>
                <a:latin typeface="Calibri" pitchFamily="34" charset="0"/>
                <a:cs typeface="Calibri" pitchFamily="34" charset="0"/>
              </a:rPr>
              <a:t>Incentive Provision and Job Allocation in Social Cloud Systems</a:t>
            </a:r>
            <a:r>
              <a:rPr lang="en-US" sz="2600" dirty="0" smtClean="0">
                <a:latin typeface="Calibri" pitchFamily="34" charset="0"/>
                <a:cs typeface="Calibri" pitchFamily="34" charset="0"/>
              </a:rPr>
              <a:t>”.</a:t>
            </a:r>
          </a:p>
          <a:p>
            <a:endParaRPr lang="en-US" sz="2600" dirty="0" smtClean="0">
              <a:latin typeface="Calibri" pitchFamily="34" charset="0"/>
              <a:cs typeface="Calibri" pitchFamily="34" charset="0"/>
            </a:endParaRPr>
          </a:p>
          <a:p>
            <a:pPr marL="109728" indent="0"/>
            <a:r>
              <a:rPr lang="en-US" sz="2600" dirty="0" smtClean="0">
                <a:latin typeface="Calibri" pitchFamily="34" charset="0"/>
                <a:cs typeface="Calibri" pitchFamily="34" charset="0"/>
              </a:rPr>
              <a:t>   Simon </a:t>
            </a:r>
            <a:r>
              <a:rPr lang="en-US" sz="2600" dirty="0" err="1" smtClean="0">
                <a:latin typeface="Calibri" pitchFamily="34" charset="0"/>
                <a:cs typeface="Calibri" pitchFamily="34" charset="0"/>
              </a:rPr>
              <a:t>Caton</a:t>
            </a:r>
            <a:r>
              <a:rPr lang="en-US" sz="2600" dirty="0" smtClean="0">
                <a:latin typeface="Calibri" pitchFamily="34" charset="0"/>
                <a:cs typeface="Calibri" pitchFamily="34" charset="0"/>
              </a:rPr>
              <a:t>, Christian Haas, Kyle Chard, Kris </a:t>
            </a:r>
            <a:r>
              <a:rPr lang="en-US" sz="2600" dirty="0" err="1" smtClean="0">
                <a:latin typeface="Calibri" pitchFamily="34" charset="0"/>
                <a:cs typeface="Calibri" pitchFamily="34" charset="0"/>
              </a:rPr>
              <a:t>Bubendorfer</a:t>
            </a:r>
            <a:r>
              <a:rPr lang="en-US" sz="2600" dirty="0" smtClean="0">
                <a:latin typeface="Calibri" pitchFamily="34" charset="0"/>
                <a:cs typeface="Calibri" pitchFamily="34" charset="0"/>
              </a:rPr>
              <a:t>, Omer      </a:t>
            </a:r>
            <a:r>
              <a:rPr lang="en-US" sz="2600" dirty="0" err="1" smtClean="0">
                <a:latin typeface="Calibri" pitchFamily="34" charset="0"/>
                <a:cs typeface="Calibri" pitchFamily="34" charset="0"/>
              </a:rPr>
              <a:t>Rana</a:t>
            </a:r>
            <a:r>
              <a:rPr lang="en-US" sz="2600" dirty="0" smtClean="0">
                <a:latin typeface="Calibri" pitchFamily="34" charset="0"/>
                <a:cs typeface="Calibri" pitchFamily="34" charset="0"/>
              </a:rPr>
              <a:t> “ </a:t>
            </a:r>
            <a:r>
              <a:rPr lang="en-US" sz="2600" dirty="0" smtClean="0">
                <a:effectLst>
                  <a:outerShdw blurRad="31750" dist="25400" dir="5400000" algn="tl" rotWithShape="0">
                    <a:srgbClr val="000000">
                      <a:alpha val="25000"/>
                    </a:srgbClr>
                  </a:outerShdw>
                </a:effectLst>
                <a:latin typeface="Calibri" pitchFamily="34" charset="0"/>
                <a:cs typeface="Calibri" pitchFamily="34" charset="0"/>
              </a:rPr>
              <a:t>A Social Compute Cloud: Allocating and Sharing </a:t>
            </a:r>
            <a:r>
              <a:rPr lang="fr-FR" sz="2600" dirty="0" smtClean="0">
                <a:effectLst>
                  <a:outerShdw blurRad="31750" dist="25400" dir="5400000" algn="tl" rotWithShape="0">
                    <a:srgbClr val="000000">
                      <a:alpha val="25000"/>
                    </a:srgbClr>
                  </a:outerShdw>
                </a:effectLst>
                <a:latin typeface="Calibri" pitchFamily="34" charset="0"/>
                <a:cs typeface="Calibri" pitchFamily="34" charset="0"/>
              </a:rPr>
              <a:t>Infrastructure Resource via Social Networks </a:t>
            </a:r>
            <a:r>
              <a:rPr lang="en-US" sz="2600" dirty="0" smtClean="0">
                <a:latin typeface="Calibri" pitchFamily="34" charset="0"/>
                <a:cs typeface="Calibri" pitchFamily="34" charset="0"/>
              </a:rPr>
              <a:t> ”.</a:t>
            </a:r>
            <a:endParaRPr lang="fr-FR" sz="2600" dirty="0" smtClean="0">
              <a:effectLst>
                <a:outerShdw blurRad="31750" dist="25400" dir="5400000" algn="tl" rotWithShape="0">
                  <a:srgbClr val="000000">
                    <a:alpha val="25000"/>
                  </a:srgbClr>
                </a:outerShdw>
              </a:effectLst>
              <a:latin typeface="Calibri" pitchFamily="34" charset="0"/>
              <a:cs typeface="Calibri" pitchFamily="34" charset="0"/>
            </a:endParaRPr>
          </a:p>
          <a:p>
            <a:pPr marL="109728" indent="0"/>
            <a:endParaRPr lang="fr-FR" sz="2600" dirty="0" smtClean="0">
              <a:effectLst>
                <a:outerShdw blurRad="31750" dist="25400" dir="5400000" algn="tl" rotWithShape="0">
                  <a:srgbClr val="000000">
                    <a:alpha val="25000"/>
                  </a:srgbClr>
                </a:outerShdw>
              </a:effectLst>
              <a:latin typeface="Calibri" pitchFamily="34" charset="0"/>
              <a:cs typeface="Calibri" pitchFamily="34" charset="0"/>
            </a:endParaRPr>
          </a:p>
          <a:p>
            <a:pPr marL="109728" indent="0"/>
            <a:r>
              <a:rPr lang="en-US" sz="2600" dirty="0" smtClean="0">
                <a:latin typeface="Calibri" pitchFamily="34" charset="0"/>
                <a:cs typeface="Calibri" pitchFamily="34" charset="0"/>
              </a:rPr>
              <a:t>   Yu Wu, Chuan Wu, </a:t>
            </a:r>
            <a:r>
              <a:rPr lang="en-US" sz="2600" dirty="0" err="1" smtClean="0">
                <a:latin typeface="Calibri" pitchFamily="34" charset="0"/>
                <a:cs typeface="Calibri" pitchFamily="34" charset="0"/>
              </a:rPr>
              <a:t>BoLi</a:t>
            </a:r>
            <a:r>
              <a:rPr lang="en-US" sz="2600" dirty="0" smtClean="0">
                <a:latin typeface="Calibri" pitchFamily="34" charset="0"/>
                <a:cs typeface="Calibri" pitchFamily="34" charset="0"/>
              </a:rPr>
              <a:t>, </a:t>
            </a:r>
            <a:r>
              <a:rPr lang="en-US" sz="2600" dirty="0" err="1" smtClean="0">
                <a:latin typeface="Calibri" pitchFamily="34" charset="0"/>
                <a:cs typeface="Calibri" pitchFamily="34" charset="0"/>
              </a:rPr>
              <a:t>Linquan</a:t>
            </a:r>
            <a:r>
              <a:rPr lang="en-US" sz="2600" dirty="0" smtClean="0">
                <a:latin typeface="Calibri" pitchFamily="34" charset="0"/>
                <a:cs typeface="Calibri" pitchFamily="34" charset="0"/>
              </a:rPr>
              <a:t> Zhang, </a:t>
            </a:r>
            <a:r>
              <a:rPr lang="en-US" sz="2600" dirty="0" err="1" smtClean="0">
                <a:latin typeface="Calibri" pitchFamily="34" charset="0"/>
                <a:cs typeface="Calibri" pitchFamily="34" charset="0"/>
              </a:rPr>
              <a:t>Zongpeng</a:t>
            </a:r>
            <a:r>
              <a:rPr lang="en-US" sz="2600" dirty="0" smtClean="0">
                <a:latin typeface="Calibri" pitchFamily="34" charset="0"/>
                <a:cs typeface="Calibri" pitchFamily="34" charset="0"/>
              </a:rPr>
              <a:t> Li, and Francis C. M. Lau: “Scaling Social Media applications into Geo Distributed Clouds”, IEEE/ACM TRANSACTIONS ON NETWORKING.</a:t>
            </a:r>
          </a:p>
          <a:p>
            <a:pPr marL="109728" indent="0"/>
            <a:endParaRPr lang="fr-FR" sz="2600" dirty="0" smtClean="0">
              <a:effectLst>
                <a:outerShdw blurRad="31750" dist="25400" dir="5400000" algn="tl" rotWithShape="0">
                  <a:srgbClr val="000000">
                    <a:alpha val="25000"/>
                  </a:srgbClr>
                </a:outerShdw>
              </a:effectLst>
              <a:latin typeface="Calibri" pitchFamily="34" charset="0"/>
              <a:cs typeface="Calibri" pitchFamily="34" charset="0"/>
            </a:endParaRPr>
          </a:p>
          <a:p>
            <a:r>
              <a:rPr lang="en-US" sz="2600" dirty="0" err="1" smtClean="0">
                <a:latin typeface="Calibri" pitchFamily="34" charset="0"/>
                <a:cs typeface="Calibri" pitchFamily="34" charset="0"/>
              </a:rPr>
              <a:t>Gayathri</a:t>
            </a:r>
            <a:r>
              <a:rPr lang="en-US" sz="2600" dirty="0" smtClean="0">
                <a:latin typeface="Calibri" pitchFamily="34" charset="0"/>
                <a:cs typeface="Calibri" pitchFamily="34" charset="0"/>
              </a:rPr>
              <a:t> K S, Tony Thomas, J </a:t>
            </a:r>
            <a:r>
              <a:rPr lang="en-US" sz="2600" dirty="0" err="1" smtClean="0">
                <a:latin typeface="Calibri" pitchFamily="34" charset="0"/>
                <a:cs typeface="Calibri" pitchFamily="34" charset="0"/>
              </a:rPr>
              <a:t>Jayasudha</a:t>
            </a:r>
            <a:r>
              <a:rPr lang="en-US" sz="2600" smtClean="0">
                <a:latin typeface="Calibri" pitchFamily="34" charset="0"/>
                <a:cs typeface="Calibri" pitchFamily="34" charset="0"/>
              </a:rPr>
              <a:t>: </a:t>
            </a:r>
            <a:r>
              <a:rPr lang="en-US" sz="2600" smtClean="0">
                <a:latin typeface="Calibri" pitchFamily="34" charset="0"/>
                <a:cs typeface="Calibri" pitchFamily="34" charset="0"/>
              </a:rPr>
              <a:t>“Security </a:t>
            </a:r>
            <a:r>
              <a:rPr lang="en-US" sz="2600" dirty="0" smtClean="0">
                <a:latin typeface="Calibri" pitchFamily="34" charset="0"/>
                <a:cs typeface="Calibri" pitchFamily="34" charset="0"/>
              </a:rPr>
              <a:t>Issues of Media Sharing in Social </a:t>
            </a:r>
            <a:r>
              <a:rPr lang="en-US" sz="2600" dirty="0" smtClean="0">
                <a:latin typeface="Calibri" pitchFamily="34" charset="0"/>
                <a:cs typeface="Calibri" pitchFamily="34" charset="0"/>
              </a:rPr>
              <a:t>Cloud”, International </a:t>
            </a:r>
            <a:r>
              <a:rPr lang="en-US" sz="2600" dirty="0" smtClean="0">
                <a:latin typeface="Calibri" pitchFamily="34" charset="0"/>
                <a:cs typeface="Calibri" pitchFamily="34" charset="0"/>
              </a:rPr>
              <a:t>Conference on </a:t>
            </a:r>
            <a:r>
              <a:rPr lang="en-US" sz="2600" dirty="0" err="1" smtClean="0">
                <a:latin typeface="Calibri" pitchFamily="34" charset="0"/>
                <a:cs typeface="Calibri" pitchFamily="34" charset="0"/>
              </a:rPr>
              <a:t>Modelling</a:t>
            </a:r>
            <a:r>
              <a:rPr lang="en-US" sz="2600" dirty="0" smtClean="0">
                <a:latin typeface="Calibri" pitchFamily="34" charset="0"/>
                <a:cs typeface="Calibri" pitchFamily="34" charset="0"/>
              </a:rPr>
              <a:t>, Optimization and Computing </a:t>
            </a:r>
            <a:r>
              <a:rPr lang="en-US" sz="2600" dirty="0" smtClean="0">
                <a:latin typeface="Calibri" pitchFamily="34" charset="0"/>
                <a:cs typeface="Calibri" pitchFamily="34" charset="0"/>
              </a:rPr>
              <a:t>2012</a:t>
            </a:r>
            <a:r>
              <a:rPr lang="en-US" sz="2600" dirty="0" smtClean="0">
                <a:latin typeface="Calibri" pitchFamily="34" charset="0"/>
                <a:cs typeface="Calibri" pitchFamily="34" charset="0"/>
              </a:rPr>
              <a:t>.</a:t>
            </a:r>
            <a:endParaRPr lang="en-US" sz="2600" dirty="0" smtClean="0">
              <a:latin typeface="Calibri" pitchFamily="34" charset="0"/>
              <a:cs typeface="Calibri" pitchFamily="34" charset="0"/>
            </a:endParaRPr>
          </a:p>
          <a:p>
            <a:pPr>
              <a:buNone/>
            </a:pPr>
            <a:r>
              <a:rPr lang="en-US" dirty="0" smtClean="0"/>
              <a:t>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68</a:t>
            </a:fld>
            <a:endParaRPr lang="en-US"/>
          </a:p>
        </p:txBody>
      </p:sp>
      <p:sp>
        <p:nvSpPr>
          <p:cNvPr id="4" name="Title 3"/>
          <p:cNvSpPr>
            <a:spLocks noGrp="1"/>
          </p:cNvSpPr>
          <p:nvPr>
            <p:ph type="title"/>
          </p:nvPr>
        </p:nvSpPr>
        <p:spPr>
          <a:xfrm>
            <a:off x="457200" y="0"/>
            <a:ext cx="8229600" cy="1143000"/>
          </a:xfrm>
        </p:spPr>
        <p:txBody>
          <a:bodyPr/>
          <a:lstStyle/>
          <a:p>
            <a:r>
              <a:rPr lang="en-US" dirty="0" smtClean="0"/>
              <a:t>References</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a:t>
            </a:r>
          </a:p>
          <a:p>
            <a:pPr>
              <a:buNone/>
            </a:pPr>
            <a:endParaRPr lang="en-US" dirty="0" smtClean="0"/>
          </a:p>
          <a:p>
            <a:pPr>
              <a:buNone/>
            </a:pPr>
            <a:endParaRPr lang="en-US" dirty="0" smtClean="0"/>
          </a:p>
          <a:p>
            <a:pPr>
              <a:buNone/>
            </a:pPr>
            <a:r>
              <a:rPr lang="en-US" dirty="0" smtClean="0"/>
              <a:t>                            </a:t>
            </a:r>
            <a:r>
              <a:rPr lang="en-US" sz="3200" dirty="0" smtClean="0"/>
              <a:t>Thank you !!</a:t>
            </a:r>
            <a:endParaRPr lang="en-US" sz="32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a:bodyPr>
          <a:lstStyle/>
          <a:p>
            <a:pPr algn="l"/>
            <a:r>
              <a:rPr lang="en-US" sz="3200" dirty="0">
                <a:latin typeface="Calibri" panose="020F0502020204030204" pitchFamily="34" charset="0"/>
              </a:rPr>
              <a:t>Authors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6" name="Content Placeholder 5"/>
          <p:cNvSpPr>
            <a:spLocks noGrp="1"/>
          </p:cNvSpPr>
          <p:nvPr>
            <p:ph idx="1"/>
          </p:nvPr>
        </p:nvSpPr>
        <p:spPr>
          <a:xfrm>
            <a:off x="457200" y="1219200"/>
            <a:ext cx="8229600" cy="5486400"/>
          </a:xfrm>
        </p:spPr>
        <p:txBody>
          <a:bodyPr>
            <a:normAutofit/>
          </a:bodyPr>
          <a:lstStyle/>
          <a:p>
            <a:pPr>
              <a:buNone/>
            </a:pPr>
            <a:r>
              <a:rPr lang="en-US" sz="2000" b="1" dirty="0" smtClean="0">
                <a:latin typeface="Calibri" panose="020F0502020204030204" pitchFamily="34" charset="0"/>
              </a:rPr>
              <a:t>	</a:t>
            </a:r>
          </a:p>
          <a:p>
            <a:pPr>
              <a:buNone/>
            </a:pPr>
            <a:endParaRPr lang="en-US" sz="2000" b="1" dirty="0" smtClean="0">
              <a:latin typeface="Calibri" panose="020F0502020204030204" pitchFamily="34" charset="0"/>
            </a:endParaRPr>
          </a:p>
          <a:p>
            <a:pPr>
              <a:buNone/>
            </a:pPr>
            <a:endParaRPr lang="en-US" sz="2000" b="1" dirty="0" smtClean="0">
              <a:latin typeface="Calibri" panose="020F0502020204030204" pitchFamily="34" charset="0"/>
            </a:endParaRPr>
          </a:p>
          <a:p>
            <a:pPr>
              <a:buNone/>
            </a:pPr>
            <a:r>
              <a:rPr lang="en-US" sz="2000" b="1" dirty="0" smtClean="0">
                <a:latin typeface="Calibri" panose="020F0502020204030204" pitchFamily="34" charset="0"/>
              </a:rPr>
              <a:t>	Yu Zhang </a:t>
            </a:r>
          </a:p>
          <a:p>
            <a:r>
              <a:rPr lang="en-US" sz="2000" dirty="0" smtClean="0">
                <a:latin typeface="Calibri" panose="020F0502020204030204" pitchFamily="34" charset="0"/>
              </a:rPr>
              <a:t>Received the bachelor’s and master’s degrees from </a:t>
            </a:r>
            <a:r>
              <a:rPr lang="en-US" sz="2000" dirty="0" err="1" smtClean="0">
                <a:latin typeface="Calibri" panose="020F0502020204030204" pitchFamily="34" charset="0"/>
              </a:rPr>
              <a:t>Tsinghua</a:t>
            </a:r>
            <a:r>
              <a:rPr lang="en-US" sz="2000" dirty="0" smtClean="0">
                <a:latin typeface="Calibri" panose="020F0502020204030204" pitchFamily="34" charset="0"/>
              </a:rPr>
              <a:t> University, Beijing, China. He is currently working towards the </a:t>
            </a:r>
            <a:r>
              <a:rPr lang="en-US" sz="2000" dirty="0" err="1" smtClean="0">
                <a:latin typeface="Calibri" panose="020F0502020204030204" pitchFamily="34" charset="0"/>
              </a:rPr>
              <a:t>Ph.D</a:t>
            </a:r>
            <a:r>
              <a:rPr lang="en-US" sz="2000" dirty="0" smtClean="0">
                <a:latin typeface="Calibri" panose="020F0502020204030204" pitchFamily="34" charset="0"/>
              </a:rPr>
              <a:t> degree with the Department of Electrical Engineering, University of California, Los Angeles.</a:t>
            </a:r>
          </a:p>
          <a:p>
            <a:endParaRPr lang="en-US" sz="2000" dirty="0" smtClean="0">
              <a:latin typeface="Calibri" panose="020F0502020204030204" pitchFamily="34" charset="0"/>
            </a:endParaRPr>
          </a:p>
          <a:p>
            <a:pPr>
              <a:buNone/>
            </a:pPr>
            <a:r>
              <a:rPr lang="en-US" sz="2000" b="1" dirty="0" smtClean="0">
                <a:latin typeface="Calibri" panose="020F0502020204030204" pitchFamily="34" charset="0"/>
              </a:rPr>
              <a:t>	</a:t>
            </a:r>
          </a:p>
          <a:p>
            <a:pPr>
              <a:buNone/>
            </a:pPr>
            <a:r>
              <a:rPr lang="en-US" sz="2000" b="1" dirty="0" smtClean="0">
                <a:latin typeface="Calibri" panose="020F0502020204030204" pitchFamily="34" charset="0"/>
              </a:rPr>
              <a:t>	</a:t>
            </a:r>
            <a:r>
              <a:rPr lang="en-US" sz="2000" b="1" dirty="0" err="1" smtClean="0">
                <a:latin typeface="Calibri" panose="020F0502020204030204" pitchFamily="34" charset="0"/>
              </a:rPr>
              <a:t>Mihaela</a:t>
            </a:r>
            <a:r>
              <a:rPr lang="en-US" sz="2000" b="1" dirty="0" smtClean="0">
                <a:latin typeface="Calibri" panose="020F0502020204030204" pitchFamily="34" charset="0"/>
              </a:rPr>
              <a:t> van </a:t>
            </a:r>
            <a:r>
              <a:rPr lang="en-US" sz="2000" b="1" dirty="0" err="1" smtClean="0">
                <a:latin typeface="Calibri" panose="020F0502020204030204" pitchFamily="34" charset="0"/>
              </a:rPr>
              <a:t>der</a:t>
            </a:r>
            <a:r>
              <a:rPr lang="en-US" sz="2000" b="1" dirty="0" smtClean="0">
                <a:latin typeface="Calibri" panose="020F0502020204030204" pitchFamily="34" charset="0"/>
              </a:rPr>
              <a:t> </a:t>
            </a:r>
            <a:r>
              <a:rPr lang="en-US" sz="2000" b="1" dirty="0" err="1" smtClean="0">
                <a:latin typeface="Calibri" panose="020F0502020204030204" pitchFamily="34" charset="0"/>
              </a:rPr>
              <a:t>Schaar</a:t>
            </a:r>
            <a:endParaRPr lang="en-US" sz="2000" b="1" dirty="0" smtClean="0">
              <a:latin typeface="Calibri" panose="020F0502020204030204" pitchFamily="34" charset="0"/>
            </a:endParaRPr>
          </a:p>
          <a:p>
            <a:r>
              <a:rPr lang="en-US" sz="2000" dirty="0" smtClean="0">
                <a:latin typeface="Calibri" panose="020F0502020204030204" pitchFamily="34" charset="0"/>
              </a:rPr>
              <a:t>Received the </a:t>
            </a:r>
            <a:r>
              <a:rPr lang="en-US" sz="2000" dirty="0" err="1" smtClean="0">
                <a:latin typeface="Calibri" panose="020F0502020204030204" pitchFamily="34" charset="0"/>
              </a:rPr>
              <a:t>Ph.D</a:t>
            </a:r>
            <a:r>
              <a:rPr lang="en-US" sz="2000" dirty="0" smtClean="0">
                <a:latin typeface="Calibri" panose="020F0502020204030204" pitchFamily="34" charset="0"/>
              </a:rPr>
              <a:t> degree from Eindhoven University of Technology, the Netherlands, in 2001. She is now a Professor with the Electrical Engineering Department, UCLA. </a:t>
            </a:r>
            <a:endParaRPr lang="en-US" sz="2000" dirty="0">
              <a:latin typeface="Calibri" panose="020F0502020204030204" pitchFamily="34" charset="0"/>
            </a:endParaRPr>
          </a:p>
        </p:txBody>
      </p:sp>
      <p:pic>
        <p:nvPicPr>
          <p:cNvPr id="1028" name="Picture 4"/>
          <p:cNvPicPr>
            <a:picLocks noChangeAspect="1" noChangeArrowheads="1"/>
          </p:cNvPicPr>
          <p:nvPr/>
        </p:nvPicPr>
        <p:blipFill>
          <a:blip r:embed="rId2" cstate="print"/>
          <a:srcRect/>
          <a:stretch>
            <a:fillRect/>
          </a:stretch>
        </p:blipFill>
        <p:spPr bwMode="auto">
          <a:xfrm>
            <a:off x="2971800" y="228600"/>
            <a:ext cx="1676400" cy="2099082"/>
          </a:xfrm>
          <a:prstGeom prst="rect">
            <a:avLst/>
          </a:prstGeom>
          <a:noFill/>
          <a:ln w="9525">
            <a:noFill/>
            <a:miter lim="800000"/>
            <a:headEnd/>
            <a:tailEnd/>
          </a:ln>
        </p:spPr>
      </p:pic>
      <p:pic>
        <p:nvPicPr>
          <p:cNvPr id="1030" name="Picture 6"/>
          <p:cNvPicPr>
            <a:picLocks noChangeAspect="1" noChangeArrowheads="1"/>
          </p:cNvPicPr>
          <p:nvPr/>
        </p:nvPicPr>
        <p:blipFill>
          <a:blip r:embed="rId3" cstate="print"/>
          <a:srcRect/>
          <a:stretch>
            <a:fillRect/>
          </a:stretch>
        </p:blipFill>
        <p:spPr bwMode="auto">
          <a:xfrm>
            <a:off x="5715000" y="152400"/>
            <a:ext cx="1600200" cy="2190565"/>
          </a:xfrm>
          <a:prstGeom prst="rect">
            <a:avLst/>
          </a:prstGeom>
          <a:noFill/>
          <a:ln w="9525">
            <a:noFill/>
            <a:miter lim="800000"/>
            <a:headEnd/>
            <a:tailEnd/>
          </a:ln>
        </p:spPr>
      </p:pic>
    </p:spTree>
    <p:extLst>
      <p:ext uri="{BB962C8B-B14F-4D97-AF65-F5344CB8AC3E}">
        <p14:creationId xmlns="" xmlns:p14="http://schemas.microsoft.com/office/powerpoint/2010/main" val="3870120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562600"/>
          </a:xfrm>
        </p:spPr>
        <p:txBody>
          <a:bodyPr>
            <a:normAutofit lnSpcReduction="10000"/>
          </a:bodyPr>
          <a:lstStyle/>
          <a:p>
            <a:pPr algn="just"/>
            <a:r>
              <a:rPr lang="en-US" sz="2200" dirty="0" smtClean="0">
                <a:latin typeface="Calibri" panose="020F0502020204030204" pitchFamily="34" charset="0"/>
                <a:cs typeface="Times New Roman" pitchFamily="18" charset="0"/>
              </a:rPr>
              <a:t>Social </a:t>
            </a:r>
            <a:r>
              <a:rPr lang="en-US" sz="2200" dirty="0">
                <a:latin typeface="Calibri" panose="020F0502020204030204" pitchFamily="34" charset="0"/>
                <a:cs typeface="Times New Roman" pitchFamily="18" charset="0"/>
              </a:rPr>
              <a:t>Clouds </a:t>
            </a:r>
            <a:r>
              <a:rPr lang="en-US" sz="2200" dirty="0" smtClean="0">
                <a:latin typeface="Calibri" panose="020F0502020204030204" pitchFamily="34" charset="0"/>
                <a:cs typeface="Times New Roman" pitchFamily="18" charset="0"/>
              </a:rPr>
              <a:t>provides </a:t>
            </a:r>
            <a:r>
              <a:rPr lang="en-US" sz="2200" dirty="0">
                <a:latin typeface="Calibri" panose="020F0502020204030204" pitchFamily="34" charset="0"/>
                <a:cs typeface="Times New Roman" pitchFamily="18" charset="0"/>
              </a:rPr>
              <a:t>a resource sharing mechanism where </a:t>
            </a:r>
            <a:r>
              <a:rPr lang="en-US" sz="2200" dirty="0" smtClean="0">
                <a:latin typeface="Calibri" panose="020F0502020204030204" pitchFamily="34" charset="0"/>
                <a:cs typeface="Times New Roman" pitchFamily="18" charset="0"/>
              </a:rPr>
              <a:t>participants share resources on </a:t>
            </a:r>
            <a:r>
              <a:rPr lang="en-US" sz="2200" dirty="0">
                <a:latin typeface="Calibri" panose="020F0502020204030204" pitchFamily="34" charset="0"/>
                <a:cs typeface="Times New Roman" pitchFamily="18" charset="0"/>
              </a:rPr>
              <a:t>the </a:t>
            </a:r>
            <a:r>
              <a:rPr lang="en-US" sz="2200" dirty="0" smtClean="0">
                <a:latin typeface="Calibri" panose="020F0502020204030204" pitchFamily="34" charset="0"/>
                <a:cs typeface="Times New Roman" pitchFamily="18" charset="0"/>
              </a:rPr>
              <a:t>basis </a:t>
            </a:r>
            <a:r>
              <a:rPr lang="en-US" sz="2200" dirty="0">
                <a:latin typeface="Calibri" panose="020F0502020204030204" pitchFamily="34" charset="0"/>
                <a:cs typeface="Times New Roman" pitchFamily="18" charset="0"/>
              </a:rPr>
              <a:t>of </a:t>
            </a:r>
            <a:r>
              <a:rPr lang="en-US" sz="2200" dirty="0" smtClean="0">
                <a:latin typeface="Calibri" panose="020F0502020204030204" pitchFamily="34" charset="0"/>
                <a:cs typeface="Times New Roman" pitchFamily="18" charset="0"/>
              </a:rPr>
              <a:t>the relationships in </a:t>
            </a:r>
            <a:r>
              <a:rPr lang="en-US" sz="2200" dirty="0">
                <a:latin typeface="Calibri" panose="020F0502020204030204" pitchFamily="34" charset="0"/>
                <a:cs typeface="Times New Roman" pitchFamily="18" charset="0"/>
              </a:rPr>
              <a:t>a social network</a:t>
            </a:r>
            <a:r>
              <a:rPr lang="en-US" sz="2200" dirty="0" smtClean="0">
                <a:latin typeface="Calibri" panose="020F0502020204030204" pitchFamily="34" charset="0"/>
                <a:cs typeface="Times New Roman" pitchFamily="18" charset="0"/>
              </a:rPr>
              <a:t>.</a:t>
            </a:r>
          </a:p>
          <a:p>
            <a:pPr marL="109728" indent="0" algn="just">
              <a:buNone/>
            </a:pPr>
            <a:endParaRPr lang="en-US" sz="2200" dirty="0" smtClean="0">
              <a:latin typeface="Calibri" panose="020F0502020204030204" pitchFamily="34" charset="0"/>
              <a:cs typeface="Times New Roman" pitchFamily="18" charset="0"/>
            </a:endParaRPr>
          </a:p>
          <a:p>
            <a:pPr algn="just"/>
            <a:r>
              <a:rPr lang="en-US" sz="2200" dirty="0">
                <a:latin typeface="Calibri" panose="020F0502020204030204" pitchFamily="34" charset="0"/>
                <a:cs typeface="Times New Roman" pitchFamily="18" charset="0"/>
              </a:rPr>
              <a:t> </a:t>
            </a:r>
            <a:r>
              <a:rPr lang="en-US" sz="2200" dirty="0" smtClean="0">
                <a:latin typeface="Calibri" panose="020F0502020204030204" pitchFamily="34" charset="0"/>
                <a:cs typeface="Times New Roman" pitchFamily="18" charset="0"/>
              </a:rPr>
              <a:t>Resources includes storage space, bandwidth ,CPU cycles.</a:t>
            </a:r>
          </a:p>
          <a:p>
            <a:pPr marL="109728" indent="0" algn="just">
              <a:buNone/>
            </a:pPr>
            <a:endParaRPr lang="en-US" sz="2200" dirty="0" smtClean="0">
              <a:latin typeface="Calibri" panose="020F0502020204030204" pitchFamily="34" charset="0"/>
              <a:cs typeface="Times New Roman" pitchFamily="18" charset="0"/>
            </a:endParaRPr>
          </a:p>
          <a:p>
            <a:pPr algn="just"/>
            <a:r>
              <a:rPr lang="en-US" sz="2200" dirty="0" smtClean="0">
                <a:latin typeface="Calibri" panose="020F0502020204030204" pitchFamily="34" charset="0"/>
                <a:cs typeface="Times New Roman" pitchFamily="18" charset="0"/>
              </a:rPr>
              <a:t>The </a:t>
            </a:r>
            <a:r>
              <a:rPr lang="en-US" sz="2200" dirty="0">
                <a:latin typeface="Calibri" panose="020F0502020204030204" pitchFamily="34" charset="0"/>
                <a:cs typeface="Times New Roman" pitchFamily="18" charset="0"/>
              </a:rPr>
              <a:t>performance </a:t>
            </a:r>
            <a:r>
              <a:rPr lang="en-US" sz="2200" dirty="0" smtClean="0">
                <a:latin typeface="Calibri" panose="020F0502020204030204" pitchFamily="34" charset="0"/>
                <a:cs typeface="Times New Roman" pitchFamily="18" charset="0"/>
              </a:rPr>
              <a:t>depend </a:t>
            </a:r>
            <a:r>
              <a:rPr lang="en-US" sz="2200" dirty="0">
                <a:latin typeface="Calibri" panose="020F0502020204030204" pitchFamily="34" charset="0"/>
                <a:cs typeface="Times New Roman" pitchFamily="18" charset="0"/>
              </a:rPr>
              <a:t>on the users’ cooperative behavior </a:t>
            </a:r>
            <a:r>
              <a:rPr lang="en-US" sz="2200" dirty="0" smtClean="0">
                <a:latin typeface="Calibri" panose="020F0502020204030204" pitchFamily="34" charset="0"/>
                <a:cs typeface="Times New Roman" pitchFamily="18" charset="0"/>
              </a:rPr>
              <a:t>in sharing </a:t>
            </a:r>
            <a:r>
              <a:rPr lang="en-US" sz="2200" dirty="0">
                <a:latin typeface="Calibri" panose="020F0502020204030204" pitchFamily="34" charset="0"/>
                <a:cs typeface="Times New Roman" pitchFamily="18" charset="0"/>
              </a:rPr>
              <a:t>their computing capabilities. </a:t>
            </a:r>
            <a:endParaRPr lang="en-US" sz="2200" dirty="0" smtClean="0">
              <a:latin typeface="Calibri" panose="020F0502020204030204" pitchFamily="34" charset="0"/>
              <a:cs typeface="Times New Roman" pitchFamily="18" charset="0"/>
            </a:endParaRPr>
          </a:p>
          <a:p>
            <a:pPr marL="109728" indent="0" algn="just">
              <a:buNone/>
            </a:pPr>
            <a:endParaRPr lang="en-US" sz="2200" dirty="0" smtClean="0">
              <a:latin typeface="Calibri" panose="020F0502020204030204" pitchFamily="34" charset="0"/>
              <a:cs typeface="Times New Roman" pitchFamily="18" charset="0"/>
            </a:endParaRPr>
          </a:p>
          <a:p>
            <a:pPr algn="just"/>
            <a:r>
              <a:rPr lang="en-US" sz="2200" dirty="0" smtClean="0">
                <a:latin typeface="Calibri" panose="020F0502020204030204" pitchFamily="34" charset="0"/>
                <a:cs typeface="Times New Roman" pitchFamily="18" charset="0"/>
              </a:rPr>
              <a:t> Social cloud system consists of users and cloud operators.</a:t>
            </a:r>
          </a:p>
          <a:p>
            <a:pPr marL="109728" indent="0" algn="just">
              <a:buNone/>
            </a:pPr>
            <a:endParaRPr lang="en-US" sz="2200" dirty="0" smtClean="0">
              <a:latin typeface="Calibri" panose="020F0502020204030204" pitchFamily="34" charset="0"/>
              <a:cs typeface="Times New Roman" pitchFamily="18" charset="0"/>
            </a:endParaRPr>
          </a:p>
          <a:p>
            <a:pPr algn="just"/>
            <a:r>
              <a:rPr lang="en-US" sz="2200" dirty="0" smtClean="0">
                <a:latin typeface="Calibri" panose="020F0502020204030204" pitchFamily="34" charset="0"/>
                <a:cs typeface="Times New Roman" pitchFamily="18" charset="0"/>
              </a:rPr>
              <a:t> Users can be buyers or supplier’s. Supplier can also be a buyer.</a:t>
            </a:r>
          </a:p>
          <a:p>
            <a:pPr marL="109728" indent="0" algn="just">
              <a:buNone/>
            </a:pPr>
            <a:endParaRPr lang="en-US" sz="2200" dirty="0" smtClean="0">
              <a:latin typeface="Calibri" panose="020F0502020204030204" pitchFamily="34" charset="0"/>
              <a:cs typeface="Times New Roman" pitchFamily="18" charset="0"/>
            </a:endParaRPr>
          </a:p>
          <a:p>
            <a:r>
              <a:rPr lang="en-US" sz="2200" dirty="0" smtClean="0">
                <a:latin typeface="Calibri" panose="020F0502020204030204" pitchFamily="34" charset="0"/>
                <a:cs typeface="Times New Roman" pitchFamily="18" charset="0"/>
              </a:rPr>
              <a:t> </a:t>
            </a:r>
            <a:r>
              <a:rPr lang="en-US" sz="2200" dirty="0" smtClean="0">
                <a:latin typeface="Calibri" panose="020F0502020204030204" pitchFamily="34" charset="0"/>
              </a:rPr>
              <a:t>Cloud operators are the designers and operators of the system. </a:t>
            </a:r>
          </a:p>
          <a:p>
            <a:pPr>
              <a:buNone/>
            </a:pPr>
            <a:r>
              <a:rPr lang="en-US" sz="3100" dirty="0" smtClean="0">
                <a:latin typeface="Calibri" panose="020F0502020204030204" pitchFamily="34" charset="0"/>
                <a:cs typeface="Times New Roman" pitchFamily="18" charset="0"/>
              </a:rPr>
              <a:t>   </a:t>
            </a:r>
          </a:p>
          <a:p>
            <a:pPr>
              <a:buNone/>
            </a:pPr>
            <a:endParaRPr lang="en-US" sz="2000" dirty="0" smtClean="0">
              <a:latin typeface="Calibri" panose="020F0502020204030204" pitchFamily="34" charset="0"/>
              <a:cs typeface="Times New Roman" pitchFamily="18" charset="0"/>
            </a:endParaRPr>
          </a:p>
          <a:p>
            <a:pPr>
              <a:buNone/>
            </a:pPr>
            <a:endParaRPr lang="en-US" sz="2000" dirty="0">
              <a:latin typeface="Calibri" panose="020F0502020204030204" pitchFamily="34" charset="0"/>
              <a:cs typeface="Times New Roman" pitchFamily="18" charset="0"/>
            </a:endParaRPr>
          </a:p>
        </p:txBody>
      </p:sp>
      <p:sp>
        <p:nvSpPr>
          <p:cNvPr id="2" name="Title 1"/>
          <p:cNvSpPr>
            <a:spLocks noGrp="1"/>
          </p:cNvSpPr>
          <p:nvPr>
            <p:ph type="title"/>
          </p:nvPr>
        </p:nvSpPr>
        <p:spPr>
          <a:xfrm>
            <a:off x="457200" y="152400"/>
            <a:ext cx="8229600" cy="990600"/>
          </a:xfrm>
        </p:spPr>
        <p:txBody>
          <a:bodyPr>
            <a:normAutofit/>
          </a:bodyPr>
          <a:lstStyle/>
          <a:p>
            <a:pPr algn="ctr"/>
            <a:r>
              <a:rPr lang="en-US" sz="3200" b="1" dirty="0" smtClean="0">
                <a:latin typeface="Calibri" panose="020F0502020204030204" pitchFamily="34" charset="0"/>
              </a:rPr>
              <a:t>Setup</a:t>
            </a:r>
            <a:endParaRPr lang="en-US" sz="3200" b="1" dirty="0">
              <a:latin typeface="Calibri" panose="020F0502020204030204"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 xmlns:p14="http://schemas.microsoft.com/office/powerpoint/2010/main" val="1527640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box(in)">
                                      <p:cBhvr>
                                        <p:cTn id="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a:bodyPr>
          <a:lstStyle/>
          <a:p>
            <a:r>
              <a:rPr lang="en-US" sz="2400" dirty="0" smtClean="0">
                <a:latin typeface="Calibri" panose="020F0502020204030204" pitchFamily="34" charset="0"/>
              </a:rPr>
              <a:t>Cloud operators </a:t>
            </a:r>
            <a:r>
              <a:rPr lang="en-US" sz="2400" dirty="0">
                <a:latin typeface="Calibri" panose="020F0502020204030204" pitchFamily="34" charset="0"/>
              </a:rPr>
              <a:t>are responsible for designing and implementing</a:t>
            </a:r>
          </a:p>
          <a:p>
            <a:pPr marL="457200" indent="-457200">
              <a:buFont typeface="+mj-lt"/>
              <a:buAutoNum type="arabicPeriod"/>
            </a:pPr>
            <a:r>
              <a:rPr lang="en-US" sz="2400" dirty="0">
                <a:latin typeface="Calibri" panose="020F0502020204030204" pitchFamily="34" charset="0"/>
              </a:rPr>
              <a:t>The pricing scheme and the payment infrastructure</a:t>
            </a:r>
          </a:p>
          <a:p>
            <a:pPr marL="457200" indent="-457200">
              <a:buFont typeface="+mj-lt"/>
              <a:buAutoNum type="arabicPeriod"/>
            </a:pPr>
            <a:r>
              <a:rPr lang="en-US" sz="2400" dirty="0">
                <a:latin typeface="Calibri" panose="020F0502020204030204" pitchFamily="34" charset="0"/>
              </a:rPr>
              <a:t>The incentive mechanism to regulate the behavior of suppliers</a:t>
            </a:r>
          </a:p>
          <a:p>
            <a:pPr marL="457200" indent="-457200">
              <a:buFont typeface="+mj-lt"/>
              <a:buAutoNum type="arabicPeriod"/>
            </a:pPr>
            <a:r>
              <a:rPr lang="en-US" sz="2400" dirty="0">
                <a:latin typeface="Calibri" panose="020F0502020204030204" pitchFamily="34" charset="0"/>
              </a:rPr>
              <a:t>The job allocation scheme which schedules the load (the amount of resources purchased) of incoming tasks among suppliers. </a:t>
            </a:r>
          </a:p>
          <a:p>
            <a:pPr marL="457200" indent="-457200">
              <a:buNone/>
            </a:pPr>
            <a:endParaRPr lang="en-US" sz="2400" dirty="0" smtClean="0">
              <a:latin typeface="Calibri" panose="020F0502020204030204" pitchFamily="34" charset="0"/>
            </a:endParaRPr>
          </a:p>
          <a:p>
            <a:r>
              <a:rPr lang="en-US" sz="2400" dirty="0" smtClean="0">
                <a:latin typeface="Calibri" panose="020F0502020204030204" pitchFamily="34" charset="0"/>
              </a:rPr>
              <a:t>It is assumed to have a single cloud operator in the system.</a:t>
            </a:r>
            <a:endParaRPr lang="en-US" sz="2400" dirty="0" smtClean="0">
              <a:latin typeface="Calibri" panose="020F0502020204030204" pitchFamily="34" charset="0"/>
              <a:cs typeface="Times New Roman" pitchFamily="18" charset="0"/>
            </a:endParaRPr>
          </a:p>
          <a:p>
            <a:pPr algn="just"/>
            <a:r>
              <a:rPr lang="en-US" sz="2400" dirty="0" smtClean="0">
                <a:latin typeface="Calibri" panose="020F0502020204030204" pitchFamily="34" charset="0"/>
                <a:cs typeface="Times New Roman" pitchFamily="18" charset="0"/>
              </a:rPr>
              <a:t>Buyer submits task, regarding resources needed, together with the payment to the cloud operator. </a:t>
            </a:r>
          </a:p>
          <a:p>
            <a:pPr algn="just"/>
            <a:r>
              <a:rPr lang="en-US" sz="2400" dirty="0" smtClean="0">
                <a:latin typeface="Calibri" panose="020F0502020204030204" pitchFamily="34" charset="0"/>
                <a:cs typeface="Times New Roman" pitchFamily="18" charset="0"/>
              </a:rPr>
              <a:t>Cloud operator identifies the suppliers and divides the task amongst them.</a:t>
            </a:r>
          </a:p>
          <a:p>
            <a:pPr algn="just"/>
            <a:r>
              <a:rPr lang="en-US" sz="2400" dirty="0" smtClean="0">
                <a:latin typeface="Calibri" panose="020F0502020204030204" pitchFamily="34" charset="0"/>
                <a:cs typeface="Times New Roman" pitchFamily="18" charset="0"/>
              </a:rPr>
              <a:t>After receiving the payments the suppliers provide their resources to the buyers.</a:t>
            </a:r>
          </a:p>
          <a:p>
            <a:pPr>
              <a:buNone/>
            </a:pPr>
            <a:r>
              <a:rPr lang="en-US" sz="2400" dirty="0" smtClean="0">
                <a:latin typeface="Calibri" panose="020F0502020204030204" pitchFamily="34" charset="0"/>
                <a:cs typeface="Times New Roman" pitchFamily="18" charset="0"/>
              </a:rPr>
              <a:t>   </a:t>
            </a:r>
          </a:p>
          <a:p>
            <a:endParaRPr lang="en-US"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 xmlns:p14="http://schemas.microsoft.com/office/powerpoint/2010/main" val="38337629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4420</TotalTime>
  <Words>4661</Words>
  <Application>Microsoft Office PowerPoint</Application>
  <PresentationFormat>On-screen Show (4:3)</PresentationFormat>
  <Paragraphs>667</Paragraphs>
  <Slides>69</Slides>
  <Notes>1</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Concourse</vt:lpstr>
      <vt:lpstr>Cloud Computing in Social Networks</vt:lpstr>
      <vt:lpstr>Introduction</vt:lpstr>
      <vt:lpstr>Why use a Social Cloud?</vt:lpstr>
      <vt:lpstr>What is a Social Cloud?</vt:lpstr>
      <vt:lpstr>Issues in Social Cloud Systems</vt:lpstr>
      <vt:lpstr>Slide 6</vt:lpstr>
      <vt:lpstr>Authors</vt:lpstr>
      <vt:lpstr>Setup</vt:lpstr>
      <vt:lpstr>Slide 9</vt:lpstr>
      <vt:lpstr>     Issues</vt:lpstr>
      <vt:lpstr>Proposed Solution</vt:lpstr>
      <vt:lpstr>Incentive Mechanism</vt:lpstr>
      <vt:lpstr>Pricing scheme</vt:lpstr>
      <vt:lpstr>Figure from Yu Zhang,Mihaela van der Schaar, “Incentive Provision and Job Allocation in Social CloudSystems” </vt:lpstr>
      <vt:lpstr>Design Variables</vt:lpstr>
      <vt:lpstr>Slide 16</vt:lpstr>
      <vt:lpstr>Slide 17</vt:lpstr>
      <vt:lpstr>Experiments</vt:lpstr>
      <vt:lpstr>Slide 19</vt:lpstr>
      <vt:lpstr>Slide 20</vt:lpstr>
      <vt:lpstr>Slide 21</vt:lpstr>
      <vt:lpstr>Conclusion</vt:lpstr>
      <vt:lpstr>Slide 23</vt:lpstr>
      <vt:lpstr>About the Authors!</vt:lpstr>
      <vt:lpstr>Main idea of the paper</vt:lpstr>
      <vt:lpstr>What are Infrastructure Resources?</vt:lpstr>
      <vt:lpstr>Why share Infrastructure resources via Social Networks?</vt:lpstr>
      <vt:lpstr>Social Compute Cloud</vt:lpstr>
      <vt:lpstr>Sharing Infrastructure resources using Social Compute Cloud?</vt:lpstr>
      <vt:lpstr>Challenges in the Construction of Social cloud 1: Technical facilitation</vt:lpstr>
      <vt:lpstr>Challenges in the Construction of Social cloud 2: Leveraging Social Structures</vt:lpstr>
      <vt:lpstr>Challenges in the Construction of Social cloud 2: Leveraging Social Structures</vt:lpstr>
      <vt:lpstr>Challenges in the Construction of Social cloud 3: Platform facilitation</vt:lpstr>
      <vt:lpstr>Architecture of Social Compute Cloud</vt:lpstr>
      <vt:lpstr>Social Cloud Platform</vt:lpstr>
      <vt:lpstr>Social Adapters and User preferences</vt:lpstr>
      <vt:lpstr>Socio-Economic Model</vt:lpstr>
      <vt:lpstr>Implementation of Social Cloud Component 1 : Seattle</vt:lpstr>
      <vt:lpstr>Implementation of Social Cloud Component 2: Implementing a Social Clearing House</vt:lpstr>
      <vt:lpstr>Implementation of Social Cloud Component 3: Preference based matching</vt:lpstr>
      <vt:lpstr>Evaluation</vt:lpstr>
      <vt:lpstr>IEEE Focus Paper</vt:lpstr>
      <vt:lpstr>What will we mainly discuss about</vt:lpstr>
      <vt:lpstr>Geo distributed clouds</vt:lpstr>
      <vt:lpstr>How geo distributed cloud can help in scaling social media application</vt:lpstr>
      <vt:lpstr>How geo distributed cloud can help in scaling social media application continue….</vt:lpstr>
      <vt:lpstr>System Model</vt:lpstr>
      <vt:lpstr>System Model – Geo distributed Cloud</vt:lpstr>
      <vt:lpstr>Geo distributed Cloud Core Issues</vt:lpstr>
      <vt:lpstr>Core Issues continue…..</vt:lpstr>
      <vt:lpstr>Proposed Solution</vt:lpstr>
      <vt:lpstr>Proposed Solution Continue…</vt:lpstr>
      <vt:lpstr>Offline Optimization</vt:lpstr>
      <vt:lpstr>Offline Optimization continue….</vt:lpstr>
      <vt:lpstr>One Shot Optimization</vt:lpstr>
      <vt:lpstr>Predicting the number of viewing requests</vt:lpstr>
      <vt:lpstr>Online Algorithm with delta(t) Step Look Ahead</vt:lpstr>
      <vt:lpstr>Online Algorithm with delta(t) Step Look Ahead</vt:lpstr>
      <vt:lpstr>
Key Modules in Online Algorithm Implementation</vt:lpstr>
      <vt:lpstr>Implementation in a real World system</vt:lpstr>
      <vt:lpstr>Implementation in a real World system cont..</vt:lpstr>
      <vt:lpstr>Prototype Implementation and experimental settings</vt:lpstr>
      <vt:lpstr>Performance Evaluation Against ARIMA</vt:lpstr>
      <vt:lpstr>Performance Evaluation Against ARIMA Cont. ..</vt:lpstr>
      <vt:lpstr>Performance Evaluation Cont..</vt:lpstr>
      <vt:lpstr>Conclusion</vt:lpstr>
      <vt:lpstr>Final Conclusion</vt:lpstr>
      <vt:lpstr>References</vt:lpstr>
      <vt:lpstr>Slide 69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in Social Networks</dc:title>
  <dc:creator>Niranjan</dc:creator>
  <cp:lastModifiedBy>Vimal Chungath</cp:lastModifiedBy>
  <cp:revision>259</cp:revision>
  <dcterms:created xsi:type="dcterms:W3CDTF">2006-08-16T00:00:00Z</dcterms:created>
  <dcterms:modified xsi:type="dcterms:W3CDTF">2014-05-10T06:26:50Z</dcterms:modified>
</cp:coreProperties>
</file>