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76" r:id="rId10"/>
    <p:sldId id="264" r:id="rId11"/>
    <p:sldId id="268" r:id="rId12"/>
    <p:sldId id="269" r:id="rId13"/>
    <p:sldId id="270" r:id="rId14"/>
    <p:sldId id="271" r:id="rId15"/>
    <p:sldId id="272" r:id="rId16"/>
    <p:sldId id="265" r:id="rId17"/>
    <p:sldId id="274" r:id="rId18"/>
    <p:sldId id="275" r:id="rId19"/>
    <p:sldId id="277" r:id="rId20"/>
    <p:sldId id="278" r:id="rId21"/>
    <p:sldId id="289" r:id="rId22"/>
    <p:sldId id="280" r:id="rId23"/>
    <p:sldId id="281" r:id="rId24"/>
    <p:sldId id="292" r:id="rId25"/>
    <p:sldId id="282" r:id="rId26"/>
    <p:sldId id="287" r:id="rId27"/>
    <p:sldId id="288" r:id="rId28"/>
    <p:sldId id="284" r:id="rId29"/>
    <p:sldId id="285" r:id="rId30"/>
    <p:sldId id="261" r:id="rId31"/>
    <p:sldId id="290" r:id="rId32"/>
    <p:sldId id="291" r:id="rId3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3140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42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54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65313" y="52316"/>
            <a:ext cx="9013499" cy="5019299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295400" y="2400300"/>
            <a:ext cx="6400799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80"/>
              </a:spcBef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370"/>
              </a:spcBef>
              <a:buClr>
                <a:schemeClr val="accent2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370"/>
              </a:spcBef>
              <a:buClr>
                <a:srgbClr val="F0C1B0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370"/>
              </a:spcBef>
              <a:buClr>
                <a:schemeClr val="accent3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/>
            </a:lvl5pPr>
            <a:lvl6pPr marL="22860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/>
            </a:lvl6pPr>
            <a:lvl7pPr marL="2743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/>
            </a:lvl7pPr>
            <a:lvl8pPr marL="3200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/>
            </a:lvl8pPr>
            <a:lvl9pPr marL="3657600" marR="0" indent="0" algn="ctr" rtl="0">
              <a:spcBef>
                <a:spcPts val="370"/>
              </a:spcBef>
              <a:buClr>
                <a:srgbClr val="DDB8B3"/>
              </a:buClr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9" name="Shape 19"/>
          <p:cNvSpPr/>
          <p:nvPr/>
        </p:nvSpPr>
        <p:spPr>
          <a:xfrm>
            <a:off x="62930" y="1086977"/>
            <a:ext cx="9021600" cy="1145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2930" y="1047540"/>
            <a:ext cx="9021600" cy="90299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2930" y="2232486"/>
            <a:ext cx="9021600" cy="827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457200" y="1129447"/>
            <a:ext cx="82296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3086099" y="-108585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33985" algn="l" rtl="0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marL="548640" indent="-101600" algn="l" rtl="0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marL="822960" indent="-130810" algn="l" rtl="0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marL="1097280" indent="-132080" algn="l" rtl="0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o"/>
              <a:defRPr/>
            </a:lvl5pPr>
            <a:lvl6pPr marL="1645920" indent="-12192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116839" algn="l" rtl="0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124460" algn="l" rtl="0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119379" algn="l" rtl="0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5440829" y="1394430"/>
            <a:ext cx="4388700" cy="201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1501349" y="-380969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33985" algn="l" rtl="0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marL="548640" indent="-101600" algn="l" rtl="0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marL="822960" indent="-130810" algn="l" rtl="0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marL="1097280" indent="-132080" algn="l" rtl="0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o"/>
              <a:defRPr/>
            </a:lvl5pPr>
            <a:lvl6pPr marL="1645920" indent="-12192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116839" algn="l" rtl="0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124460" algn="l" rtl="0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119379" algn="l" rtl="0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33985" algn="l" rtl="0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marL="548640" indent="-101600" algn="l" rtl="0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marL="822960" indent="-130810" algn="l" rtl="0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marL="1097280" indent="-132080" algn="l" rtl="0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o"/>
              <a:defRPr/>
            </a:lvl5pPr>
            <a:lvl6pPr marL="1645920" indent="-12192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116839" algn="l" rtl="0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124460" algn="l" rtl="0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119379" algn="l" rtl="0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65313" y="52316"/>
            <a:ext cx="9013499" cy="5019299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7143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1910953"/>
            <a:ext cx="7772400" cy="10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Libre Baskerville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Libre Baskerville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Libre Baskerville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Libre Baskerville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Libre Baskervill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800100" y="4629150"/>
            <a:ext cx="40005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69411" y="1782502"/>
            <a:ext cx="9013499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9146" y="1756106"/>
            <a:ext cx="9013800" cy="3420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8305" y="1851659"/>
            <a:ext cx="9014699" cy="3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3749099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33985" algn="l" rtl="0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marL="548640" indent="-101600" algn="l" rtl="0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marL="822960" indent="-130810" algn="l" rtl="0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marL="1097280" indent="-132080" algn="l" rtl="0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o"/>
              <a:defRPr/>
            </a:lvl5pPr>
            <a:lvl6pPr marL="1645920" indent="-12192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116839" algn="l" rtl="0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124460" algn="l" rtl="0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119379" algn="l" rtl="0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3950" y="1085850"/>
            <a:ext cx="3749099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33985" algn="l" rtl="0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marL="548640" indent="-101600" algn="l" rtl="0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marL="822960" indent="-130810" algn="l" rtl="0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marL="1097280" indent="-132080" algn="l" rtl="0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o"/>
              <a:defRPr/>
            </a:lvl5pPr>
            <a:lvl6pPr marL="1645920" indent="-12192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116839" algn="l" rtl="0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124460" algn="l" rtl="0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119379" algn="l" rtl="0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14400" y="204787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buFont typeface="Libre Baskerville"/>
              <a:buNone/>
              <a:defRPr/>
            </a:lvl2pPr>
            <a:lvl3pPr rtl="0">
              <a:spcBef>
                <a:spcPts val="0"/>
              </a:spcBef>
              <a:buFont typeface="Libre Baskerville"/>
              <a:buNone/>
              <a:defRPr/>
            </a:lvl3pPr>
            <a:lvl4pPr rtl="0">
              <a:spcBef>
                <a:spcPts val="0"/>
              </a:spcBef>
              <a:buFont typeface="Libre Baskerville"/>
              <a:buNone/>
              <a:defRPr/>
            </a:lvl4pPr>
            <a:lvl5pPr rtl="0">
              <a:spcBef>
                <a:spcPts val="0"/>
              </a:spcBef>
              <a:buFont typeface="Libre Baskervill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530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buFont typeface="Libre Baskerville"/>
              <a:buNone/>
              <a:defRPr/>
            </a:lvl2pPr>
            <a:lvl3pPr rtl="0">
              <a:spcBef>
                <a:spcPts val="0"/>
              </a:spcBef>
              <a:buFont typeface="Libre Baskerville"/>
              <a:buNone/>
              <a:defRPr/>
            </a:lvl3pPr>
            <a:lvl4pPr rtl="0">
              <a:spcBef>
                <a:spcPts val="0"/>
              </a:spcBef>
              <a:buFont typeface="Libre Baskerville"/>
              <a:buNone/>
              <a:defRPr/>
            </a:lvl4pPr>
            <a:lvl5pPr rtl="0">
              <a:spcBef>
                <a:spcPts val="0"/>
              </a:spcBef>
              <a:buFont typeface="Libre Baskervill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914400" y="1685925"/>
            <a:ext cx="3733800" cy="29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33985" algn="l" rtl="0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marL="548640" indent="-101600" algn="l" rtl="0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marL="822960" indent="-130810" algn="l" rtl="0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marL="1097280" indent="-132080" algn="l" rtl="0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o"/>
              <a:defRPr/>
            </a:lvl5pPr>
            <a:lvl6pPr marL="1645920" indent="-12192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116839" algn="l" rtl="0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124460" algn="l" rtl="0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119379" algn="l" rtl="0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953000" y="1685925"/>
            <a:ext cx="3733800" cy="29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33985" algn="l" rtl="0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marL="548640" indent="-101600" algn="l" rtl="0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marL="822960" indent="-130810" algn="l" rtl="0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marL="1097280" indent="-132080" algn="l" rtl="0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o"/>
              <a:defRPr/>
            </a:lvl5pPr>
            <a:lvl6pPr marL="1645920" indent="-12192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116839" algn="l" rtl="0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124460" algn="l" rtl="0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119379" algn="l" rtl="0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64008" y="52316"/>
            <a:ext cx="9013499" cy="50202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14400" y="204787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1904999" cy="3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rtl="0">
              <a:spcBef>
                <a:spcPts val="0"/>
              </a:spcBef>
              <a:buFont typeface="Libre Baskerville"/>
              <a:buNone/>
              <a:defRPr/>
            </a:lvl2pPr>
            <a:lvl3pPr rtl="0">
              <a:spcBef>
                <a:spcPts val="0"/>
              </a:spcBef>
              <a:buFont typeface="Libre Baskerville"/>
              <a:buNone/>
              <a:defRPr/>
            </a:lvl3pPr>
            <a:lvl4pPr rtl="0">
              <a:spcBef>
                <a:spcPts val="0"/>
              </a:spcBef>
              <a:buFont typeface="Libre Baskerville"/>
              <a:buNone/>
              <a:defRPr/>
            </a:lvl4pPr>
            <a:lvl5pPr rtl="0">
              <a:spcBef>
                <a:spcPts val="0"/>
              </a:spcBef>
              <a:buFont typeface="Libre Baskervill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2971800" y="1200150"/>
            <a:ext cx="5714999" cy="3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33985" algn="l" rtl="0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marL="548640" indent="-101600" algn="l" rtl="0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marL="822960" indent="-130810" algn="l" rtl="0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marL="1097280" indent="-132080" algn="l" rtl="0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o"/>
              <a:defRPr/>
            </a:lvl5pPr>
            <a:lvl6pPr marL="1645920" indent="-12192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indent="-116839" algn="l" rtl="0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indent="-124460" algn="l" rtl="0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indent="-119379" algn="l" rtl="0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914400" y="3675412"/>
            <a:ext cx="7315200" cy="3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14400" y="4084368"/>
            <a:ext cx="7315200" cy="51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8862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0" name="Shape 80"/>
          <p:cNvSpPr/>
          <p:nvPr/>
        </p:nvSpPr>
        <p:spPr>
          <a:xfrm rot="10800000" flipH="1">
            <a:off x="68307" y="3512546"/>
            <a:ext cx="90069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68508" y="3487855"/>
            <a:ext cx="9006599" cy="3420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68509" y="3579917"/>
            <a:ext cx="9006599" cy="365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pic" idx="2"/>
          </p:nvPr>
        </p:nvSpPr>
        <p:spPr>
          <a:xfrm>
            <a:off x="68308" y="50006"/>
            <a:ext cx="9001800" cy="343620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" name="Shape 6"/>
          <p:cNvSpPr/>
          <p:nvPr/>
        </p:nvSpPr>
        <p:spPr>
          <a:xfrm>
            <a:off x="64008" y="52316"/>
            <a:ext cx="9013499" cy="50202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33985" algn="l" rtl="0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marL="548640" marR="0" indent="-101600" algn="l" rtl="0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marL="822960" marR="0" indent="-130810" algn="l" rtl="0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marL="1097280" marR="0" indent="-132080" algn="l" rtl="0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o"/>
              <a:defRPr/>
            </a:lvl5pPr>
            <a:lvl6pPr marL="1645920" marR="0" indent="-12192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/>
            </a:lvl6pPr>
            <a:lvl7pPr marL="1920240" marR="0" indent="-116839" algn="l" rtl="0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/>
            </a:lvl7pPr>
            <a:lvl8pPr marL="2194560" marR="0" indent="-124460" algn="l" rtl="0">
              <a:spcBef>
                <a:spcPts val="370"/>
              </a:spcBef>
              <a:buClr>
                <a:srgbClr val="F0C1B0"/>
              </a:buClr>
              <a:buFont typeface="Libre Baskerville"/>
              <a:buChar char="•"/>
              <a:defRPr/>
            </a:lvl8pPr>
            <a:lvl9pPr marL="2468880" marR="0" indent="-119379" algn="l" rtl="0">
              <a:spcBef>
                <a:spcPts val="370"/>
              </a:spcBef>
              <a:buClr>
                <a:srgbClr val="DDB8B3"/>
              </a:buClr>
              <a:buFont typeface="Libre Baskerville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-nearest_neighbors_algorithm" TargetMode="External"/><Relationship Id="rId2" Type="http://schemas.openxmlformats.org/officeDocument/2006/relationships/hyperlink" Target="http://en.wikipedia.org/wiki/Naive_Bayes_classifi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cademia.edu/4375403/Decision_Tree_Analysis_on_J48_Algorithm_for_Data_Minin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nap.stanford.edu/data/web-Amazon-link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457200" y="996287"/>
            <a:ext cx="8475260" cy="123566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Amazon Reviews Rating Prediction</a:t>
            </a:r>
            <a:endParaRPr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349991" y="2804615"/>
            <a:ext cx="6400799" cy="16554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: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Nayana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 V and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Neha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Rajkumar</a:t>
            </a: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28450"/>
            <a:ext cx="7772400" cy="857400"/>
          </a:xfrm>
        </p:spPr>
        <p:txBody>
          <a:bodyPr/>
          <a:lstStyle/>
          <a:p>
            <a:pPr lvl="0"/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Data Mining Task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4904" y="847013"/>
            <a:ext cx="8523435" cy="3997941"/>
          </a:xfrm>
        </p:spPr>
        <p:txBody>
          <a:bodyPr/>
          <a:lstStyle/>
          <a:p>
            <a:pPr marL="140335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50" y="799246"/>
            <a:ext cx="4257943" cy="39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178682"/>
            <a:ext cx="7772400" cy="857400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Analysis in R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64" y="1194179"/>
            <a:ext cx="6080078" cy="31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5660" y="205569"/>
            <a:ext cx="8543498" cy="450973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“false advertisement I ordered a black titanium barbell. Once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received it not even a day later black paint was chipping off my "titanium ring." Obviously the ring wasn't titanium but painted steel manipulating …”</a:t>
            </a:r>
          </a:p>
          <a:p>
            <a:pPr marL="140335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505" y="1218720"/>
            <a:ext cx="7664328" cy="33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0335" indent="0">
              <a:buNone/>
            </a:pPr>
            <a:endParaRPr lang="en-US" dirty="0" smtClean="0"/>
          </a:p>
          <a:p>
            <a:pPr marL="140335" indent="0">
              <a:buNone/>
            </a:pPr>
            <a:endParaRPr lang="en-US" dirty="0"/>
          </a:p>
          <a:p>
            <a:pPr marL="140335" indent="0">
              <a:buNone/>
            </a:pPr>
            <a:endParaRPr lang="en-US" dirty="0" smtClean="0"/>
          </a:p>
          <a:p>
            <a:pPr marL="140335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&amp; Tableau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28927" y="116291"/>
            <a:ext cx="4785751" cy="45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6131" y="163773"/>
            <a:ext cx="8666329" cy="4735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2320" y="218364"/>
            <a:ext cx="6035960" cy="166112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587" y="2190299"/>
            <a:ext cx="4262056" cy="195179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2551" y="2170598"/>
            <a:ext cx="4096627" cy="19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46" y="153387"/>
            <a:ext cx="7772400" cy="857400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Rating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6729" y="1011640"/>
            <a:ext cx="8407020" cy="3887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Assign 5 to Positive rating , 1 to negative rating and 3 to neutral rating.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Gap = Review rating – Sentiment rating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Gap &lt;= 2 are considered useful in the dataset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Ignore Gap &gt; 2 reviews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Resultant dataset helps in predicting the rating more accurately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8" y="151385"/>
            <a:ext cx="7772400" cy="857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3898" y="993988"/>
            <a:ext cx="8448374" cy="382934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that exist in the original dataset do not have a direct correlation in predicting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Average Rating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Average of ratings given by all users for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product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AverageRating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((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ΣRatings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ProductID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x)/Number of users who rated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ProductID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x)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Calculate the positive and negative score for each review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033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5977"/>
            <a:ext cx="7772400" cy="1547759"/>
          </a:xfrm>
        </p:spPr>
        <p:txBody>
          <a:bodyPr/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Original Features                                                 Derived Features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10" y="1753736"/>
            <a:ext cx="1514900" cy="2252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36" y="1640006"/>
            <a:ext cx="1844601" cy="294564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606722" y="2695434"/>
            <a:ext cx="2695114" cy="12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20" y="2274343"/>
            <a:ext cx="2013558" cy="2914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13898" y="151385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US" dirty="0" smtClean="0"/>
              <a:t>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70" y="541144"/>
            <a:ext cx="7772400" cy="905518"/>
          </a:xfrm>
        </p:spPr>
        <p:txBody>
          <a:bodyPr/>
          <a:lstStyle/>
          <a:p>
            <a:pPr lvl="0"/>
            <a: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  <a:t>model we used and why ?</a:t>
            </a:r>
            <a:b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9370" y="743803"/>
            <a:ext cx="8653090" cy="413527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800" dirty="0" smtClean="0">
                <a:latin typeface="Calibri" pitchFamily="34" charset="0"/>
              </a:rPr>
              <a:t> Naive </a:t>
            </a:r>
            <a:r>
              <a:rPr lang="en-US" sz="1800" dirty="0">
                <a:latin typeface="Calibri" pitchFamily="34" charset="0"/>
              </a:rPr>
              <a:t>Bayes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800" dirty="0">
                <a:latin typeface="Calibri" pitchFamily="34" charset="0"/>
              </a:rPr>
              <a:t> J48 Decision Trees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800" dirty="0">
                <a:latin typeface="Calibri" pitchFamily="34" charset="0"/>
              </a:rPr>
              <a:t>  K-Nearest </a:t>
            </a:r>
            <a:r>
              <a:rPr lang="en-US" sz="1800" dirty="0" smtClean="0">
                <a:latin typeface="Calibri" pitchFamily="34" charset="0"/>
              </a:rPr>
              <a:t>Neighbors</a:t>
            </a:r>
            <a:endParaRPr lang="en-US" sz="1800" dirty="0">
              <a:latin typeface="Calibri" pitchFamily="34" charset="0"/>
            </a:endParaRPr>
          </a:p>
          <a:p>
            <a:endParaRPr lang="en-US" sz="1100" dirty="0"/>
          </a:p>
          <a:p>
            <a:pPr>
              <a:buFont typeface="Courier New" panose="02070309020205020404" pitchFamily="49" charset="0"/>
              <a:buChar char="o"/>
            </a:pPr>
            <a:endParaRPr lang="en-US" sz="11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70" y="336428"/>
            <a:ext cx="7772400" cy="905518"/>
          </a:xfrm>
        </p:spPr>
        <p:txBody>
          <a:bodyPr/>
          <a:lstStyle/>
          <a:p>
            <a:pPr lvl="0"/>
            <a: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 Bayes</a:t>
            </a:r>
            <a: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9370" y="743803"/>
            <a:ext cx="8653090" cy="4135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Bayes's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rule: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P(H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 E) =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P(E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 H) x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P(H) ) / P(E)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basic idea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Bayes's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rule is that the outcome of a hypothesis or an event (H) can be predicted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some evidences (E) that can be observed.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Bayes's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rule, we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0335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1) A priori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probability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H or P(H): This is the probability of an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event before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evidence is observed.</a:t>
            </a:r>
          </a:p>
          <a:p>
            <a:pPr marL="140335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2) A posterior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probability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H or P(H | E): This is the probability of an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event after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evidence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observed.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Useful for predicting ratings based on the average rating.</a:t>
            </a:r>
          </a:p>
          <a:p>
            <a:pPr marL="140335" indent="0">
              <a:buNone/>
            </a:pPr>
            <a:endParaRPr lang="en-US" sz="1100" dirty="0"/>
          </a:p>
          <a:p>
            <a:pPr>
              <a:buFont typeface="Courier New" panose="02070309020205020404" pitchFamily="49" charset="0"/>
              <a:buChar char="o"/>
            </a:pPr>
            <a:endParaRPr lang="en-US" sz="11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12042" y="137740"/>
            <a:ext cx="7772400" cy="74936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2042" y="764275"/>
            <a:ext cx="7874758" cy="41625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Existing Solution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</a:p>
          <a:p>
            <a:pPr marL="457200" indent="-317500">
              <a:spcBef>
                <a:spcPts val="0"/>
              </a:spcBef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Which Software tools we used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Mining Task</a:t>
            </a:r>
          </a:p>
          <a:p>
            <a:pPr marL="457200" indent="-317500">
              <a:spcBef>
                <a:spcPts val="0"/>
              </a:spcBef>
              <a:buSzPct val="100000"/>
              <a:buFont typeface="Noto Symbol"/>
              <a:buChar char="❏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Which model we used and why ?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457200" indent="-317500">
              <a:spcBef>
                <a:spcPts val="0"/>
              </a:spcBef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Results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did we learn ?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Future Work</a:t>
            </a:r>
          </a:p>
          <a:p>
            <a:pPr marL="457200" lvl="0" indent="-3175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7" y="171859"/>
            <a:ext cx="7772400" cy="857400"/>
          </a:xfrm>
        </p:spPr>
        <p:txBody>
          <a:bodyPr/>
          <a:lstStyle/>
          <a:p>
            <a:r>
              <a:rPr lang="en-IN" sz="3600" dirty="0">
                <a:latin typeface="Calibri" pitchFamily="34" charset="0"/>
              </a:rPr>
              <a:t>J48 Decision Tree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5721" y="949371"/>
            <a:ext cx="8605323" cy="3936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enerate a decision tree which are used for classification</a:t>
            </a:r>
          </a:p>
          <a:p>
            <a:pPr marL="140335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training data is a set S = s_1, s_2 ..of already classified samples.</a:t>
            </a:r>
          </a:p>
          <a:p>
            <a:pPr marL="140335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sample s_i consists of a p-dimensional vector which represents attributes or features of the sample.</a:t>
            </a:r>
          </a:p>
          <a:p>
            <a:pPr marL="140335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each node of the tree, algorithm chooses attribute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that most effectively splits its set of samples into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subsets.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suitable for predicting rating as it classifies according to 1, 2, 3, 4 or </a:t>
            </a: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5 rating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157013"/>
            <a:ext cx="7888014" cy="857400"/>
          </a:xfrm>
        </p:spPr>
        <p:txBody>
          <a:bodyPr/>
          <a:lstStyle/>
          <a:p>
            <a:r>
              <a:rPr lang="en-IN" sz="3600" dirty="0" smtClean="0">
                <a:latin typeface="Calibri" pitchFamily="34" charset="0"/>
              </a:rPr>
              <a:t>K- Nearest Neighbor</a:t>
            </a:r>
            <a:endParaRPr lang="en-IN" sz="36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SzPct val="25000"/>
                <a:buNone/>
              </a:pPr>
              <a:t>21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0289" y="1014413"/>
            <a:ext cx="8266386" cy="3429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latin typeface="Calibri" pitchFamily="34" charset="0"/>
              </a:rPr>
              <a:t>  Neighbourhood models base the prediction on the similarity amongst items or users.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latin typeface="Calibri" pitchFamily="34" charset="0"/>
              </a:rPr>
              <a:t>   It decreases the noise and improves the quality of predictions and recommendations. 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latin typeface="Calibri" pitchFamily="34" charset="0"/>
              </a:rPr>
              <a:t>  They store all the training instances while learning : Useful for solving the Amazon rating prediction since if all the training instances are stored, it is easier to find the nearest neighbor.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latin typeface="Calibri" pitchFamily="34" charset="0"/>
              </a:rPr>
              <a:t> To classify a new instance, k-NN searches training set for one that is most like it.</a:t>
            </a:r>
            <a:endParaRPr lang="en-IN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3" y="171858"/>
            <a:ext cx="7772400" cy="857400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4903" y="1029258"/>
            <a:ext cx="8496141" cy="39713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1: Perform Sentiment Rating</a:t>
            </a:r>
          </a:p>
          <a:p>
            <a:pPr marL="140335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 : Measure the gap </a:t>
            </a:r>
          </a:p>
          <a:p>
            <a:pPr marL="140335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3: Identify the features</a:t>
            </a:r>
          </a:p>
          <a:p>
            <a:pPr marL="140335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4: Compute the average rating</a:t>
            </a:r>
          </a:p>
          <a:p>
            <a:pPr marL="140335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5: Form training set</a:t>
            </a:r>
          </a:p>
        </p:txBody>
      </p:sp>
    </p:spTree>
    <p:extLst>
      <p:ext uri="{BB962C8B-B14F-4D97-AF65-F5344CB8AC3E}">
        <p14:creationId xmlns:p14="http://schemas.microsoft.com/office/powerpoint/2010/main" val="34859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443552"/>
            <a:ext cx="7772400" cy="40167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6: Form testing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pPr marL="140335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7: Run the algorithms on training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pPr marL="140335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8: Validate the results on test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pPr marL="140335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9: Improve the accuracy by changing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  <a:p>
            <a:pPr marL="140335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10: Measure the performance of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87" y="162447"/>
            <a:ext cx="7772400" cy="857400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Orange Model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00" y="937146"/>
            <a:ext cx="7159488" cy="395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9244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0335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140335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Demo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alibri" pitchFamily="34" charset="0"/>
              </a:rPr>
              <a:t>Results</a:t>
            </a:r>
            <a:endParaRPr lang="en-IN" sz="36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SzPct val="25000"/>
                <a:buNone/>
              </a:pPr>
              <a:t>26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56137" y="1114098"/>
          <a:ext cx="6789684" cy="3237184"/>
        </p:xfrm>
        <a:graphic>
          <a:graphicData uri="http://schemas.openxmlformats.org/drawingml/2006/table">
            <a:tbl>
              <a:tblPr firstRow="1" bandRow="1"/>
              <a:tblGrid>
                <a:gridCol w="2263228"/>
                <a:gridCol w="2263228"/>
                <a:gridCol w="2263228"/>
              </a:tblGrid>
              <a:tr h="809296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ACCURACY</a:t>
                      </a:r>
                    </a:p>
                    <a:p>
                      <a:pPr algn="ctr"/>
                      <a:r>
                        <a:rPr lang="en-IN" dirty="0" smtClean="0"/>
                        <a:t>[256</a:t>
                      </a:r>
                      <a:r>
                        <a:rPr lang="en-IN" baseline="0" dirty="0" smtClean="0"/>
                        <a:t> ROWS]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ROC CURVE</a:t>
                      </a:r>
                      <a:endParaRPr lang="en-IN" dirty="0"/>
                    </a:p>
                  </a:txBody>
                  <a:tcPr/>
                </a:tc>
              </a:tr>
              <a:tr h="809296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NAIVE</a:t>
                      </a:r>
                      <a:r>
                        <a:rPr lang="en-IN" baseline="0" dirty="0" smtClean="0"/>
                        <a:t> BAYES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73.08%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92%</a:t>
                      </a:r>
                      <a:endParaRPr lang="en-IN" dirty="0"/>
                    </a:p>
                  </a:txBody>
                  <a:tcPr/>
                </a:tc>
              </a:tr>
              <a:tr h="809296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K-NEAREST</a:t>
                      </a:r>
                      <a:r>
                        <a:rPr lang="en-IN" baseline="0" dirty="0" smtClean="0"/>
                        <a:t> NEIGHBOUR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76.47%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81.9%</a:t>
                      </a:r>
                      <a:endParaRPr lang="en-IN" dirty="0"/>
                    </a:p>
                  </a:txBody>
                  <a:tcPr/>
                </a:tc>
              </a:tr>
              <a:tr h="809296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J48 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67%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80.7%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1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43" y="219626"/>
            <a:ext cx="7772400" cy="857400"/>
          </a:xfrm>
        </p:spPr>
        <p:txBody>
          <a:bodyPr/>
          <a:lstStyle/>
          <a:p>
            <a:r>
              <a:rPr lang="en-IN" sz="3600" dirty="0" smtClean="0">
                <a:latin typeface="Calibri" pitchFamily="34" charset="0"/>
              </a:rPr>
              <a:t>Conclusion</a:t>
            </a:r>
            <a:endParaRPr lang="en-IN" sz="36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SzPct val="25000"/>
                <a:buNone/>
              </a:pPr>
              <a:t>27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0998" y="1001963"/>
            <a:ext cx="8424512" cy="36557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>
                <a:latin typeface="Calibri" pitchFamily="34" charset="0"/>
              </a:rPr>
              <a:t> Only small amount of training data is essential to do classification. </a:t>
            </a:r>
          </a:p>
          <a:p>
            <a:pPr marL="140335" indent="0">
              <a:lnSpc>
                <a:spcPct val="150000"/>
              </a:lnSpc>
              <a:buNone/>
            </a:pPr>
            <a:endParaRPr lang="en-IN" sz="20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>
                <a:latin typeface="Calibri" pitchFamily="34" charset="0"/>
              </a:rPr>
              <a:t>  Deriving new features played an important role in predicting the rating.</a:t>
            </a:r>
          </a:p>
          <a:p>
            <a:pPr marL="140335" indent="0">
              <a:lnSpc>
                <a:spcPct val="150000"/>
              </a:lnSpc>
              <a:buNone/>
            </a:pPr>
            <a:endParaRPr lang="en-IN" sz="20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>
                <a:latin typeface="Calibri" pitchFamily="34" charset="0"/>
              </a:rPr>
              <a:t>  Among the different models which we experimented on,  we obtained the best result for Naïve Bayes model with accuracy 73.08% .   </a:t>
            </a:r>
            <a:endParaRPr lang="en-IN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65035"/>
            <a:ext cx="7772400" cy="857400"/>
          </a:xfrm>
        </p:spPr>
        <p:txBody>
          <a:bodyPr/>
          <a:lstStyle/>
          <a:p>
            <a:pPr lvl="0"/>
            <a: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  <a:t>What did we learn ?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8364" y="765127"/>
            <a:ext cx="8598090" cy="412077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Machine learning algorithms for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 reviews.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Hands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tools like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Weka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Importance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adding relevant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for analysis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Understanding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different parameters in algorithms and interpreting results </a:t>
            </a:r>
          </a:p>
          <a:p>
            <a:pPr marL="14033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158211"/>
            <a:ext cx="7772400" cy="857400"/>
          </a:xfrm>
        </p:spPr>
        <p:txBody>
          <a:bodyPr/>
          <a:lstStyle/>
          <a:p>
            <a:r>
              <a:rPr lang="en-IN" sz="4000" dirty="0">
                <a:latin typeface="Calibri" pitchFamily="34" charset="0"/>
              </a:rPr>
              <a:t>Future Work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0250" y="1015611"/>
            <a:ext cx="8598089" cy="38702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Include review length which can improve the accuracy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features can be added which can improve the training set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definitions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 status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explored to improve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model and reduce learning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09" y="130916"/>
            <a:ext cx="7772400" cy="857400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4904" y="988316"/>
            <a:ext cx="8332368" cy="3429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Tremendous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rowth of e-commerce websites</a:t>
            </a:r>
          </a:p>
          <a:p>
            <a:pPr marL="140335" indent="0" algn="just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Amazon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the world's largest online retailers where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millions of customers purchase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review products on its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</a:p>
          <a:p>
            <a:pPr marL="140335" indent="0" algn="just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User-supplied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 reviews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helps improve 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online shopping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experience by providing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information to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consumers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feedback to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manufacturers.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14033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1" y="137740"/>
            <a:ext cx="7772400" cy="857400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6131" y="995140"/>
            <a:ext cx="8693624" cy="3429000"/>
          </a:xfrm>
        </p:spPr>
        <p:txBody>
          <a:bodyPr/>
          <a:lstStyle/>
          <a:p>
            <a:pPr marL="140335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Paul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Resnick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Hal Varian. Recommender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systems, “Recommender Systems”, Communications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ACM,1989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40335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F. Ricci, L.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Rokach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B.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Shapira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P. B.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Kantor,”Recommender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Systems” </a:t>
            </a: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Handbook,Springer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2011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40335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Naïve Bayes classifier -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http://en.wikipedia.org/wiki/Naive_Bayes_classifier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0335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KNN classifier -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http://en.wikipedia.org/wiki/K-nearest_neighbors_algorithm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0335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J48 Decision tree – </a:t>
            </a:r>
          </a:p>
          <a:p>
            <a:pPr marL="140335" indent="0" algn="just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http://www.academia.edu/4375403/Decision_Tree_Analysis_on_J48_Algorithm_for_Data_Mining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0335" indent="0" algn="just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0335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140335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   Thank you !!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0335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140335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Questions ?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9307" y="771951"/>
            <a:ext cx="8611737" cy="395699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Predicting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ratings is one of the core issues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recommendation systems.</a:t>
            </a:r>
          </a:p>
          <a:p>
            <a:pPr marL="140335" indent="0" algn="just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These ratings are of high importance for the marketing and the sales departments to improve the quality of the product.</a:t>
            </a:r>
          </a:p>
          <a:p>
            <a:pPr marL="140335" indent="0" algn="just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Many Amazon users do not rate the reviews and some do not give the correct rating for the reviews given.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to enhance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accuracy of the rating prediction by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machine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51387"/>
            <a:ext cx="7772400" cy="857400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Existing Solution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86602" y="949371"/>
            <a:ext cx="8536675" cy="392970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most popular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rating prediction is collaborative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filtering [1].</a:t>
            </a:r>
          </a:p>
          <a:p>
            <a:pPr marL="140335" indent="0" algn="just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Helps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predict the expected rating a user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may give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an item he/she hasn't rated yet.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0335" indent="0" algn="just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Memory-based and model-based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(e.g. matrix factorization)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are the two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popular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methods for collaborative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filtering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0335" indent="0" algn="just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both systems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take a sparse user-product rating matrix as an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and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may fail to capture the quality of the users and their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40335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3" y="171858"/>
            <a:ext cx="7772400" cy="857400"/>
          </a:xfrm>
        </p:spPr>
        <p:txBody>
          <a:bodyPr/>
          <a:lstStyle/>
          <a:p>
            <a:pPr lvl="0"/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86603" y="1140441"/>
            <a:ext cx="8563970" cy="392970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Aim of our project is to 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classifier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can predict what rating a user will provide according to his review.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Perform sentiment analysis by extracting the emotions from the reviews and calculate the positive and negative score.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Based on these features we apply different machine learning models to improve the accuracy of predicting ratings.</a:t>
            </a:r>
          </a:p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165035"/>
            <a:ext cx="7772400" cy="857400"/>
          </a:xfrm>
        </p:spPr>
        <p:txBody>
          <a:bodyPr/>
          <a:lstStyle/>
          <a:p>
            <a:pPr lvl="0"/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0375" y="819719"/>
            <a:ext cx="8413845" cy="406618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focused on a subset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Amazon.com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 review data, which we obtained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i="1" dirty="0">
                <a:latin typeface="Arial" panose="020B0604020202020204" pitchFamily="34" charset="0"/>
                <a:hlinkClick r:id="rId2"/>
              </a:rPr>
              <a:t>http://</a:t>
            </a:r>
            <a:r>
              <a:rPr lang="en-US" sz="1800" i="1" dirty="0" smtClean="0">
                <a:latin typeface="Arial" panose="020B0604020202020204" pitchFamily="34" charset="0"/>
                <a:hlinkClick r:id="rId2"/>
              </a:rPr>
              <a:t>snap.stanford.edu/data/web-Amazon-links.html</a:t>
            </a:r>
            <a:endParaRPr lang="en-US" sz="1800" i="1" dirty="0" smtClean="0">
              <a:latin typeface="Arial" panose="020B0604020202020204" pitchFamily="34" charset="0"/>
            </a:endParaRPr>
          </a:p>
          <a:p>
            <a:pPr marL="140335" indent="0" algn="just">
              <a:buNone/>
            </a:pPr>
            <a:endParaRPr lang="en-US" sz="1800" i="1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Used the dataset of Jewelry sold through Amazon.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Dataset was in row format which could not be loaded into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Weka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or Hive.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Pre-processing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was performed to remove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duplicated entries.</a:t>
            </a:r>
          </a:p>
          <a:p>
            <a:pPr marL="140335" indent="0" algn="just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few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instances rating and review 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had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junk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Fields in the Dataset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0335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9949" y="1358900"/>
            <a:ext cx="6245326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151387"/>
            <a:ext cx="7772400" cy="857400"/>
          </a:xfrm>
        </p:spPr>
        <p:txBody>
          <a:bodyPr/>
          <a:lstStyle/>
          <a:p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Which Software tools we used ?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4903" y="826541"/>
            <a:ext cx="8502965" cy="4018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Analysis : R and Tableau</a:t>
            </a:r>
            <a:r>
              <a:rPr lang="en-US" dirty="0" smtClean="0"/>
              <a:t>		</a:t>
            </a:r>
          </a:p>
          <a:p>
            <a:pPr marL="140335" indent="0">
              <a:buNone/>
            </a:pPr>
            <a:r>
              <a:rPr lang="en-US" dirty="0"/>
              <a:t>	</a:t>
            </a:r>
            <a:r>
              <a:rPr lang="en-US" dirty="0" smtClean="0"/>
              <a:t>	   </a:t>
            </a:r>
          </a:p>
          <a:p>
            <a:pPr marL="140335" indent="0">
              <a:buNone/>
            </a:pPr>
            <a:endParaRPr lang="en-US" dirty="0"/>
          </a:p>
          <a:p>
            <a:pPr marL="140335" indent="0">
              <a:buNone/>
            </a:pPr>
            <a:endParaRPr lang="en-US" dirty="0" smtClean="0"/>
          </a:p>
          <a:p>
            <a:pPr marL="140335" indent="0">
              <a:buNone/>
            </a:pPr>
            <a:endParaRPr lang="en-US" dirty="0"/>
          </a:p>
          <a:p>
            <a:pPr marL="140335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Classifications 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Weka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Orange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83" y="1398600"/>
            <a:ext cx="1011950" cy="773017"/>
          </a:xfrm>
          <a:prstGeom prst="rect">
            <a:avLst/>
          </a:prstGeom>
        </p:spPr>
      </p:pic>
      <p:pic>
        <p:nvPicPr>
          <p:cNvPr id="1026" name="Picture 2" descr="https://encrypted-tbn1.gstatic.com/images?q=tbn:ANd9GcR6PlvQKewJlZsngra_9lDNzXvAOddJT8sr-t3PySlD29pmYtXxv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02" y="1228120"/>
            <a:ext cx="3178833" cy="11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cosi.cms.waikato.ac.nz/__data/assets/image/0020/106841/weka_icon_new-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883" y="3229485"/>
            <a:ext cx="987673" cy="98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nimfa.biolab.si/_images/orang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483" y="3164144"/>
            <a:ext cx="1018245" cy="101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1256</Words>
  <Application>Microsoft Office PowerPoint</Application>
  <PresentationFormat>On-screen Show (16:9)</PresentationFormat>
  <Paragraphs>233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Libre Baskerville</vt:lpstr>
      <vt:lpstr>Noto Symbol</vt:lpstr>
      <vt:lpstr>Source Sans Pro</vt:lpstr>
      <vt:lpstr>Wingdings</vt:lpstr>
      <vt:lpstr>Equity</vt:lpstr>
      <vt:lpstr>Amazon Reviews Rating Prediction</vt:lpstr>
      <vt:lpstr>Agenda</vt:lpstr>
      <vt:lpstr>Introduction</vt:lpstr>
      <vt:lpstr>Problem Definition </vt:lpstr>
      <vt:lpstr>Existing Solution</vt:lpstr>
      <vt:lpstr>Proposed Solution </vt:lpstr>
      <vt:lpstr>Dataset Description </vt:lpstr>
      <vt:lpstr>Fields in the Dataset</vt:lpstr>
      <vt:lpstr>Which Software tools we used ? </vt:lpstr>
      <vt:lpstr>Data Mining Task </vt:lpstr>
      <vt:lpstr>Sentiment Analysis in R</vt:lpstr>
      <vt:lpstr>PowerPoint Presentation</vt:lpstr>
      <vt:lpstr>PowerPoint Presentation</vt:lpstr>
      <vt:lpstr>PowerPoint Presentation</vt:lpstr>
      <vt:lpstr>Sentiment Rating</vt:lpstr>
      <vt:lpstr> Features</vt:lpstr>
      <vt:lpstr>    Original Features                                                 Derived Features</vt:lpstr>
      <vt:lpstr>   Which model we used and why ? </vt:lpstr>
      <vt:lpstr>   Naive Bayes </vt:lpstr>
      <vt:lpstr>J48 Decision Tree</vt:lpstr>
      <vt:lpstr>K- Nearest Neighbor</vt:lpstr>
      <vt:lpstr>Steps</vt:lpstr>
      <vt:lpstr>PowerPoint Presentation</vt:lpstr>
      <vt:lpstr>Orange Model</vt:lpstr>
      <vt:lpstr>PowerPoint Presentation</vt:lpstr>
      <vt:lpstr>Results</vt:lpstr>
      <vt:lpstr>Conclusion</vt:lpstr>
      <vt:lpstr>What did we learn ? </vt:lpstr>
      <vt:lpstr>Future Work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Rating Prediction</dc:title>
  <dc:creator>hpadmin</dc:creator>
  <cp:lastModifiedBy>Vimal Chungath</cp:lastModifiedBy>
  <cp:revision>116</cp:revision>
  <dcterms:modified xsi:type="dcterms:W3CDTF">2015-10-27T22:58:18Z</dcterms:modified>
</cp:coreProperties>
</file>