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9" r:id="rId7"/>
    <p:sldId id="260" r:id="rId8"/>
    <p:sldId id="270" r:id="rId9"/>
    <p:sldId id="261" r:id="rId10"/>
    <p:sldId id="262" r:id="rId11"/>
    <p:sldId id="263" r:id="rId12"/>
    <p:sldId id="271"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7ABF-FE56-4091-A68C-6CE071B52DDE}"/>
              </a:ext>
            </a:extLst>
          </p:cNvPr>
          <p:cNvSpPr>
            <a:spLocks noGrp="1"/>
          </p:cNvSpPr>
          <p:nvPr>
            <p:ph type="ctrTitle"/>
          </p:nvPr>
        </p:nvSpPr>
        <p:spPr>
          <a:xfrm>
            <a:off x="925038" y="2240596"/>
            <a:ext cx="10019482" cy="657520"/>
          </a:xfrm>
        </p:spPr>
        <p:txBody>
          <a:bodyPr>
            <a:normAutofit fontScale="90000"/>
          </a:bodyPr>
          <a:lstStyle/>
          <a:p>
            <a:pPr algn="ctr"/>
            <a:r>
              <a:rPr lang="en-US" sz="4400" b="1" dirty="0">
                <a:solidFill>
                  <a:schemeClr val="tx1">
                    <a:lumMod val="95000"/>
                  </a:schemeClr>
                </a:solidFill>
                <a:latin typeface="Times New Roman" panose="02020603050405020304" pitchFamily="18" charset="0"/>
                <a:cs typeface="Times New Roman" panose="02020603050405020304" pitchFamily="18" charset="0"/>
              </a:rPr>
              <a:t>Parking Management system </a:t>
            </a:r>
          </a:p>
        </p:txBody>
      </p:sp>
      <p:sp>
        <p:nvSpPr>
          <p:cNvPr id="3" name="Subtitle 2">
            <a:extLst>
              <a:ext uri="{FF2B5EF4-FFF2-40B4-BE49-F238E27FC236}">
                <a16:creationId xmlns:a16="http://schemas.microsoft.com/office/drawing/2014/main" id="{6DCB0511-49F4-4A42-B8BE-53272DD1DF3C}"/>
              </a:ext>
            </a:extLst>
          </p:cNvPr>
          <p:cNvSpPr>
            <a:spLocks noGrp="1"/>
          </p:cNvSpPr>
          <p:nvPr>
            <p:ph type="subTitle" idx="1"/>
          </p:nvPr>
        </p:nvSpPr>
        <p:spPr/>
        <p:txBody>
          <a:bodyPr/>
          <a:lstStyle/>
          <a:p>
            <a:r>
              <a:rPr lang="en-US" dirty="0"/>
              <a:t>Project By </a:t>
            </a:r>
          </a:p>
          <a:p>
            <a:r>
              <a:rPr lang="en-US" dirty="0"/>
              <a:t>Gaeya Neha </a:t>
            </a:r>
            <a:r>
              <a:rPr lang="en-US" dirty="0" err="1"/>
              <a:t>Thimmareddy</a:t>
            </a:r>
            <a:r>
              <a:rPr lang="en-US" dirty="0"/>
              <a:t>  (700699186)</a:t>
            </a:r>
          </a:p>
          <a:p>
            <a:r>
              <a:rPr lang="en-US" dirty="0"/>
              <a:t>Prathima </a:t>
            </a:r>
            <a:r>
              <a:rPr lang="en-US" dirty="0" err="1"/>
              <a:t>chowdhary</a:t>
            </a:r>
            <a:r>
              <a:rPr lang="en-US" dirty="0"/>
              <a:t> </a:t>
            </a:r>
            <a:r>
              <a:rPr lang="en-US" dirty="0" err="1"/>
              <a:t>nunna</a:t>
            </a:r>
            <a:r>
              <a:rPr lang="en-US" dirty="0"/>
              <a:t> (700703064)</a:t>
            </a:r>
          </a:p>
        </p:txBody>
      </p:sp>
      <p:sp>
        <p:nvSpPr>
          <p:cNvPr id="4" name="TextBox 3">
            <a:extLst>
              <a:ext uri="{FF2B5EF4-FFF2-40B4-BE49-F238E27FC236}">
                <a16:creationId xmlns:a16="http://schemas.microsoft.com/office/drawing/2014/main" id="{B5786C52-0ADE-42DD-9268-E56C70FF5745}"/>
              </a:ext>
            </a:extLst>
          </p:cNvPr>
          <p:cNvSpPr txBox="1"/>
          <p:nvPr/>
        </p:nvSpPr>
        <p:spPr>
          <a:xfrm>
            <a:off x="1291472" y="482026"/>
            <a:ext cx="9653048" cy="584775"/>
          </a:xfrm>
          <a:prstGeom prst="rect">
            <a:avLst/>
          </a:prstGeom>
          <a:noFill/>
        </p:spPr>
        <p:txBody>
          <a:bodyPr wrap="square" rtlCol="0">
            <a:spAutoFit/>
          </a:bodyPr>
          <a:lstStyle/>
          <a:p>
            <a:pPr algn="ctr"/>
            <a:r>
              <a:rPr lang="en-US" sz="3200" b="1" dirty="0">
                <a:solidFill>
                  <a:schemeClr val="bg2">
                    <a:lumMod val="75000"/>
                  </a:schemeClr>
                </a:solidFill>
                <a:latin typeface="Times New Roman" panose="02020603050405020304" pitchFamily="18" charset="0"/>
                <a:cs typeface="Times New Roman" panose="02020603050405020304" pitchFamily="18" charset="0"/>
              </a:rPr>
              <a:t>(CS 5220) Adv Application Programming in Java</a:t>
            </a:r>
          </a:p>
        </p:txBody>
      </p:sp>
    </p:spTree>
    <p:extLst>
      <p:ext uri="{BB962C8B-B14F-4D97-AF65-F5344CB8AC3E}">
        <p14:creationId xmlns:p14="http://schemas.microsoft.com/office/powerpoint/2010/main" val="126602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95AC-C470-403E-9231-441960F13A08}"/>
              </a:ext>
            </a:extLst>
          </p:cNvPr>
          <p:cNvSpPr>
            <a:spLocks noGrp="1"/>
          </p:cNvSpPr>
          <p:nvPr>
            <p:ph type="title"/>
          </p:nvPr>
        </p:nvSpPr>
        <p:spPr>
          <a:xfrm>
            <a:off x="337008" y="2705493"/>
            <a:ext cx="3641103" cy="8236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Admin customer Use Case Diagram</a:t>
            </a:r>
          </a:p>
        </p:txBody>
      </p:sp>
      <p:pic>
        <p:nvPicPr>
          <p:cNvPr id="46" name="Picture Placeholder 45">
            <a:extLst>
              <a:ext uri="{FF2B5EF4-FFF2-40B4-BE49-F238E27FC236}">
                <a16:creationId xmlns:a16="http://schemas.microsoft.com/office/drawing/2014/main" id="{E95077AB-8153-46C3-9693-32DC1A026BC9}"/>
              </a:ext>
            </a:extLst>
          </p:cNvPr>
          <p:cNvPicPr>
            <a:picLocks noGrp="1" noChangeAspect="1"/>
          </p:cNvPicPr>
          <p:nvPr>
            <p:ph type="pic" idx="1"/>
          </p:nvPr>
        </p:nvPicPr>
        <p:blipFill>
          <a:blip r:embed="rId2"/>
          <a:srcRect l="8474" r="8474"/>
          <a:stretch>
            <a:fillRect/>
          </a:stretch>
        </p:blipFill>
        <p:spPr>
          <a:xfrm>
            <a:off x="3978111" y="603250"/>
            <a:ext cx="7876881" cy="5665788"/>
          </a:xfrm>
        </p:spPr>
      </p:pic>
      <p:sp>
        <p:nvSpPr>
          <p:cNvPr id="4" name="Text Placeholder 3">
            <a:extLst>
              <a:ext uri="{FF2B5EF4-FFF2-40B4-BE49-F238E27FC236}">
                <a16:creationId xmlns:a16="http://schemas.microsoft.com/office/drawing/2014/main" id="{199675E0-18DD-4ED0-BEA4-7DF3D793CF27}"/>
              </a:ext>
            </a:extLst>
          </p:cNvPr>
          <p:cNvSpPr>
            <a:spLocks noGrp="1"/>
          </p:cNvSpPr>
          <p:nvPr>
            <p:ph type="body" sz="half" idx="2"/>
          </p:nvPr>
        </p:nvSpPr>
        <p:spPr>
          <a:xfrm>
            <a:off x="236849" y="0"/>
            <a:ext cx="897902" cy="289874"/>
          </a:xfrm>
        </p:spPr>
        <p:txBody>
          <a:bodyPr>
            <a:normAutofit fontScale="85000" lnSpcReduction="20000"/>
          </a:bodyPr>
          <a:lstStyle/>
          <a:p>
            <a:endParaRPr lang="en-US" dirty="0"/>
          </a:p>
        </p:txBody>
      </p:sp>
    </p:spTree>
    <p:extLst>
      <p:ext uri="{BB962C8B-B14F-4D97-AF65-F5344CB8AC3E}">
        <p14:creationId xmlns:p14="http://schemas.microsoft.com/office/powerpoint/2010/main" val="1658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44AD-A2DA-440C-A9C9-04D776C9C356}"/>
              </a:ext>
            </a:extLst>
          </p:cNvPr>
          <p:cNvSpPr>
            <a:spLocks noGrp="1"/>
          </p:cNvSpPr>
          <p:nvPr>
            <p:ph type="title"/>
          </p:nvPr>
        </p:nvSpPr>
        <p:spPr>
          <a:xfrm>
            <a:off x="233315" y="2752627"/>
            <a:ext cx="4244417" cy="1049910"/>
          </a:xfrm>
        </p:spPr>
        <p:txBody>
          <a:bodyPr>
            <a:normAutofit fontScale="90000"/>
          </a:bodyPr>
          <a:lstStyle/>
          <a:p>
            <a:r>
              <a:rPr lang="en-US" dirty="0">
                <a:latin typeface="Times New Roman" panose="02020603050405020304" pitchFamily="18" charset="0"/>
                <a:cs typeface="Times New Roman" panose="02020603050405020304" pitchFamily="18" charset="0"/>
              </a:rPr>
              <a:t>Complete Class diagram of the application</a:t>
            </a:r>
          </a:p>
        </p:txBody>
      </p:sp>
      <p:sp>
        <p:nvSpPr>
          <p:cNvPr id="4" name="Text Placeholder 3">
            <a:extLst>
              <a:ext uri="{FF2B5EF4-FFF2-40B4-BE49-F238E27FC236}">
                <a16:creationId xmlns:a16="http://schemas.microsoft.com/office/drawing/2014/main" id="{A1F89F80-5537-4EAB-B1F7-5FC0D063D29E}"/>
              </a:ext>
            </a:extLst>
          </p:cNvPr>
          <p:cNvSpPr>
            <a:spLocks noGrp="1"/>
          </p:cNvSpPr>
          <p:nvPr>
            <p:ph type="body" sz="half" idx="2"/>
          </p:nvPr>
        </p:nvSpPr>
        <p:spPr>
          <a:xfrm>
            <a:off x="233315" y="179109"/>
            <a:ext cx="688972" cy="289874"/>
          </a:xfrm>
        </p:spPr>
        <p:txBody>
          <a:bodyPr>
            <a:normAutofit fontScale="85000" lnSpcReduction="20000"/>
          </a:bodyPr>
          <a:lstStyle/>
          <a:p>
            <a:endParaRPr lang="en-US" dirty="0"/>
          </a:p>
        </p:txBody>
      </p:sp>
      <p:pic>
        <p:nvPicPr>
          <p:cNvPr id="14" name="Picture Placeholder 13">
            <a:extLst>
              <a:ext uri="{FF2B5EF4-FFF2-40B4-BE49-F238E27FC236}">
                <a16:creationId xmlns:a16="http://schemas.microsoft.com/office/drawing/2014/main" id="{38341E18-D355-47B2-8575-3B2636833E72}"/>
              </a:ext>
            </a:extLst>
          </p:cNvPr>
          <p:cNvPicPr>
            <a:picLocks noGrp="1" noChangeAspect="1"/>
          </p:cNvPicPr>
          <p:nvPr>
            <p:ph type="pic" idx="1"/>
          </p:nvPr>
        </p:nvPicPr>
        <p:blipFill>
          <a:blip r:embed="rId2"/>
          <a:srcRect l="18630" r="18630"/>
          <a:stretch>
            <a:fillRect/>
          </a:stretch>
        </p:blipFill>
        <p:spPr>
          <a:xfrm>
            <a:off x="3186260" y="339365"/>
            <a:ext cx="8512404" cy="6212263"/>
          </a:xfrm>
        </p:spPr>
      </p:pic>
    </p:spTree>
    <p:extLst>
      <p:ext uri="{BB962C8B-B14F-4D97-AF65-F5344CB8AC3E}">
        <p14:creationId xmlns:p14="http://schemas.microsoft.com/office/powerpoint/2010/main" val="296806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7789C8-00A3-46DD-B6FC-F9F32E361B08}"/>
              </a:ext>
            </a:extLst>
          </p:cNvPr>
          <p:cNvPicPr>
            <a:picLocks noChangeAspect="1"/>
          </p:cNvPicPr>
          <p:nvPr/>
        </p:nvPicPr>
        <p:blipFill>
          <a:blip r:embed="rId2"/>
          <a:stretch>
            <a:fillRect/>
          </a:stretch>
        </p:blipFill>
        <p:spPr>
          <a:xfrm>
            <a:off x="1168924" y="252412"/>
            <a:ext cx="9575276" cy="6353175"/>
          </a:xfrm>
          <a:prstGeom prst="rect">
            <a:avLst/>
          </a:prstGeom>
        </p:spPr>
      </p:pic>
    </p:spTree>
    <p:extLst>
      <p:ext uri="{BB962C8B-B14F-4D97-AF65-F5344CB8AC3E}">
        <p14:creationId xmlns:p14="http://schemas.microsoft.com/office/powerpoint/2010/main" val="163371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914B-9285-43D2-90EA-DDB19E0BBF76}"/>
              </a:ext>
            </a:extLst>
          </p:cNvPr>
          <p:cNvSpPr>
            <a:spLocks noGrp="1"/>
          </p:cNvSpPr>
          <p:nvPr>
            <p:ph type="title"/>
          </p:nvPr>
        </p:nvSpPr>
        <p:spPr>
          <a:xfrm>
            <a:off x="685801" y="609600"/>
            <a:ext cx="10131425" cy="1021237"/>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Algorithms and data structures</a:t>
            </a:r>
          </a:p>
        </p:txBody>
      </p:sp>
      <p:sp>
        <p:nvSpPr>
          <p:cNvPr id="3" name="Content Placeholder 2">
            <a:extLst>
              <a:ext uri="{FF2B5EF4-FFF2-40B4-BE49-F238E27FC236}">
                <a16:creationId xmlns:a16="http://schemas.microsoft.com/office/drawing/2014/main" id="{B4AF198F-2B14-4ED3-B0D2-62FBC7B504F0}"/>
              </a:ext>
            </a:extLst>
          </p:cNvPr>
          <p:cNvSpPr>
            <a:spLocks noGrp="1"/>
          </p:cNvSpPr>
          <p:nvPr>
            <p:ph idx="1"/>
          </p:nvPr>
        </p:nvSpPr>
        <p:spPr>
          <a:xfrm>
            <a:off x="685801" y="1848265"/>
            <a:ext cx="10131425" cy="4400135"/>
          </a:xfrm>
        </p:spPr>
        <p:txBody>
          <a:bodyPr anchor="t">
            <a:normAutofit/>
          </a:bodyPr>
          <a:lstStyle/>
          <a:p>
            <a:pPr marL="0" marR="0" indent="0">
              <a:lnSpc>
                <a:spcPct val="15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project we have not used any Algorithms as all the information needed were directly retrieved from database.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Structures: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are using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ArrayLists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to show the list of available parking slots for a user because of the following reasons: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can dynamically increase the size of list using Array List</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Elements with-in Array List can be any type of object.</a:t>
            </a: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helps us to view the list at random and it maintains the order of insertion.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96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9EAB-A148-44C4-BD70-3F249F2421B1}"/>
              </a:ext>
            </a:extLst>
          </p:cNvPr>
          <p:cNvSpPr>
            <a:spLocks noGrp="1"/>
          </p:cNvSpPr>
          <p:nvPr>
            <p:ph type="title"/>
          </p:nvPr>
        </p:nvSpPr>
        <p:spPr>
          <a:xfrm>
            <a:off x="685801" y="609601"/>
            <a:ext cx="10315279" cy="457200"/>
          </a:xfrm>
        </p:spPr>
        <p:txBody>
          <a:bodyPr>
            <a:normAutofit fontScale="90000"/>
          </a:bodyPr>
          <a:lstStyle/>
          <a:p>
            <a:r>
              <a:rPr lang="en-US" b="1" dirty="0">
                <a:solidFill>
                  <a:schemeClr val="bg1"/>
                </a:solidFill>
                <a:latin typeface="Times New Roman" panose="02020603050405020304" pitchFamily="18" charset="0"/>
                <a:cs typeface="Times New Roman" panose="02020603050405020304" pitchFamily="18" charset="0"/>
              </a:rPr>
              <a:t>Java frameworks used for the project</a:t>
            </a:r>
          </a:p>
        </p:txBody>
      </p:sp>
      <p:sp>
        <p:nvSpPr>
          <p:cNvPr id="3" name="Content Placeholder 2">
            <a:extLst>
              <a:ext uri="{FF2B5EF4-FFF2-40B4-BE49-F238E27FC236}">
                <a16:creationId xmlns:a16="http://schemas.microsoft.com/office/drawing/2014/main" id="{F8BBB3E1-9D6D-4ECC-B7FB-252AE82F4870}"/>
              </a:ext>
            </a:extLst>
          </p:cNvPr>
          <p:cNvSpPr>
            <a:spLocks noGrp="1"/>
          </p:cNvSpPr>
          <p:nvPr>
            <p:ph idx="1"/>
          </p:nvPr>
        </p:nvSpPr>
        <p:spPr>
          <a:xfrm>
            <a:off x="685801" y="1319753"/>
            <a:ext cx="10956302" cy="4928646"/>
          </a:xfrm>
        </p:spPr>
        <p:txBody>
          <a:bodyPr anchor="t"/>
          <a:lstStyle/>
          <a:p>
            <a:pPr marL="0" marR="0" indent="0" algn="just">
              <a:lnSpc>
                <a:spcPct val="150000"/>
              </a:lnSpc>
              <a:spcBef>
                <a:spcPts val="0"/>
              </a:spcBef>
              <a:spcAft>
                <a:spcPts val="0"/>
              </a:spcAft>
              <a:buNone/>
            </a:pP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JavaFX</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JavaFX</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used to</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the view of an application like :</a:t>
            </a: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Registration pages</a:t>
            </a: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Login Pages</a:t>
            </a:r>
          </a:p>
          <a:p>
            <a:pPr marL="742950" marR="0" lvl="1" indent="-285750" algn="just">
              <a:lnSpc>
                <a:spcPct val="15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Displaying Parking and Booking Information</a:t>
            </a:r>
          </a:p>
          <a:p>
            <a:pPr marL="0" marR="0" indent="0">
              <a:lnSpc>
                <a:spcPct val="150000"/>
              </a:lnSpc>
              <a:spcBef>
                <a:spcPts val="0"/>
              </a:spcBef>
              <a:spcAft>
                <a:spcPts val="800"/>
              </a:spcAft>
              <a:buNone/>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Spring Boot: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Spring MVC with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thymeleaf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UI is used with Bootstrap Styling.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Thymeleaf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a Java template engine for processing and creating HTML, XML, JavaScript, CSS, and text. In this article, we will discuss how to use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Thymeleaf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with Spring along with some basic use cases in the view layer of a Spring MVC application</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just">
              <a:lnSpc>
                <a:spcPct val="150000"/>
              </a:lnSpc>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422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F7D6-696B-45EC-91E5-B75194FBEAF5}"/>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Demonstration</a:t>
            </a:r>
          </a:p>
        </p:txBody>
      </p:sp>
      <p:sp>
        <p:nvSpPr>
          <p:cNvPr id="4" name="Content Placeholder 3">
            <a:extLst>
              <a:ext uri="{FF2B5EF4-FFF2-40B4-BE49-F238E27FC236}">
                <a16:creationId xmlns:a16="http://schemas.microsoft.com/office/drawing/2014/main" id="{2DD90C88-B68F-4A9F-B675-AAE86ABE604F}"/>
              </a:ext>
            </a:extLst>
          </p:cNvPr>
          <p:cNvSpPr>
            <a:spLocks noGrp="1"/>
          </p:cNvSpPr>
          <p:nvPr>
            <p:ph sz="half" idx="2"/>
          </p:nvPr>
        </p:nvSpPr>
        <p:spPr>
          <a:xfrm>
            <a:off x="10652289" y="5924746"/>
            <a:ext cx="1206631" cy="647308"/>
          </a:xfrm>
        </p:spPr>
        <p:txBody>
          <a:bodyPr/>
          <a:lstStyle/>
          <a:p>
            <a:endParaRPr lang="en-US" dirty="0"/>
          </a:p>
        </p:txBody>
      </p:sp>
      <p:pic>
        <p:nvPicPr>
          <p:cNvPr id="9" name="Content Placeholder 8">
            <a:extLst>
              <a:ext uri="{FF2B5EF4-FFF2-40B4-BE49-F238E27FC236}">
                <a16:creationId xmlns:a16="http://schemas.microsoft.com/office/drawing/2014/main" id="{1071720E-FF87-4406-93B7-F461452368FE}"/>
              </a:ext>
            </a:extLst>
          </p:cNvPr>
          <p:cNvPicPr>
            <a:picLocks noGrp="1" noChangeAspect="1"/>
          </p:cNvPicPr>
          <p:nvPr>
            <p:ph sz="half" idx="1"/>
          </p:nvPr>
        </p:nvPicPr>
        <p:blipFill>
          <a:blip r:embed="rId2"/>
          <a:stretch>
            <a:fillRect/>
          </a:stretch>
        </p:blipFill>
        <p:spPr>
          <a:xfrm>
            <a:off x="1358899" y="2141538"/>
            <a:ext cx="9086000" cy="3649662"/>
          </a:xfrm>
        </p:spPr>
      </p:pic>
    </p:spTree>
    <p:extLst>
      <p:ext uri="{BB962C8B-B14F-4D97-AF65-F5344CB8AC3E}">
        <p14:creationId xmlns:p14="http://schemas.microsoft.com/office/powerpoint/2010/main" val="29300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EB28-49DE-4D0F-BAD3-3B92A2D77460}"/>
              </a:ext>
            </a:extLst>
          </p:cNvPr>
          <p:cNvSpPr>
            <a:spLocks noGrp="1"/>
          </p:cNvSpPr>
          <p:nvPr>
            <p:ph type="title"/>
          </p:nvPr>
        </p:nvSpPr>
        <p:spPr>
          <a:xfrm>
            <a:off x="1223128" y="2700866"/>
            <a:ext cx="10131425" cy="1456267"/>
          </a:xfrm>
          <a:solidFill>
            <a:schemeClr val="accent2">
              <a:lumMod val="60000"/>
              <a:lumOff val="40000"/>
            </a:schemeClr>
          </a:solidFill>
          <a:ln>
            <a:solidFill>
              <a:srgbClr val="FFFF00"/>
            </a:solidFill>
          </a:ln>
        </p:spPr>
        <p:txBody>
          <a:bodyPr>
            <a:normAutofit/>
          </a:bodyPr>
          <a:lstStyle/>
          <a:p>
            <a:pPr algn="ctr"/>
            <a:r>
              <a:rPr lang="en-US" sz="6000" dirty="0">
                <a:solidFill>
                  <a:srgbClr val="7030A0"/>
                </a:solidFill>
                <a:latin typeface="Algerian" panose="04020705040A02060702" pitchFamily="82" charset="0"/>
              </a:rPr>
              <a:t>Thank you</a:t>
            </a:r>
          </a:p>
        </p:txBody>
      </p:sp>
    </p:spTree>
    <p:extLst>
      <p:ext uri="{BB962C8B-B14F-4D97-AF65-F5344CB8AC3E}">
        <p14:creationId xmlns:p14="http://schemas.microsoft.com/office/powerpoint/2010/main" val="194443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EDC3-12ED-4732-9B3D-40EF9AD9E3C7}"/>
              </a:ext>
            </a:extLst>
          </p:cNvPr>
          <p:cNvSpPr>
            <a:spLocks noGrp="1"/>
          </p:cNvSpPr>
          <p:nvPr>
            <p:ph type="title"/>
          </p:nvPr>
        </p:nvSpPr>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50971FE-2095-47CF-9DD2-4C86A3C12D27}"/>
              </a:ext>
            </a:extLst>
          </p:cNvPr>
          <p:cNvSpPr>
            <a:spLocks noGrp="1"/>
          </p:cNvSpPr>
          <p:nvPr>
            <p:ph idx="1"/>
          </p:nvPr>
        </p:nvSpPr>
        <p:spPr>
          <a:xfrm>
            <a:off x="685801" y="2142067"/>
            <a:ext cx="10759439" cy="4228253"/>
          </a:xfrm>
        </p:spPr>
        <p:txBody>
          <a:bodyPr anchor="t">
            <a:normAutofit/>
          </a:bodyPr>
          <a:lstStyle/>
          <a:p>
            <a:pPr marL="342900" marR="0" lvl="0" indent="-342900">
              <a:lnSpc>
                <a:spcPct val="150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Parking Management System w</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eb Application mainly deals with the parking slots in the buildings like clubs, hotels, malls and many more.</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this Web application we can access the information of parking slots in the building where is free. By finding the empty space the user can block the slot prior date.</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also provides information about the user like Car Number, License Number and email ID for the administration so that they will be able to notify the user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about confirmation and other details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6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06FD-C776-4459-A1F7-728045D2F5D9}"/>
              </a:ext>
            </a:extLst>
          </p:cNvPr>
          <p:cNvSpPr>
            <a:spLocks noGrp="1"/>
          </p:cNvSpPr>
          <p:nvPr>
            <p:ph type="title"/>
          </p:nvPr>
        </p:nvSpPr>
        <p:spPr>
          <a:xfrm>
            <a:off x="685801" y="609600"/>
            <a:ext cx="10131425" cy="945823"/>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Existing and proposed system</a:t>
            </a:r>
          </a:p>
        </p:txBody>
      </p:sp>
      <p:sp>
        <p:nvSpPr>
          <p:cNvPr id="3" name="Content Placeholder 2">
            <a:extLst>
              <a:ext uri="{FF2B5EF4-FFF2-40B4-BE49-F238E27FC236}">
                <a16:creationId xmlns:a16="http://schemas.microsoft.com/office/drawing/2014/main" id="{92F845EB-7F5D-4B81-BC0D-1944AC4A4B07}"/>
              </a:ext>
            </a:extLst>
          </p:cNvPr>
          <p:cNvSpPr>
            <a:spLocks noGrp="1"/>
          </p:cNvSpPr>
          <p:nvPr>
            <p:ph idx="1"/>
          </p:nvPr>
        </p:nvSpPr>
        <p:spPr>
          <a:xfrm>
            <a:off x="685801" y="1555423"/>
            <a:ext cx="10131425" cy="4911365"/>
          </a:xfrm>
        </p:spPr>
        <p:txBody>
          <a:bodyPr anchor="t">
            <a:normAutofit/>
          </a:bodyPr>
          <a:lstStyle/>
          <a:p>
            <a:pPr marL="0" indent="0">
              <a:lnSpc>
                <a:spcPct val="120000"/>
              </a:lnSpc>
              <a:buNone/>
            </a:pPr>
            <a:r>
              <a:rPr lang="en-US" sz="3200" b="1" dirty="0">
                <a:solidFill>
                  <a:schemeClr val="bg1"/>
                </a:solidFill>
                <a:latin typeface="Times New Roman" panose="02020603050405020304" pitchFamily="18" charset="0"/>
                <a:cs typeface="Times New Roman" panose="02020603050405020304" pitchFamily="18" charset="0"/>
              </a:rPr>
              <a:t>Existing System:</a:t>
            </a:r>
          </a:p>
          <a:p>
            <a:pPr>
              <a:lnSpc>
                <a:spcPct val="120000"/>
              </a:lnSpc>
            </a:pPr>
            <a:r>
              <a:rPr lang="en-US" sz="2600" dirty="0">
                <a:latin typeface="Times New Roman" panose="02020603050405020304" pitchFamily="18" charset="0"/>
                <a:cs typeface="Times New Roman" panose="02020603050405020304" pitchFamily="18" charset="0"/>
              </a:rPr>
              <a:t>We already have many car parking management systems which can provide services for the users only with the help of RFID tags or sensors.</a:t>
            </a:r>
          </a:p>
          <a:p>
            <a:pPr>
              <a:lnSpc>
                <a:spcPct val="120000"/>
              </a:lnSpc>
            </a:pPr>
            <a:r>
              <a:rPr lang="en-US" sz="2600" dirty="0">
                <a:latin typeface="Times New Roman" panose="02020603050405020304" pitchFamily="18" charset="0"/>
                <a:cs typeface="Times New Roman" panose="02020603050405020304" pitchFamily="18" charset="0"/>
              </a:rPr>
              <a:t>In the Existing System, by using the electrical equipment only we can find the empty slot by an indication method. </a:t>
            </a:r>
          </a:p>
          <a:p>
            <a:pPr>
              <a:lnSpc>
                <a:spcPct val="120000"/>
              </a:lnSpc>
            </a:pPr>
            <a:r>
              <a:rPr lang="en-US" sz="2600" dirty="0">
                <a:latin typeface="Times New Roman" panose="02020603050405020304" pitchFamily="18" charset="0"/>
                <a:cs typeface="Times New Roman" panose="02020603050405020304" pitchFamily="18" charset="0"/>
              </a:rPr>
              <a:t>We can only identify the free slot but we can’t book the slot before.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05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17AC-1C2C-4282-BCDC-B0C00DF541A7}"/>
              </a:ext>
            </a:extLst>
          </p:cNvPr>
          <p:cNvSpPr>
            <a:spLocks noGrp="1"/>
          </p:cNvSpPr>
          <p:nvPr>
            <p:ph type="title"/>
          </p:nvPr>
        </p:nvSpPr>
        <p:spPr/>
        <p:txBody>
          <a:bodyPr/>
          <a:lstStyle/>
          <a:p>
            <a:r>
              <a:rPr lang="en-US" sz="3600" b="1" dirty="0">
                <a:solidFill>
                  <a:schemeClr val="bg1"/>
                </a:solidFill>
                <a:latin typeface="Times New Roman" panose="02020603050405020304" pitchFamily="18" charset="0"/>
                <a:cs typeface="Times New Roman" panose="02020603050405020304" pitchFamily="18" charset="0"/>
              </a:rPr>
              <a:t>Proposed System:</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9E19C14-4563-4FB9-893E-4389EC8F4B68}"/>
              </a:ext>
            </a:extLst>
          </p:cNvPr>
          <p:cNvSpPr>
            <a:spLocks noGrp="1"/>
          </p:cNvSpPr>
          <p:nvPr>
            <p:ph idx="1"/>
          </p:nvPr>
        </p:nvSpPr>
        <p:spPr>
          <a:xfrm>
            <a:off x="685801" y="1708434"/>
            <a:ext cx="10131425" cy="4107904"/>
          </a:xfrm>
        </p:spPr>
        <p:txBody>
          <a:bodyPr anchor="t">
            <a:normAutofit fontScale="92500" lnSpcReduction="10000"/>
          </a:bodyPr>
          <a:lstStyle/>
          <a:p>
            <a:pPr>
              <a:lnSpc>
                <a:spcPct val="120000"/>
              </a:lnSpc>
            </a:pPr>
            <a:r>
              <a:rPr lang="en-US" sz="2400" dirty="0">
                <a:latin typeface="Times New Roman" panose="02020603050405020304" pitchFamily="18" charset="0"/>
                <a:cs typeface="Times New Roman" panose="02020603050405020304" pitchFamily="18" charset="0"/>
              </a:rPr>
              <a:t>The purpose of this project is to ease the process of parking through the web application.</a:t>
            </a:r>
          </a:p>
          <a:p>
            <a:pPr>
              <a:lnSpc>
                <a:spcPct val="120000"/>
              </a:lnSpc>
            </a:pPr>
            <a:r>
              <a:rPr lang="en-US" sz="2400" dirty="0">
                <a:latin typeface="Times New Roman" panose="02020603050405020304" pitchFamily="18" charset="0"/>
                <a:cs typeface="Times New Roman" panose="02020603050405020304" pitchFamily="18" charset="0"/>
              </a:rPr>
              <a:t>In this we mainly concentrate on parking slot in the building and the user is able to block the slot before entering into the building prior date and time. </a:t>
            </a:r>
          </a:p>
          <a:p>
            <a:pPr>
              <a:lnSpc>
                <a:spcPct val="120000"/>
              </a:lnSpc>
            </a:pPr>
            <a:r>
              <a:rPr lang="en-US" sz="2400" dirty="0">
                <a:latin typeface="Times New Roman" panose="02020603050405020304" pitchFamily="18" charset="0"/>
                <a:cs typeface="Times New Roman" panose="02020603050405020304" pitchFamily="18" charset="0"/>
              </a:rPr>
              <a:t>The web application is designed for client side. </a:t>
            </a:r>
          </a:p>
          <a:p>
            <a:pPr>
              <a:lnSpc>
                <a:spcPct val="120000"/>
              </a:lnSpc>
            </a:pPr>
            <a:r>
              <a:rPr lang="en-US" sz="2400" dirty="0">
                <a:latin typeface="Times New Roman" panose="02020603050405020304" pitchFamily="18" charset="0"/>
                <a:cs typeface="Times New Roman" panose="02020603050405020304" pitchFamily="18" charset="0"/>
              </a:rPr>
              <a:t>It contains only user friendly options.</a:t>
            </a:r>
          </a:p>
          <a:p>
            <a:pPr>
              <a:lnSpc>
                <a:spcPct val="120000"/>
              </a:lnSpc>
            </a:pPr>
            <a:r>
              <a:rPr lang="en-US" sz="2400" dirty="0">
                <a:latin typeface="Times New Roman" panose="02020603050405020304" pitchFamily="18" charset="0"/>
                <a:cs typeface="Times New Roman" panose="02020603050405020304" pitchFamily="18" charset="0"/>
              </a:rPr>
              <a:t>The main feature of this Parking Management system is it helps you to enter the employee coupon for the free parking if the company you are working with is associated with our application.</a:t>
            </a:r>
          </a:p>
          <a:p>
            <a:endParaRPr lang="en-US" dirty="0"/>
          </a:p>
        </p:txBody>
      </p:sp>
    </p:spTree>
    <p:extLst>
      <p:ext uri="{BB962C8B-B14F-4D97-AF65-F5344CB8AC3E}">
        <p14:creationId xmlns:p14="http://schemas.microsoft.com/office/powerpoint/2010/main" val="42815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FB4B-A79E-4E1D-8383-945D86382F75}"/>
              </a:ext>
            </a:extLst>
          </p:cNvPr>
          <p:cNvSpPr>
            <a:spLocks noGrp="1"/>
          </p:cNvSpPr>
          <p:nvPr>
            <p:ph type="title"/>
          </p:nvPr>
        </p:nvSpPr>
        <p:spPr>
          <a:xfrm>
            <a:off x="761215" y="348791"/>
            <a:ext cx="10131425" cy="801279"/>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989B3E27-5CA9-4F67-B4B0-7068C0169D55}"/>
              </a:ext>
            </a:extLst>
          </p:cNvPr>
          <p:cNvSpPr>
            <a:spLocks noGrp="1"/>
          </p:cNvSpPr>
          <p:nvPr>
            <p:ph idx="1"/>
          </p:nvPr>
        </p:nvSpPr>
        <p:spPr>
          <a:xfrm>
            <a:off x="685801" y="1640264"/>
            <a:ext cx="10946875" cy="4732255"/>
          </a:xfrm>
        </p:spPr>
        <p:txBody>
          <a:bodyPr anchor="t">
            <a:normAutofit/>
          </a:bodyPr>
          <a:lstStyle/>
          <a:p>
            <a:pPr marL="0" marR="0" indent="0">
              <a:spcBef>
                <a:spcPts val="0"/>
              </a:spcBef>
              <a:spcAft>
                <a:spcPts val="0"/>
              </a:spcAft>
              <a:buNone/>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Admin can login into the website by using his/her username or email address and password. If the entered details are correct, the admin can log into the system.</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Admin Registration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needs to create an account using License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Admin Login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needs to login to account which was created.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 Bookings: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add booking slots based on the availability.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Bookings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could be able to book the slot for the customer if he paid for the slot.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Slot: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add the slots for parking by the Area, Parking complex, number of slots and price.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D569-0BA8-49D0-94EE-97042D90CDE3}"/>
              </a:ext>
            </a:extLst>
          </p:cNvPr>
          <p:cNvSpPr>
            <a:spLocks noGrp="1"/>
          </p:cNvSpPr>
          <p:nvPr>
            <p:ph type="title"/>
          </p:nvPr>
        </p:nvSpPr>
        <p:spPr>
          <a:xfrm>
            <a:off x="685801" y="609600"/>
            <a:ext cx="10131425" cy="955249"/>
          </a:xfrm>
        </p:spPr>
        <p:txBody>
          <a:bodyPr/>
          <a:lstStyle/>
          <a:p>
            <a:endParaRPr lang="en-US" dirty="0"/>
          </a:p>
        </p:txBody>
      </p:sp>
      <p:sp>
        <p:nvSpPr>
          <p:cNvPr id="3" name="Content Placeholder 2">
            <a:extLst>
              <a:ext uri="{FF2B5EF4-FFF2-40B4-BE49-F238E27FC236}">
                <a16:creationId xmlns:a16="http://schemas.microsoft.com/office/drawing/2014/main" id="{56598795-6834-401F-98AC-CF99AB670C78}"/>
              </a:ext>
            </a:extLst>
          </p:cNvPr>
          <p:cNvSpPr>
            <a:spLocks noGrp="1"/>
          </p:cNvSpPr>
          <p:nvPr>
            <p:ph idx="1"/>
          </p:nvPr>
        </p:nvSpPr>
        <p:spPr>
          <a:xfrm>
            <a:off x="685801" y="1489435"/>
            <a:ext cx="10131425" cy="4301765"/>
          </a:xfrm>
        </p:spPr>
        <p:txBody>
          <a:bodyPr anchor="t">
            <a:normAutofit lnSpcReduction="10000"/>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Prices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change the prices of the parking slot based on time and demand.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Slot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would be able to add new Slots available.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View all Confirmed payments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view all confirmed payment for slots.</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Listing all the slots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could be able to list all the existing slots.</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Approve: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Admin can be able to approve slots based on payment and availability.</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Reject slots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be able to reject slots if they are full.</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Approve Coupon</a:t>
            </a:r>
            <a:r>
              <a:rPr lang="en-US" dirty="0">
                <a:latin typeface="Times New Roman" panose="02020603050405020304" pitchFamily="18" charset="0"/>
                <a:ea typeface="Times New Roman" panose="02020603050405020304" pitchFamily="18" charset="0"/>
                <a:cs typeface="Times New Roman" panose="02020603050405020304" pitchFamily="18" charset="0"/>
              </a:rPr>
              <a:t>: Admin will approve the coupon for free parking if the customer is the employee of the company associated with our application.</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Email Confirmation: Admin will send the booking confirmation through email to the customer.</a:t>
            </a:r>
          </a:p>
        </p:txBody>
      </p:sp>
    </p:spTree>
    <p:extLst>
      <p:ext uri="{BB962C8B-B14F-4D97-AF65-F5344CB8AC3E}">
        <p14:creationId xmlns:p14="http://schemas.microsoft.com/office/powerpoint/2010/main" val="237457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EEBA-402C-42E0-9096-8EA04912BEB0}"/>
              </a:ext>
            </a:extLst>
          </p:cNvPr>
          <p:cNvSpPr>
            <a:spLocks noGrp="1"/>
          </p:cNvSpPr>
          <p:nvPr>
            <p:ph type="title"/>
          </p:nvPr>
        </p:nvSpPr>
        <p:spPr>
          <a:xfrm>
            <a:off x="619813" y="241956"/>
            <a:ext cx="9957061" cy="15868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16630BD-312F-4374-9995-9DD9A0ABEC1F}"/>
              </a:ext>
            </a:extLst>
          </p:cNvPr>
          <p:cNvSpPr>
            <a:spLocks noGrp="1"/>
          </p:cNvSpPr>
          <p:nvPr>
            <p:ph idx="1"/>
          </p:nvPr>
        </p:nvSpPr>
        <p:spPr>
          <a:xfrm>
            <a:off x="619812" y="688158"/>
            <a:ext cx="10956303" cy="5769204"/>
          </a:xfrm>
        </p:spPr>
        <p:txBody>
          <a:bodyPr anchor="t">
            <a:normAutofit fontScale="92500" lnSpcReduction="10000"/>
          </a:bodyPr>
          <a:lstStyle/>
          <a:p>
            <a:pPr marL="0" marR="0" indent="0">
              <a:spcBef>
                <a:spcPts val="0"/>
              </a:spcBef>
              <a:spcAft>
                <a:spcPts val="0"/>
              </a:spcAft>
              <a:buNone/>
            </a:pPr>
            <a:r>
              <a:rPr lang="en-US" sz="2300" b="1" dirty="0">
                <a:solidFill>
                  <a:schemeClr val="bg1"/>
                </a:solidFill>
                <a:effectLst/>
                <a:latin typeface="Times New Roman" panose="02020603050405020304" pitchFamily="18" charset="0"/>
                <a:ea typeface="Times New Roman" panose="02020603050405020304" pitchFamily="18" charset="0"/>
              </a:rPr>
              <a:t>Customer:</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Registration / Sign-up: </a:t>
            </a:r>
            <a:r>
              <a:rPr lang="en-US" sz="1800" dirty="0">
                <a:effectLst/>
                <a:latin typeface="Times New Roman" panose="02020603050405020304" pitchFamily="18" charset="0"/>
                <a:ea typeface="Times New Roman" panose="02020603050405020304" pitchFamily="18" charset="0"/>
              </a:rPr>
              <a:t>Customer needs to create on account to book and view parking slots available in application. To create an account customer required to enter the details such as Email address, car number, License, mobile number, password.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Login:  </a:t>
            </a:r>
            <a:r>
              <a:rPr lang="en-US" sz="1800" dirty="0">
                <a:effectLst/>
                <a:latin typeface="Times New Roman" panose="02020603050405020304" pitchFamily="18" charset="0"/>
                <a:ea typeface="Times New Roman" panose="02020603050405020304" pitchFamily="18" charset="0"/>
              </a:rPr>
              <a:t>If Customer has already created an account, he/she can</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 into the system by using Username or email address and password. If the entered details are correct, then customer can log into the system.</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Forgot Password</a:t>
            </a:r>
            <a:r>
              <a:rPr lang="en-US" sz="1800" dirty="0">
                <a:effectLst/>
                <a:latin typeface="Times New Roman" panose="02020603050405020304" pitchFamily="18" charset="0"/>
                <a:ea typeface="Times New Roman" panose="02020603050405020304" pitchFamily="18" charset="0"/>
              </a:rPr>
              <a:t>:  If Customer forget the password with which he already registered; he can use the forget password option.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Create New Password</a:t>
            </a:r>
            <a:r>
              <a:rPr lang="en-US" sz="1800" dirty="0">
                <a:effectLst/>
                <a:latin typeface="Times New Roman" panose="02020603050405020304" pitchFamily="18" charset="0"/>
                <a:ea typeface="Times New Roman" panose="02020603050405020304" pitchFamily="18" charset="0"/>
              </a:rPr>
              <a:t>:  Once he/she click on forget password he would be directed to new screen with create new password option.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Search for Slots:</a:t>
            </a:r>
            <a:r>
              <a:rPr lang="en-US" sz="1800" dirty="0">
                <a:effectLst/>
                <a:latin typeface="Times New Roman" panose="02020603050405020304" pitchFamily="18" charset="0"/>
                <a:ea typeface="Times New Roman" panose="02020603050405020304" pitchFamily="18" charset="0"/>
              </a:rPr>
              <a:t> Customer can search for the available slots and add them to the bookings page.</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View Booking Information:</a:t>
            </a:r>
            <a:r>
              <a:rPr lang="en-US" sz="1800" dirty="0">
                <a:effectLst/>
                <a:latin typeface="Times New Roman" panose="02020603050405020304" pitchFamily="18" charset="0"/>
                <a:ea typeface="Times New Roman" panose="02020603050405020304" pitchFamily="18" charset="0"/>
              </a:rPr>
              <a:t> Once Customer select the slot then he/she can view the details of the booking like price and duration time.</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Bookings page: </a:t>
            </a:r>
            <a:r>
              <a:rPr lang="en-US" sz="1800" dirty="0">
                <a:effectLst/>
                <a:latin typeface="Times New Roman" panose="02020603050405020304" pitchFamily="18" charset="0"/>
                <a:ea typeface="Times New Roman" panose="02020603050405020304" pitchFamily="18" charset="0"/>
              </a:rPr>
              <a:t>Once the slots are finalized customer need to make booking by making the payment.</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Making a payment:</a:t>
            </a:r>
            <a:r>
              <a:rPr lang="en-US" sz="1800" dirty="0">
                <a:effectLst/>
                <a:latin typeface="Times New Roman" panose="02020603050405020304" pitchFamily="18" charset="0"/>
                <a:ea typeface="Times New Roman" panose="02020603050405020304" pitchFamily="18" charset="0"/>
              </a:rPr>
              <a:t> Based upon the time the cost of the parking slots is available to the customer.</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46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023-24F6-4F8D-A17B-190C6948CB22}"/>
              </a:ext>
            </a:extLst>
          </p:cNvPr>
          <p:cNvSpPr>
            <a:spLocks noGrp="1"/>
          </p:cNvSpPr>
          <p:nvPr>
            <p:ph type="title"/>
          </p:nvPr>
        </p:nvSpPr>
        <p:spPr>
          <a:xfrm>
            <a:off x="685801" y="609600"/>
            <a:ext cx="10131425" cy="48390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7EBA9C7-169D-4157-AFCE-0C0A21541E8C}"/>
              </a:ext>
            </a:extLst>
          </p:cNvPr>
          <p:cNvSpPr>
            <a:spLocks noGrp="1"/>
          </p:cNvSpPr>
          <p:nvPr>
            <p:ph idx="1"/>
          </p:nvPr>
        </p:nvSpPr>
        <p:spPr>
          <a:xfrm>
            <a:off x="685801" y="1480008"/>
            <a:ext cx="10131425" cy="4930219"/>
          </a:xfrm>
        </p:spPr>
        <p:txBody>
          <a:bodyPr anchor="t"/>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Required date: </a:t>
            </a:r>
            <a:r>
              <a:rPr lang="en-US" sz="1800" dirty="0">
                <a:effectLst/>
                <a:latin typeface="Times New Roman" panose="02020603050405020304" pitchFamily="18" charset="0"/>
                <a:ea typeface="Times New Roman" panose="02020603050405020304" pitchFamily="18" charset="0"/>
              </a:rPr>
              <a:t>Customer would be able to select parking slot on the required date.</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Payment Details: </a:t>
            </a:r>
            <a:r>
              <a:rPr lang="en-US" sz="1800" dirty="0">
                <a:effectLst/>
                <a:latin typeface="Times New Roman" panose="02020603050405020304" pitchFamily="18" charset="0"/>
                <a:ea typeface="Times New Roman" panose="02020603050405020304" pitchFamily="18" charset="0"/>
              </a:rPr>
              <a:t>Customer would be able to select the payment mode </a:t>
            </a:r>
            <a:r>
              <a:rPr lang="en-US" sz="1800" dirty="0" err="1">
                <a:effectLst/>
                <a:latin typeface="Times New Roman" panose="02020603050405020304" pitchFamily="18" charset="0"/>
                <a:ea typeface="Times New Roman" panose="02020603050405020304" pitchFamily="18" charset="0"/>
              </a:rPr>
              <a:t>paypal</a:t>
            </a:r>
            <a:r>
              <a:rPr lang="en-US" sz="1800" dirty="0">
                <a:effectLst/>
                <a:latin typeface="Times New Roman" panose="02020603050405020304" pitchFamily="18" charset="0"/>
                <a:ea typeface="Times New Roman" panose="02020603050405020304" pitchFamily="18" charset="0"/>
              </a:rPr>
              <a:t>/credit/debit modes.</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Times New Roman" panose="02020603050405020304" pitchFamily="18" charset="0"/>
                <a:ea typeface="Times New Roman" panose="02020603050405020304" pitchFamily="18" charset="0"/>
              </a:rPr>
              <a:t>P</a:t>
            </a:r>
            <a:r>
              <a:rPr lang="en-US" sz="1800" b="1" dirty="0">
                <a:effectLst/>
                <a:latin typeface="Times New Roman" panose="02020603050405020304" pitchFamily="18" charset="0"/>
                <a:ea typeface="Times New Roman" panose="02020603050405020304" pitchFamily="18" charset="0"/>
              </a:rPr>
              <a:t>ayment </a:t>
            </a:r>
            <a:r>
              <a:rPr lang="en-US" b="1" dirty="0">
                <a:latin typeface="Times New Roman" panose="02020603050405020304" pitchFamily="18" charset="0"/>
                <a:ea typeface="Times New Roman" panose="02020603050405020304" pitchFamily="18" charset="0"/>
              </a:rPr>
              <a:t>C</a:t>
            </a:r>
            <a:r>
              <a:rPr lang="en-US" sz="1800" b="1" dirty="0">
                <a:effectLst/>
                <a:latin typeface="Times New Roman" panose="02020603050405020304" pitchFamily="18" charset="0"/>
                <a:ea typeface="Times New Roman" panose="02020603050405020304" pitchFamily="18" charset="0"/>
              </a:rPr>
              <a:t>onfirmation</a:t>
            </a:r>
            <a:r>
              <a:rPr lang="en-US" sz="1800" dirty="0">
                <a:effectLst/>
                <a:latin typeface="Times New Roman" panose="02020603050405020304" pitchFamily="18" charset="0"/>
                <a:ea typeface="Times New Roman" panose="02020603050405020304" pitchFamily="18" charset="0"/>
              </a:rPr>
              <a:t>: Once the customer selects the date and slot booking gets confirmed accordingly.</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Edit bookings</a:t>
            </a:r>
            <a:r>
              <a:rPr lang="en-US" sz="1800" dirty="0">
                <a:effectLst/>
                <a:latin typeface="Times New Roman" panose="02020603050405020304" pitchFamily="18" charset="0"/>
                <a:ea typeface="Times New Roman" panose="02020603050405020304" pitchFamily="18" charset="0"/>
              </a:rPr>
              <a:t>: Customer would be able to edit the booking to any other day/time if available.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Cancel order</a:t>
            </a:r>
            <a:r>
              <a:rPr lang="en-US" sz="1800" dirty="0">
                <a:effectLst/>
                <a:latin typeface="Times New Roman" panose="02020603050405020304" pitchFamily="18" charset="0"/>
                <a:ea typeface="Times New Roman" panose="02020603050405020304" pitchFamily="18" charset="0"/>
              </a:rPr>
              <a:t>: Customer would be able to cancel the booking if placed at least before 1-2 hours.</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Times New Roman" panose="02020603050405020304" pitchFamily="18" charset="0"/>
                <a:ea typeface="Times New Roman" panose="02020603050405020304" pitchFamily="18" charset="0"/>
              </a:rPr>
              <a:t>Apply coupon</a:t>
            </a:r>
            <a:r>
              <a:rPr lang="en-US" dirty="0">
                <a:latin typeface="Times New Roman" panose="02020603050405020304" pitchFamily="18" charset="0"/>
                <a:ea typeface="Times New Roman" panose="02020603050405020304" pitchFamily="18" charset="0"/>
              </a:rPr>
              <a:t>: Customer can apply the Coupon for free parking.</a:t>
            </a: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Email confirmation</a:t>
            </a:r>
            <a:r>
              <a:rPr lang="en-US" sz="1800" dirty="0">
                <a:effectLst/>
                <a:latin typeface="Times New Roman" panose="02020603050405020304" pitchFamily="18" charset="0"/>
                <a:ea typeface="Times New Roman" panose="02020603050405020304" pitchFamily="18" charset="0"/>
              </a:rPr>
              <a:t>: Customer can get the slot booking confirmation to the email.</a:t>
            </a:r>
          </a:p>
          <a:p>
            <a:endParaRPr lang="en-US" dirty="0"/>
          </a:p>
        </p:txBody>
      </p:sp>
    </p:spTree>
    <p:extLst>
      <p:ext uri="{BB962C8B-B14F-4D97-AF65-F5344CB8AC3E}">
        <p14:creationId xmlns:p14="http://schemas.microsoft.com/office/powerpoint/2010/main" val="362573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6DC2-6529-480E-9BF1-8BA4800A16C6}"/>
              </a:ext>
            </a:extLst>
          </p:cNvPr>
          <p:cNvSpPr>
            <a:spLocks noGrp="1"/>
          </p:cNvSpPr>
          <p:nvPr>
            <p:ph type="title"/>
          </p:nvPr>
        </p:nvSpPr>
        <p:spPr>
          <a:xfrm>
            <a:off x="685801" y="326796"/>
            <a:ext cx="10682925" cy="813847"/>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Non functional requirements</a:t>
            </a:r>
          </a:p>
        </p:txBody>
      </p:sp>
      <p:sp>
        <p:nvSpPr>
          <p:cNvPr id="3" name="Content Placeholder 2">
            <a:extLst>
              <a:ext uri="{FF2B5EF4-FFF2-40B4-BE49-F238E27FC236}">
                <a16:creationId xmlns:a16="http://schemas.microsoft.com/office/drawing/2014/main" id="{A2AE9608-05DA-4854-956E-AB1D8D6ABB85}"/>
              </a:ext>
            </a:extLst>
          </p:cNvPr>
          <p:cNvSpPr>
            <a:spLocks noGrp="1"/>
          </p:cNvSpPr>
          <p:nvPr>
            <p:ph idx="1"/>
          </p:nvPr>
        </p:nvSpPr>
        <p:spPr>
          <a:xfrm>
            <a:off x="685801" y="1272619"/>
            <a:ext cx="10131425" cy="4518581"/>
          </a:xfrm>
        </p:spPr>
        <p:txBody>
          <a:bodyPr anchor="t"/>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Response-Time: </a:t>
            </a:r>
            <a:r>
              <a:rPr lang="en-US" sz="1800" dirty="0">
                <a:effectLst/>
                <a:latin typeface="Times New Roman" panose="02020603050405020304" pitchFamily="18" charset="0"/>
                <a:ea typeface="Times New Roman" panose="02020603050405020304" pitchFamily="18" charset="0"/>
              </a:rPr>
              <a:t>For all APIs in the application the response time is 3 – 4 secs.</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Reliability</a:t>
            </a:r>
            <a:r>
              <a:rPr lang="en-US" sz="1800" dirty="0">
                <a:effectLst/>
                <a:latin typeface="Times New Roman" panose="02020603050405020304" pitchFamily="18" charset="0"/>
                <a:ea typeface="Times New Roman" panose="02020603050405020304" pitchFamily="18" charset="0"/>
              </a:rPr>
              <a:t>: This application is designed to help the users consistently show the correct details.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Usability</a:t>
            </a:r>
            <a:r>
              <a:rPr lang="en-US" sz="1800" dirty="0">
                <a:effectLst/>
                <a:latin typeface="Times New Roman" panose="02020603050405020304" pitchFamily="18" charset="0"/>
                <a:ea typeface="Times New Roman" panose="02020603050405020304" pitchFamily="18" charset="0"/>
              </a:rPr>
              <a:t>: This program is very simple to use and is designed with all users from various backgrounds in mind.</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Security: </a:t>
            </a:r>
            <a:r>
              <a:rPr lang="en-US" sz="1800" dirty="0">
                <a:effectLst/>
                <a:latin typeface="Times New Roman" panose="02020603050405020304" pitchFamily="18" charset="0"/>
                <a:ea typeface="Times New Roman" panose="02020603050405020304" pitchFamily="18" charset="0"/>
              </a:rPr>
              <a:t>Login and Logout options are provided for user to securely access the application.</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Availability</a:t>
            </a:r>
            <a:r>
              <a:rPr lang="en-US" sz="1800" dirty="0">
                <a:effectLst/>
                <a:latin typeface="Times New Roman" panose="02020603050405020304" pitchFamily="18" charset="0"/>
                <a:ea typeface="Times New Roman" panose="02020603050405020304" pitchFamily="18" charset="0"/>
              </a:rPr>
              <a:t>: The system can operate for approximately 24/7 in terms of availability.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3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658</TotalTime>
  <Words>1173</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Calibri Light</vt:lpstr>
      <vt:lpstr>Courier New</vt:lpstr>
      <vt:lpstr>Symbol</vt:lpstr>
      <vt:lpstr>Times New Roman</vt:lpstr>
      <vt:lpstr>Celestial</vt:lpstr>
      <vt:lpstr>Parking Management system </vt:lpstr>
      <vt:lpstr>Introduction</vt:lpstr>
      <vt:lpstr>Existing and proposed system</vt:lpstr>
      <vt:lpstr>Proposed System: </vt:lpstr>
      <vt:lpstr>Functional requirements</vt:lpstr>
      <vt:lpstr>PowerPoint Presentation</vt:lpstr>
      <vt:lpstr>PowerPoint Presentation</vt:lpstr>
      <vt:lpstr>PowerPoint Presentation</vt:lpstr>
      <vt:lpstr>Non functional requirements</vt:lpstr>
      <vt:lpstr>Admin customer Use Case Diagram</vt:lpstr>
      <vt:lpstr>Complete Class diagram of the application</vt:lpstr>
      <vt:lpstr>PowerPoint Presentation</vt:lpstr>
      <vt:lpstr>Algorithms and data structures</vt:lpstr>
      <vt:lpstr>Java frameworks used for the project</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Management system </dc:title>
  <dc:creator>neha gaeya</dc:creator>
  <cp:lastModifiedBy>neha gaeya</cp:lastModifiedBy>
  <cp:revision>16</cp:revision>
  <dcterms:created xsi:type="dcterms:W3CDTF">2020-11-29T19:50:46Z</dcterms:created>
  <dcterms:modified xsi:type="dcterms:W3CDTF">2020-12-01T17:29:36Z</dcterms:modified>
</cp:coreProperties>
</file>