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Times New Roman Bold Italics" charset="1" panose="02030802070405090303"/>
      <p:regular r:id="rId11"/>
    </p:embeddedFont>
    <p:embeddedFont>
      <p:font typeface="Times New Roman Bold" charset="1" panose="02030802070405020303"/>
      <p:regular r:id="rId12"/>
    </p:embeddedFont>
    <p:embeddedFont>
      <p:font typeface="Now Bold" charset="1" panose="00000800000000000000"/>
      <p:regular r:id="rId13"/>
    </p:embeddedFont>
    <p:embeddedFont>
      <p:font typeface="DM Sans" charset="1" panose="00000000000000000000"/>
      <p:regular r:id="rId14"/>
    </p:embeddedFont>
    <p:embeddedFont>
      <p:font typeface="Times New Roman" charset="1" panose="020305020704050203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5CB6F9"/>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1757162">
            <a:off x="13919988" y="-381068"/>
            <a:ext cx="2647750" cy="2647750"/>
          </a:xfrm>
          <a:custGeom>
            <a:avLst/>
            <a:gdLst/>
            <a:ahLst/>
            <a:cxnLst/>
            <a:rect r="r" b="b" t="t" l="l"/>
            <a:pathLst>
              <a:path h="2647750" w="2647750">
                <a:moveTo>
                  <a:pt x="0" y="0"/>
                </a:moveTo>
                <a:lnTo>
                  <a:pt x="2647751" y="0"/>
                </a:lnTo>
                <a:lnTo>
                  <a:pt x="2647751"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5507" y="7841078"/>
            <a:ext cx="5434757" cy="1922145"/>
          </a:xfrm>
          <a:prstGeom prst="rect">
            <a:avLst/>
          </a:prstGeom>
        </p:spPr>
        <p:txBody>
          <a:bodyPr anchor="t" rtlCol="false" tIns="0" lIns="0" bIns="0" rIns="0">
            <a:spAutoFit/>
          </a:bodyPr>
          <a:lstStyle/>
          <a:p>
            <a:pPr algn="l">
              <a:lnSpc>
                <a:spcPts val="3690"/>
              </a:lnSpc>
            </a:pPr>
            <a:r>
              <a:rPr lang="en-US" sz="3000" i="true" b="true">
                <a:solidFill>
                  <a:srgbClr val="CAE8FF"/>
                </a:solidFill>
                <a:latin typeface="Times New Roman Bold Italics"/>
                <a:ea typeface="Times New Roman Bold Italics"/>
                <a:cs typeface="Times New Roman Bold Italics"/>
                <a:sym typeface="Times New Roman Bold Italics"/>
              </a:rPr>
              <a:t>Reghunaath Ajith Kumar Ahila</a:t>
            </a:r>
          </a:p>
          <a:p>
            <a:pPr algn="l">
              <a:lnSpc>
                <a:spcPts val="3690"/>
              </a:lnSpc>
            </a:pPr>
            <a:r>
              <a:rPr lang="en-US" sz="3000" i="true" b="true">
                <a:solidFill>
                  <a:srgbClr val="CAE8FF"/>
                </a:solidFill>
                <a:latin typeface="Times New Roman Bold Italics"/>
                <a:ea typeface="Times New Roman Bold Italics"/>
                <a:cs typeface="Times New Roman Bold Italics"/>
                <a:sym typeface="Times New Roman Bold Italics"/>
              </a:rPr>
              <a:t>Palnati Neha Reddy</a:t>
            </a:r>
          </a:p>
          <a:p>
            <a:pPr algn="l">
              <a:lnSpc>
                <a:spcPts val="3690"/>
              </a:lnSpc>
            </a:pPr>
            <a:r>
              <a:rPr lang="en-US" sz="3000" i="true" b="true">
                <a:solidFill>
                  <a:srgbClr val="CAE8FF"/>
                </a:solidFill>
                <a:latin typeface="Times New Roman Bold Italics"/>
                <a:ea typeface="Times New Roman Bold Italics"/>
                <a:cs typeface="Times New Roman Bold Italics"/>
                <a:sym typeface="Times New Roman Bold Italics"/>
              </a:rPr>
              <a:t>Krishnan Narayanan </a:t>
            </a:r>
          </a:p>
          <a:p>
            <a:pPr algn="l">
              <a:lnSpc>
                <a:spcPts val="3690"/>
              </a:lnSpc>
            </a:pPr>
          </a:p>
        </p:txBody>
      </p:sp>
      <p:sp>
        <p:nvSpPr>
          <p:cNvPr name="TextBox 7" id="7"/>
          <p:cNvSpPr txBox="true"/>
          <p:nvPr/>
        </p:nvSpPr>
        <p:spPr>
          <a:xfrm rot="0">
            <a:off x="917288" y="3054377"/>
            <a:ext cx="14190208" cy="2362200"/>
          </a:xfrm>
          <a:prstGeom prst="rect">
            <a:avLst/>
          </a:prstGeom>
        </p:spPr>
        <p:txBody>
          <a:bodyPr anchor="t" rtlCol="false" tIns="0" lIns="0" bIns="0" rIns="0">
            <a:spAutoFit/>
          </a:bodyPr>
          <a:lstStyle/>
          <a:p>
            <a:pPr algn="ctr">
              <a:lnSpc>
                <a:spcPts val="8748"/>
              </a:lnSpc>
            </a:pPr>
            <a:r>
              <a:rPr lang="en-US" b="true" sz="7290">
                <a:solidFill>
                  <a:srgbClr val="F4F6FC"/>
                </a:solidFill>
                <a:latin typeface="Times New Roman Bold"/>
                <a:ea typeface="Times New Roman Bold"/>
                <a:cs typeface="Times New Roman Bold"/>
                <a:sym typeface="Times New Roman Bold"/>
              </a:rPr>
              <a:t>BOSTON STUDENT HOUSING ANALYSIS </a:t>
            </a:r>
          </a:p>
        </p:txBody>
      </p:sp>
      <p:sp>
        <p:nvSpPr>
          <p:cNvPr name="Freeform 8" id="8"/>
          <p:cNvSpPr/>
          <p:nvPr/>
        </p:nvSpPr>
        <p:spPr>
          <a:xfrm flipH="false" flipV="false" rot="1884686">
            <a:off x="-406587" y="7590660"/>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868123" y="578485"/>
            <a:ext cx="9638092" cy="995680"/>
          </a:xfrm>
          <a:prstGeom prst="rect">
            <a:avLst/>
          </a:prstGeom>
        </p:spPr>
        <p:txBody>
          <a:bodyPr anchor="t" rtlCol="false" tIns="0" lIns="0" bIns="0" rIns="0">
            <a:spAutoFit/>
          </a:bodyPr>
          <a:lstStyle/>
          <a:p>
            <a:pPr algn="ctr" marL="0" indent="0" lvl="0">
              <a:lnSpc>
                <a:spcPts val="7454"/>
              </a:lnSpc>
            </a:pPr>
            <a:r>
              <a:rPr lang="en-US" b="true" sz="7099">
                <a:solidFill>
                  <a:srgbClr val="FFFFFF"/>
                </a:solidFill>
                <a:latin typeface="Now Bold"/>
                <a:ea typeface="Now Bold"/>
                <a:cs typeface="Now Bold"/>
                <a:sym typeface="Now Bold"/>
              </a:rPr>
              <a:t>INTRODUCTION</a:t>
            </a:r>
          </a:p>
        </p:txBody>
      </p:sp>
      <p:sp>
        <p:nvSpPr>
          <p:cNvPr name="TextBox 3" id="3"/>
          <p:cNvSpPr txBox="true"/>
          <p:nvPr/>
        </p:nvSpPr>
        <p:spPr>
          <a:xfrm rot="0">
            <a:off x="939446" y="1720738"/>
            <a:ext cx="16409108" cy="7853045"/>
          </a:xfrm>
          <a:prstGeom prst="rect">
            <a:avLst/>
          </a:prstGeom>
        </p:spPr>
        <p:txBody>
          <a:bodyPr anchor="t" rtlCol="false" tIns="0" lIns="0" bIns="0" rIns="0">
            <a:spAutoFit/>
          </a:bodyPr>
          <a:lstStyle/>
          <a:p>
            <a:pPr algn="l">
              <a:lnSpc>
                <a:spcPts val="4479"/>
              </a:lnSpc>
            </a:pPr>
            <a:r>
              <a:rPr lang="en-US" sz="3199">
                <a:solidFill>
                  <a:srgbClr val="FFFFFF"/>
                </a:solidFill>
                <a:latin typeface="DM Sans"/>
                <a:ea typeface="DM Sans"/>
                <a:cs typeface="DM Sans"/>
                <a:sym typeface="DM Sans"/>
              </a:rPr>
              <a:t>Boston is globally recognized as a premier educational hub, home to renowned institutions such as Harvard University, MIT, Boston University, and Northeastern University. Each year, the city welcomes a diverse student population from across the U.S. and the world. However, this influx of students creates a significant demand for housing, making it increasingly difficult to find affordable and suitable accommodations. Factors like affordability, proximity to campus, safety, and access to amenities heavily influence student housing choices. This project investigates the challenges in Boston’s competitive housing market, focusing on trends in availability and affordability, and identifying gaps between student preferences and market offerings. By providing data-driven insights, our project aims to offer actionable recommendations to benefit students, university housing offices, property developers, and policymakers, all of whom play crucial roles in shaping Boston’s student housing landscape.</a:t>
            </a:r>
          </a:p>
          <a:p>
            <a:pPr algn="l" marL="0" indent="0" lvl="0">
              <a:lnSpc>
                <a:spcPts val="44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779122" y="1343755"/>
            <a:ext cx="16480178" cy="6435727"/>
            <a:chOff x="0" y="0"/>
            <a:chExt cx="3774616" cy="1474038"/>
          </a:xfrm>
        </p:grpSpPr>
        <p:sp>
          <p:nvSpPr>
            <p:cNvPr name="Freeform 3" id="3"/>
            <p:cNvSpPr/>
            <p:nvPr/>
          </p:nvSpPr>
          <p:spPr>
            <a:xfrm flipH="false" flipV="false" rot="0">
              <a:off x="0" y="0"/>
              <a:ext cx="3774617" cy="1474037"/>
            </a:xfrm>
            <a:custGeom>
              <a:avLst/>
              <a:gdLst/>
              <a:ahLst/>
              <a:cxnLst/>
              <a:rect r="r" b="b" t="t" l="l"/>
              <a:pathLst>
                <a:path h="1474037" w="3774617">
                  <a:moveTo>
                    <a:pt x="0" y="0"/>
                  </a:moveTo>
                  <a:lnTo>
                    <a:pt x="3774617" y="0"/>
                  </a:lnTo>
                  <a:lnTo>
                    <a:pt x="3774617" y="1474037"/>
                  </a:lnTo>
                  <a:lnTo>
                    <a:pt x="0" y="1474037"/>
                  </a:lnTo>
                  <a:close/>
                </a:path>
              </a:pathLst>
            </a:custGeom>
            <a:solidFill>
              <a:srgbClr val="00A5C9"/>
            </a:solidFill>
          </p:spPr>
        </p:sp>
      </p:grpSp>
      <p:sp>
        <p:nvSpPr>
          <p:cNvPr name="Freeform 4" id="4"/>
          <p:cNvSpPr/>
          <p:nvPr/>
        </p:nvSpPr>
        <p:spPr>
          <a:xfrm flipH="false" flipV="false" rot="5400000">
            <a:off x="-1442838" y="5460078"/>
            <a:ext cx="4443920" cy="7596444"/>
          </a:xfrm>
          <a:custGeom>
            <a:avLst/>
            <a:gdLst/>
            <a:ahLst/>
            <a:cxnLst/>
            <a:rect r="r" b="b" t="t" l="l"/>
            <a:pathLst>
              <a:path h="7596444" w="4443920">
                <a:moveTo>
                  <a:pt x="0" y="0"/>
                </a:moveTo>
                <a:lnTo>
                  <a:pt x="4443920" y="0"/>
                </a:lnTo>
                <a:lnTo>
                  <a:pt x="4443920" y="7596444"/>
                </a:lnTo>
                <a:lnTo>
                  <a:pt x="0" y="7596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160691" y="1763339"/>
            <a:ext cx="15476558" cy="5596560"/>
            <a:chOff x="0" y="0"/>
            <a:chExt cx="20635410" cy="7462080"/>
          </a:xfrm>
        </p:grpSpPr>
        <p:sp>
          <p:nvSpPr>
            <p:cNvPr name="TextBox 6" id="6"/>
            <p:cNvSpPr txBox="true"/>
            <p:nvPr/>
          </p:nvSpPr>
          <p:spPr>
            <a:xfrm rot="0">
              <a:off x="0" y="-219075"/>
              <a:ext cx="20635410" cy="1339687"/>
            </a:xfrm>
            <a:prstGeom prst="rect">
              <a:avLst/>
            </a:prstGeom>
          </p:spPr>
          <p:txBody>
            <a:bodyPr anchor="t" rtlCol="false" tIns="0" lIns="0" bIns="0" rIns="0">
              <a:spAutoFit/>
            </a:bodyPr>
            <a:lstStyle/>
            <a:p>
              <a:pPr algn="ctr" marL="0" indent="0" lvl="0">
                <a:lnSpc>
                  <a:spcPts val="7750"/>
                </a:lnSpc>
                <a:spcBef>
                  <a:spcPct val="0"/>
                </a:spcBef>
              </a:pPr>
              <a:r>
                <a:rPr lang="en-US" b="true" sz="5536">
                  <a:solidFill>
                    <a:srgbClr val="FFFFFF"/>
                  </a:solidFill>
                  <a:latin typeface="Times New Roman Bold"/>
                  <a:ea typeface="Times New Roman Bold"/>
                  <a:cs typeface="Times New Roman Bold"/>
                  <a:sym typeface="Times New Roman Bold"/>
                </a:rPr>
                <a:t>Objective</a:t>
              </a:r>
            </a:p>
          </p:txBody>
        </p:sp>
        <p:sp>
          <p:nvSpPr>
            <p:cNvPr name="TextBox 7" id="7"/>
            <p:cNvSpPr txBox="true"/>
            <p:nvPr/>
          </p:nvSpPr>
          <p:spPr>
            <a:xfrm rot="0">
              <a:off x="0" y="1130719"/>
              <a:ext cx="20635410" cy="6331360"/>
            </a:xfrm>
            <a:prstGeom prst="rect">
              <a:avLst/>
            </a:prstGeom>
          </p:spPr>
          <p:txBody>
            <a:bodyPr anchor="t" rtlCol="false" tIns="0" lIns="0" bIns="0" rIns="0">
              <a:spAutoFit/>
            </a:bodyPr>
            <a:lstStyle/>
            <a:p>
              <a:pPr algn="l">
                <a:lnSpc>
                  <a:spcPts val="4162"/>
                </a:lnSpc>
              </a:pPr>
              <a:r>
                <a:rPr lang="en-US" sz="2910">
                  <a:solidFill>
                    <a:srgbClr val="FFFFFF"/>
                  </a:solidFill>
                  <a:latin typeface="Times New Roman"/>
                  <a:ea typeface="Times New Roman"/>
                  <a:cs typeface="Times New Roman"/>
                  <a:sym typeface="Times New Roman"/>
                </a:rPr>
                <a:t>This project aims to analyze Boston's student housing through key factors such as housing types, availability, affordability, and proximity to universities. It examines the diversity of housing options, including apartments and shared rentals, while assessing market saturation and seasonal demand. Affordability is a major focus, analyzing cost trends across neighborhoods and the financial impact on students. The study also evaluates housing proximity to universities for convenience and accessibility. Additionally, it identifies preferred amenities like furnished spaces, internet access, safety, and community areas. These insights aim to address current housing challenges and suggest future solutions for improving the student housing landscape in Boston.</a:t>
              </a:r>
            </a:p>
            <a:p>
              <a:pPr algn="l" marL="0" indent="0" lvl="0">
                <a:lnSpc>
                  <a:spcPts val="4162"/>
                </a:lnSpc>
              </a:pP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028700" y="1047750"/>
            <a:ext cx="16230600" cy="8210550"/>
            <a:chOff x="0" y="0"/>
            <a:chExt cx="10191464" cy="5155541"/>
          </a:xfrm>
        </p:grpSpPr>
        <p:sp>
          <p:nvSpPr>
            <p:cNvPr name="Freeform 3" id="3"/>
            <p:cNvSpPr/>
            <p:nvPr/>
          </p:nvSpPr>
          <p:spPr>
            <a:xfrm flipH="false" flipV="false" rot="0">
              <a:off x="0" y="0"/>
              <a:ext cx="10191464" cy="5155541"/>
            </a:xfrm>
            <a:custGeom>
              <a:avLst/>
              <a:gdLst/>
              <a:ahLst/>
              <a:cxnLst/>
              <a:rect r="r" b="b" t="t" l="l"/>
              <a:pathLst>
                <a:path h="5155541" w="10191464">
                  <a:moveTo>
                    <a:pt x="0" y="0"/>
                  </a:moveTo>
                  <a:lnTo>
                    <a:pt x="0" y="5155541"/>
                  </a:lnTo>
                  <a:lnTo>
                    <a:pt x="10191464" y="5155541"/>
                  </a:lnTo>
                  <a:lnTo>
                    <a:pt x="10191464" y="0"/>
                  </a:lnTo>
                  <a:lnTo>
                    <a:pt x="0" y="0"/>
                  </a:lnTo>
                  <a:close/>
                  <a:moveTo>
                    <a:pt x="10130504" y="5094581"/>
                  </a:moveTo>
                  <a:lnTo>
                    <a:pt x="59690" y="5094581"/>
                  </a:lnTo>
                  <a:lnTo>
                    <a:pt x="59690" y="59690"/>
                  </a:lnTo>
                  <a:lnTo>
                    <a:pt x="10130504" y="59690"/>
                  </a:lnTo>
                  <a:lnTo>
                    <a:pt x="10130504" y="5094581"/>
                  </a:lnTo>
                  <a:close/>
                </a:path>
              </a:pathLst>
            </a:custGeom>
            <a:solidFill>
              <a:srgbClr val="00A5C9"/>
            </a:solidFill>
          </p:spPr>
        </p:sp>
      </p:grpSp>
      <p:grpSp>
        <p:nvGrpSpPr>
          <p:cNvPr name="Group 4" id="4"/>
          <p:cNvGrpSpPr/>
          <p:nvPr/>
        </p:nvGrpSpPr>
        <p:grpSpPr>
          <a:xfrm rot="0">
            <a:off x="1584798" y="1907053"/>
            <a:ext cx="15118404" cy="4517881"/>
            <a:chOff x="0" y="0"/>
            <a:chExt cx="20157872" cy="6023842"/>
          </a:xfrm>
        </p:grpSpPr>
        <p:sp>
          <p:nvSpPr>
            <p:cNvPr name="TextBox 5" id="5"/>
            <p:cNvSpPr txBox="true"/>
            <p:nvPr/>
          </p:nvSpPr>
          <p:spPr>
            <a:xfrm rot="0">
              <a:off x="0" y="-9525"/>
              <a:ext cx="20157872" cy="2414058"/>
            </a:xfrm>
            <a:prstGeom prst="rect">
              <a:avLst/>
            </a:prstGeom>
          </p:spPr>
          <p:txBody>
            <a:bodyPr anchor="t" rtlCol="false" tIns="0" lIns="0" bIns="0" rIns="0">
              <a:spAutoFit/>
            </a:bodyPr>
            <a:lstStyle/>
            <a:p>
              <a:pPr algn="ctr" marL="0" indent="0" lvl="0">
                <a:lnSpc>
                  <a:spcPts val="6500"/>
                </a:lnSpc>
              </a:pPr>
              <a:r>
                <a:rPr lang="en-US" b="true" sz="6500">
                  <a:solidFill>
                    <a:srgbClr val="FFFFFF"/>
                  </a:solidFill>
                  <a:latin typeface="Times New Roman Bold"/>
                  <a:ea typeface="Times New Roman Bold"/>
                  <a:cs typeface="Times New Roman Bold"/>
                  <a:sym typeface="Times New Roman Bold"/>
                </a:rPr>
                <a:t>ABOUT THE DATASET</a:t>
              </a:r>
            </a:p>
            <a:p>
              <a:pPr algn="ctr" marL="0" indent="0" lvl="0">
                <a:lnSpc>
                  <a:spcPts val="6500"/>
                </a:lnSpc>
              </a:pPr>
            </a:p>
          </p:txBody>
        </p:sp>
        <p:sp>
          <p:nvSpPr>
            <p:cNvPr name="TextBox 6" id="6"/>
            <p:cNvSpPr txBox="true"/>
            <p:nvPr/>
          </p:nvSpPr>
          <p:spPr>
            <a:xfrm rot="0">
              <a:off x="0" y="2524992"/>
              <a:ext cx="20157872" cy="3498850"/>
            </a:xfrm>
            <a:prstGeom prst="rect">
              <a:avLst/>
            </a:prstGeom>
          </p:spPr>
          <p:txBody>
            <a:bodyPr anchor="t" rtlCol="false" tIns="0" lIns="0" bIns="0" rIns="0">
              <a:spAutoFit/>
            </a:bodyPr>
            <a:lstStyle/>
            <a:p>
              <a:pPr algn="just" marL="0" indent="0" lvl="0">
                <a:lnSpc>
                  <a:spcPts val="5249"/>
                </a:lnSpc>
              </a:pPr>
              <a:r>
                <a:rPr lang="en-US" sz="3499">
                  <a:solidFill>
                    <a:srgbClr val="FFFFFF"/>
                  </a:solidFill>
                  <a:latin typeface="Times New Roman"/>
                  <a:ea typeface="Times New Roman"/>
                  <a:cs typeface="Times New Roman"/>
                  <a:sym typeface="Times New Roman"/>
                </a:rPr>
                <a:t>This project adopts a data-driven approach to analyze the student housing market in Boston, utilizing custom web scraping from Zillow with python packages including Beautiful Soup and Selenium to ensure comprehensive market coverage.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descr="Orange Hexagon Gradient"/>
          <p:cNvSpPr/>
          <p:nvPr/>
        </p:nvSpPr>
        <p:spPr>
          <a:xfrm flipH="false" flipV="false" rot="0">
            <a:off x="-2622339" y="7919689"/>
            <a:ext cx="6452848" cy="5596379"/>
          </a:xfrm>
          <a:custGeom>
            <a:avLst/>
            <a:gdLst/>
            <a:ahLst/>
            <a:cxnLst/>
            <a:rect r="r" b="b" t="t" l="l"/>
            <a:pathLst>
              <a:path h="5596379" w="6452848">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Orange Hexagon Gradient"/>
          <p:cNvSpPr/>
          <p:nvPr/>
        </p:nvSpPr>
        <p:spPr>
          <a:xfrm flipH="false" flipV="false" rot="-10800000">
            <a:off x="13367400" y="-2798190"/>
            <a:ext cx="6452848" cy="5596379"/>
          </a:xfrm>
          <a:custGeom>
            <a:avLst/>
            <a:gdLst/>
            <a:ahLst/>
            <a:cxnLst/>
            <a:rect r="r" b="b" t="t" l="l"/>
            <a:pathLst>
              <a:path h="5596379" w="6452848">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5400000">
            <a:off x="-638078" y="4448905"/>
            <a:ext cx="4722745" cy="1389189"/>
            <a:chOff x="0" y="0"/>
            <a:chExt cx="6296994" cy="1852253"/>
          </a:xfrm>
        </p:grpSpPr>
        <p:grpSp>
          <p:nvGrpSpPr>
            <p:cNvPr name="Group 5" id="5"/>
            <p:cNvGrpSpPr>
              <a:grpSpLocks noChangeAspect="true"/>
            </p:cNvGrpSpPr>
            <p:nvPr/>
          </p:nvGrpSpPr>
          <p:grpSpPr>
            <a:xfrm rot="-10800000">
              <a:off x="0" y="0"/>
              <a:ext cx="1848345" cy="1848345"/>
              <a:chOff x="0" y="0"/>
              <a:chExt cx="2653030" cy="2653030"/>
            </a:xfrm>
          </p:grpSpPr>
          <p:sp>
            <p:nvSpPr>
              <p:cNvPr name="Freeform 6" id="6"/>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4BD1FB"/>
              </a:solidFill>
            </p:spPr>
          </p:sp>
        </p:grpSp>
        <p:sp>
          <p:nvSpPr>
            <p:cNvPr name="AutoShape 7" id="7"/>
            <p:cNvSpPr/>
            <p:nvPr/>
          </p:nvSpPr>
          <p:spPr>
            <a:xfrm rot="-10800000">
              <a:off x="4448649" y="7814"/>
              <a:ext cx="1848345" cy="1840531"/>
            </a:xfrm>
            <a:prstGeom prst="rect">
              <a:avLst/>
            </a:prstGeom>
            <a:solidFill>
              <a:srgbClr val="4BD1FB"/>
            </a:solidFill>
          </p:spPr>
        </p:sp>
        <p:grpSp>
          <p:nvGrpSpPr>
            <p:cNvPr name="Group 8" id="8"/>
            <p:cNvGrpSpPr>
              <a:grpSpLocks noChangeAspect="true"/>
            </p:cNvGrpSpPr>
            <p:nvPr/>
          </p:nvGrpSpPr>
          <p:grpSpPr>
            <a:xfrm rot="-10800000">
              <a:off x="2224324" y="3907"/>
              <a:ext cx="1848345" cy="1848345"/>
              <a:chOff x="0" y="0"/>
              <a:chExt cx="1708150" cy="1708150"/>
            </a:xfrm>
          </p:grpSpPr>
          <p:sp>
            <p:nvSpPr>
              <p:cNvPr name="Freeform 9" id="9"/>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71C9"/>
              </a:solidFill>
            </p:spPr>
          </p:sp>
        </p:grpSp>
      </p:grpSp>
      <p:grpSp>
        <p:nvGrpSpPr>
          <p:cNvPr name="Group 10" id="10"/>
          <p:cNvGrpSpPr/>
          <p:nvPr/>
        </p:nvGrpSpPr>
        <p:grpSpPr>
          <a:xfrm rot="0">
            <a:off x="3512702" y="939822"/>
            <a:ext cx="14775298" cy="9107148"/>
            <a:chOff x="0" y="0"/>
            <a:chExt cx="19700397" cy="12142864"/>
          </a:xfrm>
        </p:grpSpPr>
        <p:sp>
          <p:nvSpPr>
            <p:cNvPr name="TextBox 11" id="11"/>
            <p:cNvSpPr txBox="true"/>
            <p:nvPr/>
          </p:nvSpPr>
          <p:spPr>
            <a:xfrm rot="0">
              <a:off x="0" y="-238125"/>
              <a:ext cx="19700397" cy="1913763"/>
            </a:xfrm>
            <a:prstGeom prst="rect">
              <a:avLst/>
            </a:prstGeom>
          </p:spPr>
          <p:txBody>
            <a:bodyPr anchor="t" rtlCol="false" tIns="0" lIns="0" bIns="0" rIns="0">
              <a:spAutoFit/>
            </a:bodyPr>
            <a:lstStyle/>
            <a:p>
              <a:pPr algn="l" marL="0" indent="0" lvl="0">
                <a:lnSpc>
                  <a:spcPts val="10783"/>
                </a:lnSpc>
              </a:pPr>
              <a:r>
                <a:rPr lang="en-US" b="true" sz="8294">
                  <a:solidFill>
                    <a:srgbClr val="FFFFFF"/>
                  </a:solidFill>
                  <a:latin typeface="Times New Roman Bold"/>
                  <a:ea typeface="Times New Roman Bold"/>
                  <a:cs typeface="Times New Roman Bold"/>
                  <a:sym typeface="Times New Roman Bold"/>
                </a:rPr>
                <a:t>METHODOLOGY</a:t>
              </a:r>
            </a:p>
          </p:txBody>
        </p:sp>
        <p:sp>
          <p:nvSpPr>
            <p:cNvPr name="TextBox 12" id="12"/>
            <p:cNvSpPr txBox="true"/>
            <p:nvPr/>
          </p:nvSpPr>
          <p:spPr>
            <a:xfrm rot="0">
              <a:off x="0" y="2998864"/>
              <a:ext cx="19700397" cy="9144000"/>
            </a:xfrm>
            <a:prstGeom prst="rect">
              <a:avLst/>
            </a:prstGeom>
          </p:spPr>
          <p:txBody>
            <a:bodyPr anchor="t" rtlCol="false" tIns="0" lIns="0" bIns="0" rIns="0">
              <a:spAutoFit/>
            </a:bodyPr>
            <a:lstStyle/>
            <a:p>
              <a:pPr algn="l">
                <a:lnSpc>
                  <a:spcPts val="4500"/>
                </a:lnSpc>
              </a:pPr>
              <a:r>
                <a:rPr lang="en-US" sz="3000">
                  <a:solidFill>
                    <a:srgbClr val="FFFFFF"/>
                  </a:solidFill>
                  <a:latin typeface="Times New Roman"/>
                  <a:ea typeface="Times New Roman"/>
                  <a:cs typeface="Times New Roman"/>
                  <a:sym typeface="Times New Roman"/>
                </a:rPr>
                <a:t>The data undergoes preprocessing to ensure accuracy and consistency before being analyzed using Python. Key libraries like Pandas are utilized for data manipulation, while Matplotlib generates static visualizations. For interactive insights, Plotly is used to create dynamic plots, and Folium is employed for geographic visualizations, supported by Google Maps API to calculate proximity to universities.</a:t>
              </a:r>
            </a:p>
            <a:p>
              <a:pPr algn="l">
                <a:lnSpc>
                  <a:spcPts val="4500"/>
                </a:lnSpc>
              </a:pPr>
            </a:p>
            <a:p>
              <a:pPr algn="l">
                <a:lnSpc>
                  <a:spcPts val="4500"/>
                </a:lnSpc>
              </a:pPr>
              <a:r>
                <a:rPr lang="en-US" sz="3000">
                  <a:solidFill>
                    <a:srgbClr val="FFFFFF"/>
                  </a:solidFill>
                  <a:latin typeface="Times New Roman"/>
                  <a:ea typeface="Times New Roman"/>
                  <a:cs typeface="Times New Roman"/>
                  <a:sym typeface="Times New Roman"/>
                </a:rPr>
                <a:t>An interactive Streamlit dashboard is under development, showcasing insights on cost trends, location analysis, and proximity measures, with dynamic visualizations for in-depth exploration. Additionally, the project integrates the XGBoost machine learning algorithm to predict housing prices based on specific GPS coordinates, providing valuable tools for students and stakeholders to navigate Boston’s complex housing market.</a:t>
              </a:r>
            </a:p>
            <a:p>
              <a:pPr algn="l" marL="0" indent="0" lvl="0">
                <a:lnSpc>
                  <a:spcPts val="4500"/>
                </a:lnSpc>
              </a:pPr>
            </a:p>
          </p:txBody>
        </p:sp>
        <p:sp>
          <p:nvSpPr>
            <p:cNvPr name="AutoShape 13" id="13"/>
            <p:cNvSpPr/>
            <p:nvPr/>
          </p:nvSpPr>
          <p:spPr>
            <a:xfrm rot="0">
              <a:off x="0" y="2165974"/>
              <a:ext cx="1443643" cy="223120"/>
            </a:xfrm>
            <a:prstGeom prst="rect">
              <a:avLst/>
            </a:prstGeom>
            <a:solidFill>
              <a:srgbClr val="4BD1FB"/>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DAGXbMdIWl4</dc:identifier>
  <dcterms:modified xsi:type="dcterms:W3CDTF">2011-08-01T06:04:30Z</dcterms:modified>
  <cp:revision>1</cp:revision>
  <dc:title>Boston Student Housing Analysis</dc:title>
</cp:coreProperties>
</file>