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6" r:id="rId4"/>
    <p:sldId id="265" r:id="rId5"/>
    <p:sldId id="264" r:id="rId6"/>
    <p:sldId id="267" r:id="rId7"/>
    <p:sldId id="276" r:id="rId8"/>
    <p:sldId id="278" r:id="rId9"/>
    <p:sldId id="280" r:id="rId10"/>
    <p:sldId id="281" r:id="rId11"/>
    <p:sldId id="282" r:id="rId12"/>
    <p:sldId id="28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5DF3-E5D7-6FAA-F9B4-5CD415016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EBF2AF-76ED-3367-208E-E346201B9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60F2FC-37EB-0018-6F89-1DA49DF8B2F5}"/>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5" name="Footer Placeholder 4">
            <a:extLst>
              <a:ext uri="{FF2B5EF4-FFF2-40B4-BE49-F238E27FC236}">
                <a16:creationId xmlns:a16="http://schemas.microsoft.com/office/drawing/2014/main" id="{24085C6F-D097-F06C-8007-DA007A85E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C5D6B-E5DF-A856-D368-09EEC964732F}"/>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249409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2BF5-BE95-2954-B2B2-CE18BCB3D7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97E22-5CAD-0639-9FE4-100D271C5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07B5CC-A4F0-490A-270B-9DC99DBF57ED}"/>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5" name="Footer Placeholder 4">
            <a:extLst>
              <a:ext uri="{FF2B5EF4-FFF2-40B4-BE49-F238E27FC236}">
                <a16:creationId xmlns:a16="http://schemas.microsoft.com/office/drawing/2014/main" id="{5E9AFC54-5F07-DA01-FF2D-3FE3DBD3F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269F7-CAB1-0133-02D0-402E084D9065}"/>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243056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548791-FD74-9B76-460E-49FE532F85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3C07F9-F7FC-7AAA-0230-84B74ECCAD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2B3BC-5063-7B62-AC43-106E3EC728B5}"/>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5" name="Footer Placeholder 4">
            <a:extLst>
              <a:ext uri="{FF2B5EF4-FFF2-40B4-BE49-F238E27FC236}">
                <a16:creationId xmlns:a16="http://schemas.microsoft.com/office/drawing/2014/main" id="{65319064-643A-DCEB-72DD-F9A9A8BCD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C9AFB4-76F1-5C5E-85E3-609FF1C60286}"/>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7203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18A6-9B7D-7BA3-3E95-B41E966187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0E016D-C1FB-933C-848E-DF6975DE65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EC345-3DD2-5E2B-F9F1-252E93F61D59}"/>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5" name="Footer Placeholder 4">
            <a:extLst>
              <a:ext uri="{FF2B5EF4-FFF2-40B4-BE49-F238E27FC236}">
                <a16:creationId xmlns:a16="http://schemas.microsoft.com/office/drawing/2014/main" id="{C08FE4BB-02AF-4DC7-78BA-075B58B87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4E873-6792-FD43-429F-9FF7BE6767AB}"/>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390539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B064-6261-0F98-35C8-5CFDBA78C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066CFB-B2EC-F1AA-964C-950E7CD7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E8DC61-A12C-7238-DED8-7BC706B07A06}"/>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5" name="Footer Placeholder 4">
            <a:extLst>
              <a:ext uri="{FF2B5EF4-FFF2-40B4-BE49-F238E27FC236}">
                <a16:creationId xmlns:a16="http://schemas.microsoft.com/office/drawing/2014/main" id="{27AC0BA2-6D15-264F-139B-9B05AE06B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D3143-8AE6-070A-F06A-0813F2949F15}"/>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257289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2FB-8752-FD7F-B927-162C4D2EAF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251F8C-A6ED-D1C9-B00A-5C4B2C1F8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71EE6A-1FDE-1AF9-8028-4BE954511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34CBD5-03E1-114E-0112-A4F2A68F0561}"/>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6" name="Footer Placeholder 5">
            <a:extLst>
              <a:ext uri="{FF2B5EF4-FFF2-40B4-BE49-F238E27FC236}">
                <a16:creationId xmlns:a16="http://schemas.microsoft.com/office/drawing/2014/main" id="{97CFCC4D-C2A5-24EF-2B7D-ACCDE8445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A8D0A8-E0AF-DB35-9095-BA309D9EF5C2}"/>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2589748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F6C4-732E-8074-009C-F84C20A514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70EF46-285A-0F5F-157E-020FF5FFC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DEDEB-A638-FCA3-A0F3-5FBC0B689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F909C5-90BD-E41C-E34A-2CF964063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197325-0831-F2B3-F9E8-868E6CBC4F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98D54F-7F01-EF2F-7950-FB048845F347}"/>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8" name="Footer Placeholder 7">
            <a:extLst>
              <a:ext uri="{FF2B5EF4-FFF2-40B4-BE49-F238E27FC236}">
                <a16:creationId xmlns:a16="http://schemas.microsoft.com/office/drawing/2014/main" id="{D062FC15-2185-C46B-DBB1-AC58C98945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58350F-59B5-67B9-A53E-B4CD8D8F4825}"/>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128389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A3CD-8D97-6B3E-D8D6-D4C9B060F5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EEB33A-6E43-749E-AD65-953144411200}"/>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4" name="Footer Placeholder 3">
            <a:extLst>
              <a:ext uri="{FF2B5EF4-FFF2-40B4-BE49-F238E27FC236}">
                <a16:creationId xmlns:a16="http://schemas.microsoft.com/office/drawing/2014/main" id="{15313B89-1243-CB45-20A2-06E9673A64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CAAF14-4B86-6A21-B2F0-295D859F6060}"/>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218558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F0FAF-3435-C1D9-CA0D-65DFF7DB3B1B}"/>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3" name="Footer Placeholder 2">
            <a:extLst>
              <a:ext uri="{FF2B5EF4-FFF2-40B4-BE49-F238E27FC236}">
                <a16:creationId xmlns:a16="http://schemas.microsoft.com/office/drawing/2014/main" id="{8865C67D-9C98-F193-8EED-79FC6944AF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2D2948-F353-ECB0-06C6-ED99BF91C1ED}"/>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412053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D76C-B72E-3629-124B-56FD605F6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394212-56CB-FAD8-2BEB-1BC8B65FA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E7CCB8-F6AF-F071-4C64-DBEF13C22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F7426-5A81-04E6-7E47-A30666325586}"/>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6" name="Footer Placeholder 5">
            <a:extLst>
              <a:ext uri="{FF2B5EF4-FFF2-40B4-BE49-F238E27FC236}">
                <a16:creationId xmlns:a16="http://schemas.microsoft.com/office/drawing/2014/main" id="{B0B25790-FA95-197A-742A-81651F1043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CB488-3F7A-C005-7ED4-F2FE1A975E38}"/>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15608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0CE4-BD1D-5930-B1BA-6CD564B7D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7BFC70-7FCD-51B2-C031-2597C6CB8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205894-5DC9-E50A-2E3E-A1DF490FC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3CA81-0929-FD88-34ED-F3D25A195B7C}"/>
              </a:ext>
            </a:extLst>
          </p:cNvPr>
          <p:cNvSpPr>
            <a:spLocks noGrp="1"/>
          </p:cNvSpPr>
          <p:nvPr>
            <p:ph type="dt" sz="half" idx="10"/>
          </p:nvPr>
        </p:nvSpPr>
        <p:spPr/>
        <p:txBody>
          <a:bodyPr/>
          <a:lstStyle/>
          <a:p>
            <a:fld id="{E28591C4-8E6B-45D5-B939-768801F2DE91}" type="datetimeFigureOut">
              <a:rPr lang="en-IN" smtClean="0"/>
              <a:t>29-11-2022</a:t>
            </a:fld>
            <a:endParaRPr lang="en-IN"/>
          </a:p>
        </p:txBody>
      </p:sp>
      <p:sp>
        <p:nvSpPr>
          <p:cNvPr id="6" name="Footer Placeholder 5">
            <a:extLst>
              <a:ext uri="{FF2B5EF4-FFF2-40B4-BE49-F238E27FC236}">
                <a16:creationId xmlns:a16="http://schemas.microsoft.com/office/drawing/2014/main" id="{E22886B0-FAAD-233D-7CFC-BF3798AA2E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C093EA-4A62-4946-6B2E-E15F6CF3F306}"/>
              </a:ext>
            </a:extLst>
          </p:cNvPr>
          <p:cNvSpPr>
            <a:spLocks noGrp="1"/>
          </p:cNvSpPr>
          <p:nvPr>
            <p:ph type="sldNum" sz="quarter" idx="12"/>
          </p:nvPr>
        </p:nvSpPr>
        <p:spPr/>
        <p:txBody>
          <a:bodyPr/>
          <a:lstStyle/>
          <a:p>
            <a:fld id="{A0466EEA-94EB-4CD4-8AB0-0DA83D30B2D9}" type="slidenum">
              <a:rPr lang="en-IN" smtClean="0"/>
              <a:t>‹#›</a:t>
            </a:fld>
            <a:endParaRPr lang="en-IN"/>
          </a:p>
        </p:txBody>
      </p:sp>
    </p:spTree>
    <p:extLst>
      <p:ext uri="{BB962C8B-B14F-4D97-AF65-F5344CB8AC3E}">
        <p14:creationId xmlns:p14="http://schemas.microsoft.com/office/powerpoint/2010/main" val="31779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A5D15-D941-74B3-720F-31C7D7C6F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A1E281-6776-91FC-AD25-1B7DE1E04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E219B-010F-3A9A-DD5B-8B089D881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91C4-8E6B-45D5-B939-768801F2DE91}" type="datetimeFigureOut">
              <a:rPr lang="en-IN" smtClean="0"/>
              <a:t>29-11-2022</a:t>
            </a:fld>
            <a:endParaRPr lang="en-IN"/>
          </a:p>
        </p:txBody>
      </p:sp>
      <p:sp>
        <p:nvSpPr>
          <p:cNvPr id="5" name="Footer Placeholder 4">
            <a:extLst>
              <a:ext uri="{FF2B5EF4-FFF2-40B4-BE49-F238E27FC236}">
                <a16:creationId xmlns:a16="http://schemas.microsoft.com/office/drawing/2014/main" id="{14A9E452-2368-B03B-7325-3BDB93013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286C4D-0589-71F8-1F11-914AEFDA7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66EEA-94EB-4CD4-8AB0-0DA83D30B2D9}" type="slidenum">
              <a:rPr lang="en-IN" smtClean="0"/>
              <a:t>‹#›</a:t>
            </a:fld>
            <a:endParaRPr lang="en-IN"/>
          </a:p>
        </p:txBody>
      </p:sp>
    </p:spTree>
    <p:extLst>
      <p:ext uri="{BB962C8B-B14F-4D97-AF65-F5344CB8AC3E}">
        <p14:creationId xmlns:p14="http://schemas.microsoft.com/office/powerpoint/2010/main" val="387466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436A-6753-3B89-0828-A8D078E68773}"/>
              </a:ext>
            </a:extLst>
          </p:cNvPr>
          <p:cNvSpPr>
            <a:spLocks noGrp="1"/>
          </p:cNvSpPr>
          <p:nvPr>
            <p:ph type="title"/>
          </p:nvPr>
        </p:nvSpPr>
        <p:spPr>
          <a:xfrm>
            <a:off x="838200" y="365125"/>
            <a:ext cx="10515600" cy="2285796"/>
          </a:xfrm>
        </p:spPr>
        <p:txBody>
          <a:bodyPr>
            <a:normAutofit fontScale="90000"/>
          </a:bodyPr>
          <a:lstStyle/>
          <a:p>
            <a:pPr algn="ctr">
              <a:lnSpc>
                <a:spcPct val="115000"/>
              </a:lnSpc>
              <a:spcAft>
                <a:spcPts val="1000"/>
              </a:spcAft>
            </a:pP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3900" b="1" dirty="0">
                <a:effectLst/>
                <a:latin typeface="Times New Roman" panose="02020603050405020304" pitchFamily="18" charset="0"/>
                <a:ea typeface="Times New Roman" panose="02020603050405020304" pitchFamily="18" charset="0"/>
                <a:cs typeface="Times New Roman" panose="02020603050405020304" pitchFamily="18" charset="0"/>
              </a:rPr>
              <a:t>CSCE 5290</a:t>
            </a:r>
            <a:r>
              <a:rPr lang="en-IN" sz="3900" b="1"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900" b="1" dirty="0">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a:t>
            </a:r>
            <a:br>
              <a:rPr lang="en-IN" sz="39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900" b="1" dirty="0">
                <a:effectLst/>
                <a:latin typeface="Times New Roman" panose="02020603050405020304" pitchFamily="18" charset="0"/>
                <a:ea typeface="Times New Roman" panose="02020603050405020304" pitchFamily="18" charset="0"/>
                <a:cs typeface="Times New Roman" panose="02020603050405020304" pitchFamily="18" charset="0"/>
              </a:rPr>
              <a:t>Increment-2 </a:t>
            </a:r>
            <a:br>
              <a:rPr lang="en-US" sz="39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900" b="1" dirty="0">
                <a:effectLst/>
                <a:latin typeface="Times New Roman" panose="02020603050405020304" pitchFamily="18" charset="0"/>
                <a:ea typeface="Times New Roman" panose="02020603050405020304" pitchFamily="18" charset="0"/>
                <a:cs typeface="Times New Roman" panose="02020603050405020304" pitchFamily="18" charset="0"/>
              </a:rPr>
              <a:t>Optical Character Recognition &amp; Sentiment Analysis</a:t>
            </a:r>
            <a:r>
              <a:rPr lang="en-US" sz="39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id="{57E2F32E-61A5-2D14-28AF-9C906F4F3B05}"/>
              </a:ext>
            </a:extLst>
          </p:cNvPr>
          <p:cNvSpPr>
            <a:spLocks noGrp="1"/>
          </p:cNvSpPr>
          <p:nvPr>
            <p:ph idx="1"/>
          </p:nvPr>
        </p:nvSpPr>
        <p:spPr>
          <a:xfrm>
            <a:off x="838200" y="2919369"/>
            <a:ext cx="10515600" cy="3257594"/>
          </a:xfrm>
        </p:spPr>
        <p:txBody>
          <a:bodyPr>
            <a:normAutofit/>
          </a:bodyPr>
          <a:lstStyle/>
          <a:p>
            <a:pPr marL="0" indent="0">
              <a:lnSpc>
                <a:spcPct val="115000"/>
              </a:lnSpc>
              <a:spcAft>
                <a:spcPts val="1000"/>
              </a:spcAft>
              <a:buNone/>
            </a:pPr>
            <a:r>
              <a:rPr lang="en-US" sz="1800"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eam - 11:</a:t>
            </a:r>
          </a:p>
          <a:p>
            <a:pPr marL="0" indent="0">
              <a:lnSpc>
                <a:spcPct val="115000"/>
              </a:lnSpc>
              <a:spcAft>
                <a:spcPts val="1000"/>
              </a:spcAft>
              <a:buNone/>
            </a:pPr>
            <a:r>
              <a:rPr lang="en-US" sz="1800" dirty="0">
                <a:ea typeface="Times New Roman" panose="02020603050405020304" pitchFamily="18" charset="0"/>
                <a:cs typeface="Times New Roman" panose="02020603050405020304" pitchFamily="18" charset="0"/>
              </a:rPr>
              <a:t>                                                                                                                                 </a:t>
            </a:r>
            <a:r>
              <a:rPr lang="en-US" sz="1800" dirty="0" err="1">
                <a:ea typeface="Times New Roman" panose="02020603050405020304" pitchFamily="18" charset="0"/>
                <a:cs typeface="Times New Roman" panose="02020603050405020304" pitchFamily="18" charset="0"/>
              </a:rPr>
              <a:t>Keerthana</a:t>
            </a:r>
            <a:r>
              <a:rPr lang="en-US" sz="1800" dirty="0">
                <a:ea typeface="Times New Roman" panose="02020603050405020304" pitchFamily="18" charset="0"/>
                <a:cs typeface="Times New Roman" panose="02020603050405020304" pitchFamily="18" charset="0"/>
              </a:rPr>
              <a:t> </a:t>
            </a:r>
            <a:r>
              <a:rPr lang="en-US" sz="1800" dirty="0" err="1">
                <a:ea typeface="Times New Roman" panose="02020603050405020304" pitchFamily="18" charset="0"/>
                <a:cs typeface="Times New Roman" panose="02020603050405020304" pitchFamily="18" charset="0"/>
              </a:rPr>
              <a:t>Pinikeshi</a:t>
            </a:r>
            <a:r>
              <a:rPr lang="en-US" sz="1800" dirty="0">
                <a:ea typeface="Times New Roman" panose="02020603050405020304" pitchFamily="18" charset="0"/>
                <a:cs typeface="Times New Roman" panose="02020603050405020304" pitchFamily="18" charset="0"/>
              </a:rPr>
              <a:t> (11448714)</a:t>
            </a:r>
            <a:endParaRPr lang="en-IN" sz="1800" dirty="0">
              <a:effectLst/>
              <a:ea typeface="Times New Roman" panose="02020603050405020304" pitchFamily="18" charset="0"/>
              <a:cs typeface="Times New Roman" panose="02020603050405020304" pitchFamily="18" charset="0"/>
            </a:endParaRPr>
          </a:p>
          <a:p>
            <a:pPr marL="0" indent="0" algn="ctr">
              <a:lnSpc>
                <a:spcPct val="115000"/>
              </a:lnSpc>
              <a:spcAft>
                <a:spcPts val="1000"/>
              </a:spcAft>
              <a:buNone/>
            </a:pPr>
            <a:r>
              <a:rPr lang="en-US" sz="1800" dirty="0">
                <a:effectLst/>
                <a:ea typeface="Times New Roman" panose="02020603050405020304" pitchFamily="18" charset="0"/>
                <a:cs typeface="Times New Roman" panose="02020603050405020304" pitchFamily="18" charset="0"/>
              </a:rPr>
              <a:t>                                                                                                                    </a:t>
            </a:r>
            <a:r>
              <a:rPr lang="en-US" sz="1800" dirty="0" err="1">
                <a:ea typeface="Times New Roman" panose="02020603050405020304" pitchFamily="18" charset="0"/>
                <a:cs typeface="Times New Roman" panose="02020603050405020304" pitchFamily="18" charset="0"/>
              </a:rPr>
              <a:t>Lahari</a:t>
            </a:r>
            <a:r>
              <a:rPr lang="en-US" sz="1800" dirty="0">
                <a:ea typeface="Times New Roman" panose="02020603050405020304" pitchFamily="18" charset="0"/>
                <a:cs typeface="Times New Roman" panose="02020603050405020304" pitchFamily="18" charset="0"/>
              </a:rPr>
              <a:t> Kunduru</a:t>
            </a:r>
            <a:r>
              <a:rPr lang="en-US" sz="1800" dirty="0">
                <a:effectLst/>
                <a:ea typeface="Times New Roman" panose="02020603050405020304" pitchFamily="18" charset="0"/>
                <a:cs typeface="Times New Roman" panose="02020603050405020304" pitchFamily="18" charset="0"/>
              </a:rPr>
              <a:t> (11445208)</a:t>
            </a:r>
            <a:endParaRPr lang="en-IN" sz="1800" dirty="0">
              <a:ea typeface="Times New Roman" panose="02020603050405020304" pitchFamily="18" charset="0"/>
              <a:cs typeface="Times New Roman" panose="02020603050405020304" pitchFamily="18" charset="0"/>
            </a:endParaRPr>
          </a:p>
          <a:p>
            <a:pPr marL="0" indent="0" algn="ctr">
              <a:lnSpc>
                <a:spcPct val="115000"/>
              </a:lnSpc>
              <a:spcAft>
                <a:spcPts val="1000"/>
              </a:spcAft>
              <a:buNone/>
            </a:pPr>
            <a:r>
              <a:rPr lang="en-US" sz="1800" dirty="0">
                <a:effectLst/>
                <a:ea typeface="Times New Roman" panose="02020603050405020304" pitchFamily="18" charset="0"/>
                <a:cs typeface="Times New Roman" panose="02020603050405020304" pitchFamily="18" charset="0"/>
              </a:rPr>
              <a:t>                                                                                                                    </a:t>
            </a:r>
            <a:r>
              <a:rPr lang="en-US" sz="1800" dirty="0">
                <a:ea typeface="Times New Roman" panose="02020603050405020304" pitchFamily="18" charset="0"/>
                <a:cs typeface="Times New Roman" panose="02020603050405020304" pitchFamily="18" charset="0"/>
              </a:rPr>
              <a:t>N</a:t>
            </a:r>
            <a:r>
              <a:rPr lang="en-US" sz="1800" dirty="0">
                <a:effectLst/>
                <a:ea typeface="Times New Roman" panose="02020603050405020304" pitchFamily="18" charset="0"/>
                <a:cs typeface="Times New Roman" panose="02020603050405020304" pitchFamily="18" charset="0"/>
              </a:rPr>
              <a:t>eha Kalluri (11445206) </a:t>
            </a:r>
            <a:endParaRPr lang="en-IN" sz="1800" dirty="0">
              <a:cs typeface="Times New Roman" panose="02020603050405020304" pitchFamily="18" charset="0"/>
            </a:endParaRPr>
          </a:p>
        </p:txBody>
      </p:sp>
    </p:spTree>
    <p:extLst>
      <p:ext uri="{BB962C8B-B14F-4D97-AF65-F5344CB8AC3E}">
        <p14:creationId xmlns:p14="http://schemas.microsoft.com/office/powerpoint/2010/main" val="72397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descr="Picture 9">
            <a:extLst>
              <a:ext uri="{FF2B5EF4-FFF2-40B4-BE49-F238E27FC236}">
                <a16:creationId xmlns:a16="http://schemas.microsoft.com/office/drawing/2014/main" id="{83FE8740-E9C6-E936-F879-7490F1BFBEEE}"/>
              </a:ext>
            </a:extLst>
          </p:cNvPr>
          <p:cNvPicPr>
            <a:picLocks noGrp="1"/>
          </p:cNvPicPr>
          <p:nvPr>
            <p:ph idx="1"/>
          </p:nvPr>
        </p:nvPicPr>
        <p:blipFill>
          <a:blip r:embed="rId2"/>
          <a:stretch>
            <a:fillRect/>
          </a:stretch>
        </p:blipFill>
        <p:spPr>
          <a:xfrm>
            <a:off x="6891131" y="1020417"/>
            <a:ext cx="3897052" cy="5088835"/>
          </a:xfrm>
          <a:prstGeom prst="rect">
            <a:avLst/>
          </a:prstGeom>
          <a:ln w="12700" cap="flat">
            <a:noFill/>
            <a:miter lim="400000"/>
          </a:ln>
          <a:effectLst/>
        </p:spPr>
      </p:pic>
      <p:pic>
        <p:nvPicPr>
          <p:cNvPr id="5" name="officeArt object" descr="Picture 8">
            <a:extLst>
              <a:ext uri="{FF2B5EF4-FFF2-40B4-BE49-F238E27FC236}">
                <a16:creationId xmlns:a16="http://schemas.microsoft.com/office/drawing/2014/main" id="{628E6388-305D-D4E9-C98C-13F244100474}"/>
              </a:ext>
            </a:extLst>
          </p:cNvPr>
          <p:cNvPicPr/>
          <p:nvPr/>
        </p:nvPicPr>
        <p:blipFill>
          <a:blip r:embed="rId3"/>
          <a:stretch>
            <a:fillRect/>
          </a:stretch>
        </p:blipFill>
        <p:spPr>
          <a:xfrm>
            <a:off x="1740476" y="1020417"/>
            <a:ext cx="3897052" cy="5088835"/>
          </a:xfrm>
          <a:prstGeom prst="rect">
            <a:avLst/>
          </a:prstGeom>
          <a:ln w="12700" cap="flat">
            <a:noFill/>
            <a:miter lim="400000"/>
          </a:ln>
          <a:effectLst/>
        </p:spPr>
      </p:pic>
    </p:spTree>
    <p:extLst>
      <p:ext uri="{BB962C8B-B14F-4D97-AF65-F5344CB8AC3E}">
        <p14:creationId xmlns:p14="http://schemas.microsoft.com/office/powerpoint/2010/main" val="347612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9A4E-79FB-02F1-02B4-AA8553202163}"/>
              </a:ext>
            </a:extLst>
          </p:cNvPr>
          <p:cNvSpPr>
            <a:spLocks noGrp="1"/>
          </p:cNvSpPr>
          <p:nvPr>
            <p:ph type="title"/>
          </p:nvPr>
        </p:nvSpPr>
        <p:spPr>
          <a:xfrm>
            <a:off x="838200" y="805482"/>
            <a:ext cx="10515600" cy="695049"/>
          </a:xfrm>
        </p:spPr>
        <p:txBody>
          <a:bodyPr>
            <a:normAutofit/>
          </a:bodyPr>
          <a:lstStyle/>
          <a:p>
            <a:r>
              <a:rPr lang="en-US" sz="2400" b="1" u="sng" dirty="0">
                <a:solidFill>
                  <a:srgbClr val="000000"/>
                </a:solidFill>
                <a:effectLst/>
                <a:latin typeface="Times New Roman" panose="02020603050405020304" pitchFamily="18" charset="0"/>
                <a:ea typeface="Arial Unicode MS"/>
                <a:cs typeface="Arial Unicode MS"/>
              </a:rPr>
              <a:t>Sentiment analysis results:</a:t>
            </a:r>
            <a:endParaRPr lang="en-US" sz="2400" u="sng" dirty="0"/>
          </a:p>
        </p:txBody>
      </p:sp>
      <p:sp>
        <p:nvSpPr>
          <p:cNvPr id="3" name="Content Placeholder 2">
            <a:extLst>
              <a:ext uri="{FF2B5EF4-FFF2-40B4-BE49-F238E27FC236}">
                <a16:creationId xmlns:a16="http://schemas.microsoft.com/office/drawing/2014/main" id="{40BC3E5F-1EAD-87B2-FC8F-72F4D6F4D06B}"/>
              </a:ext>
            </a:extLst>
          </p:cNvPr>
          <p:cNvSpPr>
            <a:spLocks noGrp="1"/>
          </p:cNvSpPr>
          <p:nvPr>
            <p:ph idx="1"/>
          </p:nvPr>
        </p:nvSpPr>
        <p:spPr>
          <a:xfrm>
            <a:off x="838200" y="1500531"/>
            <a:ext cx="10515600" cy="5244825"/>
          </a:xfrm>
        </p:spPr>
        <p:txBody>
          <a:bodyPr/>
          <a:lstStyle/>
          <a:p>
            <a:pPr marL="0" indent="0">
              <a:buNone/>
            </a:pPr>
            <a:endParaRPr lang="en-US" sz="1800" kern="0" dirty="0">
              <a:solidFill>
                <a:srgbClr val="000000"/>
              </a:solidFill>
              <a:latin typeface="Helvetica Neue"/>
              <a:ea typeface="Arial Unicode MS"/>
              <a:cs typeface="Arial Unicode MS"/>
            </a:endParaRPr>
          </a:p>
          <a:p>
            <a:pPr>
              <a:buFont typeface="Wingdings" panose="05000000000000000000" pitchFamily="2" charset="2"/>
              <a:buChar char="Ø"/>
            </a:pPr>
            <a:r>
              <a:rPr lang="en-US" sz="1800" kern="0" dirty="0">
                <a:solidFill>
                  <a:srgbClr val="000000"/>
                </a:solidFill>
                <a:latin typeface="Times New Roman" panose="02020603050405020304" pitchFamily="18" charset="0"/>
                <a:ea typeface="Arial Unicode MS"/>
                <a:cs typeface="Arial Unicode MS"/>
              </a:rPr>
              <a:t>T</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he words in the images been predicted when passed to our model and if any spelling mistakes, using the word correction methods those were re-corrected.</a:t>
            </a:r>
            <a:endParaRPr lang="en-US" sz="1800" kern="0" dirty="0">
              <a:solidFill>
                <a:srgbClr val="000000"/>
              </a:solidFill>
              <a:latin typeface="Helvetica Neue"/>
              <a:ea typeface="Arial Unicode MS"/>
              <a:cs typeface="Arial Unicode MS"/>
            </a:endParaRPr>
          </a:p>
          <a:p>
            <a:pPr>
              <a:buFont typeface="Wingdings" panose="05000000000000000000" pitchFamily="2" charset="2"/>
              <a:buChar char="Ø"/>
            </a:pPr>
            <a:r>
              <a:rPr lang="en-US" sz="1800" u="none" strike="noStrike" kern="0" spc="0" dirty="0">
                <a:ln>
                  <a:noFill/>
                </a:ln>
                <a:solidFill>
                  <a:srgbClr val="000000"/>
                </a:solidFill>
                <a:effectLst/>
                <a:latin typeface="Times New Roman" panose="02020603050405020304" pitchFamily="18" charset="0"/>
                <a:ea typeface="Arial Unicode MS"/>
                <a:cs typeface="Arial Unicode MS"/>
              </a:rPr>
              <a:t>Below is the first example of sentiment analysis, our sentence is “</a:t>
            </a:r>
            <a:r>
              <a:rPr lang="en-US" sz="1800" b="1" u="none" strike="noStrike" kern="0" spc="0" dirty="0">
                <a:ln>
                  <a:noFill/>
                </a:ln>
                <a:solidFill>
                  <a:srgbClr val="000000"/>
                </a:solidFill>
                <a:effectLst/>
                <a:latin typeface="Times New Roman" panose="02020603050405020304" pitchFamily="18" charset="0"/>
                <a:ea typeface="Arial Unicode MS"/>
                <a:cs typeface="Arial Unicode MS"/>
              </a:rPr>
              <a:t>They play music nicely</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 After implementing the sentiment Analysis, we classified it to be a </a:t>
            </a:r>
            <a:r>
              <a:rPr lang="en-US" sz="1800" b="1" u="none" strike="noStrike" kern="0" spc="0" dirty="0">
                <a:ln>
                  <a:noFill/>
                </a:ln>
                <a:solidFill>
                  <a:srgbClr val="000000"/>
                </a:solidFill>
                <a:effectLst/>
                <a:latin typeface="Times New Roman" panose="02020603050405020304" pitchFamily="18" charset="0"/>
                <a:ea typeface="Arial Unicode MS"/>
                <a:cs typeface="Arial Unicode MS"/>
              </a:rPr>
              <a:t>positive</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 sentence. It also provided us with the </a:t>
            </a:r>
            <a:r>
              <a:rPr lang="en-US" sz="1800" b="1" u="none" strike="noStrike" kern="0" spc="0" dirty="0">
                <a:ln>
                  <a:noFill/>
                </a:ln>
                <a:solidFill>
                  <a:srgbClr val="000000"/>
                </a:solidFill>
                <a:effectLst/>
                <a:latin typeface="Times New Roman" panose="02020603050405020304" pitchFamily="18" charset="0"/>
                <a:ea typeface="Arial Unicode MS"/>
                <a:cs typeface="Arial Unicode MS"/>
              </a:rPr>
              <a:t>confidence score</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 of the text as </a:t>
            </a:r>
            <a:r>
              <a:rPr lang="en-US" sz="1800" b="1" u="none" strike="noStrike" kern="0" spc="0" dirty="0">
                <a:ln>
                  <a:noFill/>
                </a:ln>
                <a:solidFill>
                  <a:srgbClr val="000000"/>
                </a:solidFill>
                <a:effectLst/>
                <a:latin typeface="Times New Roman" panose="02020603050405020304" pitchFamily="18" charset="0"/>
                <a:ea typeface="Arial Unicode MS"/>
                <a:cs typeface="Arial Unicode MS"/>
              </a:rPr>
              <a:t>0.99.</a:t>
            </a:r>
            <a:endParaRPr lang="en-US" sz="1800" u="none" strike="noStrike" kern="0" spc="0" dirty="0">
              <a:ln>
                <a:noFill/>
              </a:ln>
              <a:solidFill>
                <a:srgbClr val="000000"/>
              </a:solidFill>
              <a:effectLst/>
              <a:latin typeface="Helvetica Neue"/>
              <a:ea typeface="Arial Unicode MS"/>
              <a:cs typeface="Arial Unicode MS"/>
            </a:endParaRPr>
          </a:p>
          <a:p>
            <a:pPr>
              <a:buFont typeface="Wingdings" panose="05000000000000000000" pitchFamily="2" charset="2"/>
              <a:buChar char="Ø"/>
            </a:pPr>
            <a:endParaRPr lang="en-US" dirty="0"/>
          </a:p>
        </p:txBody>
      </p:sp>
      <p:pic>
        <p:nvPicPr>
          <p:cNvPr id="4" name="officeArt object">
            <a:extLst>
              <a:ext uri="{FF2B5EF4-FFF2-40B4-BE49-F238E27FC236}">
                <a16:creationId xmlns:a16="http://schemas.microsoft.com/office/drawing/2014/main" id="{19F7AC04-0849-591F-C10C-23428650FC47}"/>
              </a:ext>
            </a:extLst>
          </p:cNvPr>
          <p:cNvPicPr/>
          <p:nvPr/>
        </p:nvPicPr>
        <p:blipFill>
          <a:blip r:embed="rId2"/>
          <a:stretch>
            <a:fillRect/>
          </a:stretch>
        </p:blipFill>
        <p:spPr>
          <a:xfrm>
            <a:off x="2067341" y="3919683"/>
            <a:ext cx="8441635" cy="1894909"/>
          </a:xfrm>
          <a:prstGeom prst="rect">
            <a:avLst/>
          </a:prstGeom>
          <a:ln w="12700" cap="flat">
            <a:noFill/>
            <a:miter lim="400000"/>
          </a:ln>
          <a:effectLst/>
        </p:spPr>
      </p:pic>
    </p:spTree>
    <p:extLst>
      <p:ext uri="{BB962C8B-B14F-4D97-AF65-F5344CB8AC3E}">
        <p14:creationId xmlns:p14="http://schemas.microsoft.com/office/powerpoint/2010/main" val="284971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7FF71-6B6C-14F7-F971-54A922737BCC}"/>
              </a:ext>
            </a:extLst>
          </p:cNvPr>
          <p:cNvSpPr>
            <a:spLocks noGrp="1"/>
          </p:cNvSpPr>
          <p:nvPr>
            <p:ph idx="1"/>
          </p:nvPr>
        </p:nvSpPr>
        <p:spPr>
          <a:xfrm>
            <a:off x="838200" y="2011156"/>
            <a:ext cx="10515600" cy="4351338"/>
          </a:xfrm>
        </p:spPr>
        <p:txBody>
          <a:bodyPr/>
          <a:lstStyle/>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Arial Unicode MS"/>
                <a:cs typeface="Arial Unicode MS"/>
              </a:rPr>
              <a:t>The second example of sentiment analysis is “</a:t>
            </a:r>
            <a:r>
              <a:rPr lang="en-US" sz="1800" b="1" dirty="0">
                <a:solidFill>
                  <a:srgbClr val="000000"/>
                </a:solidFill>
                <a:effectLst/>
                <a:latin typeface="Times New Roman" panose="02020603050405020304" pitchFamily="18" charset="0"/>
                <a:ea typeface="Arial Unicode MS"/>
                <a:cs typeface="Arial Unicode MS"/>
              </a:rPr>
              <a:t>his perfume smells very bad</a:t>
            </a:r>
            <a:r>
              <a:rPr lang="en-US" sz="1800" dirty="0">
                <a:solidFill>
                  <a:srgbClr val="000000"/>
                </a:solidFill>
                <a:effectLst/>
                <a:latin typeface="Times New Roman" panose="02020603050405020304" pitchFamily="18" charset="0"/>
                <a:ea typeface="Arial Unicode MS"/>
                <a:cs typeface="Arial Unicode MS"/>
              </a:rPr>
              <a:t>”.</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Arial Unicode MS"/>
                <a:cs typeface="Arial Unicode MS"/>
              </a:rPr>
              <a:t> For this example </a:t>
            </a:r>
            <a:r>
              <a:rPr lang="en-US" sz="1800" kern="0" dirty="0">
                <a:solidFill>
                  <a:srgbClr val="000000"/>
                </a:solidFill>
                <a:latin typeface="Times New Roman" panose="02020603050405020304" pitchFamily="18" charset="0"/>
                <a:ea typeface="Arial Unicode MS"/>
                <a:cs typeface="Arial Unicode MS"/>
              </a:rPr>
              <a:t>a</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fter implementing the sentiment Analysis, </a:t>
            </a:r>
            <a:r>
              <a:rPr lang="en-US" sz="1800" dirty="0">
                <a:solidFill>
                  <a:srgbClr val="000000"/>
                </a:solidFill>
                <a:effectLst/>
                <a:latin typeface="Times New Roman" panose="02020603050405020304" pitchFamily="18" charset="0"/>
                <a:ea typeface="Arial Unicode MS"/>
                <a:cs typeface="Arial Unicode MS"/>
              </a:rPr>
              <a:t>it was classified </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 as a </a:t>
            </a:r>
            <a:r>
              <a:rPr lang="en-US" sz="1800" b="1" kern="0" dirty="0">
                <a:solidFill>
                  <a:srgbClr val="000000"/>
                </a:solidFill>
                <a:latin typeface="Times New Roman" panose="02020603050405020304" pitchFamily="18" charset="0"/>
                <a:ea typeface="Arial Unicode MS"/>
                <a:cs typeface="Arial Unicode MS"/>
              </a:rPr>
              <a:t>negative</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 sentence and provided us with the </a:t>
            </a:r>
            <a:r>
              <a:rPr lang="en-US" sz="1800" b="1" u="none" strike="noStrike" kern="0" spc="0" dirty="0">
                <a:ln>
                  <a:noFill/>
                </a:ln>
                <a:solidFill>
                  <a:srgbClr val="000000"/>
                </a:solidFill>
                <a:effectLst/>
                <a:latin typeface="Times New Roman" panose="02020603050405020304" pitchFamily="18" charset="0"/>
                <a:ea typeface="Arial Unicode MS"/>
                <a:cs typeface="Arial Unicode MS"/>
              </a:rPr>
              <a:t>confidence score</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 of the text as </a:t>
            </a:r>
            <a:r>
              <a:rPr lang="en-US" sz="1800" b="1" u="none" strike="noStrike" kern="0" spc="0" dirty="0">
                <a:ln>
                  <a:noFill/>
                </a:ln>
                <a:solidFill>
                  <a:srgbClr val="000000"/>
                </a:solidFill>
                <a:effectLst/>
                <a:latin typeface="Times New Roman" panose="02020603050405020304" pitchFamily="18" charset="0"/>
                <a:ea typeface="Arial Unicode MS"/>
                <a:cs typeface="Arial Unicode MS"/>
              </a:rPr>
              <a:t>0.99.</a:t>
            </a:r>
            <a:endParaRPr lang="en-US" sz="1800" u="none" strike="noStrike" kern="0" spc="0" dirty="0">
              <a:ln>
                <a:noFill/>
              </a:ln>
              <a:solidFill>
                <a:srgbClr val="000000"/>
              </a:solidFill>
              <a:effectLst/>
              <a:latin typeface="Helvetica Neue"/>
              <a:ea typeface="Arial Unicode MS"/>
              <a:cs typeface="Arial Unicode MS"/>
            </a:endParaRPr>
          </a:p>
          <a:p>
            <a:pPr>
              <a:buFont typeface="Wingdings" panose="05000000000000000000" pitchFamily="2" charset="2"/>
              <a:buChar char="Ø"/>
            </a:pPr>
            <a:endParaRPr lang="en-US" dirty="0"/>
          </a:p>
        </p:txBody>
      </p:sp>
      <p:sp>
        <p:nvSpPr>
          <p:cNvPr id="6" name="Title 1">
            <a:extLst>
              <a:ext uri="{FF2B5EF4-FFF2-40B4-BE49-F238E27FC236}">
                <a16:creationId xmlns:a16="http://schemas.microsoft.com/office/drawing/2014/main" id="{2DB0B85C-A4DA-7DEA-FAD2-1A7F5C73E7BA}"/>
              </a:ext>
            </a:extLst>
          </p:cNvPr>
          <p:cNvSpPr>
            <a:spLocks noGrp="1"/>
          </p:cNvSpPr>
          <p:nvPr>
            <p:ph type="title"/>
          </p:nvPr>
        </p:nvSpPr>
        <p:spPr>
          <a:xfrm>
            <a:off x="838200" y="954710"/>
            <a:ext cx="10515600" cy="695049"/>
          </a:xfrm>
        </p:spPr>
        <p:txBody>
          <a:bodyPr>
            <a:normAutofit/>
          </a:bodyPr>
          <a:lstStyle/>
          <a:p>
            <a:r>
              <a:rPr lang="en-US" sz="2400" b="1" u="sng" dirty="0">
                <a:solidFill>
                  <a:srgbClr val="000000"/>
                </a:solidFill>
                <a:effectLst/>
                <a:latin typeface="Times New Roman" panose="02020603050405020304" pitchFamily="18" charset="0"/>
                <a:ea typeface="Arial Unicode MS"/>
                <a:cs typeface="Arial Unicode MS"/>
              </a:rPr>
              <a:t>Sentiment analysis results:</a:t>
            </a:r>
            <a:endParaRPr lang="en-US" sz="2400" u="sng" dirty="0"/>
          </a:p>
        </p:txBody>
      </p:sp>
      <p:pic>
        <p:nvPicPr>
          <p:cNvPr id="7" name="officeArt object">
            <a:extLst>
              <a:ext uri="{FF2B5EF4-FFF2-40B4-BE49-F238E27FC236}">
                <a16:creationId xmlns:a16="http://schemas.microsoft.com/office/drawing/2014/main" id="{A2E9F4BD-EDC9-5FE9-9892-935F76C69DC9}"/>
              </a:ext>
            </a:extLst>
          </p:cNvPr>
          <p:cNvPicPr/>
          <p:nvPr/>
        </p:nvPicPr>
        <p:blipFill>
          <a:blip r:embed="rId2"/>
          <a:stretch>
            <a:fillRect/>
          </a:stretch>
        </p:blipFill>
        <p:spPr>
          <a:xfrm>
            <a:off x="1958009" y="3429000"/>
            <a:ext cx="8275982" cy="1908313"/>
          </a:xfrm>
          <a:prstGeom prst="rect">
            <a:avLst/>
          </a:prstGeom>
          <a:ln w="12700" cap="flat">
            <a:noFill/>
            <a:miter lim="400000"/>
          </a:ln>
          <a:effectLst/>
        </p:spPr>
      </p:pic>
    </p:spTree>
    <p:extLst>
      <p:ext uri="{BB962C8B-B14F-4D97-AF65-F5344CB8AC3E}">
        <p14:creationId xmlns:p14="http://schemas.microsoft.com/office/powerpoint/2010/main" val="1479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B60B1-7A81-DA7B-DC3D-C21ADA1F68AC}"/>
              </a:ext>
            </a:extLst>
          </p:cNvPr>
          <p:cNvSpPr>
            <a:spLocks noGrp="1"/>
          </p:cNvSpPr>
          <p:nvPr>
            <p:ph type="title"/>
          </p:nvPr>
        </p:nvSpPr>
        <p:spPr>
          <a:xfrm>
            <a:off x="838200" y="365125"/>
            <a:ext cx="10515600" cy="6127954"/>
          </a:xfrm>
        </p:spPr>
        <p:txBody>
          <a:bodyPr>
            <a:normAutofit/>
          </a:bodyPr>
          <a:lstStyle/>
          <a:p>
            <a:pPr algn="ctr"/>
            <a:r>
              <a:rPr lang="en-IN" sz="8000" dirty="0">
                <a:latin typeface="Algerian" panose="04020705040A02060702" pitchFamily="82" charset="0"/>
              </a:rPr>
              <a:t>Thank You</a:t>
            </a:r>
          </a:p>
        </p:txBody>
      </p:sp>
    </p:spTree>
    <p:extLst>
      <p:ext uri="{BB962C8B-B14F-4D97-AF65-F5344CB8AC3E}">
        <p14:creationId xmlns:p14="http://schemas.microsoft.com/office/powerpoint/2010/main" val="326067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A64C-FF27-A9E0-49E1-7B0B4A1B9A65}"/>
              </a:ext>
            </a:extLst>
          </p:cNvPr>
          <p:cNvSpPr>
            <a:spLocks noGrp="1"/>
          </p:cNvSpPr>
          <p:nvPr>
            <p:ph type="title"/>
          </p:nvPr>
        </p:nvSpPr>
        <p:spPr>
          <a:xfrm>
            <a:off x="771088" y="339958"/>
            <a:ext cx="10515600" cy="868057"/>
          </a:xfrm>
        </p:spPr>
        <p:txBody>
          <a:bodyPr/>
          <a:lstStyle/>
          <a:p>
            <a:r>
              <a:rPr lang="en-US" sz="4400" b="1" u="sng" dirty="0">
                <a:effectLst/>
                <a:latin typeface="Times New Roman" panose="02020603050405020304" pitchFamily="18" charset="0"/>
                <a:ea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1BC31868-6315-3FD6-E87A-4B62590F839A}"/>
              </a:ext>
            </a:extLst>
          </p:cNvPr>
          <p:cNvSpPr>
            <a:spLocks noGrp="1"/>
          </p:cNvSpPr>
          <p:nvPr>
            <p:ph idx="1"/>
          </p:nvPr>
        </p:nvSpPr>
        <p:spPr>
          <a:xfrm>
            <a:off x="838200" y="1364974"/>
            <a:ext cx="10515600" cy="4811989"/>
          </a:xfrm>
        </p:spPr>
        <p:txBody>
          <a:bodyPr>
            <a:normAutofit/>
          </a:bodyPr>
          <a:lstStyle/>
          <a:p>
            <a:pPr>
              <a:lnSpc>
                <a:spcPct val="115000"/>
              </a:lnSpc>
              <a:spcAft>
                <a:spcPts val="1000"/>
              </a:spcAft>
              <a:buFont typeface="Wingdings" panose="05000000000000000000" pitchFamily="2" charset="2"/>
              <a:buChar char="Ø"/>
            </a:pPr>
            <a:r>
              <a:rPr lang="en-US" sz="180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Our project is to build a real-world OCR model to recognize text in images. We  have also discovered that most OCR products extract words one by one and combine them for the whole text. Hence, we are going to build the OCR Model for extraction of the single word.</a:t>
            </a:r>
          </a:p>
          <a:p>
            <a:pPr>
              <a:lnSpc>
                <a:spcPct val="115000"/>
              </a:lnSpc>
              <a:spcAft>
                <a:spcPts val="1000"/>
              </a:spcAft>
              <a:buFont typeface="Wingdings" panose="05000000000000000000" pitchFamily="2" charset="2"/>
              <a:buChar char="Ø"/>
            </a:pPr>
            <a:r>
              <a:rPr lang="en-US" sz="180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In order to build the OCR model, we have some objectives to follow</a:t>
            </a: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sz="180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0" indent="0">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 Data collection</a:t>
            </a:r>
          </a:p>
          <a:p>
            <a:pPr marL="0" indent="0">
              <a:lnSpc>
                <a:spcPct val="100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a:t>
            </a: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uFill>
                  <a:solidFill>
                    <a:srgbClr val="000000"/>
                  </a:solidFill>
                </a:uFill>
                <a:latin typeface="Times New Roman" panose="02020603050405020304" pitchFamily="18" charset="0"/>
                <a:ea typeface="Arial Unicode MS"/>
                <a:cs typeface="Arial Unicode MS"/>
              </a:rPr>
              <a:t>Data Cleaning </a:t>
            </a:r>
          </a:p>
          <a:p>
            <a:pPr marL="0" indent="0">
              <a:lnSpc>
                <a:spcPct val="100000"/>
              </a:lnSpc>
              <a:spcAft>
                <a:spcPts val="1000"/>
              </a:spcAft>
              <a:buNone/>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3. </a:t>
            </a:r>
            <a:r>
              <a:rPr lang="en-US" sz="1800" dirty="0">
                <a:solidFill>
                  <a:srgbClr val="000000"/>
                </a:solidFill>
                <a:effectLst/>
                <a:uFill>
                  <a:solidFill>
                    <a:srgbClr val="000000"/>
                  </a:solidFill>
                </a:uFill>
                <a:latin typeface="Times New Roman" panose="02020603050405020304" pitchFamily="18" charset="0"/>
                <a:ea typeface="Arial Unicode MS"/>
                <a:cs typeface="Arial Unicode MS"/>
              </a:rPr>
              <a:t>Data Preprocessing </a:t>
            </a:r>
          </a:p>
          <a:p>
            <a:pPr marL="0" indent="0">
              <a:lnSpc>
                <a:spcPct val="100000"/>
              </a:lnSpc>
              <a:spcAft>
                <a:spcPts val="1000"/>
              </a:spcAft>
              <a:buNone/>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4. </a:t>
            </a:r>
            <a:r>
              <a:rPr lang="en-US" sz="1800" dirty="0">
                <a:solidFill>
                  <a:srgbClr val="000000"/>
                </a:solidFill>
                <a:effectLst/>
                <a:uFill>
                  <a:solidFill>
                    <a:srgbClr val="000000"/>
                  </a:solidFill>
                </a:uFill>
                <a:latin typeface="Times New Roman" panose="02020603050405020304" pitchFamily="18" charset="0"/>
                <a:ea typeface="Arial Unicode MS"/>
                <a:cs typeface="Arial Unicode MS"/>
              </a:rPr>
              <a:t>Model Building </a:t>
            </a:r>
          </a:p>
          <a:p>
            <a:pPr marL="0" indent="0">
              <a:lnSpc>
                <a:spcPct val="100000"/>
              </a:lnSpc>
              <a:spcAft>
                <a:spcPts val="1000"/>
              </a:spcAft>
              <a:buNone/>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5. </a:t>
            </a:r>
            <a:r>
              <a:rPr lang="en-US" sz="1800" dirty="0">
                <a:solidFill>
                  <a:srgbClr val="000000"/>
                </a:solidFill>
                <a:effectLst/>
                <a:uFill>
                  <a:solidFill>
                    <a:srgbClr val="000000"/>
                  </a:solidFill>
                </a:uFill>
                <a:latin typeface="Times New Roman" panose="02020603050405020304" pitchFamily="18" charset="0"/>
                <a:ea typeface="Arial Unicode MS"/>
                <a:cs typeface="Arial Unicode MS"/>
              </a:rPr>
              <a:t>Evaluation of results</a:t>
            </a:r>
            <a:r>
              <a:rPr lang="en-US" sz="1800" b="1" u="sng" dirty="0">
                <a:solidFill>
                  <a:srgbClr val="000000"/>
                </a:solidFill>
                <a:effectLst/>
                <a:uFill>
                  <a:solidFill>
                    <a:srgbClr val="000000"/>
                  </a:solidFill>
                </a:uFill>
                <a:latin typeface="Times New Roman" panose="02020603050405020304" pitchFamily="18" charset="0"/>
                <a:ea typeface="Arial Unicode MS"/>
                <a:cs typeface="Arial Unicode MS"/>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29169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9A24-8501-CF09-6DBE-9830F816A935}"/>
              </a:ext>
            </a:extLst>
          </p:cNvPr>
          <p:cNvSpPr>
            <a:spLocks noGrp="1"/>
          </p:cNvSpPr>
          <p:nvPr>
            <p:ph type="title"/>
          </p:nvPr>
        </p:nvSpPr>
        <p:spPr>
          <a:xfrm>
            <a:off x="838200" y="232604"/>
            <a:ext cx="10515600" cy="708300"/>
          </a:xfrm>
        </p:spPr>
        <p:txBody>
          <a:bodyPr>
            <a:normAutofit/>
          </a:bodyPr>
          <a:lstStyle/>
          <a:p>
            <a:r>
              <a:rPr lang="en-US" sz="3600" b="1" u="sng" dirty="0">
                <a:effectLst/>
                <a:latin typeface="Times New Roman" panose="02020603050405020304" pitchFamily="18" charset="0"/>
                <a:ea typeface="Times New Roman" panose="02020603050405020304" pitchFamily="18" charset="0"/>
                <a:cs typeface="Times New Roman" panose="02020603050405020304" pitchFamily="18" charset="0"/>
              </a:rPr>
              <a:t>Features: </a:t>
            </a:r>
            <a:endParaRPr lang="en-IN" sz="3600" dirty="0"/>
          </a:p>
        </p:txBody>
      </p:sp>
      <p:sp>
        <p:nvSpPr>
          <p:cNvPr id="3" name="Content Placeholder 2">
            <a:extLst>
              <a:ext uri="{FF2B5EF4-FFF2-40B4-BE49-F238E27FC236}">
                <a16:creationId xmlns:a16="http://schemas.microsoft.com/office/drawing/2014/main" id="{B5AFECDB-8CB3-C588-5FE3-A7B893EBD122}"/>
              </a:ext>
            </a:extLst>
          </p:cNvPr>
          <p:cNvSpPr>
            <a:spLocks noGrp="1"/>
          </p:cNvSpPr>
          <p:nvPr>
            <p:ph idx="1"/>
          </p:nvPr>
        </p:nvSpPr>
        <p:spPr>
          <a:xfrm>
            <a:off x="838200" y="940904"/>
            <a:ext cx="10515600" cy="5684492"/>
          </a:xfrm>
        </p:spPr>
        <p:txBody>
          <a:bodyPr>
            <a:noAutofit/>
          </a:bodyPr>
          <a:lstStyle/>
          <a:p>
            <a:pPr>
              <a:lnSpc>
                <a:spcPct val="115000"/>
              </a:lnSpc>
              <a:spcAft>
                <a:spcPts val="1000"/>
              </a:spcAft>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We need a sizable dataset because we are training the OCR model from scratch. For model training, we would like to select a dataset with at least 100,000 image samples. The raw text is what this feature largely includes. This text is a review or a statement, and we must determine the message's emotional tone. Modules required for this project are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528955" lvl="0" indent="-342900" algn="just" fontAlgn="base">
              <a:lnSpc>
                <a:spcPct val="116000"/>
              </a:lnSpc>
              <a:spcBef>
                <a:spcPts val="790"/>
              </a:spcBef>
              <a:spcAft>
                <a:spcPts val="0"/>
              </a:spcAft>
              <a:buFont typeface="+mj-lt"/>
              <a:buAutoNum type="arabicPeriod"/>
            </a:pPr>
            <a:r>
              <a:rPr lang="en-US" sz="1800" u="none" strike="noStrike" kern="0"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Tensorflow</a:t>
            </a:r>
            <a:endParaRPr lang="en-US" sz="1800" u="none"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342900" marR="528955" lvl="0" indent="-342900" algn="just" fontAlgn="base">
              <a:lnSpc>
                <a:spcPct val="116000"/>
              </a:lnSpc>
              <a:spcBef>
                <a:spcPts val="790"/>
              </a:spcBef>
              <a:spcAft>
                <a:spcPts val="0"/>
              </a:spcAft>
              <a:buFont typeface="+mj-lt"/>
              <a:buAutoNum type="arabicPeriod"/>
            </a:pPr>
            <a:r>
              <a:rPr lang="en-US" sz="1800" u="none" strike="noStrike" kern="0"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Keras</a:t>
            </a:r>
            <a:endParaRPr lang="en-US" sz="1800" u="none"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342900" marR="528955" lvl="0" indent="-342900" algn="just" fontAlgn="base">
              <a:lnSpc>
                <a:spcPct val="116000"/>
              </a:lnSpc>
              <a:spcBef>
                <a:spcPts val="790"/>
              </a:spcBef>
              <a:spcAft>
                <a:spcPts val="0"/>
              </a:spcAft>
              <a:buFont typeface="+mj-lt"/>
              <a:buAutoNum type="arabicPeriod"/>
            </a:pPr>
            <a:r>
              <a:rPr lang="en-US" sz="1800" u="none" strike="noStrike" kern="0"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Numpy</a:t>
            </a:r>
            <a:endParaRPr lang="en-US" sz="1800" u="none"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342900" marR="528955" lvl="0" indent="-342900" algn="just" fontAlgn="base">
              <a:lnSpc>
                <a:spcPct val="116000"/>
              </a:lnSpc>
              <a:spcBef>
                <a:spcPts val="790"/>
              </a:spcBef>
              <a:spcAft>
                <a:spcPts val="0"/>
              </a:spcAft>
              <a:buFont typeface="+mj-lt"/>
              <a:buAutoNum type="arabicPeriod"/>
            </a:pPr>
            <a:r>
              <a:rPr lang="en-US" sz="1800" u="none" strike="noStrike" kern="0"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Opencv</a:t>
            </a:r>
            <a:endParaRPr lang="en-US" sz="1800" u="none"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342900" marR="528955" lvl="0" indent="-342900" algn="just" fontAlgn="base">
              <a:lnSpc>
                <a:spcPct val="116000"/>
              </a:lnSpc>
              <a:spcBef>
                <a:spcPts val="790"/>
              </a:spcBef>
              <a:spcAft>
                <a:spcPts val="0"/>
              </a:spcAft>
              <a:buFont typeface="+mj-lt"/>
              <a:buAutoNum type="arabicPeriod"/>
            </a:pPr>
            <a:r>
              <a:rPr lang="en-US" sz="1800" u="none"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Matplotlib Etc.</a:t>
            </a:r>
          </a:p>
          <a:p>
            <a:pPr marL="0" marR="528955" lvl="0" indent="0" algn="just" fontAlgn="base">
              <a:lnSpc>
                <a:spcPct val="116000"/>
              </a:lnSpc>
              <a:spcBef>
                <a:spcPts val="790"/>
              </a:spcBef>
              <a:spcAft>
                <a:spcPts val="0"/>
              </a:spcAft>
              <a:buNone/>
            </a:pPr>
            <a:endParaRPr lang="en-US" sz="1800" dirty="0">
              <a:solidFill>
                <a:srgbClr val="000000"/>
              </a:solidFill>
              <a:effectLst/>
              <a:latin typeface="Times New Roman" panose="02020603050405020304" pitchFamily="18" charset="0"/>
              <a:ea typeface="Arial Unicode MS"/>
              <a:cs typeface="Arial Unicode MS"/>
            </a:endParaRPr>
          </a:p>
          <a:p>
            <a:pPr marR="528955" lvl="0" algn="just" fontAlgn="base">
              <a:lnSpc>
                <a:spcPct val="116000"/>
              </a:lnSpc>
              <a:spcBef>
                <a:spcPts val="790"/>
              </a:spcBef>
              <a:spcAft>
                <a:spcPts val="0"/>
              </a:spcAft>
              <a:buFont typeface="Wingdings" panose="05000000000000000000" pitchFamily="2" charset="2"/>
              <a:buChar char="Ø"/>
            </a:pPr>
            <a:endParaRPr lang="en-US" sz="1800" u="none"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a:lnSpc>
                <a:spcPct val="115000"/>
              </a:lnSpc>
              <a:spcAft>
                <a:spcPts val="1000"/>
              </a:spcAft>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30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E1FA-109F-6235-47F5-CEC6ED4D3827}"/>
              </a:ext>
            </a:extLst>
          </p:cNvPr>
          <p:cNvSpPr>
            <a:spLocks noGrp="1"/>
          </p:cNvSpPr>
          <p:nvPr>
            <p:ph type="title"/>
          </p:nvPr>
        </p:nvSpPr>
        <p:spPr>
          <a:xfrm>
            <a:off x="745434" y="178904"/>
            <a:ext cx="10515600" cy="734805"/>
          </a:xfrm>
        </p:spPr>
        <p:txBody>
          <a:bodyPr/>
          <a:lstStyle/>
          <a:p>
            <a:r>
              <a:rPr lang="en-IN" sz="3600" b="1" u="sng" dirty="0">
                <a:latin typeface="Times New Roman" panose="02020603050405020304" pitchFamily="18" charset="0"/>
                <a:cs typeface="Times New Roman" panose="02020603050405020304" pitchFamily="18" charset="0"/>
              </a:rPr>
              <a:t>Model Workflow:</a:t>
            </a:r>
            <a:r>
              <a:rPr lang="en-IN" b="1" u="sng"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488A6CEC-4F13-B90C-1978-48CA5DA2F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4" y="913709"/>
            <a:ext cx="11128514" cy="2823404"/>
          </a:xfrm>
          <a:prstGeom prst="rect">
            <a:avLst/>
          </a:prstGeom>
        </p:spPr>
      </p:pic>
      <p:pic>
        <p:nvPicPr>
          <p:cNvPr id="12" name="Content Placeholder 11">
            <a:extLst>
              <a:ext uri="{FF2B5EF4-FFF2-40B4-BE49-F238E27FC236}">
                <a16:creationId xmlns:a16="http://schemas.microsoft.com/office/drawing/2014/main" id="{14969811-942B-70F0-1153-61F807019E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3535" y="4491190"/>
            <a:ext cx="10624930" cy="1809570"/>
          </a:xfrm>
        </p:spPr>
      </p:pic>
      <p:sp>
        <p:nvSpPr>
          <p:cNvPr id="4" name="TextBox 3">
            <a:extLst>
              <a:ext uri="{FF2B5EF4-FFF2-40B4-BE49-F238E27FC236}">
                <a16:creationId xmlns:a16="http://schemas.microsoft.com/office/drawing/2014/main" id="{19878821-C9C1-98E7-F9EC-F13D3E41607D}"/>
              </a:ext>
            </a:extLst>
          </p:cNvPr>
          <p:cNvSpPr txBox="1"/>
          <p:nvPr/>
        </p:nvSpPr>
        <p:spPr>
          <a:xfrm>
            <a:off x="927652" y="3825587"/>
            <a:ext cx="4346713"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Project Architecture:</a:t>
            </a:r>
          </a:p>
        </p:txBody>
      </p:sp>
    </p:spTree>
    <p:extLst>
      <p:ext uri="{BB962C8B-B14F-4D97-AF65-F5344CB8AC3E}">
        <p14:creationId xmlns:p14="http://schemas.microsoft.com/office/powerpoint/2010/main" val="71676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F110-4FEA-BE20-3FE4-36793DC0FB19}"/>
              </a:ext>
            </a:extLst>
          </p:cNvPr>
          <p:cNvSpPr>
            <a:spLocks noGrp="1"/>
          </p:cNvSpPr>
          <p:nvPr>
            <p:ph type="title"/>
          </p:nvPr>
        </p:nvSpPr>
        <p:spPr>
          <a:xfrm>
            <a:off x="1116495" y="328405"/>
            <a:ext cx="10515600" cy="681796"/>
          </a:xfrm>
        </p:spPr>
        <p:txBody>
          <a:bodyPr>
            <a:normAutofit/>
          </a:bodyPr>
          <a:lstStyle/>
          <a:p>
            <a:r>
              <a:rPr lang="en-US" sz="3200" b="1" u="sng" dirty="0">
                <a:effectLst/>
                <a:latin typeface="Times New Roman" panose="02020603050405020304" pitchFamily="18" charset="0"/>
                <a:ea typeface="Times New Roman" panose="02020603050405020304" pitchFamily="18" charset="0"/>
                <a:cs typeface="Times New Roman" panose="02020603050405020304" pitchFamily="18" charset="0"/>
              </a:rPr>
              <a:t>Dataset Description:</a:t>
            </a:r>
            <a:endParaRPr lang="en-IN" sz="3200" dirty="0"/>
          </a:p>
        </p:txBody>
      </p:sp>
      <p:sp>
        <p:nvSpPr>
          <p:cNvPr id="3" name="Content Placeholder 2">
            <a:extLst>
              <a:ext uri="{FF2B5EF4-FFF2-40B4-BE49-F238E27FC236}">
                <a16:creationId xmlns:a16="http://schemas.microsoft.com/office/drawing/2014/main" id="{8DE95053-DACD-C02F-CC6E-5C422CD7794B}"/>
              </a:ext>
            </a:extLst>
          </p:cNvPr>
          <p:cNvSpPr>
            <a:spLocks noGrp="1"/>
          </p:cNvSpPr>
          <p:nvPr>
            <p:ph idx="1"/>
          </p:nvPr>
        </p:nvSpPr>
        <p:spPr>
          <a:xfrm>
            <a:off x="838200" y="1166191"/>
            <a:ext cx="10515600" cy="5408337"/>
          </a:xfrm>
        </p:spPr>
        <p:txBody>
          <a:bodyPr>
            <a:normAutofit/>
          </a:bodyPr>
          <a:lstStyle/>
          <a:p>
            <a:pPr marR="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Dataset we used </a:t>
            </a:r>
            <a:r>
              <a:rPr lang="en-US" sz="1800" dirty="0">
                <a:solidFill>
                  <a:srgbClr val="000000"/>
                </a:solidFill>
                <a:effectLst/>
                <a:uFill>
                  <a:solidFill>
                    <a:srgbClr val="000000"/>
                  </a:solidFill>
                </a:uFill>
                <a:latin typeface="Times New Roman" panose="02020603050405020304" pitchFamily="18" charset="0"/>
                <a:ea typeface="Arial Unicode MS"/>
                <a:cs typeface="Arial Unicode MS"/>
              </a:rPr>
              <a:t>has a huge number of gray scale word level images. </a:t>
            </a:r>
          </a:p>
          <a:p>
            <a:pPr marR="0" algn="just">
              <a:spcBef>
                <a:spcPts val="0"/>
              </a:spcBef>
              <a:spcAft>
                <a:spcPts val="0"/>
              </a:spcAft>
              <a:buFont typeface="Wingdings" panose="05000000000000000000" pitchFamily="2" charset="2"/>
              <a:buChar char="Ø"/>
            </a:pPr>
            <a:endParaRPr lang="en-US" sz="1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R="0" algn="just">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Arial Unicode MS"/>
                <a:cs typeface="Arial Unicode MS"/>
              </a:rPr>
              <a:t>This data is massive, and it necessitates a significant amount of time and space complexity. </a:t>
            </a:r>
          </a:p>
          <a:p>
            <a:pPr marR="0" algn="just">
              <a:spcBef>
                <a:spcPts val="0"/>
              </a:spcBef>
              <a:spcAft>
                <a:spcPts val="0"/>
              </a:spcAft>
              <a:buFont typeface="Wingdings" panose="05000000000000000000" pitchFamily="2" charset="2"/>
              <a:buChar char="Ø"/>
            </a:pPr>
            <a:endParaRPr lang="en-US" sz="1800" dirty="0">
              <a:solidFill>
                <a:srgbClr val="000000"/>
              </a:solidFill>
              <a:effectLst/>
              <a:latin typeface="Times New Roman" panose="02020603050405020304" pitchFamily="18" charset="0"/>
              <a:ea typeface="Arial Unicode MS"/>
              <a:cs typeface="Arial Unicode MS"/>
            </a:endParaRPr>
          </a:p>
          <a:p>
            <a:pPr marR="0" algn="just">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Arial Unicode MS"/>
                <a:cs typeface="Arial Unicode MS"/>
              </a:rPr>
              <a:t>As a result, we downloaded the entire dataset and filtered approximately 150,000 images. We are training and testing with the same dataset. We must convert the given image into a multidimensional </a:t>
            </a:r>
            <a:r>
              <a:rPr lang="en-US" sz="1800" dirty="0" err="1">
                <a:solidFill>
                  <a:srgbClr val="000000"/>
                </a:solidFill>
                <a:effectLst/>
                <a:latin typeface="Times New Roman" panose="02020603050405020304" pitchFamily="18" charset="0"/>
                <a:ea typeface="Arial Unicode MS"/>
                <a:cs typeface="Arial Unicode MS"/>
              </a:rPr>
              <a:t>numpy</a:t>
            </a:r>
            <a:r>
              <a:rPr lang="en-US" sz="1800" dirty="0">
                <a:solidFill>
                  <a:srgbClr val="000000"/>
                </a:solidFill>
                <a:effectLst/>
                <a:latin typeface="Times New Roman" panose="02020603050405020304" pitchFamily="18" charset="0"/>
                <a:ea typeface="Arial Unicode MS"/>
                <a:cs typeface="Arial Unicode MS"/>
              </a:rPr>
              <a:t> array because we are dealing with an image dataset here.</a:t>
            </a:r>
          </a:p>
          <a:p>
            <a:pPr algn="just">
              <a:spcBef>
                <a:spcPts val="0"/>
              </a:spcBef>
              <a:buFont typeface="Wingdings" panose="05000000000000000000" pitchFamily="2" charset="2"/>
              <a:buChar char="Ø"/>
            </a:pPr>
            <a:r>
              <a:rPr lang="en-US" sz="1800" b="1" u="sng" dirty="0">
                <a:solidFill>
                  <a:srgbClr val="000000"/>
                </a:solidFill>
                <a:effectLst/>
                <a:uFill>
                  <a:solidFill>
                    <a:srgbClr val="000000"/>
                  </a:solidFill>
                </a:uFill>
                <a:latin typeface="Times New Roman" panose="02020603050405020304" pitchFamily="18" charset="0"/>
                <a:ea typeface="Arial Unicode MS"/>
                <a:cs typeface="Arial Unicode MS"/>
              </a:rPr>
              <a:t>RGB Image Representation in </a:t>
            </a:r>
            <a:r>
              <a:rPr lang="en-US" sz="1800" b="1" u="sng" dirty="0" err="1">
                <a:solidFill>
                  <a:srgbClr val="000000"/>
                </a:solidFill>
                <a:effectLst/>
                <a:uFill>
                  <a:solidFill>
                    <a:srgbClr val="000000"/>
                  </a:solidFill>
                </a:uFill>
                <a:latin typeface="Times New Roman" panose="02020603050405020304" pitchFamily="18" charset="0"/>
                <a:ea typeface="Arial Unicode MS"/>
                <a:cs typeface="Arial Unicode MS"/>
              </a:rPr>
              <a:t>Numpy</a:t>
            </a:r>
            <a:r>
              <a:rPr lang="en-US" sz="1800" b="1" u="sng" dirty="0">
                <a:solidFill>
                  <a:srgbClr val="000000"/>
                </a:solidFill>
                <a:effectLst/>
                <a:uFill>
                  <a:solidFill>
                    <a:srgbClr val="000000"/>
                  </a:solidFill>
                </a:uFill>
                <a:latin typeface="Times New Roman" panose="02020603050405020304" pitchFamily="18" charset="0"/>
                <a:ea typeface="Arial Unicode MS"/>
                <a:cs typeface="Arial Unicode MS"/>
              </a:rPr>
              <a:t> array</a:t>
            </a:r>
            <a:endParaRPr lang="en-US" sz="1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R="0" algn="just">
              <a:spcBef>
                <a:spcPts val="0"/>
              </a:spcBef>
              <a:spcAft>
                <a:spcPts val="0"/>
              </a:spcAft>
              <a:buFont typeface="Wingdings" panose="05000000000000000000" pitchFamily="2" charset="2"/>
              <a:buChar char="Ø"/>
            </a:pPr>
            <a:endParaRPr lang="en-US" sz="1800" dirty="0">
              <a:solidFill>
                <a:srgbClr val="000000"/>
              </a:solidFill>
              <a:uFill>
                <a:solidFill>
                  <a:srgbClr val="000000"/>
                </a:solidFill>
              </a:uFill>
              <a:latin typeface="Times New Roman" panose="02020603050405020304" pitchFamily="18" charset="0"/>
              <a:ea typeface="Arial Unicode MS"/>
              <a:cs typeface="Arial Unicode MS"/>
            </a:endParaRPr>
          </a:p>
          <a:p>
            <a:pPr marL="0" marR="0" indent="0" algn="just">
              <a:spcBef>
                <a:spcPts val="0"/>
              </a:spcBef>
              <a:spcAft>
                <a:spcPts val="0"/>
              </a:spcAft>
              <a:buNone/>
            </a:pPr>
            <a:endParaRPr lang="en-US" sz="1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lgn="just">
              <a:spcBef>
                <a:spcPts val="0"/>
              </a:spcBef>
              <a:buNone/>
            </a:pPr>
            <a:endParaRPr lang="en-US" sz="2400" b="1" u="none"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marR="0" indent="0" algn="just">
              <a:spcBef>
                <a:spcPts val="0"/>
              </a:spcBef>
              <a:spcAft>
                <a:spcPts val="0"/>
              </a:spcAft>
              <a:buNone/>
            </a:pPr>
            <a:endParaRPr lang="en-US" sz="1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a:lnSpc>
                <a:spcPct val="115000"/>
              </a:lnSpc>
              <a:spcAft>
                <a:spcPts val="1000"/>
              </a:spcAft>
            </a:pPr>
            <a:endPar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officeArt object" descr="IMG_256">
            <a:extLst>
              <a:ext uri="{FF2B5EF4-FFF2-40B4-BE49-F238E27FC236}">
                <a16:creationId xmlns:a16="http://schemas.microsoft.com/office/drawing/2014/main" id="{58D6FB45-2AAB-D90C-7F9E-8EE36E72A03E}"/>
              </a:ext>
            </a:extLst>
          </p:cNvPr>
          <p:cNvPicPr/>
          <p:nvPr/>
        </p:nvPicPr>
        <p:blipFill>
          <a:blip r:embed="rId2"/>
          <a:stretch>
            <a:fillRect/>
          </a:stretch>
        </p:blipFill>
        <p:spPr>
          <a:xfrm>
            <a:off x="2913408" y="4049677"/>
            <a:ext cx="2387462" cy="2296768"/>
          </a:xfrm>
          <a:prstGeom prst="rect">
            <a:avLst/>
          </a:prstGeom>
          <a:ln w="12700" cap="flat">
            <a:noFill/>
            <a:miter lim="400000"/>
          </a:ln>
          <a:effectLst/>
        </p:spPr>
      </p:pic>
      <p:pic>
        <p:nvPicPr>
          <p:cNvPr id="5" name="officeArt object" descr="IMG_256">
            <a:extLst>
              <a:ext uri="{FF2B5EF4-FFF2-40B4-BE49-F238E27FC236}">
                <a16:creationId xmlns:a16="http://schemas.microsoft.com/office/drawing/2014/main" id="{12B9EC56-2D4A-5773-AE77-CEFF625E6981}"/>
              </a:ext>
            </a:extLst>
          </p:cNvPr>
          <p:cNvPicPr/>
          <p:nvPr/>
        </p:nvPicPr>
        <p:blipFill>
          <a:blip r:embed="rId3"/>
          <a:stretch>
            <a:fillRect/>
          </a:stretch>
        </p:blipFill>
        <p:spPr>
          <a:xfrm>
            <a:off x="732183" y="4209843"/>
            <a:ext cx="2181225" cy="1976437"/>
          </a:xfrm>
          <a:prstGeom prst="rect">
            <a:avLst/>
          </a:prstGeom>
          <a:ln w="12700" cap="flat">
            <a:noFill/>
            <a:miter lim="400000"/>
          </a:ln>
          <a:effectLst/>
        </p:spPr>
      </p:pic>
    </p:spTree>
    <p:extLst>
      <p:ext uri="{BB962C8B-B14F-4D97-AF65-F5344CB8AC3E}">
        <p14:creationId xmlns:p14="http://schemas.microsoft.com/office/powerpoint/2010/main" val="295253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41C-5F0E-5CD6-2BF0-9DD6310C2956}"/>
              </a:ext>
            </a:extLst>
          </p:cNvPr>
          <p:cNvSpPr>
            <a:spLocks noGrp="1"/>
          </p:cNvSpPr>
          <p:nvPr>
            <p:ph type="title"/>
          </p:nvPr>
        </p:nvSpPr>
        <p:spPr>
          <a:xfrm>
            <a:off x="995008" y="430717"/>
            <a:ext cx="10515600" cy="800340"/>
          </a:xfrm>
        </p:spPr>
        <p:txBody>
          <a:bodyPr>
            <a:normAutofit/>
          </a:bodyPr>
          <a:lstStyle/>
          <a:p>
            <a:r>
              <a:rPr lang="en-US" sz="3200" b="1" u="sng" dirty="0">
                <a:effectLst/>
                <a:latin typeface="Times New Roman" panose="02020603050405020304" pitchFamily="18" charset="0"/>
                <a:ea typeface="Times New Roman" panose="02020603050405020304" pitchFamily="18" charset="0"/>
              </a:rPr>
              <a:t>Analysis of Data:</a:t>
            </a:r>
            <a:endParaRPr lang="en-IN" sz="3200" dirty="0"/>
          </a:p>
        </p:txBody>
      </p:sp>
      <p:sp>
        <p:nvSpPr>
          <p:cNvPr id="3" name="Content Placeholder 2">
            <a:extLst>
              <a:ext uri="{FF2B5EF4-FFF2-40B4-BE49-F238E27FC236}">
                <a16:creationId xmlns:a16="http://schemas.microsoft.com/office/drawing/2014/main" id="{F15AED15-CA3B-C74C-A63A-82163DEEF5CF}"/>
              </a:ext>
            </a:extLst>
          </p:cNvPr>
          <p:cNvSpPr>
            <a:spLocks noGrp="1"/>
          </p:cNvSpPr>
          <p:nvPr>
            <p:ph idx="1"/>
          </p:nvPr>
        </p:nvSpPr>
        <p:spPr>
          <a:xfrm>
            <a:off x="995008" y="1192696"/>
            <a:ext cx="10515600" cy="5234587"/>
          </a:xfrm>
        </p:spPr>
        <p:txBody>
          <a:bodyPr>
            <a:normAutofit/>
          </a:bodyPr>
          <a:lstStyle/>
          <a:p>
            <a:pPr marL="0" indent="0" algn="just">
              <a:spcBef>
                <a:spcPts val="0"/>
              </a:spcBef>
              <a:buNone/>
            </a:pPr>
            <a:endParaRPr lang="en-US" sz="1800" b="1" u="sng"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0" marR="0" lvl="0" indent="0" algn="just" fontAlgn="base">
              <a:spcBef>
                <a:spcPts val="0"/>
              </a:spcBef>
              <a:spcAft>
                <a:spcPts val="0"/>
              </a:spcAft>
              <a:buNone/>
            </a:pPr>
            <a:r>
              <a:rPr lang="en-US" sz="1800" b="1" u="none" strike="noStrike" kern="0" spc="0" dirty="0">
                <a:solidFill>
                  <a:srgbClr val="000000"/>
                </a:solidFill>
                <a:effectLst/>
                <a:uFill>
                  <a:solidFill>
                    <a:srgbClr val="000000"/>
                  </a:solidFill>
                </a:uFill>
                <a:latin typeface="Times New Roman" panose="02020603050405020304" pitchFamily="18" charset="0"/>
                <a:ea typeface="Arial Unicode MS"/>
                <a:cs typeface="Arial Unicode MS"/>
              </a:rPr>
              <a:t>    1) Convolution:</a:t>
            </a:r>
          </a:p>
          <a:p>
            <a:pPr marL="0" marR="0" lvl="0" indent="0" algn="just" fontAlgn="base">
              <a:spcBef>
                <a:spcPts val="0"/>
              </a:spcBef>
              <a:spcAft>
                <a:spcPts val="0"/>
              </a:spcAft>
              <a:buNone/>
            </a:pPr>
            <a:endParaRPr lang="en-US" sz="1800" u="none" strike="noStrike" kern="0" spc="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R="0" indent="0" algn="just">
              <a:spcBef>
                <a:spcPts val="0"/>
              </a:spcBef>
              <a:spcAft>
                <a:spcPts val="0"/>
              </a:spcAft>
              <a:buNone/>
            </a:pPr>
            <a:r>
              <a:rPr lang="en-US" sz="1800" dirty="0">
                <a:solidFill>
                  <a:srgbClr val="000000"/>
                </a:solidFill>
                <a:effectLst/>
                <a:uFill>
                  <a:solidFill>
                    <a:srgbClr val="000000"/>
                  </a:solidFill>
                </a:uFill>
                <a:latin typeface="Times New Roman" panose="02020603050405020304" pitchFamily="18" charset="0"/>
                <a:ea typeface="Arial Unicode MS"/>
                <a:cs typeface="Arial Unicode MS"/>
              </a:rPr>
              <a:t>The convolution is an operation that mainly helps to understand the shapes in the given image. In simple words  it will remove the unnecessary objects in the image and focuses more on the character/ Object in the image.</a:t>
            </a:r>
          </a:p>
          <a:p>
            <a:pPr marL="514350" marR="0" indent="-285750" algn="just">
              <a:spcBef>
                <a:spcPts val="0"/>
              </a:spcBef>
              <a:spcAft>
                <a:spcPts val="0"/>
              </a:spcAft>
              <a:buFont typeface="Wingdings" panose="05000000000000000000" pitchFamily="2" charset="2"/>
              <a:buChar char="Ø"/>
            </a:pPr>
            <a:endParaRPr lang="en-US" sz="1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R="0" indent="0" algn="just">
              <a:spcBef>
                <a:spcPts val="0"/>
              </a:spcBef>
              <a:spcAft>
                <a:spcPts val="0"/>
              </a:spcAft>
              <a:buNone/>
            </a:pPr>
            <a:r>
              <a:rPr lang="en-US" sz="1800" b="1" dirty="0">
                <a:solidFill>
                  <a:srgbClr val="000000"/>
                </a:solidFill>
                <a:uFill>
                  <a:solidFill>
                    <a:srgbClr val="000000"/>
                  </a:solidFill>
                </a:uFill>
                <a:latin typeface="Times New Roman" panose="02020603050405020304" pitchFamily="18" charset="0"/>
                <a:ea typeface="Arial Unicode MS"/>
                <a:cs typeface="Arial Unicode MS"/>
              </a:rPr>
              <a:t>2) </a:t>
            </a:r>
            <a:r>
              <a:rPr lang="en-US" sz="1800" b="1" dirty="0">
                <a:solidFill>
                  <a:srgbClr val="000000"/>
                </a:solidFill>
                <a:effectLst/>
                <a:latin typeface="Times New Roman" panose="02020603050405020304" pitchFamily="18" charset="0"/>
                <a:ea typeface="Arial Unicode MS"/>
                <a:cs typeface="Arial Unicode MS"/>
              </a:rPr>
              <a:t>Recurrent neural network:</a:t>
            </a:r>
          </a:p>
          <a:p>
            <a:pPr marR="0" indent="0" algn="just">
              <a:spcBef>
                <a:spcPts val="0"/>
              </a:spcBef>
              <a:spcAft>
                <a:spcPts val="0"/>
              </a:spcAft>
              <a:buNone/>
            </a:pPr>
            <a:endParaRPr lang="en-US" sz="1800" b="1" dirty="0">
              <a:solidFill>
                <a:srgbClr val="000000"/>
              </a:solidFill>
              <a:effectLst/>
              <a:latin typeface="Times New Roman" panose="02020603050405020304" pitchFamily="18" charset="0"/>
              <a:ea typeface="Arial Unicode MS"/>
              <a:cs typeface="Arial Unicode MS"/>
            </a:endParaRPr>
          </a:p>
          <a:p>
            <a:pPr indent="0" algn="just">
              <a:spcBef>
                <a:spcPts val="0"/>
              </a:spcBef>
              <a:buNone/>
            </a:pPr>
            <a:r>
              <a:rPr lang="en-US" sz="1800" dirty="0">
                <a:solidFill>
                  <a:srgbClr val="000000"/>
                </a:solidFill>
                <a:effectLst/>
                <a:latin typeface="Times New Roman" panose="02020603050405020304" pitchFamily="18" charset="0"/>
                <a:ea typeface="Arial Unicode MS"/>
                <a:cs typeface="Arial Unicode MS"/>
              </a:rPr>
              <a:t>Popular and widely used networks when it comes to dealing with NLP tasks</a:t>
            </a:r>
            <a:r>
              <a:rPr lang="en-US" sz="1800" b="1" dirty="0">
                <a:solidFill>
                  <a:srgbClr val="000000"/>
                </a:solidFill>
                <a:latin typeface="Times New Roman" panose="02020603050405020304" pitchFamily="18" charset="0"/>
                <a:ea typeface="Arial Unicode MS"/>
                <a:cs typeface="Arial Unicode MS"/>
              </a:rPr>
              <a:t>.</a:t>
            </a:r>
            <a:r>
              <a:rPr lang="en-US" sz="1800" b="1" dirty="0">
                <a:solidFill>
                  <a:srgbClr val="000000"/>
                </a:solidFill>
                <a:effectLst/>
                <a:latin typeface="Times New Roman" panose="02020603050405020304" pitchFamily="18" charset="0"/>
                <a:ea typeface="Arial Unicode MS"/>
                <a:cs typeface="Arial Unicode MS"/>
              </a:rPr>
              <a:t> </a:t>
            </a:r>
            <a:r>
              <a:rPr lang="en-US" sz="1800" dirty="0">
                <a:solidFill>
                  <a:srgbClr val="000000"/>
                </a:solidFill>
                <a:effectLst/>
                <a:latin typeface="Times New Roman" panose="02020603050405020304" pitchFamily="18" charset="0"/>
                <a:ea typeface="Arial Unicode MS"/>
                <a:cs typeface="Arial Unicode MS"/>
              </a:rPr>
              <a:t>Recurrent neural network basically focus on both previous and upcoming characters (Bi directional LSTM).</a:t>
            </a:r>
          </a:p>
          <a:p>
            <a:pPr marR="0" indent="0" algn="just">
              <a:spcBef>
                <a:spcPts val="0"/>
              </a:spcBef>
              <a:spcAft>
                <a:spcPts val="0"/>
              </a:spcAft>
              <a:buNone/>
            </a:pPr>
            <a:endParaRPr lang="en-US" sz="1800" b="1" dirty="0">
              <a:solidFill>
                <a:srgbClr val="000000"/>
              </a:solidFill>
              <a:latin typeface="Times New Roman" panose="02020603050405020304" pitchFamily="18" charset="0"/>
              <a:ea typeface="Arial Unicode MS"/>
              <a:cs typeface="Arial Unicode MS"/>
            </a:endParaRPr>
          </a:p>
          <a:p>
            <a:pPr indent="0" algn="just">
              <a:spcBef>
                <a:spcPts val="0"/>
              </a:spcBef>
              <a:buNone/>
            </a:pPr>
            <a:r>
              <a:rPr lang="en-US" sz="1800" b="1" dirty="0">
                <a:solidFill>
                  <a:srgbClr val="000000"/>
                </a:solidFill>
                <a:effectLst/>
                <a:latin typeface="Times New Roman" panose="02020603050405020304" pitchFamily="18" charset="0"/>
                <a:ea typeface="Arial Unicode MS"/>
                <a:cs typeface="Arial Unicode MS"/>
              </a:rPr>
              <a:t>3) Transformers for Sentiment Analysis:</a:t>
            </a:r>
          </a:p>
          <a:p>
            <a:pPr indent="0" algn="just">
              <a:spcBef>
                <a:spcPts val="0"/>
              </a:spcBef>
              <a:buNone/>
            </a:pPr>
            <a:endParaRPr lang="en-US" sz="1800" b="1" dirty="0">
              <a:solidFill>
                <a:srgbClr val="000000"/>
              </a:solidFill>
              <a:latin typeface="Times New Roman" panose="02020603050405020304" pitchFamily="18" charset="0"/>
              <a:ea typeface="Arial Unicode MS"/>
              <a:cs typeface="Arial Unicode MS"/>
            </a:endParaRPr>
          </a:p>
          <a:p>
            <a:pPr marR="0" indent="0" algn="just">
              <a:spcBef>
                <a:spcPts val="0"/>
              </a:spcBef>
              <a:spcAft>
                <a:spcPts val="0"/>
              </a:spcAft>
              <a:buNone/>
            </a:pPr>
            <a:r>
              <a:rPr lang="en-US" sz="1800" dirty="0">
                <a:solidFill>
                  <a:srgbClr val="000000"/>
                </a:solidFill>
                <a:effectLst/>
                <a:latin typeface="Times New Roman" panose="02020603050405020304" pitchFamily="18" charset="0"/>
                <a:ea typeface="Arial Unicode MS"/>
                <a:cs typeface="Arial Unicode MS"/>
              </a:rPr>
              <a:t>Transformers library consists of around thirty pretrained models which we can use for text classification, text summarization, sentiment analysis. </a:t>
            </a:r>
          </a:p>
          <a:p>
            <a:pPr marR="0" indent="0" algn="just">
              <a:spcBef>
                <a:spcPts val="0"/>
              </a:spcBef>
              <a:spcAft>
                <a:spcPts val="0"/>
              </a:spcAft>
              <a:buNone/>
            </a:pPr>
            <a:r>
              <a:rPr lang="en-US" sz="1800" dirty="0">
                <a:solidFill>
                  <a:srgbClr val="000000"/>
                </a:solidFill>
                <a:effectLst/>
                <a:latin typeface="Times New Roman" panose="02020603050405020304" pitchFamily="18" charset="0"/>
                <a:ea typeface="Arial Unicode MS"/>
                <a:cs typeface="Arial Unicode MS"/>
              </a:rPr>
              <a:t>Firstly, we need to install the transformers package and then we need to import the pipeline() class.</a:t>
            </a:r>
          </a:p>
          <a:p>
            <a:pPr marR="0" indent="0" algn="just">
              <a:spcBef>
                <a:spcPts val="0"/>
              </a:spcBef>
              <a:spcAft>
                <a:spcPts val="0"/>
              </a:spcAft>
              <a:buNone/>
            </a:pPr>
            <a:r>
              <a:rPr lang="en-US" sz="1800" dirty="0">
                <a:solidFill>
                  <a:srgbClr val="000000"/>
                </a:solidFill>
                <a:effectLst/>
                <a:latin typeface="Times New Roman" panose="02020603050405020304" pitchFamily="18" charset="0"/>
                <a:ea typeface="Arial Unicode MS"/>
                <a:cs typeface="Arial Unicode MS"/>
              </a:rPr>
              <a:t>Here, we are using pipeline() class for sentiment analysis and the text provided to this will be classified as either positive or negative class and it also gives the confidence </a:t>
            </a:r>
            <a:r>
              <a:rPr lang="en-US" sz="1800" dirty="0">
                <a:solidFill>
                  <a:srgbClr val="000000"/>
                </a:solidFill>
                <a:latin typeface="Times New Roman" panose="02020603050405020304" pitchFamily="18" charset="0"/>
                <a:ea typeface="Arial Unicode MS"/>
                <a:cs typeface="Arial Unicode MS"/>
              </a:rPr>
              <a:t> score.</a:t>
            </a:r>
            <a:endParaRPr lang="en-US" sz="1800" b="1" dirty="0">
              <a:solidFill>
                <a:srgbClr val="000000"/>
              </a:solidFill>
              <a:effectLst/>
              <a:latin typeface="Times New Roman" panose="02020603050405020304" pitchFamily="18" charset="0"/>
              <a:ea typeface="Arial Unicode MS"/>
              <a:cs typeface="Arial Unicode MS"/>
            </a:endParaRPr>
          </a:p>
          <a:p>
            <a:pPr marL="514350" indent="-285750" algn="just">
              <a:spcBef>
                <a:spcPts val="0"/>
              </a:spcBef>
              <a:buFont typeface="Wingdings" panose="05000000000000000000" pitchFamily="2" charset="2"/>
              <a:buChar char="Ø"/>
            </a:pPr>
            <a:endParaRPr lang="en-US" sz="1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buNone/>
            </a:pPr>
            <a:endParaRPr lang="en-IN" sz="1800" dirty="0"/>
          </a:p>
        </p:txBody>
      </p:sp>
    </p:spTree>
    <p:extLst>
      <p:ext uri="{BB962C8B-B14F-4D97-AF65-F5344CB8AC3E}">
        <p14:creationId xmlns:p14="http://schemas.microsoft.com/office/powerpoint/2010/main" val="47126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D74F-CCDD-EE7B-AB57-6F0A343020D7}"/>
              </a:ext>
            </a:extLst>
          </p:cNvPr>
          <p:cNvSpPr>
            <a:spLocks noGrp="1"/>
          </p:cNvSpPr>
          <p:nvPr>
            <p:ph type="title"/>
          </p:nvPr>
        </p:nvSpPr>
        <p:spPr>
          <a:xfrm>
            <a:off x="838200" y="338622"/>
            <a:ext cx="10515600" cy="960092"/>
          </a:xfrm>
        </p:spPr>
        <p:txBody>
          <a:bodyPr/>
          <a:lstStyle/>
          <a:p>
            <a:r>
              <a:rPr lang="en-US" sz="3600" b="1" u="sng"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sz="44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84C837FF-C551-0C4E-7FC6-52305E7F4900}"/>
              </a:ext>
            </a:extLst>
          </p:cNvPr>
          <p:cNvSpPr>
            <a:spLocks noGrp="1"/>
          </p:cNvSpPr>
          <p:nvPr>
            <p:ph idx="1"/>
          </p:nvPr>
        </p:nvSpPr>
        <p:spPr>
          <a:xfrm>
            <a:off x="838200" y="1484244"/>
            <a:ext cx="10515600" cy="5194851"/>
          </a:xfrm>
        </p:spPr>
        <p:txBody>
          <a:bodyPr/>
          <a:lstStyle/>
          <a:p>
            <a:pPr marL="0" indent="0">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We </a:t>
            </a:r>
            <a:r>
              <a:rPr lang="en-US" sz="1800" dirty="0">
                <a:solidFill>
                  <a:srgbClr val="000000"/>
                </a:solidFill>
                <a:effectLst/>
                <a:latin typeface="Times New Roman" panose="02020603050405020304" pitchFamily="18" charset="0"/>
                <a:ea typeface="Arial Unicode MS"/>
                <a:cs typeface="Arial Unicode MS"/>
              </a:rPr>
              <a:t>mainly have 4 Modules.</a:t>
            </a:r>
            <a:endParaRPr lang="en-IN" sz="1800" dirty="0">
              <a:solidFill>
                <a:srgbClr val="000000"/>
              </a:solidFill>
              <a:effectLst/>
              <a:latin typeface="Times New Roman" panose="02020603050405020304" pitchFamily="18" charset="0"/>
              <a:ea typeface="Arial Unicode MS"/>
              <a:cs typeface="Times New Roman" panose="02020603050405020304" pitchFamily="18" charset="0"/>
            </a:endParaRPr>
          </a:p>
          <a:p>
            <a:pPr marL="0" indent="0">
              <a:buNone/>
            </a:pPr>
            <a:r>
              <a:rPr lang="en-IN" sz="1800" b="1" dirty="0">
                <a:solidFill>
                  <a:srgbClr val="000000"/>
                </a:solidFill>
                <a:latin typeface="Times New Roman" panose="02020603050405020304" pitchFamily="18" charset="0"/>
                <a:ea typeface="Arial Unicode MS"/>
                <a:cs typeface="Times New Roman" panose="02020603050405020304" pitchFamily="18" charset="0"/>
              </a:rPr>
              <a:t>      1) </a:t>
            </a:r>
            <a:r>
              <a:rPr lang="en-US" sz="1800" b="1" dirty="0">
                <a:solidFill>
                  <a:srgbClr val="000000"/>
                </a:solidFill>
                <a:effectLst/>
                <a:latin typeface="Times New Roman" panose="02020603050405020304" pitchFamily="18" charset="0"/>
                <a:ea typeface="Arial Unicode MS"/>
                <a:cs typeface="Arial Unicode MS"/>
              </a:rPr>
              <a:t>Loading dataset into Google </a:t>
            </a:r>
            <a:r>
              <a:rPr lang="en-US" sz="1800" b="1" dirty="0" err="1">
                <a:solidFill>
                  <a:srgbClr val="000000"/>
                </a:solidFill>
                <a:effectLst/>
                <a:latin typeface="Times New Roman" panose="02020603050405020304" pitchFamily="18" charset="0"/>
                <a:ea typeface="Arial Unicode MS"/>
                <a:cs typeface="Arial Unicode MS"/>
              </a:rPr>
              <a:t>Colab</a:t>
            </a:r>
            <a:r>
              <a:rPr lang="en-US" sz="1800" b="1" dirty="0">
                <a:solidFill>
                  <a:srgbClr val="000000"/>
                </a:solidFill>
                <a:latin typeface="Times New Roman" panose="02020603050405020304" pitchFamily="18" charset="0"/>
                <a:ea typeface="Arial Unicode MS"/>
                <a:cs typeface="Arial Unicode MS"/>
              </a:rPr>
              <a:t> : </a:t>
            </a:r>
            <a:r>
              <a:rPr lang="en-US" sz="1800" dirty="0">
                <a:solidFill>
                  <a:srgbClr val="000000"/>
                </a:solidFill>
                <a:effectLst/>
                <a:latin typeface="Times New Roman" panose="02020603050405020304" pitchFamily="18" charset="0"/>
                <a:ea typeface="Arial Unicode MS"/>
                <a:cs typeface="Arial Unicode MS"/>
              </a:rPr>
              <a:t>we have filtered approximately 150,000 images and created a Zip    File for those images, uploa</a:t>
            </a:r>
            <a:r>
              <a:rPr lang="en-US" sz="1800" dirty="0">
                <a:solidFill>
                  <a:srgbClr val="000000"/>
                </a:solidFill>
                <a:latin typeface="Times New Roman" panose="02020603050405020304" pitchFamily="18" charset="0"/>
                <a:ea typeface="Arial Unicode MS"/>
                <a:cs typeface="Arial Unicode MS"/>
              </a:rPr>
              <a:t>d it to drive and </a:t>
            </a:r>
            <a:r>
              <a:rPr lang="en-US" sz="1800" dirty="0">
                <a:solidFill>
                  <a:srgbClr val="000000"/>
                </a:solidFill>
                <a:effectLst/>
                <a:latin typeface="Times New Roman" panose="02020603050405020304" pitchFamily="18" charset="0"/>
                <a:ea typeface="Arial Unicode MS"/>
                <a:cs typeface="Arial Unicode MS"/>
              </a:rPr>
              <a:t>we can access it by mounting the google drive using google </a:t>
            </a:r>
            <a:r>
              <a:rPr lang="en-US" sz="1800" dirty="0" err="1">
                <a:solidFill>
                  <a:srgbClr val="000000"/>
                </a:solidFill>
                <a:effectLst/>
                <a:latin typeface="Times New Roman" panose="02020603050405020304" pitchFamily="18" charset="0"/>
                <a:ea typeface="Arial Unicode MS"/>
                <a:cs typeface="Arial Unicode MS"/>
              </a:rPr>
              <a:t>colab</a:t>
            </a:r>
            <a:r>
              <a:rPr lang="en-US" sz="1800" dirty="0">
                <a:solidFill>
                  <a:srgbClr val="000000"/>
                </a:solidFill>
                <a:effectLst/>
                <a:latin typeface="Times New Roman" panose="02020603050405020304" pitchFamily="18" charset="0"/>
                <a:ea typeface="Arial Unicode MS"/>
                <a:cs typeface="Arial Unicode MS"/>
              </a:rPr>
              <a:t>.</a:t>
            </a:r>
          </a:p>
          <a:p>
            <a:pPr marL="0" indent="0">
              <a:buNone/>
            </a:pPr>
            <a:r>
              <a:rPr lang="en-US" sz="1800" dirty="0">
                <a:solidFill>
                  <a:srgbClr val="000000"/>
                </a:solidFill>
                <a:latin typeface="Times New Roman" panose="02020603050405020304" pitchFamily="18" charset="0"/>
                <a:ea typeface="Arial Unicode MS"/>
                <a:cs typeface="Arial Unicode MS"/>
              </a:rPr>
              <a:t>      </a:t>
            </a:r>
            <a:r>
              <a:rPr lang="en-US" sz="1800" b="1" dirty="0">
                <a:solidFill>
                  <a:srgbClr val="000000"/>
                </a:solidFill>
                <a:latin typeface="Times New Roman" panose="02020603050405020304" pitchFamily="18" charset="0"/>
                <a:ea typeface="Arial Unicode MS"/>
                <a:cs typeface="Arial Unicode MS"/>
              </a:rPr>
              <a:t>2) </a:t>
            </a:r>
            <a:r>
              <a:rPr lang="en-US" sz="1800" b="1" u="none" strike="noStrike" kern="0" spc="0" dirty="0">
                <a:solidFill>
                  <a:srgbClr val="000000"/>
                </a:solidFill>
                <a:effectLst/>
                <a:uFill>
                  <a:solidFill>
                    <a:srgbClr val="000000"/>
                  </a:solidFill>
                </a:uFill>
                <a:latin typeface="Times New Roman" panose="02020603050405020304" pitchFamily="18" charset="0"/>
                <a:ea typeface="Arial Unicode MS"/>
                <a:cs typeface="Arial Unicode MS"/>
              </a:rPr>
              <a:t>Data Preprocessing</a:t>
            </a:r>
            <a:r>
              <a:rPr lang="en-US" sz="1800" u="none" strike="noStrike" kern="0" spc="0" dirty="0">
                <a:solidFill>
                  <a:srgbClr val="000000"/>
                </a:solidFill>
                <a:effectLst/>
                <a:uFill>
                  <a:solidFill>
                    <a:srgbClr val="000000"/>
                  </a:solidFill>
                </a:uFill>
                <a:latin typeface="Times New Roman" panose="02020603050405020304" pitchFamily="18" charset="0"/>
                <a:ea typeface="Arial Unicode MS"/>
                <a:cs typeface="Arial Unicode MS"/>
              </a:rPr>
              <a:t>: some necessary </a:t>
            </a:r>
            <a:r>
              <a:rPr lang="en-US" sz="1800" dirty="0">
                <a:solidFill>
                  <a:srgbClr val="000000"/>
                </a:solidFill>
                <a:effectLst/>
                <a:latin typeface="Times New Roman" panose="02020603050405020304" pitchFamily="18" charset="0"/>
                <a:ea typeface="Arial Unicode MS"/>
                <a:cs typeface="Arial Unicode MS"/>
              </a:rPr>
              <a:t>prepossessing steps required to get the important variables like    label, array representation of the image, input length , padding the label etc.</a:t>
            </a:r>
          </a:p>
          <a:p>
            <a:pPr marL="0" indent="0">
              <a:buNone/>
            </a:pPr>
            <a:r>
              <a:rPr lang="en-US" sz="1800" b="1" u="none" strike="noStrike" kern="0" spc="0" dirty="0">
                <a:solidFill>
                  <a:srgbClr val="000000"/>
                </a:solidFill>
                <a:uFill>
                  <a:solidFill>
                    <a:srgbClr val="000000"/>
                  </a:solidFill>
                </a:uFill>
                <a:latin typeface="Times New Roman" panose="02020603050405020304" pitchFamily="18" charset="0"/>
                <a:ea typeface="Arial Unicode MS"/>
                <a:cs typeface="Arial Unicode MS"/>
              </a:rPr>
              <a:t>      </a:t>
            </a:r>
            <a:r>
              <a:rPr lang="en-US" sz="1800" b="1" kern="0" dirty="0">
                <a:solidFill>
                  <a:srgbClr val="000000"/>
                </a:solidFill>
                <a:uFill>
                  <a:solidFill>
                    <a:srgbClr val="000000"/>
                  </a:solidFill>
                </a:uFill>
                <a:latin typeface="Times New Roman" panose="02020603050405020304" pitchFamily="18" charset="0"/>
                <a:ea typeface="Arial Unicode MS"/>
                <a:cs typeface="Arial Unicode MS"/>
              </a:rPr>
              <a:t>3) </a:t>
            </a:r>
            <a:r>
              <a:rPr lang="en-US" sz="1800" b="1" u="none" strike="noStrike" kern="0" spc="0" dirty="0">
                <a:solidFill>
                  <a:srgbClr val="000000"/>
                </a:solidFill>
                <a:effectLst/>
                <a:uFill>
                  <a:solidFill>
                    <a:srgbClr val="000000"/>
                  </a:solidFill>
                </a:uFill>
                <a:latin typeface="Times New Roman" panose="02020603050405020304" pitchFamily="18" charset="0"/>
                <a:ea typeface="Arial Unicode MS"/>
                <a:cs typeface="Arial Unicode MS"/>
              </a:rPr>
              <a:t>Model Building: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Arial Unicode MS"/>
                <a:cs typeface="Arial Unicode MS"/>
              </a:rPr>
              <a:t>In our model we have used the 7 convolution layers and 2 bi-directional LSTM layers. Convolutional layers are capable of extracting various image features such as edges, textures, objects, and scenes.</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Arial Unicode MS"/>
                <a:cs typeface="Arial Unicode MS"/>
              </a:rPr>
              <a:t>Batch Normalization helps to speed up training by halving the epochs and provides some regularization, reducing generalization error</a:t>
            </a:r>
            <a:r>
              <a:rPr lang="en-US" sz="1800" dirty="0">
                <a:solidFill>
                  <a:srgbClr val="000000"/>
                </a:solidFill>
                <a:latin typeface="Times New Roman" panose="02020603050405020304" pitchFamily="18" charset="0"/>
                <a:ea typeface="Arial Unicode MS"/>
                <a:cs typeface="Arial Unicode MS"/>
              </a:rPr>
              <a:t>.</a:t>
            </a:r>
            <a:endParaRPr lang="en-US" sz="1800" dirty="0">
              <a:solidFill>
                <a:srgbClr val="000000"/>
              </a:solidFill>
              <a:effectLst/>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u="none" strike="noStrike" kern="0" spc="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buNone/>
            </a:pPr>
            <a:endParaRPr lang="en-US" sz="1800" dirty="0">
              <a:solidFill>
                <a:srgbClr val="000000"/>
              </a:solidFill>
              <a:effectLst/>
              <a:latin typeface="Times New Roman" panose="02020603050405020304" pitchFamily="18" charset="0"/>
              <a:ea typeface="Arial Unicode MS"/>
              <a:cs typeface="Arial Unicode MS"/>
            </a:endParaRPr>
          </a:p>
        </p:txBody>
      </p:sp>
    </p:spTree>
    <p:extLst>
      <p:ext uri="{BB962C8B-B14F-4D97-AF65-F5344CB8AC3E}">
        <p14:creationId xmlns:p14="http://schemas.microsoft.com/office/powerpoint/2010/main" val="69795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D302-4206-9939-D5B6-54C66533230E}"/>
              </a:ext>
            </a:extLst>
          </p:cNvPr>
          <p:cNvSpPr>
            <a:spLocks noGrp="1"/>
          </p:cNvSpPr>
          <p:nvPr>
            <p:ph type="title"/>
          </p:nvPr>
        </p:nvSpPr>
        <p:spPr>
          <a:xfrm>
            <a:off x="838200" y="365126"/>
            <a:ext cx="10515600" cy="814318"/>
          </a:xfrm>
        </p:spPr>
        <p:txBody>
          <a:bodyPr>
            <a:normAutofit fontScale="90000"/>
          </a:bodyPr>
          <a:lstStyle/>
          <a:p>
            <a:r>
              <a:rPr lang="en-US" sz="4000" b="1" u="sng"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sz="54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00A20288-3E1D-CC19-350D-07A5C2DF30D1}"/>
              </a:ext>
            </a:extLst>
          </p:cNvPr>
          <p:cNvSpPr>
            <a:spLocks noGrp="1"/>
          </p:cNvSpPr>
          <p:nvPr>
            <p:ph idx="1"/>
          </p:nvPr>
        </p:nvSpPr>
        <p:spPr>
          <a:xfrm>
            <a:off x="838200" y="1311965"/>
            <a:ext cx="10515600" cy="5446644"/>
          </a:xfrm>
        </p:spPr>
        <p:txBody>
          <a:bodyPr/>
          <a:lstStyle/>
          <a:p>
            <a:pPr marL="0" indent="0">
              <a:buNone/>
            </a:pPr>
            <a:r>
              <a:rPr lang="en-US" sz="1800" b="1" dirty="0">
                <a:solidFill>
                  <a:srgbClr val="000000"/>
                </a:solidFill>
                <a:effectLst/>
                <a:latin typeface="Times New Roman" panose="02020603050405020304" pitchFamily="18" charset="0"/>
                <a:ea typeface="Arial Unicode MS"/>
                <a:cs typeface="Arial Unicode MS"/>
              </a:rPr>
              <a:t>4) Sentiment Analysis:</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Arial Unicode MS"/>
                <a:cs typeface="Arial Unicode MS"/>
              </a:rPr>
              <a:t>In Sentimental Analysis, we have taken a few images as our dataset with sentences in it. Then we divide the sentence to words based on the pixel distance.</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Arial Unicode MS"/>
                <a:cs typeface="Arial Unicode MS"/>
              </a:rPr>
              <a:t>As our model checks for padding of 128x32, we then convert out cropped images of individual words to the images having padding as 128x32 and then adjust the </a:t>
            </a:r>
            <a:r>
              <a:rPr lang="en-US" sz="1800" dirty="0">
                <a:solidFill>
                  <a:srgbClr val="000000"/>
                </a:solidFill>
                <a:latin typeface="Times New Roman" panose="02020603050405020304" pitchFamily="18" charset="0"/>
                <a:ea typeface="Arial Unicode MS"/>
                <a:cs typeface="Arial Unicode MS"/>
              </a:rPr>
              <a:t>dimensions.</a:t>
            </a: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Arial Unicode MS"/>
                <a:cs typeface="Arial Unicode MS"/>
              </a:rPr>
              <a:t>.  Then, we are passing these sentences to pretrained sentiment analysis models which doesn’t require train data.  We are classifying the sentence provided in the image is either classifies as positive or negative. Here, the sentence we took They play music nicely is classified as positive with confidence score as 0.99</a:t>
            </a: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sz="1800" dirty="0">
              <a:solidFill>
                <a:srgbClr val="000000"/>
              </a:solidFill>
              <a:latin typeface="Times New Roman" panose="02020603050405020304" pitchFamily="18" charset="0"/>
              <a:ea typeface="Arial Unicode MS"/>
              <a:cs typeface="Arial Unicode MS"/>
            </a:endParaRPr>
          </a:p>
          <a:p>
            <a:pPr marL="0" indent="0">
              <a:buNone/>
            </a:pPr>
            <a:endParaRPr lang="en-US" sz="1800" dirty="0">
              <a:solidFill>
                <a:srgbClr val="000000"/>
              </a:solidFill>
              <a:latin typeface="Times New Roman" panose="02020603050405020304" pitchFamily="18" charset="0"/>
              <a:ea typeface="Arial Unicode MS"/>
              <a:cs typeface="Arial Unicode MS"/>
            </a:endParaRPr>
          </a:p>
          <a:p>
            <a:pPr>
              <a:buFont typeface="Wingdings" panose="05000000000000000000" pitchFamily="2" charset="2"/>
              <a:buChar char="§"/>
            </a:pPr>
            <a:endParaRPr lang="en-US" dirty="0"/>
          </a:p>
        </p:txBody>
      </p:sp>
      <p:pic>
        <p:nvPicPr>
          <p:cNvPr id="4" name="officeArt object">
            <a:extLst>
              <a:ext uri="{FF2B5EF4-FFF2-40B4-BE49-F238E27FC236}">
                <a16:creationId xmlns:a16="http://schemas.microsoft.com/office/drawing/2014/main" id="{A41D3061-79FA-FDAF-DA2C-476218126FC9}"/>
              </a:ext>
            </a:extLst>
          </p:cNvPr>
          <p:cNvPicPr/>
          <p:nvPr/>
        </p:nvPicPr>
        <p:blipFill>
          <a:blip r:embed="rId2"/>
          <a:stretch>
            <a:fillRect/>
          </a:stretch>
        </p:blipFill>
        <p:spPr>
          <a:xfrm>
            <a:off x="2703444" y="3134139"/>
            <a:ext cx="5539409" cy="2279373"/>
          </a:xfrm>
          <a:prstGeom prst="rect">
            <a:avLst/>
          </a:prstGeom>
          <a:ln w="12700" cap="flat">
            <a:noFill/>
            <a:miter lim="400000"/>
          </a:ln>
          <a:effectLst/>
        </p:spPr>
      </p:pic>
    </p:spTree>
    <p:extLst>
      <p:ext uri="{BB962C8B-B14F-4D97-AF65-F5344CB8AC3E}">
        <p14:creationId xmlns:p14="http://schemas.microsoft.com/office/powerpoint/2010/main" val="409196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4EB7-3DDB-0667-F811-D6A374E22ED2}"/>
              </a:ext>
            </a:extLst>
          </p:cNvPr>
          <p:cNvSpPr>
            <a:spLocks noGrp="1"/>
          </p:cNvSpPr>
          <p:nvPr>
            <p:ph type="title"/>
          </p:nvPr>
        </p:nvSpPr>
        <p:spPr>
          <a:xfrm>
            <a:off x="970722" y="1025593"/>
            <a:ext cx="10515600" cy="556592"/>
          </a:xfrm>
        </p:spPr>
        <p:txBody>
          <a:bodyPr>
            <a:noAutofit/>
          </a:bodyPr>
          <a:lstStyle/>
          <a:p>
            <a:r>
              <a:rPr lang="en-US" sz="3600" b="1" u="sng"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Preliminary Results :</a:t>
            </a:r>
            <a:br>
              <a:rPr lang="en-US" sz="3600" b="1" u="none" strike="noStrike" kern="0"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F875938F-A928-F108-F56B-A3AE89A5B9A0}"/>
              </a:ext>
            </a:extLst>
          </p:cNvPr>
          <p:cNvSpPr>
            <a:spLocks noGrp="1"/>
          </p:cNvSpPr>
          <p:nvPr>
            <p:ph idx="1"/>
          </p:nvPr>
        </p:nvSpPr>
        <p:spPr>
          <a:xfrm>
            <a:off x="838200" y="2054087"/>
            <a:ext cx="10515600" cy="4803913"/>
          </a:xfrm>
        </p:spPr>
        <p:txBody>
          <a:bodyPr/>
          <a:lstStyle/>
          <a:p>
            <a:pPr marL="0" indent="0">
              <a:buNone/>
            </a:pPr>
            <a:r>
              <a:rPr lang="en-US" sz="2400" b="1" u="sng" strike="noStrike" kern="0" spc="0" dirty="0">
                <a:ln>
                  <a:noFill/>
                </a:ln>
                <a:solidFill>
                  <a:srgbClr val="000000"/>
                </a:solidFill>
                <a:effectLst/>
                <a:latin typeface="Times New Roman" panose="02020603050405020304" pitchFamily="18" charset="0"/>
                <a:ea typeface="Arial Unicode MS"/>
                <a:cs typeface="Arial Unicode MS"/>
              </a:rPr>
              <a:t>OCR :</a:t>
            </a:r>
          </a:p>
          <a:p>
            <a:pPr>
              <a:buFont typeface="Wingdings" panose="05000000000000000000" pitchFamily="2" charset="2"/>
              <a:buChar char="Ø"/>
            </a:pPr>
            <a:r>
              <a:rPr lang="en-US" sz="1800" u="none" strike="noStrike" kern="0" spc="0" dirty="0">
                <a:ln>
                  <a:noFill/>
                </a:ln>
                <a:solidFill>
                  <a:srgbClr val="000000"/>
                </a:solidFill>
                <a:effectLst/>
                <a:latin typeface="Times New Roman" panose="02020603050405020304" pitchFamily="18" charset="0"/>
                <a:ea typeface="Arial Unicode MS"/>
                <a:cs typeface="Arial Unicode MS"/>
              </a:rPr>
              <a:t>At the final output Layer, each character has been predicted from the character set={</a:t>
            </a:r>
            <a:r>
              <a:rPr lang="en-US" sz="1800" u="none" strike="noStrike" kern="0" spc="0" dirty="0" err="1">
                <a:ln>
                  <a:noFill/>
                </a:ln>
                <a:solidFill>
                  <a:srgbClr val="000000"/>
                </a:solidFill>
                <a:effectLst/>
                <a:latin typeface="Times New Roman" panose="02020603050405020304" pitchFamily="18" charset="0"/>
                <a:ea typeface="Arial Unicode MS"/>
                <a:cs typeface="Arial Unicode MS"/>
              </a:rPr>
              <a:t>abcde</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…ABCD…0123...} we declared in code and the one which has the highest probability (greatest number) has been predicted/ chosen.</a:t>
            </a:r>
            <a:endParaRPr lang="en-US" sz="1800" kern="0" dirty="0">
              <a:solidFill>
                <a:srgbClr val="000000"/>
              </a:solidFill>
              <a:latin typeface="Helvetica Neue"/>
              <a:ea typeface="Arial Unicode MS"/>
              <a:cs typeface="Arial Unicode MS"/>
            </a:endParaRPr>
          </a:p>
          <a:p>
            <a:pPr>
              <a:buFont typeface="Wingdings" panose="05000000000000000000" pitchFamily="2" charset="2"/>
              <a:buChar char="Ø"/>
            </a:pPr>
            <a:r>
              <a:rPr lang="en-US" sz="1800" kern="0" dirty="0">
                <a:solidFill>
                  <a:srgbClr val="000000"/>
                </a:solidFill>
                <a:latin typeface="Times New Roman" panose="02020603050405020304" pitchFamily="18" charset="0"/>
                <a:ea typeface="Arial Unicode MS"/>
                <a:cs typeface="Arial Unicode MS"/>
              </a:rPr>
              <a:t>S</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ome of the examples of the images like </a:t>
            </a:r>
            <a:r>
              <a:rPr lang="en-US" sz="1800" b="1" u="none" strike="noStrike" kern="0" spc="0" dirty="0">
                <a:ln>
                  <a:noFill/>
                </a:ln>
                <a:solidFill>
                  <a:srgbClr val="000000"/>
                </a:solidFill>
                <a:effectLst/>
                <a:latin typeface="Times New Roman" panose="02020603050405020304" pitchFamily="18" charset="0"/>
                <a:ea typeface="Arial Unicode MS"/>
                <a:cs typeface="Arial Unicode MS"/>
              </a:rPr>
              <a:t>scabbed, Scrooges, </a:t>
            </a:r>
            <a:r>
              <a:rPr lang="en-US" sz="1800" b="1" u="none" strike="noStrike" kern="0" spc="0" dirty="0" err="1">
                <a:ln>
                  <a:noFill/>
                </a:ln>
                <a:solidFill>
                  <a:srgbClr val="000000"/>
                </a:solidFill>
                <a:effectLst/>
                <a:latin typeface="Times New Roman" panose="02020603050405020304" pitchFamily="18" charset="0"/>
                <a:ea typeface="Arial Unicode MS"/>
                <a:cs typeface="Arial Unicode MS"/>
              </a:rPr>
              <a:t>middleton</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 which have been correctly predicted as the </a:t>
            </a:r>
            <a:r>
              <a:rPr lang="en-US" sz="1800" b="1" u="none" strike="noStrike" kern="0" spc="0" dirty="0">
                <a:ln>
                  <a:noFill/>
                </a:ln>
                <a:solidFill>
                  <a:srgbClr val="000000"/>
                </a:solidFill>
                <a:effectLst/>
                <a:latin typeface="Times New Roman" panose="02020603050405020304" pitchFamily="18" charset="0"/>
                <a:ea typeface="Arial Unicode MS"/>
                <a:cs typeface="Arial Unicode MS"/>
              </a:rPr>
              <a:t>same text</a:t>
            </a:r>
            <a:r>
              <a:rPr lang="en-US" sz="1800" u="none" strike="noStrike" kern="0" spc="0" dirty="0">
                <a:ln>
                  <a:noFill/>
                </a:ln>
                <a:solidFill>
                  <a:srgbClr val="000000"/>
                </a:solidFill>
                <a:effectLst/>
                <a:latin typeface="Times New Roman" panose="02020603050405020304" pitchFamily="18" charset="0"/>
                <a:ea typeface="Arial Unicode MS"/>
                <a:cs typeface="Arial Unicode MS"/>
              </a:rPr>
              <a:t> as in the image are shown in the next slide.</a:t>
            </a:r>
            <a:endParaRPr lang="en-US" sz="1800" kern="0" dirty="0">
              <a:solidFill>
                <a:srgbClr val="000000"/>
              </a:solidFill>
              <a:latin typeface="Helvetica Neue"/>
              <a:ea typeface="Arial Unicode MS"/>
              <a:cs typeface="Arial Unicode MS"/>
            </a:endParaRPr>
          </a:p>
          <a:p>
            <a:pPr>
              <a:buFont typeface="Wingdings" panose="05000000000000000000" pitchFamily="2" charset="2"/>
              <a:buChar char="Ø"/>
            </a:pPr>
            <a:r>
              <a:rPr lang="en-US" sz="1800" u="none" strike="noStrike" kern="0" spc="0" dirty="0">
                <a:ln>
                  <a:noFill/>
                </a:ln>
                <a:solidFill>
                  <a:srgbClr val="000000"/>
                </a:solidFill>
                <a:effectLst/>
                <a:latin typeface="Times New Roman" panose="02020603050405020304" pitchFamily="18" charset="0"/>
                <a:ea typeface="Arial Unicode MS"/>
                <a:cs typeface="Arial Unicode MS"/>
              </a:rPr>
              <a:t>Using Model Training most of the predictions were correct but there were also some wrong predictions like KICKOFF has been predicted as KICKOFE.</a:t>
            </a:r>
            <a:endParaRPr lang="en-US" sz="1800" u="none" strike="noStrike" kern="0" spc="0" dirty="0">
              <a:ln>
                <a:noFill/>
              </a:ln>
              <a:solidFill>
                <a:srgbClr val="000000"/>
              </a:solidFill>
              <a:effectLst/>
              <a:latin typeface="Helvetica Neue"/>
              <a:ea typeface="Arial Unicode MS"/>
              <a:cs typeface="Arial Unicode MS"/>
            </a:endParaRPr>
          </a:p>
          <a:p>
            <a:pPr>
              <a:buFont typeface="Wingdings" panose="05000000000000000000" pitchFamily="2" charset="2"/>
              <a:buChar char="Ø"/>
            </a:pPr>
            <a:endParaRPr lang="en-US" sz="1800" u="none" strike="noStrike" kern="0" spc="0" dirty="0">
              <a:ln>
                <a:noFill/>
              </a:ln>
              <a:solidFill>
                <a:srgbClr val="000000"/>
              </a:solidFill>
              <a:effectLst/>
              <a:latin typeface="Helvetica Neue"/>
              <a:ea typeface="Arial Unicode MS"/>
              <a:cs typeface="Arial Unicode MS"/>
            </a:endParaRPr>
          </a:p>
          <a:p>
            <a:endParaRPr lang="en-US" dirty="0"/>
          </a:p>
        </p:txBody>
      </p:sp>
    </p:spTree>
    <p:extLst>
      <p:ext uri="{BB962C8B-B14F-4D97-AF65-F5344CB8AC3E}">
        <p14:creationId xmlns:p14="http://schemas.microsoft.com/office/powerpoint/2010/main" val="3344480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982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Calibri Light</vt:lpstr>
      <vt:lpstr>Helvetica Neue</vt:lpstr>
      <vt:lpstr>Times New Roman</vt:lpstr>
      <vt:lpstr>Wingdings</vt:lpstr>
      <vt:lpstr>Office Theme</vt:lpstr>
      <vt:lpstr> CSCE 5290 - Natural Language Processing Increment-2  Optical Character Recognition &amp; Sentiment Analysis </vt:lpstr>
      <vt:lpstr>Objectives:</vt:lpstr>
      <vt:lpstr>Features: </vt:lpstr>
      <vt:lpstr>Model Workflow: </vt:lpstr>
      <vt:lpstr>Dataset Description:</vt:lpstr>
      <vt:lpstr>Analysis of Data:</vt:lpstr>
      <vt:lpstr>Implementation: </vt:lpstr>
      <vt:lpstr>Implementation: </vt:lpstr>
      <vt:lpstr>Preliminary Results : </vt:lpstr>
      <vt:lpstr>PowerPoint Presentation</vt:lpstr>
      <vt:lpstr>Sentiment analysis results:</vt:lpstr>
      <vt:lpstr>Sentiment analysis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5290 - Natural Language Processing Increment-2  Text Emotion Detection</dc:title>
  <dc:creator>Rahul Reddy</dc:creator>
  <cp:lastModifiedBy>Kalluri, Neha</cp:lastModifiedBy>
  <cp:revision>8</cp:revision>
  <dcterms:created xsi:type="dcterms:W3CDTF">2022-11-29T18:08:01Z</dcterms:created>
  <dcterms:modified xsi:type="dcterms:W3CDTF">2022-11-30T01:50:05Z</dcterms:modified>
</cp:coreProperties>
</file>