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Roboto"/>
      <p:regular r:id="rId34"/>
      <p:bold r:id="rId35"/>
      <p:italic r:id="rId36"/>
      <p:boldItalic r:id="rId37"/>
    </p:embeddedFont>
    <p:embeddedFont>
      <p:font typeface="Arimo"/>
      <p:regular r:id="rId38"/>
      <p:bold r:id="rId39"/>
      <p:italic r:id="rId40"/>
      <p:boldItalic r:id="rId41"/>
    </p:embeddedFont>
    <p:embeddedFont>
      <p:font typeface="Lato"/>
      <p:regular r:id="rId42"/>
      <p:bold r:id="rId43"/>
      <p:italic r:id="rId44"/>
      <p:boldItalic r:id="rId45"/>
    </p:embeddedFont>
    <p:embeddedFont>
      <p:font typeface="Noto Sans Symbols"/>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8" roundtripDataSignature="AMtx7mixCbOwFU3cUbttflpqEkxo/DG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8EE367-371C-4D66-9BEE-2BABD2D9FCD3}">
  <a:tblStyle styleId="{D38EE367-371C-4D66-9BEE-2BABD2D9FCD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D215717-6A61-433F-946A-1F95FFDC63B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mo-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Arimo-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46" Type="http://schemas.openxmlformats.org/officeDocument/2006/relationships/font" Target="fonts/NotoSansSymbols-regular.fntdata"/><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NotoSansSymbols-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Arimo-bold.fntdata"/><Relationship Id="rId16" Type="http://schemas.openxmlformats.org/officeDocument/2006/relationships/slide" Target="slides/slide10.xml"/><Relationship Id="rId38" Type="http://schemas.openxmlformats.org/officeDocument/2006/relationships/font" Target="fonts/Arimo-regular.fntdata"/><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332077487722963"/>
          <c:y val="5.1261834958418712E-2"/>
        </c:manualLayout>
      </c:layout>
      <c:overlay val="0"/>
    </c:title>
    <c:autoTitleDeleted val="0"/>
    <c:plotArea>
      <c:layout/>
      <c:pieChart>
        <c:varyColors val="1"/>
        <c:ser>
          <c:idx val="0"/>
          <c:order val="0"/>
          <c:tx>
            <c:strRef>
              <c:f>Sheet1!$B$1</c:f>
              <c:strCache>
                <c:ptCount val="1"/>
                <c:pt idx="0">
                  <c:v>Sales</c:v>
                </c:pt>
              </c:strCache>
            </c:strRef>
          </c:tx>
          <c:cat>
            <c:strRef>
              <c:f>Sheet1!$A$2:$A$5</c:f>
              <c:strCache>
                <c:ptCount val="4"/>
                <c:pt idx="0">
                  <c:v>Michel</c:v>
                </c:pt>
                <c:pt idx="1">
                  <c:v>David</c:v>
                </c:pt>
                <c:pt idx="2">
                  <c:v>sonder</c:v>
                </c:pt>
                <c:pt idx="3">
                  <c:v>John</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0-6852-4910-AFA0-828A0C827753}"/>
            </c:ext>
          </c:extLst>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12450" y="48165"/>
            <a:ext cx="12079550" cy="106154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5050"/>
              </a:buClr>
              <a:buSzPts val="5400"/>
              <a:buFont typeface="Times New Roman"/>
              <a:buNone/>
            </a:pPr>
            <a:r>
              <a:rPr b="1" lang="en-IN" sz="5400">
                <a:solidFill>
                  <a:srgbClr val="FF5050"/>
                </a:solidFill>
                <a:latin typeface="Times New Roman"/>
                <a:ea typeface="Times New Roman"/>
                <a:cs typeface="Times New Roman"/>
                <a:sym typeface="Times New Roman"/>
              </a:rPr>
              <a:t>Capstone Project 1</a:t>
            </a:r>
            <a:endParaRPr sz="5400">
              <a:solidFill>
                <a:srgbClr val="FF5050"/>
              </a:solidFill>
              <a:latin typeface="Times New Roman"/>
              <a:ea typeface="Times New Roman"/>
              <a:cs typeface="Times New Roman"/>
              <a:sym typeface="Times New Roman"/>
            </a:endParaRPr>
          </a:p>
        </p:txBody>
      </p:sp>
      <p:sp>
        <p:nvSpPr>
          <p:cNvPr id="85" name="Google Shape;85;p1"/>
          <p:cNvSpPr txBox="1"/>
          <p:nvPr>
            <p:ph idx="1" type="subTitle"/>
          </p:nvPr>
        </p:nvSpPr>
        <p:spPr>
          <a:xfrm>
            <a:off x="112450" y="1305014"/>
            <a:ext cx="11943426" cy="585038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Clr>
                <a:schemeClr val="dk1"/>
              </a:buClr>
              <a:buSzPct val="100000"/>
              <a:buNone/>
            </a:pPr>
            <a:r>
              <a:rPr lang="en-IN" sz="4000">
                <a:latin typeface="Times New Roman"/>
                <a:ea typeface="Times New Roman"/>
                <a:cs typeface="Times New Roman"/>
                <a:sym typeface="Times New Roman"/>
              </a:rPr>
              <a:t>AIR BNB BOOKING ANALYSIS</a:t>
            </a:r>
            <a:endParaRPr sz="40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ct val="100000"/>
              <a:buNone/>
            </a:pPr>
            <a:r>
              <a:rPr b="1" lang="en-IN" sz="3600">
                <a:latin typeface="Times New Roman"/>
                <a:ea typeface="Times New Roman"/>
                <a:cs typeface="Times New Roman"/>
                <a:sym typeface="Times New Roman"/>
              </a:rPr>
              <a:t>        Team Members:</a:t>
            </a:r>
            <a:endParaRPr/>
          </a:p>
          <a:p>
            <a:pPr indent="0" lvl="0" marL="0" rtl="0" algn="l">
              <a:lnSpc>
                <a:spcPct val="150000"/>
              </a:lnSpc>
              <a:spcBef>
                <a:spcPts val="1000"/>
              </a:spcBef>
              <a:spcAft>
                <a:spcPts val="0"/>
              </a:spcAft>
              <a:buClr>
                <a:schemeClr val="dk1"/>
              </a:buClr>
              <a:buSzPct val="100000"/>
              <a:buNone/>
            </a:pPr>
            <a:r>
              <a:rPr lang="en-IN" sz="2800">
                <a:latin typeface="Times New Roman"/>
                <a:ea typeface="Times New Roman"/>
                <a:cs typeface="Times New Roman"/>
                <a:sym typeface="Times New Roman"/>
              </a:rPr>
              <a:t>	Abhishek V L</a:t>
            </a:r>
            <a:endParaRPr/>
          </a:p>
          <a:p>
            <a:pPr indent="0" lvl="0" marL="0" rtl="0" algn="l">
              <a:lnSpc>
                <a:spcPct val="150000"/>
              </a:lnSpc>
              <a:spcBef>
                <a:spcPts val="1000"/>
              </a:spcBef>
              <a:spcAft>
                <a:spcPts val="0"/>
              </a:spcAft>
              <a:buClr>
                <a:schemeClr val="dk1"/>
              </a:buClr>
              <a:buSzPct val="100000"/>
              <a:buNone/>
            </a:pPr>
            <a:r>
              <a:rPr lang="en-IN" sz="2800">
                <a:latin typeface="Times New Roman"/>
                <a:ea typeface="Times New Roman"/>
                <a:cs typeface="Times New Roman"/>
                <a:sym typeface="Times New Roman"/>
              </a:rPr>
              <a:t>	Neha R</a:t>
            </a:r>
            <a:endParaRPr/>
          </a:p>
          <a:p>
            <a:pPr indent="0" lvl="0" marL="0" rtl="0" algn="l">
              <a:lnSpc>
                <a:spcPct val="150000"/>
              </a:lnSpc>
              <a:spcBef>
                <a:spcPts val="1000"/>
              </a:spcBef>
              <a:spcAft>
                <a:spcPts val="0"/>
              </a:spcAft>
              <a:buClr>
                <a:schemeClr val="dk1"/>
              </a:buClr>
              <a:buSzPct val="100000"/>
              <a:buNone/>
            </a:pPr>
            <a:r>
              <a:rPr lang="en-IN" sz="2800">
                <a:latin typeface="Times New Roman"/>
                <a:ea typeface="Times New Roman"/>
                <a:cs typeface="Times New Roman"/>
                <a:sym typeface="Times New Roman"/>
              </a:rPr>
              <a:t>	Nisarga C</a:t>
            </a:r>
            <a:endParaRPr/>
          </a:p>
          <a:p>
            <a:pPr indent="0" lvl="0" marL="0" rtl="0" algn="l">
              <a:lnSpc>
                <a:spcPct val="150000"/>
              </a:lnSpc>
              <a:spcBef>
                <a:spcPts val="1000"/>
              </a:spcBef>
              <a:spcAft>
                <a:spcPts val="0"/>
              </a:spcAft>
              <a:buClr>
                <a:schemeClr val="dk1"/>
              </a:buClr>
              <a:buSzPct val="100000"/>
              <a:buNone/>
            </a:pPr>
            <a:r>
              <a:rPr lang="en-IN" sz="2800">
                <a:latin typeface="Times New Roman"/>
                <a:ea typeface="Times New Roman"/>
                <a:cs typeface="Times New Roman"/>
                <a:sym typeface="Times New Roman"/>
              </a:rPr>
              <a:t>	Swati G</a:t>
            </a:r>
            <a:endParaRPr/>
          </a:p>
          <a:p>
            <a:pPr indent="0" lvl="0" marL="0" rtl="0" algn="ctr">
              <a:lnSpc>
                <a:spcPct val="90000"/>
              </a:lnSpc>
              <a:spcBef>
                <a:spcPts val="1000"/>
              </a:spcBef>
              <a:spcAft>
                <a:spcPts val="0"/>
              </a:spcAft>
              <a:buClr>
                <a:schemeClr val="dk1"/>
              </a:buClr>
              <a:buSzPct val="100000"/>
              <a:buNone/>
            </a:pPr>
            <a:r>
              <a:t/>
            </a:r>
            <a:endParaRPr sz="4400"/>
          </a:p>
          <a:p>
            <a:pPr indent="0" lvl="0" marL="0" rtl="0" algn="ctr">
              <a:lnSpc>
                <a:spcPct val="90000"/>
              </a:lnSpc>
              <a:spcBef>
                <a:spcPts val="1000"/>
              </a:spcBef>
              <a:spcAft>
                <a:spcPts val="0"/>
              </a:spcAft>
              <a:buClr>
                <a:schemeClr val="dk1"/>
              </a:buClr>
              <a:buSzPct val="100000"/>
              <a:buNone/>
            </a:pPr>
            <a:r>
              <a:t/>
            </a:r>
            <a:endParaRPr sz="4400"/>
          </a:p>
          <a:p>
            <a:pPr indent="0" lvl="0" marL="0" rtl="0" algn="ctr">
              <a:lnSpc>
                <a:spcPct val="90000"/>
              </a:lnSpc>
              <a:spcBef>
                <a:spcPts val="1000"/>
              </a:spcBef>
              <a:spcAft>
                <a:spcPts val="0"/>
              </a:spcAft>
              <a:buClr>
                <a:schemeClr val="dk1"/>
              </a:buClr>
              <a:buSzPct val="100000"/>
              <a:buNone/>
            </a:pPr>
            <a:r>
              <a:t/>
            </a:r>
            <a:endParaRPr sz="4400"/>
          </a:p>
          <a:p>
            <a:pPr indent="0" lvl="0" marL="0" rtl="0" algn="ctr">
              <a:lnSpc>
                <a:spcPct val="90000"/>
              </a:lnSpc>
              <a:spcBef>
                <a:spcPts val="1000"/>
              </a:spcBef>
              <a:spcAft>
                <a:spcPts val="0"/>
              </a:spcAft>
              <a:buClr>
                <a:schemeClr val="dk1"/>
              </a:buClr>
              <a:buSzPct val="100000"/>
              <a:buNone/>
            </a:pPr>
            <a:r>
              <a:t/>
            </a:r>
            <a:endParaRPr sz="4400"/>
          </a:p>
        </p:txBody>
      </p:sp>
      <p:pic>
        <p:nvPicPr>
          <p:cNvPr id="86" name="Google Shape;86;p1"/>
          <p:cNvPicPr preferRelativeResize="0"/>
          <p:nvPr/>
        </p:nvPicPr>
        <p:blipFill rotWithShape="1">
          <a:blip r:embed="rId3">
            <a:alphaModFix/>
          </a:blip>
          <a:srcRect b="0" l="0" r="0" t="0"/>
          <a:stretch/>
        </p:blipFill>
        <p:spPr>
          <a:xfrm>
            <a:off x="8033329" y="5137350"/>
            <a:ext cx="4158671" cy="172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427895" y="576139"/>
            <a:ext cx="4706816" cy="74856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i="0" lang="en-IN" sz="3200" u="sng">
                <a:solidFill>
                  <a:srgbClr val="FF0000"/>
                </a:solidFill>
                <a:latin typeface="Times New Roman"/>
                <a:ea typeface="Times New Roman"/>
                <a:cs typeface="Times New Roman"/>
                <a:sym typeface="Times New Roman"/>
              </a:rPr>
              <a:t>Practical </a:t>
            </a:r>
            <a:r>
              <a:rPr lang="en-IN" sz="3200" u="sng">
                <a:solidFill>
                  <a:srgbClr val="FF0000"/>
                </a:solidFill>
                <a:latin typeface="Times New Roman"/>
                <a:ea typeface="Times New Roman"/>
                <a:cs typeface="Times New Roman"/>
                <a:sym typeface="Times New Roman"/>
              </a:rPr>
              <a:t>Theory</a:t>
            </a:r>
            <a:br>
              <a:rPr b="1" lang="en-IN">
                <a:solidFill>
                  <a:srgbClr val="545454"/>
                </a:solidFill>
                <a:latin typeface="Lato"/>
                <a:ea typeface="Lato"/>
                <a:cs typeface="Lato"/>
                <a:sym typeface="Lato"/>
              </a:rPr>
            </a:br>
            <a:endParaRPr/>
          </a:p>
        </p:txBody>
      </p:sp>
      <p:sp>
        <p:nvSpPr>
          <p:cNvPr id="144" name="Google Shape;144;p10"/>
          <p:cNvSpPr txBox="1"/>
          <p:nvPr>
            <p:ph idx="1" type="body"/>
          </p:nvPr>
        </p:nvSpPr>
        <p:spPr>
          <a:xfrm>
            <a:off x="216881" y="1239475"/>
            <a:ext cx="11646874" cy="5454406"/>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chemeClr val="dk1"/>
              </a:buClr>
              <a:buSzPts val="1600"/>
              <a:buChar char="•"/>
            </a:pPr>
            <a:r>
              <a:rPr b="0" i="0" lang="en-IN" sz="1600">
                <a:latin typeface="Times New Roman"/>
                <a:ea typeface="Times New Roman"/>
                <a:cs typeface="Times New Roman"/>
                <a:sym typeface="Times New Roman"/>
              </a:rPr>
              <a:t>Airbnb has provided many travellers a great, easy and convenient place to stay during their travels. Similarly, it has also given an opportunity for many to earn extra revenue by listing their properties for residents to stay.</a:t>
            </a:r>
            <a:endParaRPr/>
          </a:p>
          <a:p>
            <a:pPr indent="-228600" lvl="0" marL="228600" rtl="0" algn="l">
              <a:lnSpc>
                <a:spcPct val="200000"/>
              </a:lnSpc>
              <a:spcBef>
                <a:spcPts val="1000"/>
              </a:spcBef>
              <a:spcAft>
                <a:spcPts val="0"/>
              </a:spcAft>
              <a:buClr>
                <a:schemeClr val="dk1"/>
              </a:buClr>
              <a:buSzPts val="1600"/>
              <a:buChar char="•"/>
            </a:pPr>
            <a:r>
              <a:rPr b="0" i="0" lang="en-IN" sz="1600">
                <a:latin typeface="Times New Roman"/>
                <a:ea typeface="Times New Roman"/>
                <a:cs typeface="Times New Roman"/>
                <a:sym typeface="Times New Roman"/>
              </a:rPr>
              <a:t> so many listings available with varying prices, how can an aspiring host know what type of property to invest in if his main aim is to list it in Airbnb and earn rental revenue? Additionally, if a traveller wants to find the cheapest listing available but with certain features he prefers like 'free parking' etc, how does he know what aspects to look into to find a suitable listing? There are many factors which influence the price of a listing. Which is why we aim to find the most important factors that affect the price and more importantly the features that is common among the most expensive listings. This will allow an aspiring Airbnb host to ensure that his listing is equipped with those important features such that he will be able to charge a higher price without losing customers. Moreover, a traveller will also know the factors to look into to get the lowest price possible while having certain features he prefers.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520794" y="570569"/>
            <a:ext cx="2878015" cy="5023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200"/>
              <a:buFont typeface="Times New Roman"/>
              <a:buNone/>
            </a:pPr>
            <a:r>
              <a:rPr lang="en-IN" sz="3200" u="sng">
                <a:solidFill>
                  <a:srgbClr val="FF0000"/>
                </a:solidFill>
                <a:latin typeface="Times New Roman"/>
                <a:ea typeface="Times New Roman"/>
                <a:cs typeface="Times New Roman"/>
                <a:sym typeface="Times New Roman"/>
              </a:rPr>
              <a:t>Agenda</a:t>
            </a:r>
            <a:endParaRPr sz="3200" u="sng">
              <a:solidFill>
                <a:srgbClr val="FF0000"/>
              </a:solidFill>
              <a:latin typeface="Times New Roman"/>
              <a:ea typeface="Times New Roman"/>
              <a:cs typeface="Times New Roman"/>
              <a:sym typeface="Times New Roman"/>
            </a:endParaRPr>
          </a:p>
        </p:txBody>
      </p:sp>
      <p:sp>
        <p:nvSpPr>
          <p:cNvPr id="150" name="Google Shape;150;p11"/>
          <p:cNvSpPr txBox="1"/>
          <p:nvPr>
            <p:ph idx="1" type="body"/>
          </p:nvPr>
        </p:nvSpPr>
        <p:spPr>
          <a:xfrm>
            <a:off x="310664" y="865799"/>
            <a:ext cx="11881336" cy="6456912"/>
          </a:xfrm>
          <a:prstGeom prst="rect">
            <a:avLst/>
          </a:prstGeom>
          <a:noFill/>
          <a:ln>
            <a:noFill/>
          </a:ln>
        </p:spPr>
        <p:txBody>
          <a:bodyPr anchorCtr="0" anchor="t" bIns="45700" lIns="91425" spcFirstLastPara="1" rIns="91425" wrap="square" tIns="45700">
            <a:noAutofit/>
          </a:bodyPr>
          <a:lstStyle/>
          <a:p>
            <a:pPr indent="0" lvl="0" marL="0" rtl="0" algn="l">
              <a:lnSpc>
                <a:spcPct val="250000"/>
              </a:lnSpc>
              <a:spcBef>
                <a:spcPts val="0"/>
              </a:spcBef>
              <a:spcAft>
                <a:spcPts val="0"/>
              </a:spcAft>
              <a:buClr>
                <a:schemeClr val="dk1"/>
              </a:buClr>
              <a:buSzPts val="1800"/>
              <a:buNone/>
            </a:pPr>
            <a:r>
              <a:rPr b="1" i="0" lang="en-IN" sz="1800">
                <a:latin typeface="Times New Roman"/>
                <a:ea typeface="Times New Roman"/>
                <a:cs typeface="Times New Roman"/>
                <a:sym typeface="Times New Roman"/>
              </a:rPr>
              <a:t>     </a:t>
            </a:r>
            <a:r>
              <a:rPr b="1" i="0" lang="en-IN" sz="1800" u="sng">
                <a:latin typeface="Times New Roman"/>
                <a:ea typeface="Times New Roman"/>
                <a:cs typeface="Times New Roman"/>
                <a:sym typeface="Times New Roman"/>
              </a:rPr>
              <a:t>We are trying to give the solution to airbnb for the following data.</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1) Which hosts are having highest number of apartments ? </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2) Which are the top 10 neighborhood which are having maximum number of apartments for Airbnb in the respective neighborhood ? </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3) What are the neighborhood in each group which are having maximum prices in their respective neighborhood group ? </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4) How neighborhood is related with reviews ? </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5) What can we learn from predictions? (ex: locations, prices, reviews, etc) </a:t>
            </a:r>
            <a:endParaRPr/>
          </a:p>
          <a:p>
            <a:pPr indent="-228600" lvl="0" marL="228600" rtl="0" algn="l">
              <a:lnSpc>
                <a:spcPct val="200000"/>
              </a:lnSpc>
              <a:spcBef>
                <a:spcPts val="1000"/>
              </a:spcBef>
              <a:spcAft>
                <a:spcPts val="0"/>
              </a:spcAft>
              <a:buClr>
                <a:schemeClr val="dk1"/>
              </a:buClr>
              <a:buSzPts val="1800"/>
              <a:buChar char="•"/>
            </a:pPr>
            <a:r>
              <a:rPr i="0" lang="en-IN" sz="1800">
                <a:latin typeface="Times New Roman"/>
                <a:ea typeface="Times New Roman"/>
                <a:cs typeface="Times New Roman"/>
                <a:sym typeface="Times New Roman"/>
              </a:rPr>
              <a:t>6) What is the distribution of the room type and its distribution over the location ? </a:t>
            </a:r>
            <a:endParaRPr/>
          </a:p>
          <a:p>
            <a:pPr indent="-152400" lvl="0" marL="228600" rtl="0" algn="l">
              <a:lnSpc>
                <a:spcPct val="170000"/>
              </a:lnSpc>
              <a:spcBef>
                <a:spcPts val="1000"/>
              </a:spcBef>
              <a:spcAft>
                <a:spcPts val="0"/>
              </a:spcAft>
              <a:buClr>
                <a:schemeClr val="dk1"/>
              </a:buClr>
              <a:buSzPts val="1200"/>
              <a:buNone/>
            </a:pPr>
            <a:r>
              <a:t/>
            </a:r>
            <a:endParaRPr b="0" i="0" sz="12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p:nvPr/>
        </p:nvSpPr>
        <p:spPr>
          <a:xfrm>
            <a:off x="128954" y="646429"/>
            <a:ext cx="11863754" cy="42954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7) How does the room type is distributed over Neighborhood Group are the ratios of respective room types more or less same over each neighborhood group ? </a:t>
            </a:r>
            <a:endParaRPr/>
          </a:p>
          <a:p>
            <a:pPr indent="-285750" lvl="0" marL="285750" marR="0" rtl="0" algn="l">
              <a:lnSpc>
                <a:spcPct val="25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8) How the price column is distributed over room type and are there any Surprising items in price column ? </a:t>
            </a:r>
            <a:endParaRPr/>
          </a:p>
          <a:p>
            <a:pPr indent="-285750" lvl="0" marL="285750" marR="0" rtl="0" algn="l">
              <a:lnSpc>
                <a:spcPct val="25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9) Which are the top 5 hosts that have obtained highest no. of reviews ? </a:t>
            </a:r>
            <a:endParaRPr/>
          </a:p>
          <a:p>
            <a:pPr indent="-285750" lvl="0" marL="285750" marR="0" rtl="0" algn="l">
              <a:lnSpc>
                <a:spcPct val="250000"/>
              </a:lnSpc>
              <a:spcBef>
                <a:spcPts val="0"/>
              </a:spcBef>
              <a:spcAft>
                <a:spcPts val="0"/>
              </a:spcAft>
              <a:buClr>
                <a:srgbClr val="212121"/>
              </a:buClr>
              <a:buSzPts val="1600"/>
              <a:buFont typeface="Arial"/>
              <a:buChar char="•"/>
            </a:pPr>
            <a:r>
              <a:rPr lang="en-IN" sz="1600">
                <a:solidFill>
                  <a:srgbClr val="212121"/>
                </a:solidFill>
                <a:latin typeface="Times New Roman"/>
                <a:ea typeface="Times New Roman"/>
                <a:cs typeface="Times New Roman"/>
                <a:sym typeface="Times New Roman"/>
              </a:rPr>
              <a:t>10) What is the average preferred price by customers according to the neighborhood group for each category of Room type?</a:t>
            </a:r>
            <a:endParaRPr/>
          </a:p>
          <a:p>
            <a:pPr indent="-285750" lvl="0" marL="285750" marR="0" rtl="0" algn="l">
              <a:lnSpc>
                <a:spcPct val="250000"/>
              </a:lnSpc>
              <a:spcBef>
                <a:spcPts val="0"/>
              </a:spcBef>
              <a:spcAft>
                <a:spcPts val="0"/>
              </a:spcAft>
              <a:buClr>
                <a:srgbClr val="212121"/>
              </a:buClr>
              <a:buSzPts val="1600"/>
              <a:buFont typeface="Arial"/>
              <a:buChar char="•"/>
            </a:pPr>
            <a:r>
              <a:rPr lang="en-IN" sz="1600">
                <a:solidFill>
                  <a:srgbClr val="212121"/>
                </a:solidFill>
                <a:latin typeface="Times New Roman"/>
                <a:ea typeface="Times New Roman"/>
                <a:cs typeface="Times New Roman"/>
                <a:sym typeface="Times New Roman"/>
              </a:rPr>
              <a:t> 11) What is the average price preferred for Keeping good number of reviews according to neighborhood group ? </a:t>
            </a:r>
            <a:endParaRPr/>
          </a:p>
          <a:p>
            <a:pPr indent="-285750" lvl="0" marL="285750" marR="0" rtl="0" algn="l">
              <a:lnSpc>
                <a:spcPct val="250000"/>
              </a:lnSpc>
              <a:spcBef>
                <a:spcPts val="0"/>
              </a:spcBef>
              <a:spcAft>
                <a:spcPts val="0"/>
              </a:spcAft>
              <a:buClr>
                <a:srgbClr val="212121"/>
              </a:buClr>
              <a:buSzPts val="1600"/>
              <a:buFont typeface="Arial"/>
              <a:buChar char="•"/>
            </a:pPr>
            <a:r>
              <a:rPr lang="en-IN" sz="1600">
                <a:solidFill>
                  <a:srgbClr val="212121"/>
                </a:solidFill>
                <a:latin typeface="Times New Roman"/>
                <a:ea typeface="Times New Roman"/>
                <a:cs typeface="Times New Roman"/>
                <a:sym typeface="Times New Roman"/>
              </a:rPr>
              <a:t>12) Which host are the busiest and why?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p:nvPr/>
        </p:nvSpPr>
        <p:spPr>
          <a:xfrm>
            <a:off x="0" y="0"/>
            <a:ext cx="11085513" cy="2587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0" y="0"/>
            <a:ext cx="11085513" cy="0"/>
          </a:xfrm>
          <a:prstGeom prst="rect">
            <a:avLst/>
          </a:prstGeom>
          <a:solidFill>
            <a:srgbClr val="F7F7F7"/>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br>
              <a:rPr b="0" i="0" lang="en-IN" sz="900" u="none" cap="none" strike="noStrike">
                <a:solidFill>
                  <a:srgbClr val="000000"/>
                </a:solidFill>
                <a:latin typeface="Arial"/>
                <a:ea typeface="Arial"/>
                <a:cs typeface="Arial"/>
                <a:sym typeface="Arial"/>
              </a:rPr>
            </a:b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2" name="Google Shape;162;p13"/>
          <p:cNvSpPr/>
          <p:nvPr/>
        </p:nvSpPr>
        <p:spPr>
          <a:xfrm>
            <a:off x="597877" y="970108"/>
            <a:ext cx="11090031" cy="3600986"/>
          </a:xfrm>
          <a:prstGeom prst="rect">
            <a:avLst/>
          </a:prstGeom>
          <a:solidFill>
            <a:srgbClr val="FFFFFF"/>
          </a:solidFill>
          <a:ln>
            <a:noFill/>
          </a:ln>
        </p:spPr>
        <p:txBody>
          <a:bodyPr anchorCtr="0" anchor="ctr" bIns="0" lIns="91425" spcFirstLastPara="1" rIns="91425" wrap="square" tIns="0">
            <a:spAutoFit/>
          </a:bodyPr>
          <a:lstStyle/>
          <a:p>
            <a:pPr indent="0" lvl="0" marL="0" marR="0" rtl="0" algn="l">
              <a:spcBef>
                <a:spcPts val="0"/>
              </a:spcBef>
              <a:spcAft>
                <a:spcPts val="0"/>
              </a:spcAft>
              <a:buClr>
                <a:srgbClr val="212121"/>
              </a:buClr>
              <a:buSzPts val="1600"/>
              <a:buFont typeface="Times New Roman"/>
              <a:buNone/>
            </a:pPr>
            <a:r>
              <a:rPr b="1" i="0" lang="en-IN" sz="1600" u="none" cap="none" strike="noStrike">
                <a:solidFill>
                  <a:srgbClr val="212121"/>
                </a:solidFill>
                <a:latin typeface="Times New Roman"/>
                <a:ea typeface="Times New Roman"/>
                <a:cs typeface="Times New Roman"/>
                <a:sym typeface="Times New Roman"/>
              </a:rPr>
              <a:t> As</a:t>
            </a:r>
            <a:r>
              <a:rPr b="1" i="0" lang="en-IN" sz="1600" u="none" cap="none" strike="noStrike">
                <a:solidFill>
                  <a:srgbClr val="212121"/>
                </a:solidFill>
                <a:latin typeface="Times New Roman"/>
                <a:ea typeface="Times New Roman"/>
                <a:cs typeface="Times New Roman"/>
                <a:sym typeface="Times New Roman"/>
              </a:rPr>
              <a:t> per the data collected from the collected data  : </a:t>
            </a:r>
            <a:endParaRPr b="1" i="0" sz="1600" u="none" cap="none" strike="noStrike">
              <a:solidFill>
                <a:srgbClr val="21212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600"/>
              <a:buFont typeface="Calibri"/>
              <a:buNone/>
            </a:pPr>
            <a:r>
              <a:t/>
            </a:r>
            <a:endParaRPr b="1" i="0" sz="1600" u="none" cap="none" strike="noStrike">
              <a:solidFill>
                <a:srgbClr val="212121"/>
              </a:solidFill>
              <a:latin typeface="Times New Roman"/>
              <a:ea typeface="Times New Roman"/>
              <a:cs typeface="Times New Roman"/>
              <a:sym typeface="Times New Roman"/>
            </a:endParaRPr>
          </a:p>
          <a:p>
            <a:pPr indent="0" lvl="0" marL="0" marR="0" rtl="0" algn="l">
              <a:spcBef>
                <a:spcPts val="0"/>
              </a:spcBef>
              <a:spcAft>
                <a:spcPts val="0"/>
              </a:spcAft>
              <a:buNone/>
            </a:pPr>
            <a:r>
              <a:rPr b="1" i="0" lang="en-IN" sz="1600" u="none" cap="none" strike="noStrike">
                <a:solidFill>
                  <a:srgbClr val="212121"/>
                </a:solidFill>
                <a:latin typeface="Times New Roman"/>
                <a:ea typeface="Times New Roman"/>
                <a:cs typeface="Times New Roman"/>
                <a:sym typeface="Times New Roman"/>
              </a:rPr>
              <a:t>Michael has</a:t>
            </a:r>
            <a:r>
              <a:rPr b="1" i="0" lang="en-IN" sz="1600" u="none" cap="none" strike="noStrike">
                <a:solidFill>
                  <a:srgbClr val="212121"/>
                </a:solidFill>
                <a:latin typeface="Times New Roman"/>
                <a:ea typeface="Times New Roman"/>
                <a:cs typeface="Times New Roman"/>
                <a:sym typeface="Times New Roman"/>
              </a:rPr>
              <a:t> </a:t>
            </a:r>
            <a:r>
              <a:rPr b="1" i="0" lang="en-IN" sz="1600" u="none" cap="none" strike="noStrike">
                <a:solidFill>
                  <a:srgbClr val="212121"/>
                </a:solidFill>
                <a:latin typeface="Times New Roman"/>
                <a:ea typeface="Times New Roman"/>
                <a:cs typeface="Times New Roman"/>
                <a:sym typeface="Times New Roman"/>
              </a:rPr>
              <a:t>417 apartments</a:t>
            </a:r>
            <a:r>
              <a:rPr b="1" i="0" lang="en-IN" sz="1600" u="none" cap="none" strike="noStrike">
                <a:solidFill>
                  <a:srgbClr val="212121"/>
                </a:solidFill>
                <a:latin typeface="Times New Roman"/>
                <a:ea typeface="Times New Roman"/>
                <a:cs typeface="Times New Roman"/>
                <a:sym typeface="Times New Roman"/>
              </a:rPr>
              <a:t> , </a:t>
            </a:r>
            <a:r>
              <a:rPr b="1" lang="en-IN" sz="1600">
                <a:solidFill>
                  <a:srgbClr val="212121"/>
                </a:solidFill>
                <a:latin typeface="Times New Roman"/>
                <a:ea typeface="Times New Roman"/>
                <a:cs typeface="Times New Roman"/>
                <a:sym typeface="Times New Roman"/>
              </a:rPr>
              <a:t>David has 403 apartments, Sonder (NYC) has 327 apartments, John has - 294 apartments</a:t>
            </a:r>
            <a:endParaRPr/>
          </a:p>
          <a:p>
            <a:pPr indent="0" lvl="0" marL="0" marR="0" rtl="0" algn="l">
              <a:spcBef>
                <a:spcPts val="0"/>
              </a:spcBef>
              <a:spcAft>
                <a:spcPts val="0"/>
              </a:spcAft>
              <a:buNone/>
            </a:pPr>
            <a:r>
              <a:t/>
            </a:r>
            <a:endParaRPr sz="1800">
              <a:solidFill>
                <a:srgbClr val="212121"/>
              </a:solidFill>
              <a:latin typeface="Arial"/>
              <a:ea typeface="Arial"/>
              <a:cs typeface="Arial"/>
              <a:sym typeface="Arial"/>
            </a:endParaRPr>
          </a:p>
          <a:p>
            <a:pPr indent="0" lvl="0" marL="0" marR="0" rtl="0" algn="l">
              <a:spcBef>
                <a:spcPts val="0"/>
              </a:spcBef>
              <a:spcAft>
                <a:spcPts val="0"/>
              </a:spcAft>
              <a:buClr>
                <a:schemeClr val="dk1"/>
              </a:buClr>
              <a:buSzPts val="1600"/>
              <a:buFont typeface="Calibri"/>
              <a:buNone/>
            </a:pPr>
            <a:r>
              <a:t/>
            </a:r>
            <a:endParaRPr b="0" i="0" sz="1600" u="none" cap="none" strike="noStrike">
              <a:solidFill>
                <a:srgbClr val="212121"/>
              </a:solidFill>
              <a:latin typeface="Times New Roman"/>
              <a:ea typeface="Times New Roman"/>
              <a:cs typeface="Times New Roman"/>
              <a:sym typeface="Times New Roman"/>
            </a:endParaRPr>
          </a:p>
          <a:p>
            <a:pPr indent="0" lvl="0" marL="0" marR="0" rtl="0" algn="l">
              <a:spcBef>
                <a:spcPts val="0"/>
              </a:spcBef>
              <a:spcAft>
                <a:spcPts val="0"/>
              </a:spcAft>
              <a:buNone/>
            </a:pPr>
            <a:r>
              <a:rPr lang="en-IN" sz="1600">
                <a:solidFill>
                  <a:schemeClr val="dk1"/>
                </a:solidFill>
                <a:latin typeface="Times New Roman"/>
                <a:ea typeface="Times New Roman"/>
                <a:cs typeface="Times New Roman"/>
                <a:sym typeface="Times New Roman"/>
              </a:rPr>
              <a:t>From this we can see that host name Michael its appearing 417 times in the host name column , so this might imply that Michael is having highest number of rooms , but from the host id column its showing highest appearance of any hostbid is 327 .</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600">
                <a:solidFill>
                  <a:schemeClr val="dk1"/>
                </a:solidFill>
                <a:latin typeface="Times New Roman"/>
                <a:ea typeface="Times New Roman"/>
                <a:cs typeface="Times New Roman"/>
                <a:sym typeface="Times New Roman"/>
              </a:rPr>
              <a:t>So this clearly implies that there can be multiple person may have same name that's why we are getting different highest appearance in host name as compared to host id</a:t>
            </a:r>
            <a:endParaRPr sz="1600">
              <a:solidFill>
                <a:schemeClr val="dk1"/>
              </a:solidFill>
              <a:latin typeface="Times New Roman"/>
              <a:ea typeface="Times New Roman"/>
              <a:cs typeface="Times New Roman"/>
              <a:sym typeface="Times New Roman"/>
            </a:endParaRPr>
          </a:p>
          <a:p>
            <a:pPr indent="0" lvl="0" marL="0" marR="0" rtl="0" algn="l">
              <a:lnSpc>
                <a:spcPct val="300000"/>
              </a:lnSpc>
              <a:spcBef>
                <a:spcPts val="0"/>
              </a:spcBef>
              <a:spcAft>
                <a:spcPts val="0"/>
              </a:spcAft>
              <a:buClr>
                <a:schemeClr val="dk1"/>
              </a:buClr>
              <a:buSzPts val="1800"/>
              <a:buFont typeface="Calibri"/>
              <a:buNone/>
            </a:pPr>
            <a:r>
              <a:t/>
            </a:r>
            <a:endParaRPr b="0" i="0" sz="1800" u="none" cap="none" strike="noStrike">
              <a:solidFill>
                <a:srgbClr val="212121"/>
              </a:solidFill>
              <a:latin typeface="Arial"/>
              <a:ea typeface="Arial"/>
              <a:cs typeface="Arial"/>
              <a:sym typeface="Arial"/>
            </a:endParaRPr>
          </a:p>
          <a:p>
            <a:pPr indent="0" lvl="0" marL="0" marR="0" rtl="0" algn="ctr">
              <a:spcBef>
                <a:spcPts val="0"/>
              </a:spcBef>
              <a:spcAft>
                <a:spcPts val="0"/>
              </a:spcAft>
              <a:buClr>
                <a:schemeClr val="dk1"/>
              </a:buClr>
              <a:buSzPts val="1800"/>
              <a:buFont typeface="Calibri"/>
              <a:buNone/>
            </a:pPr>
            <a:r>
              <a:t/>
            </a:r>
            <a:endParaRPr b="1" i="0" sz="1800" u="none" cap="none" strike="noStrike">
              <a:solidFill>
                <a:srgbClr val="212121"/>
              </a:solidFill>
              <a:latin typeface="Arial"/>
              <a:ea typeface="Arial"/>
              <a:cs typeface="Arial"/>
              <a:sym typeface="Arial"/>
            </a:endParaRPr>
          </a:p>
        </p:txBody>
      </p:sp>
      <p:sp>
        <p:nvSpPr>
          <p:cNvPr id="163" name="Google Shape;163;p13"/>
          <p:cNvSpPr/>
          <p:nvPr/>
        </p:nvSpPr>
        <p:spPr>
          <a:xfrm>
            <a:off x="2825262" y="574393"/>
            <a:ext cx="644768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2E75B5"/>
                </a:solidFill>
                <a:latin typeface="Arial"/>
                <a:ea typeface="Arial"/>
                <a:cs typeface="Arial"/>
                <a:sym typeface="Arial"/>
              </a:rPr>
              <a:t>Which hosts are having highest number of apartments </a:t>
            </a:r>
            <a:endParaRPr sz="1800">
              <a:solidFill>
                <a:srgbClr val="2E75B5"/>
              </a:solidFill>
              <a:latin typeface="Calibri"/>
              <a:ea typeface="Calibri"/>
              <a:cs typeface="Calibri"/>
              <a:sym typeface="Calibri"/>
            </a:endParaRPr>
          </a:p>
        </p:txBody>
      </p:sp>
      <p:graphicFrame>
        <p:nvGraphicFramePr>
          <p:cNvPr id="164" name="Google Shape;164;p13"/>
          <p:cNvGraphicFramePr/>
          <p:nvPr/>
        </p:nvGraphicFramePr>
        <p:xfrm>
          <a:off x="3528646" y="3141785"/>
          <a:ext cx="4278923" cy="3716215"/>
        </p:xfrm>
        <a:graphic>
          <a:graphicData uri="http://schemas.openxmlformats.org/drawingml/2006/chart">
            <c:chart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p:nvPr/>
        </p:nvSpPr>
        <p:spPr>
          <a:xfrm>
            <a:off x="460375" y="425655"/>
            <a:ext cx="11719902" cy="510909"/>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None/>
            </a:pPr>
            <a:r>
              <a:rPr b="1" lang="en-IN" sz="1600">
                <a:solidFill>
                  <a:srgbClr val="2E75B5"/>
                </a:solidFill>
                <a:latin typeface="Times New Roman"/>
                <a:ea typeface="Times New Roman"/>
                <a:cs typeface="Times New Roman"/>
                <a:sym typeface="Times New Roman"/>
              </a:rPr>
              <a:t>Which are the top 10 neighborhood which are having maximum number of apartments for airbnb in the respective neighborhood ?</a:t>
            </a:r>
            <a:endParaRPr sz="1600">
              <a:solidFill>
                <a:srgbClr val="2E75B5"/>
              </a:solidFill>
              <a:latin typeface="Times New Roman"/>
              <a:ea typeface="Times New Roman"/>
              <a:cs typeface="Times New Roman"/>
              <a:sym typeface="Times New Roman"/>
            </a:endParaRPr>
          </a:p>
        </p:txBody>
      </p:sp>
      <p:sp>
        <p:nvSpPr>
          <p:cNvPr descr="data:image/png;base64,iVBORw0KGgoAAAANSUhEUgAAAX0AAAFRCAYAAACYF30cAAAABHNCSVQICAgIfAhkiAAAAAlwSFlzAAALEgAACxIB0t1+/AAAADh0RVh0U29mdHdhcmUAbWF0cGxvdGxpYiB2ZXJzaW9uMy4yLjIsIGh0dHA6Ly9tYXRwbG90bGliLm9yZy+WH4yJAAAgAElEQVR4nO3deZhlVX3v//eHGQUEpCUIxEYFDBIF0qACSRQuCIICTkGN8CCKJhjRG2PAe39BHCIao2IcIgoKRkBw+IGAAgKKoAzNIJNy6ShcQIQWZHACwc/9Y61Dny6qu6rpOmsfan9ez1NPnb32PrW+p07V9+y99hpkm4iI6IcVug4gIiLaSdKPiOiRJP2IiB5J0o+I6JEk/YiIHlmp6wCWZr311vPcuXO7DiMi4nHl8ssv/6XtOZPtG+ukP3fuXObPn991GBERjyuSbl7SvjTvRET0yLSTvqQVJV0p6fS6vYmkSyQtkPQVSavU8lXr9oK6f+7Qzzislt8g6cUz/WIiImLpluVM/xDgx0PbHwI+ZvuZwK+AA2v5gcCvavnH6nFI2gLYF3g2sBvwaUkrLl/4ERGxLKaV9CVtBOwBfL5uC9gJ+Go95Dhg7/p4r7pN3b9zPX4v4CTbD9j+GbAA2G4mXkREREzPdM/0Pw68C/hj3X4ycI/th+r2rcCG9fGGwC0Adf+99fhHyid5ziMkHSRpvqT5CxcuXIaXEhERU5ky6UvaE7jT9uUN4sH20bbn2Z43Z86kPY4iIuIxmk6XzR2Al0l6CbAasBZwFLC2pJXq2fxGwG31+NuAjYFbJa0EPAm4a6h8YPg5ERHRwJRn+rYPs72R7bmUG7Hn2X4dcD7wynrY/sCp9fFpdZu6/zyX+ZtPA/atvXs2ATYFLp2xVxIREVNansFZ/wycJOn9wJXAMbX8GOBLkhYAd1M+KLB9naSTgeuBh4CDbT+8HPVHRMQy0jgvojJv3jxPNSJ37qFnLHc9Nx25x3L/jIiIcSHpctvzJtuXEbkRET2SpB8R0SNJ+hERPZKkHxHRI0n6ERE9kqQfEdEjSfoRET2SpB8R0SNJ+hERPZKkHxHRI2O9MPrjRaaCiIjHi5zpR0T0SJJ+RESPJOlHRPRIkn5ERI8k6UdE9EiSfkREjyTpR0T0yJRJX9Jqki6V9CNJ10k6opZ/UdLPJF1Vv7aq5ZL0CUkLJF0taZuhn7W/pBvr1/5LqjMiIkZjOoOzHgB2sv1rSSsDF0r6Vt33T7a/OuH43YFN69fzgM8Az5O0LnA4MA8wcLmk02z/aiZeSERETG3KM30Xv66bK9evpa2mvhdwfH3excDakjYAXgycY/vumujPAXZbvvAjImJZTKtNX9KKkq4C7qQk7kvqrg/UJpyPSVq1lm0I3DL09Ftr2ZLKJ9Z1kKT5kuYvXLhwGV9OREQszbSSvu2HbW8FbARsJ2lL4DDgWcC2wLrAP89EQLaPtj3P9rw5c+bMxI+MiIhqmXrv2L4HOB/YzfbttQnnAeALwHb1sNuAjYeetlEtW1J5REQ0Mp3eO3MkrV0frw7sAvykttMjScDewLX1KacB+9VePM8H7rV9O3AWsKukdSStA+xayyIiopHp9N7ZADhO0oqUD4mTbZ8u6TxJcwABVwFvqcefCbwEWAD8FjgAwPbdkt4HXFaPe6/tu2fupURExFSmTPq2rwa2nqR8pyUcb+DgJew7Fjh2GWOMiIgZkhG5ERE9kqQfEdEjSfoRET2SpB8R0SNJ+hERPZKkHxHRI0n6ERE9kqQfEdEjSfoRET2SpB8R0SNJ+hERPZKkHxHRI0n6ERE9kqQfEdEjSfoRET2SpB8R0SNJ+hERPTKdNXJXk3SppB9Juk7SEbV8E0mXSFog6SuSVqnlq9btBXX/3KGfdVgtv0HSi0f1oiIiYnLTOdN/ANjJ9nOBrYDd6oLnHwI+ZvuZwK+AA+vxBwK/quUfq8chaQtgX+DZwG7Ap+u6uxER0ciUSd/Fr+vmyvXLwE7AV2v5ccDe9fFedZu6f2dJquUn2X7A9s8oC6dvNyOvIiIipmVabfqSVpR0FXAncA7w38A9th+qh9wKbFgfbwjcAlD33ws8ebh8kucM13WQpPmS5i9cuHDZX1FERCzRtJK+7YdtbwVsRDk7f9aoArJ9tO15tufNmTNnVNVERPTSMvXesX0PcD7wAmBtSSvVXRsBt9XHtwEbA9T9TwLuGi6f5DkREdHAdHrvzJG0dn28OrAL8GNK8n9lPWx/4NT6+LS6Td1/nm3X8n1r755NgE2BS2fqhURExNRWmvoQNgCOqz1tVgBOtn26pOuBkyS9H7gSOKYefwzwJUkLgLspPXawfZ2kk4HrgYeAg20/PLMvJyIilmbKpG/7amDrScp/yiS9b2z/HnjVEn7WB4APLHuYERExEzIiNyKiR5L0IyJ6JEk/IqJHkvQjInokST8iokeS9CMieiRJPyKiR5L0IyJ6JEk/IqJHkvQjInokST8iokeS9CMiemQ6s2zG48TcQ89Y7p9x05F7zEAkETGucqYfEdEjSfoRET2SpB8R0SNJ+hERPZKkHxHRI9NZGH1jSedLul7SdZIOqeXvkXSbpKvq10uGnnOYpAWSbpD04qHy3WrZAkmHjuYlRUTEkkyny+ZDwD/avkLSmsDlks6p+z5m+yPDB0vagrIY+rOBpwLfkbRZ3f0pYBfgVuAySafZvn4mXkhERExtOguj3w7cXh/fL+nHwIZLecpewEm2HwB+JmkBixZQX1AXVEfSSfXYJP2IiEaWqU1f0lxga+CSWvRWSVdLOlbSOrVsQ+CWoafdWsuWVD6xjoMkzZc0f+HChcsSXkRETGHaSV/SGsDXgLfbvg/4DPAMYCvKlcC/z0RAto+2Pc/2vDlz5szEj4yIiGpa0zBIWpmS8L9s++sAtu8Y2v854PS6eRuw8dDTN6plLKU8ZolMBREx3qbTe0fAMcCPbX90qHyDocP2Aa6tj08D9pW0qqRNgE2BS4HLgE0lbSJpFcrN3tNm5mVERMR0TOdMfwfg9cA1kq6qZe8GXiNpK8DATcCbAWxfJ+lkyg3ah4CDbT8MIOmtwFnAisCxtq+bwdcSERFTmE7vnQsBTbLrzKU85wPAByYpP3Npz4uIiNHKiNyIiB5J0o+I6JEk/YiIHknSj4jokST9iIgeSdKPiOiRJP2IiB5J0o+I6JEk/YiIHknSj4jokST9iIgeSdKPiOiRJP2IiB5J0o+I6JEk/YiIHknSj4jokST9iIgemc4auRtLOl/S9ZKuk3RILV9X0jmSbqzf16nlkvQJSQskXS1pm6GftX89/kZJ+4/uZUVExGSmc6b/EPCPtrcAng8cLGkL4FDgXNubAufWbYDdKYuhbwocBHwGyocEcDjwPGA74PDBB0VERLQxZdK3fbvtK+rj+4EfAxsCewHH1cOOA/auj/cCjndxMbC2pA2AFwPn2L7b9q+Ac4DdZvTVRETEUi1Tm76kucDWwCXA+rZvr7t+AaxfH28I3DL0tFtr2ZLKJ9ZxkKT5kuYvXLhwWcKLiIgpTDvpS1oD+Brwdtv3De+zbcAzEZDto23Psz1vzpw5M/EjIyKiWmk6B0lamZLwv2z767X4Dkkb2L69Nt/cWctvAzYeevpGtew24IUTyr/72EOPWLK5h56xXM+/6cg9Oo9hpuKIGDad3jsCjgF+bPujQ7tOAwY9cPYHTh0q36/24nk+cG9tBjoL2FXSOvUG7q61LCIiGpnOmf4OwOuBayRdVcveDRwJnCzpQOBm4NV135nAS4AFwG+BAwBs3y3pfcBl9bj32r57Rl5FRERMy5RJ3/aFgJawe+dJjjdw8BJ+1rHAscsSYEREzJyMyI2I6JEk/YiIHplW752IePwah55MMT5yph8R0SNJ+hERPZLmnYgYuQxUGx8504+I6JEk/YiIHknSj4jokST9iIgeSdKPiOiRJP2IiB5J0o+I6JEk/YiIHknSj4jokST9iIgeSdKPiOiRKefekXQssCdwp+0ta9l7gDcBC+th77Z9Zt13GHAg8DDwNttn1fLdgKOAFYHP2z5yZl9KRMTSZZrp6U249kXgk8DxE8o/ZvsjwwWStgD2BZ4NPBX4jqTN6u5PAbsAtwKXSTrN9vXLEXtExONO15PPTWeN3AskzZ3mz9sLOMn2A8DPJC0Atqv7Ftj+KYCkk+qxSfoREQ0tT5v+WyVdLelYSevUsg2BW4aOubWWLak8IiIaeqxJ/zPAM4CtgNuBf5+pgCQdJGm+pPkLFy6c+gkRETFtjynp277D9sO2/wh8jkVNOLcBGw8dulEtW1L5ZD/7aNvzbM+bM2fOYwkvIiKW4DElfUkbDG3uA1xbH58G7CtpVUmbAJsClwKXAZtK2kTSKpSbvac99rAjIuKxmE6XzROBFwLrSboVOBx4oaStAAM3AW8GsH2dpJMpN2gfAg62/XD9OW8FzqJ02TzW9nUz/moiImKpptN75zWTFB+zlOM/AHxgkvIzgTOXKbqIiJhRGZEbEdEjSfoRET2SpB8R0SNJ+hERPZKkHxHRI0n6ERE9kqQfEdEjSfoRET2SpB8R0SNJ+hERPZKkHxHRI0n6ERE9kqQfEdEjSfoRET2SpB8R0SNJ+hERPZKkHxHRI0n6ERE9MmXSl3SspDslXTtUtq6kcyTdWL+vU8sl6ROSFki6WtI2Q8/Zvx5/o6T9R/NyIiJiaaZzpv9FYLcJZYcC59reFDi3bgPsDmxavw4CPgPlQ4KyoPrzgO2AwwcfFBER0c6USd/2BcDdE4r3Ao6rj48D9h4qP97FxcDakjYAXgycY/tu278CzuHRHyQRETFij7VNf33bt9fHvwDWr483BG4ZOu7WWrak8keRdJCk+ZLmL1y48DGGFxERk1nuG7m2DXgGYhn8vKNtz7M9b86cOTP1YyMigsee9O+ozTbU73fW8tuAjYeO26iWLak8IiIaeqxJ/zRg0ANnf+DUofL9ai+e5wP31mags4BdJa1Tb+DuWssiIqKhlaY6QNKJwAuB9STdSumFcyRwsqQDgZuBV9fDzwReAiwAfgscAGD7bknvAy6rx73X9sSbwxERMWJTJn3br1nCrp0nOdbAwUv4OccCxy5TdBERMaMyIjciokeS9CMieiRJPyKiR5L0IyJ6JEk/IqJHkvQjInokST8iokeS9CMieiRJPyKiR5L0IyJ6JEk/IqJHkvQjInokST8iokeS9CMieiRJPyKiR5L0IyJ6JEk/IqJHlivpS7pJ0jWSrpI0v5atK+kcSTfW7+vUckn6hKQFkq6WtM1MvICIiJi+mTjTf5HtrWzPq9uHAufa3hQ4t24D7A5sWr8OAj4zA3VHRMQyGEXzzl7AcfXxccDeQ+XHu7gYWFvSBiOoPyIilmB5k76BsyVdLumgWra+7dvr418A69fHGwK3DD331lq2GEkHSZovaf7ChQuXM7yIiBi20nI+f0fbt0l6CnCOpJ8M77RtSV6WH2j7aOBogHnz5i3TcyMiYumW60zf9m31+53AN4DtgDsGzTb1+5318NuAjYeevlEti4iIRh5z0pf0RElrDh4DuwLXAqcB+9fD9gdOrY9PA/arvXieD9w71AwUERENLE/zzvrANyQNfs4Jtr8t6TLgZEkHAjcDr67Hnwm8BFgA/BY4YDnqjoiIx+AxJ33bPwWeO0n5XcDOk5QbOPix1hcREcsvI3IjInokST8iokeS9CMieiRJPyKiR5L0IyJ6JEk/IqJHkvQjInokST8iokeS9CMieiRJPyKiR5L0IyJ6JEk/IqJHkvQjInokST8iokeS9CMieiRJPyKiR5L0IyJ6JEk/IqJHmid9SbtJukHSAkmHtq4/IqLPmiZ9SSsCnwJ2B7YAXiNpi5YxRET0Wesz/e2ABbZ/avtB4CRgr8YxRET0lmy3q0x6JbCb7TfW7dcDz7P91qFjDgIOqpubAzcsZ7XrAb9czp8xE8YhjnGIAcYjjnGIAcYjjnGIAcYjjnGIAZY/jqfZnjPZjpWW44eOhO2jgaNn6udJmm973kz9vMdzHOMQw7jEMQ4xjEsc4xDDuMQxDjGMOo7WzTu3ARsPbW9UyyIiooHWSf8yYFNJm0haBdgXOK1xDBERvdW0ecf2Q5LeCpwFrAgca/u6EVc7Y01Fy2kc4hiHGGA84hiHGGA84hiHGGA84hiHGGCEcTS9kRsREd3KiNyIiB5J0o+I6JEk/YgIQNI6kp7TdRyjlqQfvSBpM0nnSrq2bj9H0v/uKJbtJb1W0n6Dr8b1j8XvYhzikPRdSWtJWhe4AvicpI+2jKG1WXkjV9I2kxTfC9xs+6GGcXzJ9uunKhtxDGsD+wFzGeqtZfttrWKocbzX9r8Mba8IHG/7dY3q/x7wT8BnbW9dy661vWWL+ofi+BLwDOAq4OFa7Jbvxxj9LjqPQ9KVtreW9EZgY9uHS7radidn/JK259H/q8fPZB1jNyJ3hnwa2Aa4GhCwJXAd8CRJf2f77EZxPHt4oya6v2hU98CZwMXANcAfG9c9bGNJh9n+oKRVgZOBKxvW/wTbl0oaLmt2AjBkHrCFuz3bGpffxTjEsZKkDYBXA/+rcd2LWdIJAZCkPw0/Bw4cjAGoM3m+F3gX8HVgpElf0mHAu4HVJd03KAYepH0/4NVs/8/GdU7mDcCX6+/mRcCZtj/esP5fSnoG5Z9oMA/U7Q3rH7gW+JOO6h4Yl9/FOMRxBGXc0IW2L5P0dODGxjEMNDkhmK3NO4+6RByUSbrK9laN4vig7cNa1LWUGN4B/Bo4HXhgUG777kb1Dze1rQx8FrgIOKbGcUWjOJ5O+cDdHvgV8DPgb23f1KL+oTjOB7YCLmXx9+NlDWMYl99F53FI2sH2RVOVNYrlFOBttkf6wTdbk/7JwF2UqZsB/oYya93rKZ/o2zaMZUPgaSzeRndBw/oPBj4A3EM9oyoh+OmN6j9/Kbtte6cWcQxIeiKwgu37W9Y7VP9fT1Zu+3sdxNLp72Ic4pB0he1tpiprFEuTE4LZmvRXB/4e2LEWXURp5/89pR3x143iOJIyv9D1LH7TruVZ3U+B7WyPw3SxzUlaatOW7eY9NSQ9DdjU9nckPQFYsWXCW8Lv5F7gcttXdVT/I1q8J5JeQLnCeDvwsaFdawH72H7uqGOYJKYmJwSzrk2/3iw90/aLgH+f5JAmCb/aB9jc9gNTHjk6C4Dfdlg/AJL+Ffiw7Xvq9jrAP9oedRe9Nev3zYFtWTTB30spZ1RNSXoTZb2IdSk37TYE/hPYuWEY8+rXN+v2npROD2+RdIrtD4+4/nF4T1YB1qDkwDWHyu8DXtkohomeCVxge6T3FGbrmf65wMtt39txHN8CXtXqymIJMXyD0ovofBa/ZGzdZfPKQbe8obJml9GSLgD2GJxRS1oTOMP2X7WofyiOqygryF0y1E3xGtt/3jCGC4CXDP4uJa0BnAHsRjnbb7KE6Ti8J5KeZvvmVvUtjaQjgL+kdNm8HLgA+P5MX33NujP96tfANZLOAX4zKGyd6Chn2FfVD6GuEu7/X7+6tqKkVQdXPbUJbtWG9a9P6T018GAta+0B2w8OuilKWolF91paeQpDf4/AH4D1bf9OUsur0nF4T1aVdDSP7hvf9F5TrfNweOR/402UMQwfp8xIPGNma9L/ev3q2ml0vF6A7ePqH9Gf2l7epSeXx5eBcyV9oW4fABzXsP7jgUvrlQ/A3sAXG9Y/8D1Jg+68u1DuPX1ziufMtC8Dl0g6tW6/FDih3lC9vmEc4/CenEJpXvs8i+67daKORt6B0ux0JfBO4PszXs9sbN6JRSS9FPgIsIrtTSRtBby35c3koVh2Z1Hb9Tm2z2pc/zaUy2cobactB4cNYlgBOBDYlTJ24yzg860Ha0nalnIjE+Ai2/Nb1j8UR6fviaTLbbceMDkpSVdQBqedAXwP+OEo7gfOyqQv6WdMcsncqpviUBybAh8EtgBW6yIOSZcDOwHf7XLIfVckrWX7vjq3yqO0Gq8wjiQ9hcX/Lv9vo3o7f0+G6n4bcCfwDToYxzJJXGtRzvZ3BF4F3Gl7x6U/a9nM1uad4QWFV6P88ib9AxuxLwCHU7qEvYjSpNF6krs/2L53wlD3ZtMxSLrQ9o6S7mfxD2JRuq+uNeIQTqD0Trl8qP7BL8NA6xOBHYD3sGjsxuD30PJE4GWUnm1PpSS8PwV+woRpQ0ZoHN6TQd2Dev9paF/zvwsASVtSrnr+mpLDbiHNO49dF5dxgzqHe2e0jkPSMcC5wKHAKyhnNivbfkurGGIRST8B3kFJOo+0Idu+q2EMP6Jc/X2nTjb2IspI2ANbxRCPJul0SpL/PnCZ7T+Mop5ZeaY/Yej/CpRPzS5e6wO1DfdGlbWBb6PcpGnpHygTST0AnEhpQ35f4xiQ9D4WtVP+ZqrjZ7DepwH3DLrv1gS3N3AT8CnbDy7l6aNwr+1vNa5zoj/YvkvSCpJWsH2+pGbzII3TeyLp5ZMU3wtcY/vOVnEA2N5T0irAZsDmkm4YReKflWf6E4b+P0T5Y/pI694r9WbZj4G1KYn2SZQBShe3jGMcSDqAcun6AuB+ytnMBbZPXeoTl7/eSygjLH9eb2J/h3Kf5TmU5PfGUdY/FMfgROTVlC54X2fxNuQmcxDVWL5DSbIfpExPciewre3tl/rEmat/LN6TGssZlL/JQc54IeUqbBNKh4cvNYzlryk9mm6iNDttDOw/09O2zMqkP47qGf8atu+b8uCZqe+bLKX/dxe9dwAk/Qkl8b0TWMf2mlM8ZXnre2RudEkfAf5o+131/bjKjeZNH6c5iGrXzN9TEsvrKCcjX27VxDQu70mt/yxgP9t31O31KYn3NZSTkpZz+18OvHZwcippM+DEmW4Onq3NO0+m3EDdkZL4LqR8ajdrN61xnAC8hdJ2exmwlqSjbP9bg+o/0qCOaZP0eUovpjsoZ/mvpKxUNPKqhx7vBBwGYPuPE25uj1SdFmQsTGheazlWYmAs3pNq40HCr+6sZXdLGkmb+lKsPNwaYfv/SFp5piuZlUmfMrvmBZQbl1DOZr4C/I/GcWxRu6a9DvgW5Wbq5cDIk77t76nx6lRTeDKlWeMe4G7gl26zitl5KrOu3g6sA5wHoLJwRuv2/C7nIGKSHlSP7KJNT6qBcXpPvltvoJ5St19Ry55I+VttaX49Ofqvuv06YMbHT8zK5p3J+qG3nt+k1nkdZarUE4BP1kT8IzecwU/ShcBOHdywnJSkPwNeTOnBsqLtjUZcnyhTa28AnGz7tlq+NfCUDgaIdToH0TgYp/ekxvIKSt94KDPyfq31YLkay6rAwSyaHfj7jODG9mw90z9b0r6UJfmgNCU0/eeuPku5KfMj4ILaa6FJm/6QnwIXSTqNxechajqlsKQ9KTdy/4pyY/s8RtAHeaL6z3vSJOXNR+NWnc1BtKTBUAOtBiSN03tSY/lq/eraW+r/5SP/m5IOAY6ayUpm1Zn+0OWrgCdS2tJF6bb564aXr0skaaVGzRqD+g6frNz2Ea1iqHF8ktoH2fbPW9Y9TiT9M2Wum+E5iL5p+0MN6h6MVJ+s4bzpALGujcGgwclimmxBl0ddGS53PbMp6Y+b2hPgX4Gn2t5dZa3eF9g+puPQokOSdmPR/aXmcxDFeJH0GuC1lGad4avfNSk9m2Z0rYVZmfTrUPerbP9G0t8C2wAfbzW3yFAc36Kc0f0v289VmUb3ypb3FiTNoSwI/2wWn2el9TKFLwc+RJnWVzQ+o5J0iO2jpiprEMeHbP/zVGUjqvtZtn8yYfDiI1qOFajxjMt7siNlJbMvSFoPWNP2zxrW/zTKuIAPUjp7DNwPXD3TLQOzNelfDTyXMtjji5RpU19te9LlyEYYx2W2tx2+RFPDhdlrfWdTei69k9J9dH9gYYskMyGOBcBLbf+4Zb1D9Te5dH6McTzSb33EdR9t+6AljBloOlagxtP5e1KbP+dRVrjbTNJTgVNs7zDFUx+3ZuuN3IdsW9JelF4zx0jqYl6R39QxAwaQ9HzKEO+Wnlxf/yEua21+T9JljWMAuKOLhD906bxJvZk9sBal62irOP6OMnf+0+tJycCalB4jLXwOuh8zMC7vSbUPsDV1zIjLKOGRDhicaCldaQGY6avh2Zr075d0GPC3wF/VkX4zPshhGv6RsojKMyRdBMyh/fqbgwEmt0vaA/g5DWcc1aK5TeZL+gplFa/h6QdGvdjNDyj9wddj8TWT76esC9vKCZSxGo+6hG/VawY4WmVpxJOAE7q66mJ83hOAB+sJ4uDE7ImN68d1VLrK/FS3A19i0WjpDWa6vtnavPMnlDOJy2x/X9KfAi+0fXwHsaxEWQBawEgmUJqi/j0pN4c2Bv6DcjZ1hO0mK3pp0UpZk7HtNzSK44nA7+qoz82AZwHfavV+aAzmkK9xbA7sS+kn/wfKJHwn2b6pRf0TYun0PakxvBPYFNiF8oH8BsoH4n+0imEolkeN4RnFuJ5ZmfQHVBYkGF73sumlY72MPwn4iu3/bll3LE5lXpO/pIwAvYgyLcaDrUYrSzrdZRbFybpNdtJdUtJzKR8ArwZ+0bodu+v3ZCiOXRhaycz2OS3rH4rjB8CnKDnDlPl/DvYMT4Q3K5t3JL0ZOIIyqdTgU62LhRFeSjmjOlnSHyk3VE9u0YtI0n+w9HbCpovES/ow8H7gd8C3KTfZ32H7v5b6xBkMwfZv672dT9v+sKSrGtWN7T3r900eFdgUg6ZGoTZ5PoWyEPkTKXPONA+jy/dkoCb5ThL9BK+lDMQ6ivK/e1Etm1GtV3Fq5Z3Alrbn2t6kfjU/k7J9s+0Pu8yS91pKomvVFWw+ZZ6fy4GXDT0efLW2q8sMo3tSRik/k8VXKxo1SXoBpZ30jFq2YsPKP7+E8o0o80S1iuMvJX0auJVFC29vbnufVjEsHk4374mk+yXdN8nX/ZJaj5oHwPZNtveyvZ7tObb3HkWz26w80wf+G/ht10HAI31w/6Z+PUzpMz9yth+ZPVHS24e3OzL4W9uD0iVu4hKOo/Z2ymyO37B9naSns2gO9RZWlvRflGl8/whQB+udDry3RQCSbgFupjQfvMeNFwmZxCF09J54aErvLrruDpP0riIO6SsAAA75SURBVHqVM+nV+Uxflc/KNn2ViZu+AFzC4j1FWjdpXELpNXQKpV3/py3rH4qj8wm9JB1JWbjjd8B2lPl3Trf9vMZxPMF28xMClU+4z1Lar/cFnkdp7vs726c3iuFptm9uUdfjSdf/H5JeavubkvafbP9Mn7DN1qR/KWUO/WsYWgS89dmupGfbvq5lnUuIo/OkX+NYl7Jc4MOSngCsZfsXjep+AXAMZSGbP603Md9s++9b1D8Uxyco/cKfRhkw2LtV1AY0PqPFx+L/o5XZ2ryzsu3/2XUQwDclfQ34gu3rW1Y8YcDHE4baKTuZUErSfkOPh3e16kb7ccqUzqcB2P6RpL9qVPfwjXVRFpO5AnitpNfWeJpehY6JL1OudvZkaLR4i4q1+Nq4a0/YbjF+ZDiWpXaf9gyvcjdbk/63JB0EfJPFm3daj/YbdIn7fO0tcSylT/TIbxR5xMsQPgbbDj1eDdiZkviajZ2wfcuED5yHW9XN4othzPjCGMtC0g62L5qqrIEuR4u/dOjx9yZsm7KGcSsvAG6hjJm4hMlnQZ0xs7V5Z7IeMp30hR5QWfT4BEpb9leB99le0FU8XZO0NuUDcLdG9X2VMk/5Jynt6YcA82zv26L+cTJZc0YXTRySLrb9fJV1aj9BGS3+VdvPaBlH11RWuNuF0i//OZSeTCeOqml4Vp7pT9YXugv1zdyDMmf6XMqQ8y9TBqScCWzWWXDd+w1lZsFW3kLp/7whcBtwNmWVot6o9zW2B+ZIGm7+XIuG3VeHvF/SkyjTlQxGi7+jgzg6ZfthytiVb6usnvUaypKNR9j+5EzXNyuTPoCkLSltp8M3iFpPw3AjpQvav9n+wVD5V1u2J48DSd9k0T2GFSjvzclLfsaM1XsqZZDLRcABHpNlIzuyCrAG5f9+uPnvPtrPCcVQr6V7gbFZOL4LNdnvQUn4cylXPt8YSV2ztHnncOCFlMRyJrA7cKHtpn/Yktaw/euWdY6r2rw18BBws+1bG9S7J+XsdnvKpfNPKBN+XQT8wPYdo45h3Ax33az3mtZocZ9pqP6Tbb+6Pl5sLQFJZ9vetVUs40DS8cCWlFx1ku1rR1rfLE3611Buol7psnjJ+sB/2d6lcRzHTlbuRpOMjSuVhSrucuM/vtrctjXlhOAtwCa2mzZrjMF0FEg6gfL6H6bMd7MWcJTtf2tU//D6EovdS+hioJSk7Sln18PzdDVrFahTtAzWrx750o2ztXlnMHPfQyqTrt1JmWWytTOGHq9Gmbu7V+vDqqwhcCRlnvT3UaaNXQ9YQdJ+tr/dIIb1WHS2/3zKe/Ed4IejrnsSu9p+l6R9KNNRvJwyDUOzpA9s4TLj5+so0z0fSpmao0nSZylzQk2xb8ZJ+hLwDOAqFvXmMm17lTWdDme2Jv35tXfI5yh/zL+mg39w218b3pZ0ImXQWJ98Eng38CTgPGB32xdLehali9pIk76kGyltxl8DzgLe33GTW9fTUUCZEmJlygjpT9r+g+p88o08oY6aXwFYvT4eLKG5esM4oKyatUXrq84uzcqkPzTK8j8lfZsy8rP14gyT2ZQys2GfrGT7bABJ7x2MQHVZq7VF/cdSzu5fAfw5sKWkH1Ka/lr20x84XdJPKM07f1dHpf6+cQyfpVxl/Ai4oM4P1XKSsdsp3WcBfjH0eLDd0rXAn9SYemFWtelr/BZ+nrgM2i+AwyZeAcxmw222k7TfNu0brrJQx/aUwTA7Ar9043WTaxzD01E8kbIQd+tkNzGmlTzDC3A/HqisF7wVcCmLD+Sc0VGw42S2Jf3P2X6TxmTh5wBJD1NuUg0u3QeTnQlYzXaTZSzrDI7bAzvU708FLnGd575B/YMuug+Ow3w7KktnTpzzpslsn+NkQq+yR9QRwrPSrGresf2m+n0s+vxKOtf2zlOVzWate8dMJOkblBG491G6av4A+ITbrw97QP1+D9Bp0pf0n8ATKH3jP0/po39plzF16JnABbZv7DqQVmbbmf7Ll7a/1SRKklaj/FOdT+keOGi8Xgv4tu1ntYgjQNLLKP3xf9l1LONC0tW2nzP0fQ3K2rR/2TAGARvZvqVVnUuI4wjKCPm5lE4fFwDft918Ba9WZtWZPotPmjRRy0mU3kxZtOOplD+kQdK/j9KbJRpxowXgpzJh2oNHsf3Rpe2fYb+r338r6anAXcAGDevHtiWdSbm53hnbhwNIWh14E2U1t4/TzbQUTcyqpG/7gKmPGj3bRwFHSfoH2//RdTwxFsZp1tPTa5fmf6PMdGpKM09rV0ja1narmTUfRdL/ptznWQO4kkVLSM5as615ZyzOpiRtC9wy6JFR55J/BWWpuvd0MMVzr41LU8I4qnO+rGb73g7q/gmlTf1mFt3st+3nNIzhCsq0IGdQplj+oe0Hlv6sx7fZlvQPX9p+20c0iuMK4H/Yvrv22jgJ+AdK17A/az0HUJSpOWx31pSgsmLWErnBIiqqa7HWx6+yfcrQvn+1/e5RxzAhnqdNVu7GSzrWUfs7ULrxvgq40/aOLWNoaVYl/XEh6Ue2n1sffwpYaPs9dfsq21t1GV8fSTqOMvq0k6YELWH90wE3WMpznMZMDNW7I7Cp7S/UgWpr2J5sPYxR1b8l5UbuX1NG595CuZH7L61iaG1Wtemr8aryS7Hi0GCXnYGDhvbNqt/548jzgNdJ6qQpYWJSVzcLtGsJjyfbHrl6ZT4P2Bz4ArAyZQ6iHRqGcSSlDf8TwGW2/9Cw7k7MtgS0qqTtKMPLH6SDP+TqRMrSb7+k9JT4PoCkZ1LmgYn2Xtx1APDIQibHUG4ctl6g3Ut4PNl2C/tQZj29AsD2zyU1veFte09Jq1AWNNpc0g2zPfHPtqT/JEp3qz8DrqbOmU7pp93s5qntD0g6l9IN7uyhyZxWoLTtR2O2b56sKaGDULpcoP25ku6jjo6uj6nbqy35aSPzYO26aYA6JUVTdUTu8ZS5iARsLGl/2xe0jqWVWZX0bb8ToH5yz6MMtz8AOFrSPba3aBjLYqMuJR1k++hW9cfixqQpAehugfauR0dP4mRJnwXWlvQm4A2UmXFb+ihluusb4JH5mU4E/qJxHM3MqqQ/ZHXK6Ncn1a+fA9d0GlFZtCJJvzudNyVUt6gs2uE6vfEhQOspIcaC7Y9I2oUyaHEz4F9sn9M4jJUHCb/G9H/q+zJrzaqkL+loyiRS9wOXUJp2Pmr7V50GVnR1fyGKzpsSqt4v0D7BNZSTNNPNidnlkj7PokVsXgfM7yCOZmZVl806d/56lDmyf0BZOOXacVggQdJGbrAmbExO0jsp6xnsAnyQ0pRwQkZMd0fSG4F/oSyuI0q3yffannSZ0RHFsCrlQ3fQL//7wKdn8wCtWZX04ZHRl89m0fJ4W1KW6vvhYJ6NBjGMxcjgWFxtShgsun12y6aEJXUjHmjYnXhsSLoB2N72XXX7yZROF5s3qn9F4Lq+TYA4q5p3oHS8Bq6VdA+le+S9wJ7AdkCTpM+ieVY2B7al9tSgTAjX1ylsx0GXTQnDTQZH0O5vcZzdRWmKHbi/ljVRF7G5QdKf2v6/rert2qw605f0Nhad4f+BRfOn/wC4xvYfG8dzAbCH7fvr9prAGbZbddGLahyaEoZiudL21q3rHTeSjqfMsnkq5YN4L0pX66uhzRVx/R/dmnIy9ptBuWfxylmz7Ux/LnAK8A7b47Dm5fqUQWIDD9ayaO+fgK0nNiVQ1tBtbfacaS2f/65fA6fW7y17Vf1/DesaC7Mq6dtealt6B44HLq2rNwHsDXyxu3B6rdOmhHi0wQSIdcIzD66IW6ij49f3hGUR6wC+cThhHJlZ1bwzTgbT+QJzKBM6QVmW7cruouqvrpsSJN3PojP8J7D4WsG2vdYo6x9HkuZRBsoNzuzvBd5g+/IGdZ8OHGb7mgnlfw78q+2lLcj0uDarzvTHyWBloDqd7xVdxxPdNiXYHqdFVMbFscDf2x7MTbUj5UOgxSR4609M+AC2r5E0t0H9nUnSH63OVwaKosumhFiihwcJH8D2hZIealT32kvZt3qjGDqR5p0RGoeVgaLosikhJifp45QEeyKl6etvgN9TR8faHtkVsqQTgfNsf25C+RuBXWz/zajq7lqS/giNy8pAAZKuBg6e0JTw6XwAd0fS+UvZbds7jbDu9YFvUHrUDT745wGrAPu4LnU6GyXpj1idL31wI/f7tn/UZTx9NVnf+K5Wi4rxIelFlFH7UEbnntdlPC0k6Y+QpEOANwFfr0X7AEdnvpf2umxKiMVNMk2JgV8CF7ZcKrGvkvRHqDYpvMD2b+r2EylzAKVJobEumxJicXVtg4nWpSwu8x7bJzUOqVeS9EdI0jXAtrZ/X7dXo6zD+efdRhYxfiStC3wnTW6jlS6bo/UF4JIJI3KP6TCe3klTwuOH7bs1YUmxmHkrdB3AbCRpE3hklOcBlKmd7wYOsP3xLmProTUnfK1F6aXxLUn7dhlYLK7eVB2HBY9mtTTvjICky23/haRzbe/cdTzxaGlK6E5t9pyYeNalLGu6n+2ftI+qP9K8MxorSHo3sNlkC6pkEZXupSmhU3tO2DZw16DDQ4xWkv5o7Etpv1+JttPExjSlKaE7GZzYrTTvjJCk3W1/q+s4+ixNCRGLS9IfgayROz4mmQojTQnRa2neGY2skTsm0pQQsbic6Y9Q1siNiHGTfvqjlTVyI2KspHlntCZbI/e4DuOJiJ5L886ISdqGrJEbEWMizTuj9wTgPttHAbcOpmiIiOhCzvRHqE4hOw/Y3PZmkp4KnGJ7h45Di4ieypn+aO0DvIyyPi62f05G6EZEh5L0R+tBl0spwyOLqEREdCZJf7ROlvRZYG1JbwK+A3yu45giosfSpj9iknYBdgUEnGX7nI5DiogeS9JvRNJ6lDlf8guPiM6keWcEJD1f0nclfV3S1pKuBa4F7pC0W9fxRUR/5Ux/BCTNB94NPAk4Gtjd9sWSngWcaHvrTgOMiN7Kmf5orGT7bNunAL+wfTFA5m6PiK4l6Y/GH4ce/27CvlxaRURn0rwzApIepgzIErA68NvBLmA12yt3FVtE9FuSfkREj6R5JyKiR5L0IyJ6JEk/IqJHkvQjInrk/wHjjsPSERCYNgAAAABJRU5ErkJggg==" id="170" name="Google Shape;170;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X0AAAFRCAYAAACYF30cAAAABHNCSVQICAgIfAhkiAAAAAlwSFlzAAALEgAACxIB0t1+/AAAADh0RVh0U29mdHdhcmUAbWF0cGxvdGxpYiB2ZXJzaW9uMy4yLjIsIGh0dHA6Ly9tYXRwbG90bGliLm9yZy+WH4yJAAAgAElEQVR4nO3deZhlVX3v//eHGQUEpCUIxEYFDBIF0qACSRQuCIICTkGN8CCKJhjRG2PAe39BHCIao2IcIgoKRkBw+IGAAgKKoAzNIJNy6ShcQIQWZHACwc/9Y61Dny6qu6rpOmsfan9ez1NPnb32PrW+p07V9+y99hpkm4iI6IcVug4gIiLaSdKPiOiRJP2IiB5J0o+I6JEk/YiIHlmp6wCWZr311vPcuXO7DiMi4nHl8ssv/6XtOZPtG+ukP3fuXObPn991GBERjyuSbl7SvjTvRET0yLSTvqQVJV0p6fS6vYmkSyQtkPQVSavU8lXr9oK6f+7Qzzislt8g6cUz/WIiImLpluVM/xDgx0PbHwI+ZvuZwK+AA2v5gcCvavnH6nFI2gLYF3g2sBvwaUkrLl/4ERGxLKaV9CVtBOwBfL5uC9gJ+Go95Dhg7/p4r7pN3b9zPX4v4CTbD9j+GbAA2G4mXkREREzPdM/0Pw68C/hj3X4ycI/th+r2rcCG9fGGwC0Adf+99fhHyid5ziMkHSRpvqT5CxcuXIaXEhERU5ky6UvaE7jT9uUN4sH20bbn2Z43Z86kPY4iIuIxmk6XzR2Al0l6CbAasBZwFLC2pJXq2fxGwG31+NuAjYFbJa0EPAm4a6h8YPg5ERHRwJRn+rYPs72R7bmUG7Hn2X4dcD7wynrY/sCp9fFpdZu6/zyX+ZtPA/atvXs2ATYFLp2xVxIREVNansFZ/wycJOn9wJXAMbX8GOBLkhYAd1M+KLB9naSTgeuBh4CDbT+8HPVHRMQy0jgvojJv3jxPNSJ37qFnLHc9Nx25x3L/jIiIcSHpctvzJtuXEbkRET2SpB8R0SNJ+hERPZKkHxHRI0n6ERE9kqQfEdEjSfoRET2SpB8R0SNJ+hERPZKkHxHRI2O9MPrjRaaCiIjHi5zpR0T0SJJ+RESPJOlHRPRIkn5ERI8k6UdE9EiSfkREjyTpR0T0yJRJX9Jqki6V9CNJ10k6opZ/UdLPJF1Vv7aq5ZL0CUkLJF0taZuhn7W/pBvr1/5LqjMiIkZjOoOzHgB2sv1rSSsDF0r6Vt33T7a/OuH43YFN69fzgM8Az5O0LnA4MA8wcLmk02z/aiZeSERETG3KM30Xv66bK9evpa2mvhdwfH3excDakjYAXgycY/vumujPAXZbvvAjImJZTKtNX9KKkq4C7qQk7kvqrg/UJpyPSVq1lm0I3DL09Ftr2ZLKJ9Z1kKT5kuYvXLhwGV9OREQszbSSvu2HbW8FbARsJ2lL4DDgWcC2wLrAP89EQLaPtj3P9rw5c+bMxI+MiIhqmXrv2L4HOB/YzfbttQnnAeALwHb1sNuAjYeetlEtW1J5REQ0Mp3eO3MkrV0frw7sAvykttMjScDewLX1KacB+9VePM8H7rV9O3AWsKukdSStA+xayyIiopHp9N7ZADhO0oqUD4mTbZ8u6TxJcwABVwFvqcefCbwEWAD8FjgAwPbdkt4HXFaPe6/tu2fupURExFSmTPq2rwa2nqR8pyUcb+DgJew7Fjh2GWOMiIgZkhG5ERE9kqQfEdEjSfoRET2SpB8R0SNJ+hERPZKkHxHRI0n6ERE9kqQfEdEjSfoRET2SpB8R0SNJ+hERPZKkHxHRI0n6ERE9kqQfEdEjSfoRET2SpB8R0SNJ+hERPTKdNXJXk3SppB9Juk7SEbV8E0mXSFog6SuSVqnlq9btBXX/3KGfdVgtv0HSi0f1oiIiYnLTOdN/ANjJ9nOBrYDd6oLnHwI+ZvuZwK+AA+vxBwK/quUfq8chaQtgX+DZwG7Ap+u6uxER0ciUSd/Fr+vmyvXLwE7AV2v5ccDe9fFedZu6f2dJquUn2X7A9s8oC6dvNyOvIiIipmVabfqSVpR0FXAncA7w38A9th+qh9wKbFgfbwjcAlD33ws8ebh8kucM13WQpPmS5i9cuHDZX1FERCzRtJK+7YdtbwVsRDk7f9aoArJ9tO15tufNmTNnVNVERPTSMvXesX0PcD7wAmBtSSvVXRsBt9XHtwEbA9T9TwLuGi6f5DkREdHAdHrvzJG0dn28OrAL8GNK8n9lPWx/4NT6+LS6Td1/nm3X8n1r755NgE2BS2fqhURExNRWmvoQNgCOqz1tVgBOtn26pOuBkyS9H7gSOKYefwzwJUkLgLspPXawfZ2kk4HrgYeAg20/PLMvJyIilmbKpG/7amDrScp/yiS9b2z/HnjVEn7WB4APLHuYERExEzIiNyKiR5L0IyJ6JEk/IqJHkvQjInokST8iokeS9CMieiRJPyKiR5L0IyJ6JEk/IqJHkvQjInokST8iokeS9CMiemQ6s2zG48TcQ89Y7p9x05F7zEAkETGucqYfEdEjSfoRET2SpB8R0SNJ+hERPZKkHxHRI9NZGH1jSedLul7SdZIOqeXvkXSbpKvq10uGnnOYpAWSbpD04qHy3WrZAkmHjuYlRUTEkkyny+ZDwD/avkLSmsDlks6p+z5m+yPDB0vagrIY+rOBpwLfkbRZ3f0pYBfgVuAySafZvn4mXkhERExtOguj3w7cXh/fL+nHwIZLecpewEm2HwB+JmkBixZQX1AXVEfSSfXYJP2IiEaWqU1f0lxga+CSWvRWSVdLOlbSOrVsQ+CWoafdWsuWVD6xjoMkzZc0f+HChcsSXkRETGHaSV/SGsDXgLfbvg/4DPAMYCvKlcC/z0RAto+2Pc/2vDlz5szEj4yIiGpa0zBIWpmS8L9s++sAtu8Y2v854PS6eRuw8dDTN6plLKU8ZolMBREx3qbTe0fAMcCPbX90qHyDocP2Aa6tj08D9pW0qqRNgE2BS4HLgE0lbSJpFcrN3tNm5mVERMR0TOdMfwfg9cA1kq6qZe8GXiNpK8DATcCbAWxfJ+lkyg3ah4CDbT8MIOmtwFnAisCxtq+bwdcSERFTmE7vnQsBTbLrzKU85wPAByYpP3Npz4uIiNHKiNyIiB5J0o+I6JEk/YiIHknSj4jokST9iIgeSdKPiOiRJP2IiB5J0o+I6JEk/YiIHknSj4jokST9iIgeSdKPiOiRJP2IiB5J0o+I6JEk/YiIHknSj4jokST9iIgemc4auRtLOl/S9ZKuk3RILV9X0jmSbqzf16nlkvQJSQskXS1pm6GftX89/kZJ+4/uZUVExGSmc6b/EPCPtrcAng8cLGkL4FDgXNubAufWbYDdKYuhbwocBHwGyocEcDjwPGA74PDBB0VERLQxZdK3fbvtK+rj+4EfAxsCewHH1cOOA/auj/cCjndxMbC2pA2AFwPn2L7b9q+Ac4DdZvTVRETEUi1Tm76kucDWwCXA+rZvr7t+AaxfH28I3DL0tFtr2ZLKJ9ZxkKT5kuYvXLhwWcKLiIgpTDvpS1oD+Brwdtv3De+zbcAzEZDto23Psz1vzpw5M/EjIyKiWmk6B0lamZLwv2z767X4Dkkb2L69Nt/cWctvAzYeevpGtew24IUTyr/72EOPWLK5h56xXM+/6cg9Oo9hpuKIGDad3jsCjgF+bPujQ7tOAwY9cPYHTh0q36/24nk+cG9tBjoL2FXSOvUG7q61LCIiGpnOmf4OwOuBayRdVcveDRwJnCzpQOBm4NV135nAS4AFwG+BAwBs3y3pfcBl9bj32r57Rl5FRERMy5RJ3/aFgJawe+dJjjdw8BJ+1rHAscsSYEREzJyMyI2I6JEk/YiIHplW752IePwah55MMT5yph8R0SNJ+hERPZLmnYgYuQxUGx8504+I6JEk/YiIHknSj4jokST9iIgeSdKPiOiRJP2IiB5J0o+I6JEk/YiIHknSj4jokST9iIgeSdKPiOiRKefekXQssCdwp+0ta9l7gDcBC+th77Z9Zt13GHAg8DDwNttn1fLdgKOAFYHP2z5yZl9KRMTSZZrp6U249kXgk8DxE8o/ZvsjwwWStgD2BZ4NPBX4jqTN6u5PAbsAtwKXSTrN9vXLEXtExONO15PPTWeN3AskzZ3mz9sLOMn2A8DPJC0Atqv7Ftj+KYCkk+qxSfoREQ0tT5v+WyVdLelYSevUsg2BW4aOubWWLak8IiIaeqxJ/zPAM4CtgNuBf5+pgCQdJGm+pPkLFy6c+gkRETFtjynp277D9sO2/wh8jkVNOLcBGw8dulEtW1L5ZD/7aNvzbM+bM2fOYwkvIiKW4DElfUkbDG3uA1xbH58G7CtpVUmbAJsClwKXAZtK2kTSKpSbvac99rAjIuKxmE6XzROBFwLrSboVOBx4oaStAAM3AW8GsH2dpJMpN2gfAg62/XD9OW8FzqJ02TzW9nUz/moiImKpptN75zWTFB+zlOM/AHxgkvIzgTOXKbqIiJhRGZEbEdEjSfoRET2SpB8R0SNJ+hERPZKkHxHRI0n6ERE9kqQfEdEjSfoRET2SpB8R0SNJ+hERPZKkHxHRI0n6ERE9kqQfEdEjSfoRET2SpB8R0SNJ+hERPZKkHxHRI0n6ERE9MmXSl3SspDslXTtUtq6kcyTdWL+vU8sl6ROSFki6WtI2Q8/Zvx5/o6T9R/NyIiJiaaZzpv9FYLcJZYcC59reFDi3bgPsDmxavw4CPgPlQ4KyoPrzgO2AwwcfFBER0c6USd/2BcDdE4r3Ao6rj48D9h4qP97FxcDakjYAXgycY/tu278CzuHRHyQRETFij7VNf33bt9fHvwDWr483BG4ZOu7WWrak8keRdJCk+ZLmL1y48DGGFxERk1nuG7m2DXgGYhn8vKNtz7M9b86cOTP1YyMigsee9O+ozTbU73fW8tuAjYeO26iWLak8IiIaeqxJ/zRg0ANnf+DUofL9ai+e5wP31mags4BdJa1Tb+DuWssiIqKhlaY6QNKJwAuB9STdSumFcyRwsqQDgZuBV9fDzwReAiwAfgscAGD7bknvAy6rx73X9sSbwxERMWJTJn3br1nCrp0nOdbAwUv4OccCxy5TdBERMaMyIjciokeS9CMieiRJPyKiR5L0IyJ6JEk/IqJHkvQjInokST8iokeS9CMieiRJPyKiR5L0IyJ6JEk/IqJHkvQjInokST8iokeS9CMieiRJPyKiR5L0IyJ6JEk/IqJHlivpS7pJ0jWSrpI0v5atK+kcSTfW7+vUckn6hKQFkq6WtM1MvICIiJi+mTjTf5HtrWzPq9uHAufa3hQ4t24D7A5sWr8OAj4zA3VHRMQyGEXzzl7AcfXxccDeQ+XHu7gYWFvSBiOoPyIilmB5k76BsyVdLumgWra+7dvr418A69fHGwK3DD331lq2GEkHSZovaf7ChQuXM7yIiBi20nI+f0fbt0l6CnCOpJ8M77RtSV6WH2j7aOBogHnz5i3TcyMiYumW60zf9m31+53AN4DtgDsGzTb1+5318NuAjYeevlEti4iIRh5z0pf0RElrDh4DuwLXAqcB+9fD9gdOrY9PA/arvXieD9w71AwUERENLE/zzvrANyQNfs4Jtr8t6TLgZEkHAjcDr67Hnwm8BFgA/BY4YDnqjoiIx+AxJ33bPwWeO0n5XcDOk5QbOPix1hcREcsvI3IjInokST8iokeS9CMieiRJPyKiR5L0IyJ6JEk/IqJHkvQjInokST8iokeS9CMieiRJPyKiR5L0IyJ6JEk/IqJHkvQjInokST8iokeS9CMieiRJPyKiR5L0IyJ6JEk/IqJHmid9SbtJukHSAkmHtq4/IqLPmiZ9SSsCnwJ2B7YAXiNpi5YxRET0Wesz/e2ABbZ/avtB4CRgr8YxRET0lmy3q0x6JbCb7TfW7dcDz7P91qFjDgIOqpubAzcsZ7XrAb9czp8xE8YhjnGIAcYjjnGIAcYjjnGIAcYjjnGIAZY/jqfZnjPZjpWW44eOhO2jgaNn6udJmm973kz9vMdzHOMQw7jEMQ4xjEsc4xDDuMQxDjGMOo7WzTu3ARsPbW9UyyIiooHWSf8yYFNJm0haBdgXOK1xDBERvdW0ecf2Q5LeCpwFrAgca/u6EVc7Y01Fy2kc4hiHGGA84hiHGGA84hiHGGA84hiHGGCEcTS9kRsREd3KiNyIiB5J0o+I6JEk/YgIQNI6kp7TdRyjlqQfvSBpM0nnSrq2bj9H0v/uKJbtJb1W0n6Dr8b1j8XvYhzikPRdSWtJWhe4AvicpI+2jKG1WXkjV9I2kxTfC9xs+6GGcXzJ9uunKhtxDGsD+wFzGeqtZfttrWKocbzX9r8Mba8IHG/7dY3q/x7wT8BnbW9dy661vWWL+ofi+BLwDOAq4OFa7Jbvxxj9LjqPQ9KVtreW9EZgY9uHS7radidn/JK259H/q8fPZB1jNyJ3hnwa2Aa4GhCwJXAd8CRJf2f77EZxPHt4oya6v2hU98CZwMXANcAfG9c9bGNJh9n+oKRVgZOBKxvW/wTbl0oaLmt2AjBkHrCFuz3bGpffxTjEsZKkDYBXA/+rcd2LWdIJAZCkPw0/Bw4cjAGoM3m+F3gX8HVgpElf0mHAu4HVJd03KAYepH0/4NVs/8/GdU7mDcCX6+/mRcCZtj/esP5fSnoG5Z9oMA/U7Q3rH7gW+JOO6h4Yl9/FOMRxBGXc0IW2L5P0dODGxjEMNDkhmK3NO4+6RByUSbrK9laN4vig7cNa1LWUGN4B/Bo4HXhgUG777kb1Dze1rQx8FrgIOKbGcUWjOJ5O+cDdHvgV8DPgb23f1KL+oTjOB7YCLmXx9+NlDWMYl99F53FI2sH2RVOVNYrlFOBttkf6wTdbk/7JwF2UqZsB/oYya93rKZ/o2zaMZUPgaSzeRndBw/oPBj4A3EM9oyoh+OmN6j9/Kbtte6cWcQxIeiKwgu37W9Y7VP9fT1Zu+3sdxNLp72Ic4pB0he1tpiprFEuTE4LZmvRXB/4e2LEWXURp5/89pR3x143iOJIyv9D1LH7TruVZ3U+B7WyPw3SxzUlaatOW7eY9NSQ9DdjU9nckPQFYsWXCW8Lv5F7gcttXdVT/I1q8J5JeQLnCeDvwsaFdawH72H7uqGOYJKYmJwSzrk2/3iw90/aLgH+f5JAmCb/aB9jc9gNTHjk6C4Dfdlg/AJL+Ffiw7Xvq9jrAP9oedRe9Nev3zYFtWTTB30spZ1RNSXoTZb2IdSk37TYE/hPYuWEY8+rXN+v2npROD2+RdIrtD4+4/nF4T1YB1qDkwDWHyu8DXtkohomeCVxge6T3FGbrmf65wMtt39txHN8CXtXqymIJMXyD0ovofBa/ZGzdZfPKQbe8obJml9GSLgD2GJxRS1oTOMP2X7WofyiOqygryF0y1E3xGtt/3jCGC4CXDP4uJa0BnAHsRjnbb7KE6Ti8J5KeZvvmVvUtjaQjgL+kdNm8HLgA+P5MX33NujP96tfANZLOAX4zKGyd6Chn2FfVD6GuEu7/X7+6tqKkVQdXPbUJbtWG9a9P6T018GAta+0B2w8OuilKWolF91paeQpDf4/AH4D1bf9OUsur0nF4T1aVdDSP7hvf9F5TrfNweOR/402UMQwfp8xIPGNma9L/ev3q2ml0vF6A7ePqH9Gf2l7epSeXx5eBcyV9oW4fABzXsP7jgUvrlQ/A3sAXG9Y/8D1Jg+68u1DuPX1ziufMtC8Dl0g6tW6/FDih3lC9vmEc4/CenEJpXvs8i+67daKORt6B0ux0JfBO4PszXs9sbN6JRSS9FPgIsIrtTSRtBby35c3koVh2Z1Hb9Tm2z2pc/zaUy2cobactB4cNYlgBOBDYlTJ24yzg860Ha0nalnIjE+Ai2/Nb1j8UR6fviaTLbbceMDkpSVdQBqedAXwP+OEo7gfOyqQv6WdMcsncqpviUBybAh8EtgBW6yIOSZcDOwHf7XLIfVckrWX7vjq3yqO0Gq8wjiQ9hcX/Lv9vo3o7f0+G6n4bcCfwDToYxzJJXGtRzvZ3BF4F3Gl7x6U/a9nM1uad4QWFV6P88ib9AxuxLwCHU7qEvYjSpNF6krs/2L53wlD3ZtMxSLrQ9o6S7mfxD2JRuq+uNeIQTqD0Trl8qP7BL8NA6xOBHYD3sGjsxuD30PJE4GWUnm1PpSS8PwV+woRpQ0ZoHN6TQd2Dev9paF/zvwsASVtSrnr+mpLDbiHNO49dF5dxgzqHe2e0jkPSMcC5wKHAKyhnNivbfkurGGIRST8B3kFJOo+0Idu+q2EMP6Jc/X2nTjb2IspI2ANbxRCPJul0SpL/PnCZ7T+Mop5ZeaY/Yej/CpRPzS5e6wO1DfdGlbWBb6PcpGnpHygTST0AnEhpQ35f4xiQ9D4WtVP+ZqrjZ7DepwH3DLrv1gS3N3AT8CnbDy7l6aNwr+1vNa5zoj/YvkvSCpJWsH2+pGbzII3TeyLp5ZMU3wtcY/vOVnEA2N5T0irAZsDmkm4YReKflWf6E4b+P0T5Y/pI694r9WbZj4G1KYn2SZQBShe3jGMcSDqAcun6AuB+ytnMBbZPXeoTl7/eSygjLH9eb2J/h3Kf5TmU5PfGUdY/FMfgROTVlC54X2fxNuQmcxDVWL5DSbIfpExPciewre3tl/rEmat/LN6TGssZlL/JQc54IeUqbBNKh4cvNYzlryk9mm6iNDttDOw/09O2zMqkP47qGf8atu+b8uCZqe+bLKX/dxe9dwAk/Qkl8b0TWMf2mlM8ZXnre2RudEkfAf5o+131/bjKjeZNH6c5iGrXzN9TEsvrKCcjX27VxDQu70mt/yxgP9t31O31KYn3NZSTkpZz+18OvHZwcippM+DEmW4Onq3NO0+m3EDdkZL4LqR8ajdrN61xnAC8hdJ2exmwlqSjbP9bg+o/0qCOaZP0eUovpjsoZ/mvpKxUNPKqhx7vBBwGYPuPE25uj1SdFmQsTGheazlWYmAs3pNq40HCr+6sZXdLGkmb+lKsPNwaYfv/SFp5piuZlUmfMrvmBZQbl1DOZr4C/I/GcWxRu6a9DvgW5Wbq5cDIk77t76nx6lRTeDKlWeMe4G7gl26zitl5KrOu3g6sA5wHoLJwRuv2/C7nIGKSHlSP7KJNT6qBcXpPvltvoJ5St19Ry55I+VttaX49Ofqvuv06YMbHT8zK5p3J+qG3nt+k1nkdZarUE4BP1kT8IzecwU/ShcBOHdywnJSkPwNeTOnBsqLtjUZcnyhTa28AnGz7tlq+NfCUDgaIdToH0TgYp/ekxvIKSt94KDPyfq31YLkay6rAwSyaHfj7jODG9mw90z9b0r6UJfmgNCU0/eeuPku5KfMj4ILaa6FJm/6QnwIXSTqNxechajqlsKQ9KTdy/4pyY/s8RtAHeaL6z3vSJOXNR+NWnc1BtKTBUAOtBiSN03tSY/lq/eraW+r/5SP/m5IOAY6ayUpm1Zn+0OWrgCdS2tJF6bb564aXr0skaaVGzRqD+g6frNz2Ea1iqHF8ktoH2fbPW9Y9TiT9M2Wum+E5iL5p+0MN6h6MVJ+s4bzpALGujcGgwclimmxBl0ddGS53PbMp6Y+b2hPgX4Gn2t5dZa3eF9g+puPQokOSdmPR/aXmcxDFeJH0GuC1lGad4avfNSk9m2Z0rYVZmfTrUPerbP9G0t8C2wAfbzW3yFAc36Kc0f0v289VmUb3ypb3FiTNoSwI/2wWn2el9TKFLwc+RJnWVzQ+o5J0iO2jpiprEMeHbP/zVGUjqvtZtn8yYfDiI1qOFajxjMt7siNlJbMvSFoPWNP2zxrW/zTKuIAPUjp7DNwPXD3TLQOzNelfDTyXMtjji5RpU19te9LlyEYYx2W2tx2+RFPDhdlrfWdTei69k9J9dH9gYYskMyGOBcBLbf+4Zb1D9Te5dH6McTzSb33EdR9t+6AljBloOlagxtP5e1KbP+dRVrjbTNJTgVNs7zDFUx+3ZuuN3IdsW9JelF4zx0jqYl6R39QxAwaQ9HzKEO+Wnlxf/yEua21+T9JljWMAuKOLhD906bxJvZk9sBal62irOP6OMnf+0+tJycCalB4jLXwOuh8zMC7vSbUPsDV1zIjLKOGRDhicaCldaQGY6avh2Zr075d0GPC3wF/VkX4zPshhGv6RsojKMyRdBMyh/fqbgwEmt0vaA/g5DWcc1aK5TeZL+gplFa/h6QdGvdjNDyj9wddj8TWT76esC9vKCZSxGo+6hG/VawY4WmVpxJOAE7q66mJ83hOAB+sJ4uDE7ImN68d1VLrK/FS3A19i0WjpDWa6vtnavPMnlDOJy2x/X9KfAi+0fXwHsaxEWQBawEgmUJqi/j0pN4c2Bv6DcjZ1hO0mK3pp0UpZk7HtNzSK44nA7+qoz82AZwHfavV+aAzmkK9xbA7sS+kn/wfKJHwn2b6pRf0TYun0PakxvBPYFNiF8oH8BsoH4n+0imEolkeN4RnFuJ5ZmfQHVBYkGF73sumlY72MPwn4iu3/bll3LE5lXpO/pIwAvYgyLcaDrUYrSzrdZRbFybpNdtJdUtJzKR8ArwZ+0bodu+v3ZCiOXRhaycz2OS3rH4rjB8CnKDnDlPl/DvYMT4Q3K5t3JL0ZOIIyqdTgU62LhRFeSjmjOlnSHyk3VE9u0YtI0n+w9HbCpovES/ow8H7gd8C3KTfZ32H7v5b6xBkMwfZv672dT9v+sKSrGtWN7T3r900eFdgUg6ZGoTZ5PoWyEPkTKXPONA+jy/dkoCb5ThL9BK+lDMQ6ivK/e1Etm1GtV3Fq5Z3Alrbn2t6kfjU/k7J9s+0Pu8yS91pKomvVFWw+ZZ6fy4GXDT0efLW2q8sMo3tSRik/k8VXKxo1SXoBpZ30jFq2YsPKP7+E8o0o80S1iuMvJX0auJVFC29vbnufVjEsHk4374mk+yXdN8nX/ZJaj5oHwPZNtveyvZ7tObb3HkWz26w80wf+G/ht10HAI31w/6Z+PUzpMz9yth+ZPVHS24e3OzL4W9uD0iVu4hKOo/Z2ymyO37B9naSns2gO9RZWlvRflGl8/whQB+udDry3RQCSbgFupjQfvMeNFwmZxCF09J54aErvLrruDpP0riIO6SsAAA75SURBVHqVM+nV+Uxflc/KNn2ViZu+AFzC4j1FWjdpXELpNXQKpV3/py3rH4qj8wm9JB1JWbjjd8B2lPl3Trf9vMZxPMF28xMClU+4z1Lar/cFnkdp7vs726c3iuFptm9uUdfjSdf/H5JeavubkvafbP9Mn7DN1qR/KWUO/WsYWgS89dmupGfbvq5lnUuIo/OkX+NYl7Jc4MOSngCsZfsXjep+AXAMZSGbP603Md9s++9b1D8Uxyco/cKfRhkw2LtV1AY0PqPFx+L/o5XZ2ryzsu3/2XUQwDclfQ34gu3rW1Y8YcDHE4baKTuZUErSfkOPh3e16kb7ccqUzqcB2P6RpL9qVPfwjXVRFpO5AnitpNfWeJpehY6JL1OudvZkaLR4i4q1+Nq4a0/YbjF+ZDiWpXaf9gyvcjdbk/63JB0EfJPFm3daj/YbdIn7fO0tcSylT/TIbxR5xMsQPgbbDj1eDdiZkviajZ2wfcuED5yHW9XN4othzPjCGMtC0g62L5qqrIEuR4u/dOjx9yZsm7KGcSsvAG6hjJm4hMlnQZ0xs7V5Z7IeMp30hR5QWfT4BEpb9leB99le0FU8XZO0NuUDcLdG9X2VMk/5Jynt6YcA82zv26L+cTJZc0YXTRySLrb9fJV1aj9BGS3+VdvPaBlH11RWuNuF0i//OZSeTCeOqml4Vp7pT9YXugv1zdyDMmf6XMqQ8y9TBqScCWzWWXDd+w1lZsFW3kLp/7whcBtwNmWVot6o9zW2B+ZIGm7+XIuG3VeHvF/SkyjTlQxGi7+jgzg6ZfthytiVb6usnvUaypKNR9j+5EzXNyuTPoCkLSltp8M3iFpPw3AjpQvav9n+wVD5V1u2J48DSd9k0T2GFSjvzclLfsaM1XsqZZDLRcABHpNlIzuyCrAG5f9+uPnvPtrPCcVQr6V7gbFZOL4LNdnvQUn4cylXPt8YSV2ztHnncOCFlMRyJrA7cKHtpn/Yktaw/euWdY6r2rw18BBws+1bG9S7J+XsdnvKpfNPKBN+XQT8wPYdo45h3Ax33az3mtZocZ9pqP6Tbb+6Pl5sLQFJZ9vetVUs40DS8cCWlFx1ku1rR1rfLE3611Buol7psnjJ+sB/2d6lcRzHTlbuRpOMjSuVhSrucuM/vtrctjXlhOAtwCa2mzZrjMF0FEg6gfL6H6bMd7MWcJTtf2tU//D6EovdS+hioJSk7Sln18PzdDVrFahTtAzWrx750o2ztXlnMHPfQyqTrt1JmWWytTOGHq9Gmbu7V+vDqqwhcCRlnvT3UaaNXQ9YQdJ+tr/dIIb1WHS2/3zKe/Ed4IejrnsSu9p+l6R9KNNRvJwyDUOzpA9s4TLj5+so0z0fSpmao0nSZylzQk2xb8ZJ+hLwDOAqFvXmMm17lTWdDme2Jv35tXfI5yh/zL+mg39w218b3pZ0ImXQWJ98Eng38CTgPGB32xdLehali9pIk76kGyltxl8DzgLe33GTW9fTUUCZEmJlygjpT9r+g+p88o08oY6aXwFYvT4eLKG5esM4oKyatUXrq84uzcqkPzTK8j8lfZsy8rP14gyT2ZQys2GfrGT7bABJ7x2MQHVZq7VF/cdSzu5fAfw5sKWkH1Ka/lr20x84XdJPKM07f1dHpf6+cQyfpVxl/Ai4oM4P1XKSsdsp3WcBfjH0eLDd0rXAn9SYemFWtelr/BZ+nrgM2i+AwyZeAcxmw222k7TfNu0brrJQx/aUwTA7Ar9043WTaxzD01E8kbIQd+tkNzGmlTzDC3A/HqisF7wVcCmLD+Sc0VGw42S2Jf3P2X6TxmTh5wBJD1NuUg0u3QeTnQlYzXaTZSzrDI7bAzvU708FLnGd575B/YMuug+Ow3w7KktnTpzzpslsn+NkQq+yR9QRwrPSrGresf2m+n0s+vxKOtf2zlOVzWate8dMJOkblBG491G6av4A+ITbrw97QP1+D9Bp0pf0n8ATKH3jP0/po39plzF16JnABbZv7DqQVmbbmf7Ll7a/1SRKklaj/FOdT+keOGi8Xgv4tu1ntYgjQNLLKP3xf9l1LONC0tW2nzP0fQ3K2rR/2TAGARvZvqVVnUuI4wjKCPm5lE4fFwDft918Ba9WZtWZPotPmjRRy0mU3kxZtOOplD+kQdK/j9KbJRpxowXgpzJh2oNHsf3Rpe2fYb+r338r6anAXcAGDevHtiWdSbm53hnbhwNIWh14E2U1t4/TzbQUTcyqpG/7gKmPGj3bRwFHSfoH2//RdTwxFsZp1tPTa5fmf6PMdGpKM09rV0ja1narmTUfRdL/ptznWQO4kkVLSM5as615ZyzOpiRtC9wy6JFR55J/BWWpuvd0MMVzr41LU8I4qnO+rGb73g7q/gmlTf1mFt3st+3nNIzhCsq0IGdQplj+oe0Hlv6sx7fZlvQPX9p+20c0iuMK4H/Yvrv22jgJ+AdK17A/az0HUJSpOWx31pSgsmLWErnBIiqqa7HWx6+yfcrQvn+1/e5RxzAhnqdNVu7GSzrWUfs7ULrxvgq40/aOLWNoaVYl/XEh6Ue2n1sffwpYaPs9dfsq21t1GV8fSTqOMvq0k6YELWH90wE3WMpznMZMDNW7I7Cp7S/UgWpr2J5sPYxR1b8l5UbuX1NG595CuZH7L61iaG1Wtemr8aryS7Hi0GCXnYGDhvbNqt/548jzgNdJ6qQpYWJSVzcLtGsJjyfbHrl6ZT4P2Bz4ArAyZQ6iHRqGcSSlDf8TwGW2/9Cw7k7MtgS0qqTtKMPLH6SDP+TqRMrSb7+k9JT4PoCkZ1LmgYn2Xtx1APDIQibHUG4ctl6g3Ut4PNl2C/tQZj29AsD2zyU1veFte09Jq1AWNNpc0g2zPfHPtqT/JEp3qz8DrqbOmU7pp93s5qntD0g6l9IN7uyhyZxWoLTtR2O2b56sKaGDULpcoP25ku6jjo6uj6nbqy35aSPzYO26aYA6JUVTdUTu8ZS5iARsLGl/2xe0jqWVWZX0bb8ToH5yz6MMtz8AOFrSPba3aBjLYqMuJR1k++hW9cfixqQpAehugfauR0dP4mRJnwXWlvQm4A2UmXFb+ihluusb4JH5mU4E/qJxHM3MqqQ/ZHXK6Ncn1a+fA9d0GlFZtCJJvzudNyVUt6gs2uE6vfEhQOspIcaC7Y9I2oUyaHEz4F9sn9M4jJUHCb/G9H/q+zJrzaqkL+loyiRS9wOXUJp2Pmr7V50GVnR1fyGKzpsSqt4v0D7BNZSTNNPNidnlkj7PokVsXgfM7yCOZmZVl806d/56lDmyf0BZOOXacVggQdJGbrAmbExO0jsp6xnsAnyQ0pRwQkZMd0fSG4F/oSyuI0q3yffannSZ0RHFsCrlQ3fQL//7wKdn8wCtWZX04ZHRl89m0fJ4W1KW6vvhYJ6NBjGMxcjgWFxtShgsun12y6aEJXUjHmjYnXhsSLoB2N72XXX7yZROF5s3qn9F4Lq+TYA4q5p3oHS8Bq6VdA+le+S9wJ7AdkCTpM+ieVY2B7al9tSgTAjX1ylsx0GXTQnDTQZH0O5vcZzdRWmKHbi/ljVRF7G5QdKf2v6/rert2qw605f0Nhad4f+BRfOn/wC4xvYfG8dzAbCH7fvr9prAGbZbddGLahyaEoZiudL21q3rHTeSjqfMsnkq5YN4L0pX66uhzRVx/R/dmnIy9ptBuWfxylmz7Ux/LnAK8A7b47Dm5fqUQWIDD9ayaO+fgK0nNiVQ1tBtbfacaS2f/65fA6fW7y17Vf1/DesaC7Mq6dtealt6B44HLq2rNwHsDXyxu3B6rdOmhHi0wQSIdcIzD66IW6ij49f3hGUR6wC+cThhHJlZ1bwzTgbT+QJzKBM6QVmW7cruouqvrpsSJN3PojP8J7D4WsG2vdYo6x9HkuZRBsoNzuzvBd5g+/IGdZ8OHGb7mgnlfw78q+2lLcj0uDarzvTHyWBloDqd7xVdxxPdNiXYHqdFVMbFscDf2x7MTbUj5UOgxSR4609M+AC2r5E0t0H9nUnSH63OVwaKosumhFiihwcJH8D2hZIealT32kvZt3qjGDqR5p0RGoeVgaLosikhJifp45QEeyKl6etvgN9TR8faHtkVsqQTgfNsf25C+RuBXWz/zajq7lqS/giNy8pAAZKuBg6e0JTw6XwAd0fS+UvZbds7jbDu9YFvUHrUDT745wGrAPu4LnU6GyXpj1idL31wI/f7tn/UZTx9NVnf+K5Wi4rxIelFlFH7UEbnntdlPC0k6Y+QpEOANwFfr0X7AEdnvpf2umxKiMVNMk2JgV8CF7ZcKrGvkvRHqDYpvMD2b+r2EylzAKVJobEumxJicXVtg4nWpSwu8x7bJzUOqVeS9EdI0jXAtrZ/X7dXo6zD+efdRhYxfiStC3wnTW6jlS6bo/UF4JIJI3KP6TCe3klTwuOH7bs1YUmxmHkrdB3AbCRpE3hklOcBlKmd7wYOsP3xLmProTUnfK1F6aXxLUn7dhlYLK7eVB2HBY9mtTTvjICky23/haRzbe/cdTzxaGlK6E5t9pyYeNalLGu6n+2ftI+qP9K8MxorSHo3sNlkC6pkEZXupSmhU3tO2DZw16DDQ4xWkv5o7Etpv1+JttPExjSlKaE7GZzYrTTvjJCk3W1/q+s4+ixNCRGLS9IfgayROz4mmQojTQnRa2neGY2skTsm0pQQsbic6Y9Q1siNiHGTfvqjlTVyI2KspHlntCZbI/e4DuOJiJ5L886ISdqGrJEbEWMizTuj9wTgPttHAbcOpmiIiOhCzvRHqE4hOw/Y3PZmkp4KnGJ7h45Di4ieypn+aO0DvIyyPi62f05G6EZEh5L0R+tBl0spwyOLqEREdCZJf7ROlvRZYG1JbwK+A3yu45giosfSpj9iknYBdgUEnGX7nI5DiogeS9JvRNJ6lDlf8guPiM6keWcEJD1f0nclfV3S1pKuBa4F7pC0W9fxRUR/5Ux/BCTNB94NPAk4Gtjd9sWSngWcaHvrTgOMiN7Kmf5orGT7bNunAL+wfTFA5m6PiK4l6Y/GH4ce/27CvlxaRURn0rwzApIepgzIErA68NvBLmA12yt3FVtE9FuSfkREj6R5JyKiR5L0IyJ6JEk/IqJHkvQjInrk/wHjjsPSERCYNgAAAABJRU5ErkJggg==" id="171" name="Google Shape;171;p1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X0AAAFRCAYAAACYF30cAAAABHNCSVQICAgIfAhkiAAAAAlwSFlzAAALEgAACxIB0t1+/AAAADh0RVh0U29mdHdhcmUAbWF0cGxvdGxpYiB2ZXJzaW9uMy4yLjIsIGh0dHA6Ly9tYXRwbG90bGliLm9yZy+WH4yJAAAgAElEQVR4nO3deZhlVX3v//eHGQUEpCUIxEYFDBIF0qACSRQuCIICTkGN8CCKJhjRG2PAe39BHCIao2IcIgoKRkBw+IGAAgKKoAzNIJNy6ShcQIQWZHACwc/9Y61Dny6qu6rpOmsfan9ez1NPnb32PrW+p07V9+y99hpkm4iI6IcVug4gIiLaSdKPiOiRJP2IiB5J0o+I6JEk/YiIHlmp6wCWZr311vPcuXO7DiMi4nHl8ssv/6XtOZPtG+ukP3fuXObPn991GBERjyuSbl7SvjTvRET0yLSTvqQVJV0p6fS6vYmkSyQtkPQVSavU8lXr9oK6f+7Qzzislt8g6cUz/WIiImLpluVM/xDgx0PbHwI+ZvuZwK+AA2v5gcCvavnH6nFI2gLYF3g2sBvwaUkrLl/4ERGxLKaV9CVtBOwBfL5uC9gJ+Go95Dhg7/p4r7pN3b9zPX4v4CTbD9j+GbAA2G4mXkREREzPdM/0Pw68C/hj3X4ycI/th+r2rcCG9fGGwC0Adf+99fhHyid5ziMkHSRpvqT5CxcuXIaXEhERU5ky6UvaE7jT9uUN4sH20bbn2Z43Z86kPY4iIuIxmk6XzR2Al0l6CbAasBZwFLC2pJXq2fxGwG31+NuAjYFbJa0EPAm4a6h8YPg5ERHRwJRn+rYPs72R7bmUG7Hn2X4dcD7wynrY/sCp9fFpdZu6/zyX+ZtPA/atvXs2ATYFLp2xVxIREVNansFZ/wycJOn9wJXAMbX8GOBLkhYAd1M+KLB9naSTgeuBh4CDbT+8HPVHRMQy0jgvojJv3jxPNSJ37qFnLHc9Nx25x3L/jIiIcSHpctvzJtuXEbkRET2SpB8R0SNJ+hERPZKkHxHRI0n6ERE9kqQfEdEjSfoRET2SpB8R0SNJ+hERPZKkHxHRI2O9MPrjRaaCiIjHi5zpR0T0SJJ+RESPJOlHRPRIkn5ERI8k6UdE9EiSfkREjyTpR0T0yJRJX9Jqki6V9CNJ10k6opZ/UdLPJF1Vv7aq5ZL0CUkLJF0taZuhn7W/pBvr1/5LqjMiIkZjOoOzHgB2sv1rSSsDF0r6Vt33T7a/OuH43YFN69fzgM8Az5O0LnA4MA8wcLmk02z/aiZeSERETG3KM30Xv66bK9evpa2mvhdwfH3excDakjYAXgycY/vumujPAXZbvvAjImJZTKtNX9KKkq4C7qQk7kvqrg/UJpyPSVq1lm0I3DL09Ftr2ZLKJ9Z1kKT5kuYvXLhwGV9OREQszbSSvu2HbW8FbARsJ2lL4DDgWcC2wLrAP89EQLaPtj3P9rw5c+bMxI+MiIhqmXrv2L4HOB/YzfbttQnnAeALwHb1sNuAjYeetlEtW1J5REQ0Mp3eO3MkrV0frw7sAvykttMjScDewLX1KacB+9VePM8H7rV9O3AWsKukdSStA+xayyIiopHp9N7ZADhO0oqUD4mTbZ8u6TxJcwABVwFvqcefCbwEWAD8FjgAwPbdkt4HXFaPe6/tu2fupURExFSmTPq2rwa2nqR8pyUcb+DgJew7Fjh2GWOMiIgZkhG5ERE9kqQfEdEjSfoRET2SpB8R0SNJ+hERPZKkHxHRI0n6ERE9kqQfEdEjSfoRET2SpB8R0SNJ+hERPZKkHxHRI0n6ERE9kqQfEdEjSfoRET2SpB8R0SNJ+hERPTKdNXJXk3SppB9Juk7SEbV8E0mXSFog6SuSVqnlq9btBXX/3KGfdVgtv0HSi0f1oiIiYnLTOdN/ANjJ9nOBrYDd6oLnHwI+ZvuZwK+AA+vxBwK/quUfq8chaQtgX+DZwG7Ap+u6uxER0ciUSd/Fr+vmyvXLwE7AV2v5ccDe9fFedZu6f2dJquUn2X7A9s8oC6dvNyOvIiIipmVabfqSVpR0FXAncA7w38A9th+qh9wKbFgfbwjcAlD33ws8ebh8kucM13WQpPmS5i9cuHDZX1FERCzRtJK+7YdtbwVsRDk7f9aoArJ9tO15tufNmTNnVNVERPTSMvXesX0PcD7wAmBtSSvVXRsBt9XHtwEbA9T9TwLuGi6f5DkREdHAdHrvzJG0dn28OrAL8GNK8n9lPWx/4NT6+LS6Td1/nm3X8n1r755NgE2BS2fqhURExNRWmvoQNgCOqz1tVgBOtn26pOuBkyS9H7gSOKYefwzwJUkLgLspPXawfZ2kk4HrgYeAg20/PLMvJyIilmbKpG/7amDrScp/yiS9b2z/HnjVEn7WB4APLHuYERExEzIiNyKiR5L0IyJ6JEk/IqJHkvQjInokST8iokeS9CMieiRJPyKiR5L0IyJ6JEk/IqJHkvQjInokST8iokeS9CMiemQ6s2zG48TcQ89Y7p9x05F7zEAkETGucqYfEdEjSfoRET2SpB8R0SNJ+hERPZKkHxHRI9NZGH1jSedLul7SdZIOqeXvkXSbpKvq10uGnnOYpAWSbpD04qHy3WrZAkmHjuYlRUTEkkyny+ZDwD/avkLSmsDlks6p+z5m+yPDB0vagrIY+rOBpwLfkbRZ3f0pYBfgVuAySafZvn4mXkhERExtOguj3w7cXh/fL+nHwIZLecpewEm2HwB+JmkBixZQX1AXVEfSSfXYJP2IiEaWqU1f0lxga+CSWvRWSVdLOlbSOrVsQ+CWoafdWsuWVD6xjoMkzZc0f+HChcsSXkRETGHaSV/SGsDXgLfbvg/4DPAMYCvKlcC/z0RAto+2Pc/2vDlz5szEj4yIiGpa0zBIWpmS8L9s++sAtu8Y2v854PS6eRuw8dDTN6plLKU8ZolMBREx3qbTe0fAMcCPbX90qHyDocP2Aa6tj08D9pW0qqRNgE2BS4HLgE0lbSJpFcrN3tNm5mVERMR0TOdMfwfg9cA1kq6qZe8GXiNpK8DATcCbAWxfJ+lkyg3ah4CDbT8MIOmtwFnAisCxtq+bwdcSERFTmE7vnQsBTbLrzKU85wPAByYpP3Npz4uIiNHKiNyIiB5J0o+I6JEk/YiIHknSj4jokST9iIgeSdKPiOiRJP2IiB5J0o+I6JEk/YiIHknSj4jokST9iIgeSdKPiOiRJP2IiB5J0o+I6JEk/YiIHknSj4jokST9iIgemc4auRtLOl/S9ZKuk3RILV9X0jmSbqzf16nlkvQJSQskXS1pm6GftX89/kZJ+4/uZUVExGSmc6b/EPCPtrcAng8cLGkL4FDgXNubAufWbYDdKYuhbwocBHwGyocEcDjwPGA74PDBB0VERLQxZdK3fbvtK+rj+4EfAxsCewHH1cOOA/auj/cCjndxMbC2pA2AFwPn2L7b9q+Ac4DdZvTVRETEUi1Tm76kucDWwCXA+rZvr7t+AaxfH28I3DL0tFtr2ZLKJ9ZxkKT5kuYvXLhwWcKLiIgpTDvpS1oD+Brwdtv3De+zbcAzEZDto23Psz1vzpw5M/EjIyKiWmk6B0lamZLwv2z767X4Dkkb2L69Nt/cWctvAzYeevpGtew24IUTyr/72EOPWLK5h56xXM+/6cg9Oo9hpuKIGDad3jsCjgF+bPujQ7tOAwY9cPYHTh0q36/24nk+cG9tBjoL2FXSOvUG7q61LCIiGpnOmf4OwOuBayRdVcveDRwJnCzpQOBm4NV135nAS4AFwG+BAwBs3y3pfcBl9bj32r57Rl5FRERMy5RJ3/aFgJawe+dJjjdw8BJ+1rHAscsSYEREzJyMyI2I6JEk/YiIHplW752IePwah55MMT5yph8R0SNJ+hERPZLmnYgYuQxUGx8504+I6JEk/YiIHknSj4jokST9iIgeSdKPiOiRJP2IiB5J0o+I6JEk/YiIHknSj4jokST9iIgeSdKPiOiRKefekXQssCdwp+0ta9l7gDcBC+th77Z9Zt13GHAg8DDwNttn1fLdgKOAFYHP2z5yZl9KRMTSZZrp6U249kXgk8DxE8o/ZvsjwwWStgD2BZ4NPBX4jqTN6u5PAbsAtwKXSTrN9vXLEXtExONO15PPTWeN3AskzZ3mz9sLOMn2A8DPJC0Atqv7Ftj+KYCkk+qxSfoREQ0tT5v+WyVdLelYSevUsg2BW4aOubWWLak8IiIaeqxJ/zPAM4CtgNuBf5+pgCQdJGm+pPkLFy6c+gkRETFtjynp277D9sO2/wh8jkVNOLcBGw8dulEtW1L5ZD/7aNvzbM+bM2fOYwkvIiKW4DElfUkbDG3uA1xbH58G7CtpVUmbAJsClwKXAZtK2kTSKpSbvac99rAjIuKxmE6XzROBFwLrSboVOBx4oaStAAM3AW8GsH2dpJMpN2gfAg62/XD9OW8FzqJ02TzW9nUz/moiImKpptN75zWTFB+zlOM/AHxgkvIzgTOXKbqIiJhRGZEbEdEjSfoRET2SpB8R0SNJ+hERPZKkHxHRI0n6ERE9kqQfEdEjSfoRET2SpB8R0SNJ+hERPZKkHxHRI0n6ERE9kqQfEdEjSfoRET2SpB8R0SNJ+hERPZKkHxHRI0n6ERE9MmXSl3SspDslXTtUtq6kcyTdWL+vU8sl6ROSFki6WtI2Q8/Zvx5/o6T9R/NyIiJiaaZzpv9FYLcJZYcC59reFDi3bgPsDmxavw4CPgPlQ4KyoPrzgO2AwwcfFBER0c6USd/2BcDdE4r3Ao6rj48D9h4qP97FxcDakjYAXgycY/tu278CzuHRHyQRETFij7VNf33bt9fHvwDWr483BG4ZOu7WWrak8keRdJCk+ZLmL1y48DGGFxERk1nuG7m2DXgGYhn8vKNtz7M9b86cOTP1YyMigsee9O+ozTbU73fW8tuAjYeO26iWLak8IiIaeqxJ/zRg0ANnf+DUofL9ai+e5wP31mags4BdJa1Tb+DuWssiIqKhlaY6QNKJwAuB9STdSumFcyRwsqQDgZuBV9fDzwReAiwAfgscAGD7bknvAy6rx73X9sSbwxERMWJTJn3br1nCrp0nOdbAwUv4OccCxy5TdBERMaMyIjciokeS9CMieiRJPyKiR5L0IyJ6JEk/IqJHkvQjInokST8iokeS9CMieiRJPyKiR5L0IyJ6JEk/IqJHkvQjInokST8iokeS9CMieiRJPyKiR5L0IyJ6JEk/IqJHlivpS7pJ0jWSrpI0v5atK+kcSTfW7+vUckn6hKQFkq6WtM1MvICIiJi+mTjTf5HtrWzPq9uHAufa3hQ4t24D7A5sWr8OAj4zA3VHRMQyGEXzzl7AcfXxccDeQ+XHu7gYWFvSBiOoPyIilmB5k76BsyVdLumgWra+7dvr418A69fHGwK3DD331lq2GEkHSZovaf7ChQuXM7yIiBi20nI+f0fbt0l6CnCOpJ8M77RtSV6WH2j7aOBogHnz5i3TcyMiYumW60zf9m31+53AN4DtgDsGzTb1+5318NuAjYeevlEti4iIRh5z0pf0RElrDh4DuwLXAqcB+9fD9gdOrY9PA/arvXieD9w71AwUERENLE/zzvrANyQNfs4Jtr8t6TLgZEkHAjcDr67Hnwm8BFgA/BY4YDnqjoiIx+AxJ33bPwWeO0n5XcDOk5QbOPix1hcREcsvI3IjInokST8iokeS9CMieiRJPyKiR5L0IyJ6JEk/IqJHkvQjInokST8iokeS9CMieiRJPyKiR5L0IyJ6JEk/IqJHkvQjInokST8iokeS9CMieiRJPyKiR5L0IyJ6JEk/IqJHmid9SbtJukHSAkmHtq4/IqLPmiZ9SSsCnwJ2B7YAXiNpi5YxRET0Wesz/e2ABbZ/avtB4CRgr8YxRET0lmy3q0x6JbCb7TfW7dcDz7P91qFjDgIOqpubAzcsZ7XrAb9czp8xE8YhjnGIAcYjjnGIAcYjjnGIAcYjjnGIAZY/jqfZnjPZjpWW44eOhO2jgaNn6udJmm973kz9vMdzHOMQw7jEMQ4xjEsc4xDDuMQxDjGMOo7WzTu3ARsPbW9UyyIiooHWSf8yYFNJm0haBdgXOK1xDBERvdW0ecf2Q5LeCpwFrAgca/u6EVc7Y01Fy2kc4hiHGGA84hiHGGA84hiHGGA84hiHGGCEcTS9kRsREd3KiNyIiB5J0o+I6JEk/YgIQNI6kp7TdRyjlqQfvSBpM0nnSrq2bj9H0v/uKJbtJb1W0n6Dr8b1j8XvYhzikPRdSWtJWhe4AvicpI+2jKG1WXkjV9I2kxTfC9xs+6GGcXzJ9uunKhtxDGsD+wFzGeqtZfttrWKocbzX9r8Mba8IHG/7dY3q/x7wT8BnbW9dy661vWWL+ofi+BLwDOAq4OFa7Jbvxxj9LjqPQ9KVtreW9EZgY9uHS7radidn/JK259H/q8fPZB1jNyJ3hnwa2Aa4GhCwJXAd8CRJf2f77EZxPHt4oya6v2hU98CZwMXANcAfG9c9bGNJh9n+oKRVgZOBKxvW/wTbl0oaLmt2AjBkHrCFuz3bGpffxTjEsZKkDYBXA/+rcd2LWdIJAZCkPw0/Bw4cjAGoM3m+F3gX8HVgpElf0mHAu4HVJd03KAYepH0/4NVs/8/GdU7mDcCX6+/mRcCZtj/esP5fSnoG5Z9oMA/U7Q3rH7gW+JOO6h4Yl9/FOMRxBGXc0IW2L5P0dODGxjEMNDkhmK3NO4+6RByUSbrK9laN4vig7cNa1LWUGN4B/Bo4HXhgUG777kb1Dze1rQx8FrgIOKbGcUWjOJ5O+cDdHvgV8DPgb23f1KL+oTjOB7YCLmXx9+NlDWMYl99F53FI2sH2RVOVNYrlFOBttkf6wTdbk/7JwF2UqZsB/oYya93rKZ/o2zaMZUPgaSzeRndBw/oPBj4A3EM9oyoh+OmN6j9/Kbtte6cWcQxIeiKwgu37W9Y7VP9fT1Zu+3sdxNLp72Ic4pB0he1tpiprFEuTE4LZmvRXB/4e2LEWXURp5/89pR3x143iOJIyv9D1LH7TruVZ3U+B7WyPw3SxzUlaatOW7eY9NSQ9DdjU9nckPQFYsWXCW8Lv5F7gcttXdVT/I1q8J5JeQLnCeDvwsaFdawH72H7uqGOYJKYmJwSzrk2/3iw90/aLgH+f5JAmCb/aB9jc9gNTHjk6C4Dfdlg/AJL+Ffiw7Xvq9jrAP9oedRe9Nev3zYFtWTTB30spZ1RNSXoTZb2IdSk37TYE/hPYuWEY8+rXN+v2npROD2+RdIrtD4+4/nF4T1YB1qDkwDWHyu8DXtkohomeCVxge6T3FGbrmf65wMtt39txHN8CXtXqymIJMXyD0ovofBa/ZGzdZfPKQbe8obJml9GSLgD2GJxRS1oTOMP2X7WofyiOqygryF0y1E3xGtt/3jCGC4CXDP4uJa0BnAHsRjnbb7KE6Ti8J5KeZvvmVvUtjaQjgL+kdNm8HLgA+P5MX33NujP96tfANZLOAX4zKGyd6Chn2FfVD6GuEu7/X7+6tqKkVQdXPbUJbtWG9a9P6T018GAta+0B2w8OuilKWolF91paeQpDf4/AH4D1bf9OUsur0nF4T1aVdDSP7hvf9F5TrfNweOR/402UMQwfp8xIPGNma9L/ev3q2ml0vF6A7ePqH9Gf2l7epSeXx5eBcyV9oW4fABzXsP7jgUvrlQ/A3sAXG9Y/8D1Jg+68u1DuPX1ziufMtC8Dl0g6tW6/FDih3lC9vmEc4/CenEJpXvs8i+67daKORt6B0ux0JfBO4PszXs9sbN6JRSS9FPgIsIrtTSRtBby35c3koVh2Z1Hb9Tm2z2pc/zaUy2cobactB4cNYlgBOBDYlTJ24yzg860Ha0nalnIjE+Ai2/Nb1j8UR6fviaTLbbceMDkpSVdQBqedAXwP+OEo7gfOyqQv6WdMcsncqpviUBybAh8EtgBW6yIOSZcDOwHf7XLIfVckrWX7vjq3yqO0Gq8wjiQ9hcX/Lv9vo3o7f0+G6n4bcCfwDToYxzJJXGtRzvZ3BF4F3Gl7x6U/a9nM1uad4QWFV6P88ib9AxuxLwCHU7qEvYjSpNF6krs/2L53wlD3ZtMxSLrQ9o6S7mfxD2JRuq+uNeIQTqD0Trl8qP7BL8NA6xOBHYD3sGjsxuD30PJE4GWUnm1PpSS8PwV+woRpQ0ZoHN6TQd2Dev9paF/zvwsASVtSrnr+mpLDbiHNO49dF5dxgzqHe2e0jkPSMcC5wKHAKyhnNivbfkurGGIRST8B3kFJOo+0Idu+q2EMP6Jc/X2nTjb2IspI2ANbxRCPJul0SpL/PnCZ7T+Mop5ZeaY/Yej/CpRPzS5e6wO1DfdGlbWBb6PcpGnpHygTST0AnEhpQ35f4xiQ9D4WtVP+ZqrjZ7DepwH3DLrv1gS3N3AT8CnbDy7l6aNwr+1vNa5zoj/YvkvSCpJWsH2+pGbzII3TeyLp5ZMU3wtcY/vOVnEA2N5T0irAZsDmkm4YReKflWf6E4b+P0T5Y/pI694r9WbZj4G1KYn2SZQBShe3jGMcSDqAcun6AuB+ytnMBbZPXeoTl7/eSygjLH9eb2J/h3Kf5TmU5PfGUdY/FMfgROTVlC54X2fxNuQmcxDVWL5DSbIfpExPciewre3tl/rEmat/LN6TGssZlL/JQc54IeUqbBNKh4cvNYzlryk9mm6iNDttDOw/09O2zMqkP47qGf8atu+b8uCZqe+bLKX/dxe9dwAk/Qkl8b0TWMf2mlM8ZXnre2RudEkfAf5o+131/bjKjeZNH6c5iGrXzN9TEsvrKCcjX27VxDQu70mt/yxgP9t31O31KYn3NZSTkpZz+18OvHZwcippM+DEmW4Onq3NO0+m3EDdkZL4LqR8ajdrN61xnAC8hdJ2exmwlqSjbP9bg+o/0qCOaZP0eUovpjsoZ/mvpKxUNPKqhx7vBBwGYPuPE25uj1SdFmQsTGheazlWYmAs3pNq40HCr+6sZXdLGkmb+lKsPNwaYfv/SFp5piuZlUmfMrvmBZQbl1DOZr4C/I/GcWxRu6a9DvgW5Wbq5cDIk77t76nx6lRTeDKlWeMe4G7gl26zitl5KrOu3g6sA5wHoLJwRuv2/C7nIGKSHlSP7KJNT6qBcXpPvltvoJ5St19Ry55I+VttaX49Ofqvuv06YMbHT8zK5p3J+qG3nt+k1nkdZarUE4BP1kT8IzecwU/ShcBOHdywnJSkPwNeTOnBsqLtjUZcnyhTa28AnGz7tlq+NfCUDgaIdToH0TgYp/ekxvIKSt94KDPyfq31YLkay6rAwSyaHfj7jODG9mw90z9b0r6UJfmgNCU0/eeuPku5KfMj4ILaa6FJm/6QnwIXSTqNxechajqlsKQ9KTdy/4pyY/s8RtAHeaL6z3vSJOXNR+NWnc1BtKTBUAOtBiSN03tSY/lq/eraW+r/5SP/m5IOAY6ayUpm1Zn+0OWrgCdS2tJF6bb564aXr0skaaVGzRqD+g6frNz2Ea1iqHF8ktoH2fbPW9Y9TiT9M2Wum+E5iL5p+0MN6h6MVJ+s4bzpALGujcGgwclimmxBl0ddGS53PbMp6Y+b2hPgX4Gn2t5dZa3eF9g+puPQokOSdmPR/aXmcxDFeJH0GuC1lGad4avfNSk9m2Z0rYVZmfTrUPerbP9G0t8C2wAfbzW3yFAc36Kc0f0v289VmUb3ypb3FiTNoSwI/2wWn2el9TKFLwc+RJnWVzQ+o5J0iO2jpiprEMeHbP/zVGUjqvtZtn8yYfDiI1qOFajxjMt7siNlJbMvSFoPWNP2zxrW/zTKuIAPUjp7DNwPXD3TLQOzNelfDTyXMtjji5RpU19te9LlyEYYx2W2tx2+RFPDhdlrfWdTei69k9J9dH9gYYskMyGOBcBLbf+4Zb1D9Te5dH6McTzSb33EdR9t+6AljBloOlagxtP5e1KbP+dRVrjbTNJTgVNs7zDFUx+3ZuuN3IdsW9JelF4zx0jqYl6R39QxAwaQ9HzKEO+Wnlxf/yEua21+T9JljWMAuKOLhD906bxJvZk9sBal62irOP6OMnf+0+tJycCalB4jLXwOuh8zMC7vSbUPsDV1zIjLKOGRDhicaCldaQGY6avh2Zr075d0GPC3wF/VkX4zPshhGv6RsojKMyRdBMyh/fqbgwEmt0vaA/g5DWcc1aK5TeZL+gplFa/h6QdGvdjNDyj9wddj8TWT76esC9vKCZSxGo+6hG/VawY4WmVpxJOAE7q66mJ83hOAB+sJ4uDE7ImN68d1VLrK/FS3A19i0WjpDWa6vtnavPMnlDOJy2x/X9KfAi+0fXwHsaxEWQBawEgmUJqi/j0pN4c2Bv6DcjZ1hO0mK3pp0UpZk7HtNzSK44nA7+qoz82AZwHfavV+aAzmkK9xbA7sS+kn/wfKJHwn2b6pRf0TYun0PakxvBPYFNiF8oH8BsoH4n+0imEolkeN4RnFuJ5ZmfQHVBYkGF73sumlY72MPwn4iu3/bll3LE5lXpO/pIwAvYgyLcaDrUYrSzrdZRbFybpNdtJdUtJzKR8ArwZ+0bodu+v3ZCiOXRhaycz2OS3rH4rjB8CnKDnDlPl/DvYMT4Q3K5t3JL0ZOIIyqdTgU62LhRFeSjmjOlnSHyk3VE9u0YtI0n+w9HbCpovES/ow8H7gd8C3KTfZ32H7v5b6xBkMwfZv672dT9v+sKSrGtWN7T3r900eFdgUg6ZGoTZ5PoWyEPkTKXPONA+jy/dkoCb5ThL9BK+lDMQ6ivK/e1Etm1GtV3Fq5Z3Alrbn2t6kfjU/k7J9s+0Pu8yS91pKomvVFWw+ZZ6fy4GXDT0efLW2q8sMo3tSRik/k8VXKxo1SXoBpZ30jFq2YsPKP7+E8o0o80S1iuMvJX0auJVFC29vbnufVjEsHk4374mk+yXdN8nX/ZJaj5oHwPZNtveyvZ7tObb3HkWz26w80wf+G/ht10HAI31w/6Z+PUzpMz9yth+ZPVHS24e3OzL4W9uD0iVu4hKOo/Z2ymyO37B9naSns2gO9RZWlvRflGl8/whQB+udDry3RQCSbgFupjQfvMeNFwmZxCF09J54aErvLrruDpP0riIO6SsAAA75SURBVHqVM+nV+Uxflc/KNn2ViZu+AFzC4j1FWjdpXELpNXQKpV3/py3rH4qj8wm9JB1JWbjjd8B2lPl3Trf9vMZxPMF28xMClU+4z1Lar/cFnkdp7vs726c3iuFptm9uUdfjSdf/H5JeavubkvafbP9Mn7DN1qR/KWUO/WsYWgS89dmupGfbvq5lnUuIo/OkX+NYl7Jc4MOSngCsZfsXjep+AXAMZSGbP603Md9s++9b1D8Uxyco/cKfRhkw2LtV1AY0PqPFx+L/o5XZ2ryzsu3/2XUQwDclfQ34gu3rW1Y8YcDHE4baKTuZUErSfkOPh3e16kb7ccqUzqcB2P6RpL9qVPfwjXVRFpO5AnitpNfWeJpehY6JL1OudvZkaLR4i4q1+Nq4a0/YbjF+ZDiWpXaf9gyvcjdbk/63JB0EfJPFm3daj/YbdIn7fO0tcSylT/TIbxR5xMsQPgbbDj1eDdiZkviajZ2wfcuED5yHW9XN4othzPjCGMtC0g62L5qqrIEuR4u/dOjx9yZsm7KGcSsvAG6hjJm4hMlnQZ0xs7V5Z7IeMp30hR5QWfT4BEpb9leB99le0FU8XZO0NuUDcLdG9X2VMk/5Jynt6YcA82zv26L+cTJZc0YXTRySLrb9fJV1aj9BGS3+VdvPaBlH11RWuNuF0i//OZSeTCeOqml4Vp7pT9YXugv1zdyDMmf6XMqQ8y9TBqScCWzWWXDd+w1lZsFW3kLp/7whcBtwNmWVot6o9zW2B+ZIGm7+XIuG3VeHvF/SkyjTlQxGi7+jgzg6ZfthytiVb6usnvUaypKNR9j+5EzXNyuTPoCkLSltp8M3iFpPw3AjpQvav9n+wVD5V1u2J48DSd9k0T2GFSjvzclLfsaM1XsqZZDLRcABHpNlIzuyCrAG5f9+uPnvPtrPCcVQr6V7gbFZOL4LNdnvQUn4cylXPt8YSV2ztHnncOCFlMRyJrA7cKHtpn/Yktaw/euWdY6r2rw18BBws+1bG9S7J+XsdnvKpfNPKBN+XQT8wPYdo45h3Ax33az3mtZocZ9pqP6Tbb+6Pl5sLQFJZ9vetVUs40DS8cCWlFx1ku1rR1rfLE3611Buol7psnjJ+sB/2d6lcRzHTlbuRpOMjSuVhSrucuM/vtrctjXlhOAtwCa2mzZrjMF0FEg6gfL6H6bMd7MWcJTtf2tU//D6EovdS+hioJSk7Sln18PzdDVrFahTtAzWrx750o2ztXlnMHPfQyqTrt1JmWWytTOGHq9Gmbu7V+vDqqwhcCRlnvT3UaaNXQ9YQdJ+tr/dIIb1WHS2/3zKe/Ed4IejrnsSu9p+l6R9KNNRvJwyDUOzpA9s4TLj5+so0z0fSpmao0nSZylzQk2xb8ZJ+hLwDOAqFvXmMm17lTWdDme2Jv35tXfI5yh/zL+mg39w218b3pZ0ImXQWJ98Eng38CTgPGB32xdLehali9pIk76kGyltxl8DzgLe33GTW9fTUUCZEmJlygjpT9r+g+p88o08oY6aXwFYvT4eLKG5esM4oKyatUXrq84uzcqkPzTK8j8lfZsy8rP14gyT2ZQys2GfrGT7bABJ7x2MQHVZq7VF/cdSzu5fAfw5sKWkH1Ka/lr20x84XdJPKM07f1dHpf6+cQyfpVxl/Ai4oM4P1XKSsdsp3WcBfjH0eLDd0rXAn9SYemFWtelr/BZ+nrgM2i+AwyZeAcxmw222k7TfNu0brrJQx/aUwTA7Ar9043WTaxzD01E8kbIQd+tkNzGmlTzDC3A/HqisF7wVcCmLD+Sc0VGw42S2Jf3P2X6TxmTh5wBJD1NuUg0u3QeTnQlYzXaTZSzrDI7bAzvU708FLnGd575B/YMuug+Ow3w7KktnTpzzpslsn+NkQq+yR9QRwrPSrGresf2m+n0s+vxKOtf2zlOVzWate8dMJOkblBG491G6av4A+ITbrw97QP1+D9Bp0pf0n8ATKH3jP0/po39plzF16JnABbZv7DqQVmbbmf7Ll7a/1SRKklaj/FOdT+keOGi8Xgv4tu1ntYgjQNLLKP3xf9l1LONC0tW2nzP0fQ3K2rR/2TAGARvZvqVVnUuI4wjKCPm5lE4fFwDft918Ba9WZtWZPotPmjRRy0mU3kxZtOOplD+kQdK/j9KbJRpxowXgpzJh2oNHsf3Rpe2fYb+r338r6anAXcAGDevHtiWdSbm53hnbhwNIWh14E2U1t4/TzbQUTcyqpG/7gKmPGj3bRwFHSfoH2//RdTwxFsZp1tPTa5fmf6PMdGpKM09rV0ja1narmTUfRdL/ptznWQO4kkVLSM5as615ZyzOpiRtC9wy6JFR55J/BWWpuvd0MMVzr41LU8I4qnO+rGb73g7q/gmlTf1mFt3st+3nNIzhCsq0IGdQplj+oe0Hlv6sx7fZlvQPX9p+20c0iuMK4H/Yvrv22jgJ+AdK17A/az0HUJSpOWx31pSgsmLWErnBIiqqa7HWx6+yfcrQvn+1/e5RxzAhnqdNVu7GSzrWUfs7ULrxvgq40/aOLWNoaVYl/XEh6Ue2n1sffwpYaPs9dfsq21t1GV8fSTqOMvq0k6YELWH90wE3WMpznMZMDNW7I7Cp7S/UgWpr2J5sPYxR1b8l5UbuX1NG595CuZH7L61iaG1Wtemr8aryS7Hi0GCXnYGDhvbNqt/548jzgNdJ6qQpYWJSVzcLtGsJjyfbHrl6ZT4P2Bz4ArAyZQ6iHRqGcSSlDf8TwGW2/9Cw7k7MtgS0qqTtKMPLH6SDP+TqRMrSb7+k9JT4PoCkZ1LmgYn2Xtx1APDIQibHUG4ctl6g3Ut4PNl2C/tQZj29AsD2zyU1veFte09Jq1AWNNpc0g2zPfHPtqT/JEp3qz8DrqbOmU7pp93s5qntD0g6l9IN7uyhyZxWoLTtR2O2b56sKaGDULpcoP25ku6jjo6uj6nbqy35aSPzYO26aYA6JUVTdUTu8ZS5iARsLGl/2xe0jqWVWZX0bb8ToH5yz6MMtz8AOFrSPba3aBjLYqMuJR1k++hW9cfixqQpAehugfauR0dP4mRJnwXWlvQm4A2UmXFb+ihluusb4JH5mU4E/qJxHM3MqqQ/ZHXK6Ncn1a+fA9d0GlFZtCJJvzudNyVUt6gs2uE6vfEhQOspIcaC7Y9I2oUyaHEz4F9sn9M4jJUHCb/G9H/q+zJrzaqkL+loyiRS9wOXUJp2Pmr7V50GVnR1fyGKzpsSqt4v0D7BNZSTNNPNidnlkj7PokVsXgfM7yCOZmZVl806d/56lDmyf0BZOOXacVggQdJGbrAmbExO0jsp6xnsAnyQ0pRwQkZMd0fSG4F/oSyuI0q3yffannSZ0RHFsCrlQ3fQL//7wKdn8wCtWZX04ZHRl89m0fJ4W1KW6vvhYJ6NBjGMxcjgWFxtShgsun12y6aEJXUjHmjYnXhsSLoB2N72XXX7yZROF5s3qn9F4Lq+TYA4q5p3oHS8Bq6VdA+le+S9wJ7AdkCTpM+ieVY2B7al9tSgTAjX1ylsx0GXTQnDTQZH0O5vcZzdRWmKHbi/ljVRF7G5QdKf2v6/rert2qw605f0Nhad4f+BRfOn/wC4xvYfG8dzAbCH7fvr9prAGbZbddGLahyaEoZiudL21q3rHTeSjqfMsnkq5YN4L0pX66uhzRVx/R/dmnIy9ptBuWfxylmz7Ux/LnAK8A7b47Dm5fqUQWIDD9ayaO+fgK0nNiVQ1tBtbfacaS2f/65fA6fW7y17Vf1/DesaC7Mq6dtealt6B44HLq2rNwHsDXyxu3B6rdOmhHi0wQSIdcIzD66IW6ij49f3hGUR6wC+cThhHJlZ1bwzTgbT+QJzKBM6QVmW7cruouqvrpsSJN3PojP8J7D4WsG2vdYo6x9HkuZRBsoNzuzvBd5g+/IGdZ8OHGb7mgnlfw78q+2lLcj0uDarzvTHyWBloDqd7xVdxxPdNiXYHqdFVMbFscDf2x7MTbUj5UOgxSR4609M+AC2r5E0t0H9nUnSH63OVwaKosumhFiihwcJH8D2hZIealT32kvZt3qjGDqR5p0RGoeVgaLosikhJifp45QEeyKl6etvgN9TR8faHtkVsqQTgfNsf25C+RuBXWz/zajq7lqS/giNy8pAAZKuBg6e0JTw6XwAd0fS+UvZbds7jbDu9YFvUHrUDT745wGrAPu4LnU6GyXpj1idL31wI/f7tn/UZTx9NVnf+K5Wi4rxIelFlFH7UEbnntdlPC0k6Y+QpEOANwFfr0X7AEdnvpf2umxKiMVNMk2JgV8CF7ZcKrGvkvRHqDYpvMD2b+r2EylzAKVJobEumxJicXVtg4nWpSwu8x7bJzUOqVeS9EdI0jXAtrZ/X7dXo6zD+efdRhYxfiStC3wnTW6jlS6bo/UF4JIJI3KP6TCe3klTwuOH7bs1YUmxmHkrdB3AbCRpE3hklOcBlKmd7wYOsP3xLmProTUnfK1F6aXxLUn7dhlYLK7eVB2HBY9mtTTvjICky23/haRzbe/cdTzxaGlK6E5t9pyYeNalLGu6n+2ftI+qP9K8MxorSHo3sNlkC6pkEZXupSmhU3tO2DZw16DDQ4xWkv5o7Etpv1+JttPExjSlKaE7GZzYrTTvjJCk3W1/q+s4+ixNCRGLS9IfgayROz4mmQojTQnRa2neGY2skTsm0pQQsbic6Y9Q1siNiHGTfvqjlTVyI2KspHlntCZbI/e4DuOJiJ5L886ISdqGrJEbEWMizTuj9wTgPttHAbcOpmiIiOhCzvRHqE4hOw/Y3PZmkp4KnGJ7h45Di4ieypn+aO0DvIyyPi62f05G6EZEh5L0R+tBl0spwyOLqEREdCZJf7ROlvRZYG1JbwK+A3yu45giosfSpj9iknYBdgUEnGX7nI5DiogeS9JvRNJ6lDlf8guPiM6keWcEJD1f0nclfV3S1pKuBa4F7pC0W9fxRUR/5Ux/BCTNB94NPAk4Gtjd9sWSngWcaHvrTgOMiN7Kmf5orGT7bNunAL+wfTFA5m6PiK4l6Y/GH4ce/27CvlxaRURn0rwzApIepgzIErA68NvBLmA12yt3FVtE9FuSfkREj6R5JyKiR5L0IyJ6JEk/IqJHkvQjInrk/wHjjsPSERCYNgAAAABJRU5ErkJggg==" id="172" name="Google Shape;172;p14"/>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3" name="Google Shape;173;p14"/>
          <p:cNvPicPr preferRelativeResize="0"/>
          <p:nvPr/>
        </p:nvPicPr>
        <p:blipFill rotWithShape="1">
          <a:blip r:embed="rId3">
            <a:alphaModFix/>
          </a:blip>
          <a:srcRect b="0" l="0" r="0" t="0"/>
          <a:stretch/>
        </p:blipFill>
        <p:spPr>
          <a:xfrm>
            <a:off x="0" y="1723829"/>
            <a:ext cx="8499231" cy="4419062"/>
          </a:xfrm>
          <a:prstGeom prst="rect">
            <a:avLst/>
          </a:prstGeom>
          <a:noFill/>
          <a:ln>
            <a:noFill/>
          </a:ln>
        </p:spPr>
      </p:pic>
      <p:sp>
        <p:nvSpPr>
          <p:cNvPr id="174" name="Google Shape;174;p14"/>
          <p:cNvSpPr/>
          <p:nvPr/>
        </p:nvSpPr>
        <p:spPr>
          <a:xfrm>
            <a:off x="8335100" y="1031403"/>
            <a:ext cx="3165231" cy="5016758"/>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1600"/>
              <a:buFont typeface="Noto Sans Symbols"/>
              <a:buChar char="▪"/>
            </a:pPr>
            <a:r>
              <a:rPr lang="en-IN" sz="1600">
                <a:solidFill>
                  <a:schemeClr val="dk1"/>
                </a:solidFill>
                <a:latin typeface="Times New Roman"/>
                <a:ea typeface="Times New Roman"/>
                <a:cs typeface="Times New Roman"/>
                <a:sym typeface="Times New Roman"/>
              </a:rPr>
              <a:t>Williamsburg 3920 </a:t>
            </a:r>
            <a:endParaRPr/>
          </a:p>
          <a:p>
            <a:pPr indent="-285750" lvl="0" marL="285750" marR="0" rtl="0" algn="l">
              <a:lnSpc>
                <a:spcPct val="200000"/>
              </a:lnSpc>
              <a:spcBef>
                <a:spcPts val="0"/>
              </a:spcBef>
              <a:spcAft>
                <a:spcPts val="0"/>
              </a:spcAft>
              <a:buClr>
                <a:schemeClr val="dk1"/>
              </a:buClr>
              <a:buSzPts val="1600"/>
              <a:buFont typeface="Noto Sans Symbols"/>
              <a:buChar char="▪"/>
            </a:pPr>
            <a:r>
              <a:rPr lang="en-IN" sz="1600">
                <a:solidFill>
                  <a:schemeClr val="dk1"/>
                </a:solidFill>
                <a:latin typeface="Times New Roman"/>
                <a:ea typeface="Times New Roman"/>
                <a:cs typeface="Times New Roman"/>
                <a:sym typeface="Times New Roman"/>
              </a:rPr>
              <a:t>Bedford-Stuyvesant 3714</a:t>
            </a:r>
            <a:endParaRPr/>
          </a:p>
          <a:p>
            <a:pPr indent="-285750" lvl="0" marL="285750" marR="0" rtl="0" algn="l">
              <a:lnSpc>
                <a:spcPct val="200000"/>
              </a:lnSpc>
              <a:spcBef>
                <a:spcPts val="0"/>
              </a:spcBef>
              <a:spcAft>
                <a:spcPts val="0"/>
              </a:spcAft>
              <a:buClr>
                <a:schemeClr val="dk1"/>
              </a:buClr>
              <a:buSzPts val="1600"/>
              <a:buFont typeface="Noto Sans Symbols"/>
              <a:buChar char="▪"/>
            </a:pPr>
            <a:r>
              <a:rPr lang="en-IN" sz="1600">
                <a:solidFill>
                  <a:schemeClr val="dk1"/>
                </a:solidFill>
                <a:latin typeface="Times New Roman"/>
                <a:ea typeface="Times New Roman"/>
                <a:cs typeface="Times New Roman"/>
                <a:sym typeface="Times New Roman"/>
              </a:rPr>
              <a:t> Harlem 2658 </a:t>
            </a:r>
            <a:endParaRPr/>
          </a:p>
          <a:p>
            <a:pPr indent="-285750" lvl="0" marL="285750" marR="0" rtl="0" algn="l">
              <a:lnSpc>
                <a:spcPct val="200000"/>
              </a:lnSpc>
              <a:spcBef>
                <a:spcPts val="0"/>
              </a:spcBef>
              <a:spcAft>
                <a:spcPts val="0"/>
              </a:spcAft>
              <a:buClr>
                <a:schemeClr val="dk1"/>
              </a:buClr>
              <a:buSzPts val="1600"/>
              <a:buFont typeface="Noto Sans Symbols"/>
              <a:buChar char="▪"/>
            </a:pPr>
            <a:r>
              <a:rPr lang="en-IN" sz="1600">
                <a:solidFill>
                  <a:schemeClr val="dk1"/>
                </a:solidFill>
                <a:latin typeface="Times New Roman"/>
                <a:ea typeface="Times New Roman"/>
                <a:cs typeface="Times New Roman"/>
                <a:sym typeface="Times New Roman"/>
              </a:rPr>
              <a:t>Bushwick 2465 </a:t>
            </a:r>
            <a:endParaRPr/>
          </a:p>
          <a:p>
            <a:pPr indent="-285750" lvl="0" marL="285750" marR="0" rtl="0" algn="l">
              <a:lnSpc>
                <a:spcPct val="200000"/>
              </a:lnSpc>
              <a:spcBef>
                <a:spcPts val="0"/>
              </a:spcBef>
              <a:spcAft>
                <a:spcPts val="0"/>
              </a:spcAft>
              <a:buClr>
                <a:schemeClr val="dk1"/>
              </a:buClr>
              <a:buSzPts val="1600"/>
              <a:buFont typeface="Noto Sans Symbols"/>
              <a:buChar char="▪"/>
            </a:pPr>
            <a:r>
              <a:rPr lang="en-IN" sz="1600">
                <a:solidFill>
                  <a:schemeClr val="dk1"/>
                </a:solidFill>
                <a:latin typeface="Times New Roman"/>
                <a:ea typeface="Times New Roman"/>
                <a:cs typeface="Times New Roman"/>
                <a:sym typeface="Times New Roman"/>
              </a:rPr>
              <a:t>Upper West Side 1971 </a:t>
            </a:r>
            <a:endParaRPr/>
          </a:p>
          <a:p>
            <a:pPr indent="-285750" lvl="0" marL="285750" marR="0" rtl="0" algn="l">
              <a:lnSpc>
                <a:spcPct val="200000"/>
              </a:lnSpc>
              <a:spcBef>
                <a:spcPts val="0"/>
              </a:spcBef>
              <a:spcAft>
                <a:spcPts val="0"/>
              </a:spcAft>
              <a:buClr>
                <a:schemeClr val="dk1"/>
              </a:buClr>
              <a:buSzPts val="1600"/>
              <a:buFont typeface="Noto Sans Symbols"/>
              <a:buChar char="▪"/>
            </a:pPr>
            <a:r>
              <a:rPr lang="en-IN" sz="1600">
                <a:solidFill>
                  <a:schemeClr val="dk1"/>
                </a:solidFill>
                <a:latin typeface="Times New Roman"/>
                <a:ea typeface="Times New Roman"/>
                <a:cs typeface="Times New Roman"/>
                <a:sym typeface="Times New Roman"/>
              </a:rPr>
              <a:t>Hell's Kitchen 1958</a:t>
            </a:r>
            <a:endParaRPr/>
          </a:p>
          <a:p>
            <a:pPr indent="-285750" lvl="0" marL="285750" marR="0" rtl="0" algn="l">
              <a:lnSpc>
                <a:spcPct val="200000"/>
              </a:lnSpc>
              <a:spcBef>
                <a:spcPts val="0"/>
              </a:spcBef>
              <a:spcAft>
                <a:spcPts val="0"/>
              </a:spcAft>
              <a:buClr>
                <a:schemeClr val="dk1"/>
              </a:buClr>
              <a:buSzPts val="1600"/>
              <a:buFont typeface="Noto Sans Symbols"/>
              <a:buChar char="▪"/>
            </a:pPr>
            <a:r>
              <a:rPr lang="en-IN" sz="1600">
                <a:solidFill>
                  <a:schemeClr val="dk1"/>
                </a:solidFill>
                <a:latin typeface="Times New Roman"/>
                <a:ea typeface="Times New Roman"/>
                <a:cs typeface="Times New Roman"/>
                <a:sym typeface="Times New Roman"/>
              </a:rPr>
              <a:t> East Village 1853 </a:t>
            </a:r>
            <a:endParaRPr/>
          </a:p>
          <a:p>
            <a:pPr indent="-285750" lvl="0" marL="285750" marR="0" rtl="0" algn="l">
              <a:lnSpc>
                <a:spcPct val="200000"/>
              </a:lnSpc>
              <a:spcBef>
                <a:spcPts val="0"/>
              </a:spcBef>
              <a:spcAft>
                <a:spcPts val="0"/>
              </a:spcAft>
              <a:buClr>
                <a:schemeClr val="dk1"/>
              </a:buClr>
              <a:buSzPts val="1600"/>
              <a:buFont typeface="Noto Sans Symbols"/>
              <a:buChar char="▪"/>
            </a:pPr>
            <a:r>
              <a:rPr lang="en-IN" sz="1600">
                <a:solidFill>
                  <a:schemeClr val="dk1"/>
                </a:solidFill>
                <a:latin typeface="Times New Roman"/>
                <a:ea typeface="Times New Roman"/>
                <a:cs typeface="Times New Roman"/>
                <a:sym typeface="Times New Roman"/>
              </a:rPr>
              <a:t>Upper East Side 1798 </a:t>
            </a:r>
            <a:endParaRPr/>
          </a:p>
          <a:p>
            <a:pPr indent="-285750" lvl="0" marL="285750" marR="0" rtl="0" algn="l">
              <a:lnSpc>
                <a:spcPct val="200000"/>
              </a:lnSpc>
              <a:spcBef>
                <a:spcPts val="0"/>
              </a:spcBef>
              <a:spcAft>
                <a:spcPts val="0"/>
              </a:spcAft>
              <a:buClr>
                <a:schemeClr val="dk1"/>
              </a:buClr>
              <a:buSzPts val="1600"/>
              <a:buFont typeface="Noto Sans Symbols"/>
              <a:buChar char="▪"/>
            </a:pPr>
            <a:r>
              <a:rPr lang="en-IN" sz="1600">
                <a:solidFill>
                  <a:schemeClr val="dk1"/>
                </a:solidFill>
                <a:latin typeface="Times New Roman"/>
                <a:ea typeface="Times New Roman"/>
                <a:cs typeface="Times New Roman"/>
                <a:sym typeface="Times New Roman"/>
              </a:rPr>
              <a:t>Crown Heights 1564 </a:t>
            </a:r>
            <a:endParaRPr/>
          </a:p>
          <a:p>
            <a:pPr indent="-285750" lvl="0" marL="285750" marR="0" rtl="0" algn="l">
              <a:lnSpc>
                <a:spcPct val="200000"/>
              </a:lnSpc>
              <a:spcBef>
                <a:spcPts val="0"/>
              </a:spcBef>
              <a:spcAft>
                <a:spcPts val="0"/>
              </a:spcAft>
              <a:buClr>
                <a:schemeClr val="dk1"/>
              </a:buClr>
              <a:buSzPts val="1600"/>
              <a:buFont typeface="Noto Sans Symbols"/>
              <a:buChar char="▪"/>
            </a:pPr>
            <a:r>
              <a:rPr lang="en-IN" sz="1600">
                <a:solidFill>
                  <a:schemeClr val="dk1"/>
                </a:solidFill>
                <a:latin typeface="Times New Roman"/>
                <a:ea typeface="Times New Roman"/>
                <a:cs typeface="Times New Roman"/>
                <a:sym typeface="Times New Roman"/>
              </a:rPr>
              <a:t>Midtown 1545</a:t>
            </a:r>
            <a:endParaRPr/>
          </a:p>
        </p:txBody>
      </p:sp>
      <p:sp>
        <p:nvSpPr>
          <p:cNvPr id="175" name="Google Shape;175;p14"/>
          <p:cNvSpPr txBox="1"/>
          <p:nvPr/>
        </p:nvSpPr>
        <p:spPr>
          <a:xfrm>
            <a:off x="400999" y="6065599"/>
            <a:ext cx="8612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Williamsburg has highest number of apartments and bedford-stuyvesant and so 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p:nvPr/>
        </p:nvSpPr>
        <p:spPr>
          <a:xfrm>
            <a:off x="814365" y="575826"/>
            <a:ext cx="1165471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2E75B5"/>
                </a:solidFill>
                <a:latin typeface="Times New Roman"/>
                <a:ea typeface="Times New Roman"/>
                <a:cs typeface="Times New Roman"/>
                <a:sym typeface="Times New Roman"/>
              </a:rPr>
              <a:t>What are the neighborhood in each group which are having maximum prices in their respective neighborhood group ?</a:t>
            </a:r>
            <a:endParaRPr b="1" sz="1600">
              <a:solidFill>
                <a:srgbClr val="2E75B5"/>
              </a:solidFill>
              <a:latin typeface="Times New Roman"/>
              <a:ea typeface="Times New Roman"/>
              <a:cs typeface="Times New Roman"/>
              <a:sym typeface="Times New Roman"/>
            </a:endParaRPr>
          </a:p>
        </p:txBody>
      </p:sp>
      <p:sp>
        <p:nvSpPr>
          <p:cNvPr id="181" name="Google Shape;181;p15"/>
          <p:cNvSpPr/>
          <p:nvPr/>
        </p:nvSpPr>
        <p:spPr>
          <a:xfrm>
            <a:off x="814365" y="620081"/>
            <a:ext cx="10083663" cy="606319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Upper west side in Manhattan are having maximum prices that is 10000 .</a:t>
            </a:r>
            <a:endParaRPr/>
          </a:p>
          <a:p>
            <a:pPr indent="0" lvl="0" marL="0" marR="0" rtl="0" algn="l">
              <a:lnSpc>
                <a:spcPct val="2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Randall Manor in Staten island are having maximum prices that is 5000.</a:t>
            </a:r>
            <a:endParaRPr/>
          </a:p>
          <a:p>
            <a:pPr indent="0" lvl="0" marL="0" marR="0" rtl="0" algn="l">
              <a:lnSpc>
                <a:spcPct val="2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Riverdale in Bronx are having maximum prices that is 2500.</a:t>
            </a:r>
            <a:endParaRPr/>
          </a:p>
          <a:p>
            <a:pPr indent="-184150" lvl="0" marL="285750" marR="0" rtl="0" algn="l">
              <a:lnSpc>
                <a:spcPct val="200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Astori in Queens which are having maximum prices that is 10000.</a:t>
            </a:r>
            <a:endParaRPr/>
          </a:p>
          <a:p>
            <a:pPr indent="0" lvl="0" marL="0" marR="0" rtl="0" algn="l">
              <a:lnSpc>
                <a:spcPct val="2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Green point in Brooklyn  are having maximum prices that is 10000.</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p:txBody>
      </p:sp>
      <p:sp>
        <p:nvSpPr>
          <p:cNvPr id="182" name="Google Shape;182;p15"/>
          <p:cNvSpPr/>
          <p:nvPr/>
        </p:nvSpPr>
        <p:spPr>
          <a:xfrm>
            <a:off x="375143" y="5475622"/>
            <a:ext cx="219932" cy="430887"/>
          </a:xfrm>
          <a:prstGeom prst="rect">
            <a:avLst/>
          </a:prstGeom>
          <a:solidFill>
            <a:srgbClr val="FFFFFF"/>
          </a:solid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212121"/>
              </a:buClr>
              <a:buSzPts val="1000"/>
              <a:buFont typeface="Arimo"/>
              <a:buNone/>
            </a:pPr>
            <a:r>
              <a:rPr b="0" i="0" lang="en-IN" sz="1000" u="none" cap="none" strike="noStrike">
                <a:solidFill>
                  <a:srgbClr val="212121"/>
                </a:solidFill>
                <a:latin typeface="Arimo"/>
                <a:ea typeface="Arimo"/>
                <a:cs typeface="Arimo"/>
                <a:sym typeface="Arimo"/>
              </a:rPr>
              <a: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495272" y="430673"/>
            <a:ext cx="6030818" cy="543162"/>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None/>
            </a:pPr>
            <a:r>
              <a:rPr b="1" lang="en-IN" sz="2000">
                <a:solidFill>
                  <a:srgbClr val="2E75B5"/>
                </a:solidFill>
                <a:latin typeface="Arial"/>
                <a:ea typeface="Arial"/>
                <a:cs typeface="Arial"/>
                <a:sym typeface="Arial"/>
              </a:rPr>
              <a:t> How  neighborhood  is  related  with  reviews ? </a:t>
            </a:r>
            <a:endParaRPr/>
          </a:p>
        </p:txBody>
      </p:sp>
      <p:sp>
        <p:nvSpPr>
          <p:cNvPr id="188" name="Google Shape;188;p16"/>
          <p:cNvSpPr/>
          <p:nvPr/>
        </p:nvSpPr>
        <p:spPr>
          <a:xfrm>
            <a:off x="542772" y="1392086"/>
            <a:ext cx="52799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1"/>
                </a:solidFill>
                <a:latin typeface="Times New Roman"/>
                <a:ea typeface="Times New Roman"/>
                <a:cs typeface="Times New Roman"/>
                <a:sym typeface="Times New Roman"/>
              </a:rPr>
              <a:t>Top 5 Neighbourhood is having highest number of reviews</a:t>
            </a:r>
            <a:endParaRPr/>
          </a:p>
        </p:txBody>
      </p:sp>
      <p:graphicFrame>
        <p:nvGraphicFramePr>
          <p:cNvPr id="189" name="Google Shape;189;p16"/>
          <p:cNvGraphicFramePr/>
          <p:nvPr/>
        </p:nvGraphicFramePr>
        <p:xfrm>
          <a:off x="2740383" y="2196924"/>
          <a:ext cx="3000000" cy="3000000"/>
        </p:xfrm>
        <a:graphic>
          <a:graphicData uri="http://schemas.openxmlformats.org/drawingml/2006/table">
            <a:tbl>
              <a:tblPr>
                <a:noFill/>
                <a:tableStyleId>{1D215717-6A61-433F-946A-1F95FFDC63BA}</a:tableStyleId>
              </a:tblPr>
              <a:tblGrid>
                <a:gridCol w="517725"/>
                <a:gridCol w="2843050"/>
                <a:gridCol w="2983450"/>
              </a:tblGrid>
              <a:tr h="670625">
                <a:tc>
                  <a:txBody>
                    <a:bodyPr/>
                    <a:lstStyle/>
                    <a:p>
                      <a:pPr indent="0" lvl="0" marL="0" marR="0" rtl="0" algn="l">
                        <a:spcBef>
                          <a:spcPts val="0"/>
                        </a:spcBef>
                        <a:spcAft>
                          <a:spcPts val="0"/>
                        </a:spcAft>
                        <a:buNone/>
                      </a:pPr>
                      <a:r>
                        <a:t/>
                      </a:r>
                      <a:endParaRPr b="1" sz="16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Times New Roman"/>
                        <a:buNone/>
                      </a:pPr>
                      <a:r>
                        <a:rPr b="1" lang="en-IN" sz="1600">
                          <a:latin typeface="Times New Roman"/>
                          <a:ea typeface="Times New Roman"/>
                          <a:cs typeface="Times New Roman"/>
                          <a:sym typeface="Times New Roman"/>
                        </a:rPr>
                        <a:t>Neighbourhood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1" lang="en-IN" sz="1600">
                          <a:latin typeface="Times New Roman"/>
                          <a:ea typeface="Times New Roman"/>
                          <a:cs typeface="Times New Roman"/>
                          <a:sym typeface="Times New Roman"/>
                        </a:rPr>
                        <a:t>Number</a:t>
                      </a:r>
                      <a:r>
                        <a:rPr b="1" lang="en-IN" sz="1600">
                          <a:latin typeface="Times New Roman"/>
                          <a:ea typeface="Times New Roman"/>
                          <a:cs typeface="Times New Roman"/>
                          <a:sym typeface="Times New Roman"/>
                        </a:rPr>
                        <a:t> </a:t>
                      </a:r>
                      <a:r>
                        <a:rPr b="1" lang="en-IN" sz="1600">
                          <a:latin typeface="Times New Roman"/>
                          <a:ea typeface="Times New Roman"/>
                          <a:cs typeface="Times New Roman"/>
                          <a:sym typeface="Times New Roman"/>
                        </a:rPr>
                        <a:t>of</a:t>
                      </a:r>
                      <a:r>
                        <a:rPr b="1" lang="en-IN" sz="1600">
                          <a:latin typeface="Times New Roman"/>
                          <a:ea typeface="Times New Roman"/>
                          <a:cs typeface="Times New Roman"/>
                          <a:sym typeface="Times New Roman"/>
                        </a:rPr>
                        <a:t> </a:t>
                      </a:r>
                      <a:r>
                        <a:rPr b="1" lang="en-IN" sz="1600">
                          <a:latin typeface="Times New Roman"/>
                          <a:ea typeface="Times New Roman"/>
                          <a:cs typeface="Times New Roman"/>
                          <a:sym typeface="Times New Roman"/>
                        </a:rPr>
                        <a:t>reviews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0625">
                <a:tc>
                  <a:txBody>
                    <a:bodyPr/>
                    <a:lstStyle/>
                    <a:p>
                      <a:pPr indent="0" lvl="0" marL="0" marR="0" rtl="0" algn="l">
                        <a:spcBef>
                          <a:spcPts val="0"/>
                        </a:spcBef>
                        <a:spcAft>
                          <a:spcPts val="0"/>
                        </a:spcAft>
                        <a:buNone/>
                      </a:pPr>
                      <a:r>
                        <a:rPr b="1" lang="en-IN" sz="1600">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Bedford-Stuyvesant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110352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0625">
                <a:tc>
                  <a:txBody>
                    <a:bodyPr/>
                    <a:lstStyle/>
                    <a:p>
                      <a:pPr indent="0" lvl="0" marL="0" marR="0" rtl="0" algn="l">
                        <a:spcBef>
                          <a:spcPts val="0"/>
                        </a:spcBef>
                        <a:spcAft>
                          <a:spcPts val="0"/>
                        </a:spcAft>
                        <a:buNone/>
                      </a:pPr>
                      <a:r>
                        <a:rPr b="1" lang="en-IN" sz="1600">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Williamsburg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85427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0625">
                <a:tc>
                  <a:txBody>
                    <a:bodyPr/>
                    <a:lstStyle/>
                    <a:p>
                      <a:pPr indent="0" lvl="0" marL="0" marR="0" rtl="0" algn="l">
                        <a:spcBef>
                          <a:spcPts val="0"/>
                        </a:spcBef>
                        <a:spcAft>
                          <a:spcPts val="0"/>
                        </a:spcAft>
                        <a:buNone/>
                      </a:pPr>
                      <a:r>
                        <a:rPr b="1" lang="en-IN" sz="1600">
                          <a:latin typeface="Times New Roman"/>
                          <a:ea typeface="Times New Roman"/>
                          <a:cs typeface="Times New Roman"/>
                          <a:sym typeface="Times New Roman"/>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Harlem</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75962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0625">
                <a:tc>
                  <a:txBody>
                    <a:bodyPr/>
                    <a:lstStyle/>
                    <a:p>
                      <a:pPr indent="0" lvl="0" marL="0" marR="0" rtl="0" algn="l">
                        <a:spcBef>
                          <a:spcPts val="0"/>
                        </a:spcBef>
                        <a:spcAft>
                          <a:spcPts val="0"/>
                        </a:spcAft>
                        <a:buNone/>
                      </a:pPr>
                      <a:r>
                        <a:rPr b="1" lang="en-IN" sz="1600">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Bushwick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52514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0625">
                <a:tc>
                  <a:txBody>
                    <a:bodyPr/>
                    <a:lstStyle/>
                    <a:p>
                      <a:pPr indent="0" lvl="0" marL="0" marR="0" rtl="0" algn="l">
                        <a:spcBef>
                          <a:spcPts val="0"/>
                        </a:spcBef>
                        <a:spcAft>
                          <a:spcPts val="0"/>
                        </a:spcAft>
                        <a:buNone/>
                      </a:pPr>
                      <a:r>
                        <a:rPr b="1" lang="en-IN" sz="1600">
                          <a:latin typeface="Times New Roman"/>
                          <a:ea typeface="Times New Roman"/>
                          <a:cs typeface="Times New Roman"/>
                          <a:sym typeface="Times New Roman"/>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Hell's Kitchen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50227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p:nvPr/>
        </p:nvSpPr>
        <p:spPr>
          <a:xfrm>
            <a:off x="535242" y="440677"/>
            <a:ext cx="10297211" cy="498085"/>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None/>
            </a:pPr>
            <a:r>
              <a:rPr b="1" lang="en-IN" sz="1800">
                <a:solidFill>
                  <a:srgbClr val="212121"/>
                </a:solidFill>
                <a:latin typeface="Arial"/>
                <a:ea typeface="Arial"/>
                <a:cs typeface="Arial"/>
                <a:sym typeface="Arial"/>
              </a:rPr>
              <a:t> </a:t>
            </a:r>
            <a:r>
              <a:rPr b="1" lang="en-IN" sz="1600">
                <a:solidFill>
                  <a:srgbClr val="2E75B5"/>
                </a:solidFill>
                <a:latin typeface="Times New Roman"/>
                <a:ea typeface="Times New Roman"/>
                <a:cs typeface="Times New Roman"/>
                <a:sym typeface="Times New Roman"/>
              </a:rPr>
              <a:t>What can we learn from predictions? (ex: locations, prices, reviews, etc)</a:t>
            </a:r>
            <a:endParaRPr sz="1600">
              <a:solidFill>
                <a:srgbClr val="2E75B5"/>
              </a:solidFill>
              <a:latin typeface="Times New Roman"/>
              <a:ea typeface="Times New Roman"/>
              <a:cs typeface="Times New Roman"/>
              <a:sym typeface="Times New Roman"/>
            </a:endParaRPr>
          </a:p>
        </p:txBody>
      </p:sp>
      <p:sp>
        <p:nvSpPr>
          <p:cNvPr descr="data:image/png;base64,iVBORw0KGgoAAAANSUhEUgAAA34AAAHgCAYAAAD62r8OAAAABHNCSVQICAgIfAhkiAAAAAlwSFlzAAALEgAACxIB0t1+/AAAADh0RVh0U29mdHdhcmUAbWF0cGxvdGxpYiB2ZXJzaW9uMy4yLjIsIGh0dHA6Ly9tYXRwbG90bGliLm9yZy+WH4yJAAAgAElEQVR4nOzdeZhU1Zn48e+ttauqu6q6u3rfN3qjaaDZF0ERQURUlLhO1CQ6mrhMEpOMMTMx0cxodCbxN2YmJjGiBpG4gArusggKsjbdLN0Nve9rVXft6/39UVBYNuACApLzeZ48oc6999xzb4NPvf2e8x5JlmUEQRAEQRAEQRCE85fibA9AEARBEARBEARB+HqJwE8QBEEQBEEQBOE8JwI/QRAEQRAEQRCE85wI/ARBEARBEARBEM5zIvATBEEQBEEQBEE4z4nATxAEQRAEQRAE4TynOtsDOF0sFoucm5t7tochCIIgCIIgCIJwVuzatWtAluWk4x07bwK/3Nxcdu7cebaHIQiCIAiCIAiCcFZIktR6omNiqqcgCIIgCIIgCMJ5TgR+giAIgiAIgiAI5zkR+AmCIAiCIAiCIJznzps1foIgCIIgCIIgHJ/f76ejowOPx3O2hyKcBjExMWRmZqJWq7/wNSLwEwRBEARBEITzXEdHB3FxceTm5iJJ0tkejnAKZFlmcHCQjo4O8vLyvvB1YqqnIAiCIAiCIJznPB4PiYmJIug7D0iSRGJi4pfO3orATxAEQRAEQRD+AYig7/zxVX6WIvATBEEQBEEQBEE4z4nATxAEQRAEQRCEz/XHP/6R55577qTnLF++nLvuuuu4x2JjY7+OYZ30nudiv2eLKO4iCIIgCIIgCMLnuuOOO872EEYJBAJnewgnFQgEUKnOjZBLZPwEQRAEQRAE4R9QS0sLpaWl3HbbbZSXl3PJJZfgdrtpbGxk4cKFVFVVMXv2bOrq6gB48MEHefzxxwHYsWMH48aNY/z48fzkJz9h7NixkX67urpYuHAhRUVF/PSnP4265w9/+EPKy8uZN28e/f39AFRXVzNt2jTGjRvHVVddhdVqBWDu3Lns3LkTgIGBAXJzc4FwJm7JkiVcdNFFzJs376T3XLlyJRUVFYwdO5af/exnn9v+zDPPMGbMGKZMmcJHH3100vfX2NjItGnTqKio4Be/+EUko7lx40Zmz57NkiVLKCsrw+PxcOutt1JRUcGECRPYsGFD5Dk+nVFcvHgxGzduBMLZ0eO9q1MhAj9BEARBEARB+Ad16NAhfvCDH7B//37MZjOvvPIKt99+O//zP//Drl27ePzxx/n+978/6rpbb72Vp556iurqapRKZdSx6upqVq1aRW1tLatWraK9vR0Ap9PJpEmT2L9/P3PmzOFXv/oVAN/+9rd59NFHqampoaKiItJ+Mrt37+bll19m06ZNJ7xnV1cXP/vZz1i/fj3V1dXs2LGDNWvWnLC9u7ubX/7yl3z00Uds2bKFAwcOnHQM9957L/feey+1tbVkZmaOGt8TTzxBQ0MDf/jDH5AkidraWlauXMnNN9/8uRU5T/SuTsW5kXcUBEEQBEEQBOGMy8vLY/z48QBUVVXR0tLCxx9/zLJlyyLneL3eqGtsNht2u53p06cDcMMNN7B27drI8Xnz5mEymQAoKyujtbWVrKwsFAoF1157LQA33XQTS5cuZXh4GJvNxpw5cwC4+eabo+59IvPnzychIeGk9xwcHGTu3LkkJSUBcOONN/Lhhx8iSdJx24Go9muvvZaGhoYTjmHr1q2sWbMm8g7uu+++yLEpU6ZE9tjbsmULd999NwAlJSXk5OSctF/guO/qVInATxAEQRAEQRD+QWm12siflUolvb29mM1mqqurT1ufJ1qH93lbEqhUKkKhEMCoDJnBYPhK9zxTPju+4/n088HoZ/y007EVh5jqKQiCIAiC8AU4rB5svS783uDZHoogfG2MRiN5eXm89NJLAMiyzN69e6POMZvNxMXF8cknnwDw4osvfqG+Q6EQL7/8MgAvvPACs2bNwmQyER8fz+bNmwF4/vnnI9m/3Nxcdu3aBRC57suYMmUKmzZtYmBggGAwyMqVK5kzZ84J26dOncqmTZsYHBzE7/dH3sGJTJs2jVdeeeVz38Hs2bNZsWIFAA0NDbS1tVFcXExubi7V1dWEQiHa29vZvn37Sd/VqRIZP0EQBEEQhJMIBIK01g6y6YV63HY/OWMTmXlNIfGpn/8bfUH4JlqxYgV33nknDz/8MH6/n+uuu47Kysqoc55++mluu+02FAoFc+bMiUyzPBmDwcD27dt5+OGHSU5OZtWqVQA8++yz3HHHHbhcLvLz83nmmWcAuO+++/jWt77Fn/70Jy677LIv/RxpaWk88sgjXHjhhciyzGWXXcYVV1wBcML2Bx98kOnTp2M2myNTYE/k97//PTfddBO/+c1vWLhw4Qnfwfe//33uvPNOKioqUKlULF++HK1Wy8yZM8nLy6OsrIzS0lImTpz4ue/qVEiyLJ9yJ+eCSZMmyUer/giCIAiCIBxl7XXRtKePjjor+eOTyKlIxJio+9zr3HYfHfVWGrb3oDdqMSbGsPPNFgL+EPkTkpj/nTJUauXn9iMI54KDBw9SWlp62vpzOByRKpaPPPII3d3dPPHEE6et/28Cl8uFTqdDkiRefPFFVq5cyWuvvXZa+o6NjcXhcJz0nOP9TCVJ2iXL8qTjnS8yfoIgCIIgnLdcw17e/cs+BtrDX6A66qwUNCRx0bdL0cSc/GtQ3dYePn71cOSzLk5N5cVZ7HqrlabqflzDPoyWzw8gBeF8tG7dOv7zP/+TQCBATk4Oy5cvP9tDOuN27drFXXfdhSzLmM1m/vrXv57tIZ2UCPwEQRAEQThvWXtdkaDvqMbd/VQtzCEp23jC6+xDHna82RzV5rb7USjD5RGMiTrUWpHtE/5xXXvttZGqk+e73/zmN6PW+y1btowHHnhg1PrH0+Xzsn1fhQj8BEEQBEH4x/OpCnmhYAhbnwvXiJ9YsxZTsg5kwv87DoVCYvrSAnRxmjMzVkEQzqoHHniABx544GwP45SJwE8QBEEQhPNWfKoeS3YsA23HfnteMDEJU5IOt91HT/Mwvc0jKFUKRgbcHN7Vx4LvlZNTYWHiwhw+ea0pcp1WryI+Vc/875aROcZ8Nh5HEAThKxOBnyAIgiAI5y29UcuC746lqbqfjnoreeMs5FQkolBK7FjbSvX77ZFzs8sSyCxJ4P3lB1n288mUzUonLkHLwY+6ScyMpWBCMnqTBqNFh0Jx6ntqCYIgnEki8BMEQRAE4bxmTtEzcUEOExfkRNoGOx3s/aA96ry2A0NMWZyHzx1gsN3BQKeduIQYLvynEkxJ+jM97G8EWZYZ7nfjdoSnycYlxJztIQmCcAIi8BMEQRAE4R9OwB/k0ztaKdUK4lP1aAwq0ovMvPVUbeRYfJqey+8e/40KaoLBEIMdDmy9bmJiVVgy49AbP39NoizL2Hpd2Ac9xMSpSUg1oNIcv4hNKBiicXc/G/5Wh98bJCZWzYLbxpJZHI/D5kWSwGDSnu5HE85jSqWSiooKZFlGqVTy5JNPMmPGjFPud/ny5ezcuZMnn3wyqv3BBx8kNjaW++6775Tv8U0gAj9BEARBEP7hmJJ0JOXE0d9qZ8yUFIwWHf1tdnSxana8EV3N09rtYqDd/o0K/FprB3n7qdpIcJtXaWHujSWfG/y1Hxzirf+rJeAPATBpUS6lM1MxJoYznsFACLvVg0IhEfSHeP+ZA4RC4Zt4HH7e/cs+5txQzMa/1aNQSky5PI/CqmS0evXX97DCeUOn01FdXQ3AO++8w/3338+mTZuizgkEAqhUIoT5KhRnewCCIAiCIAhnWoxBw8W3lDF5UQ5KlYKdb7bQum+QoU4nfk9w1PlHA6FvAqfNy6YX6qMyms17BxjosJ/0OofNwwfPHox61p1vttC4q5/+Njv2ITeb/97AC7/8hBcf2k5zzQAZxfFRfbjtfvrb7HicflwjPjauqKfrkO20Pp9wblizp5OZj6wn71/XMfOR9azZ03la+x8ZGSE+Pvz3a+PGjcyePZslS5ZQVlaGx+Ph1ltvpaKiggkTJrBhwwaAE7Z/2rp165g+fToDAwORtsbGRiZOnBj5fOjQocjn3NxcfvnLXzJx4kQqKiqoq6s7rc95Jn3tgZ8kSUpJkvZIkrT2yOc8SZI+kSTpsCRJqyRJGvWrJ0mSNJIkPSNJUq0kSXslSZr7dY9TEARBEITzj98boLdlhJbaAYa6HMihY9FQQpqBwimp1G/ribS17h+koCo5qg+VRkFCmuGMjflU+b1BXCO+Ue1eZ+Ck13mcAVzDx7nOHWT3u63Ub+tl/4ddyCEZvyfI1lcbSR9jhk/VudHqVQQ/EyQf3tX31R5EOGet2dPJ/a/W0mlzIwOdNjf3v1p7ysGf2+1m/PjxlJSU8L3vfY9/+7d/ixzbvXs3TzzxBA0NDfzhD39AkiRqa2tZuXIlN998Mx6P54TtR61evZpHHnmEN998E4vFEmkvKCjAZDJFso3PPPMMt956a+S4xWJh9+7d3HnnnTz++OOn9Ixn05nI+N0LHPzU50eB38myXAhYge8e55rbAGRZrgDmA/8lSZLITgqCIAiC8IX5PAF2v9vGy4/sZN0falj1HztoPTAYdY5E9HZ9A+0OYgxqJlySTVxiDBljzCy8fSyJGbFndOyfx9rrpGlPH637BxnqctC6b5DWfYPYhzzozVqyyhOizpckMKfoTtqn3qgJ72EYdSGo1AokSaJuW/eoa1wjPmLN4XV8SpWCaVcWUP9JT9Q5pqST31f45nnsnXrc/ujMuNsf5LF36k+p36NTPevq6nj77bf59re/jXwkdT1lyhTy8vIA2LJlCzfddBMAJSUl5OTk0NDQcMJ2gPXr1/Poo4+ybt26SCbx0773ve/xzDPPEAwGWbVqFTfccEPk2NKlSwGoqqqipaXllJ7xbPpagylJkjKBy4C/HPksARcBLx855VngyuNcWgasB5BluQ+wAZO+zrEKgiAIgnB+GepysnNdS+RzKCCz4bk67NZjGYA4Swxls9Kirmuq7kMToyKtwASSxMiAh3NJX+sIL//nTt56ah99LSOsfbKGtU/uZe2Te1nzX7vpbxth/Lwsso8EfwazlkvvrPjc4FUfp2H+rWUYzOHJWCq1gsmLcjm0sxddrJqE9NFZz8R0A5fdNY7L76nkWw9MJjk3joDvWMZPa1CRPyHpND69cC7osrm/VPtXcXQ6Zn9/PwAGw6ll3QsKCrDb7ZFA8LOuvvpq3nrrLdauXUtVVRWJiYmRY1rtkV9uKJUEAifPnJ/Lvu6Vkb8HfgrEHfmcCNhkWT76xjqAjONctxdYIknSSiALqDry/9u/3uEKgiAIgnC+cA57R7W5Rnx4nX7i4sOFWlQqJVWX5pKYEUvD9l7MyXriU3Qc3tOHY8iLx+Gn8qLMMz10ANxOPwOtI7idAeJT9SRlxeHzBRgecDNpcR4xBjUDHXbsQ8cC05FBD4d29NFc009iuoFL76ggLkFLUrbxuPfwuvxYe5007h6gv22EMVNSWXz3ePpbR7D1umnY0YtGq6JkRhqhoExHnTWyBjI+VU9GcTzmZH3Ut7mlP6lisNOOJElYsuK+UdNkhS8m3ayj8zhBXrr59GV36+rqCAaDUQHYUbNnz2bFihVcdNFFNDQ00NbWRnFx8Qnbd+/eTU5ODo899hhLly7lpZdeory8PKrPmJgYFixYwJ133snTTz992p7jXPK1BX6SJC0G+mRZ3vUV1uj9FSgFdgKtwMfAqJXWkiTdDtwOkJ2dfUrjFQRBEATh/GK06EbN5TQn60ZtMRAXH0PFnExKZqTRWWelr9WOwRRDap6JlHwTiRlnPnBxWN1sXd1Ew/ZeILzOcOHtY5FlmfeePoAckkktMKFUjt5IfrjfRVx8DO0HrAx2OKm8OAskidbaQWRkcsstxCVq6W4cpm5bD+ZkHan5JtLyjShUClqq+zGn6skfbyEpO5ZQCNwOP5ZMA9f8bBJDXU6UagWWzNhIpVM5JDPQ4WCgw4FKoyAlzxQOCIXz0k8WFHP/q7VR0z11aiU/WVB8Sv0eXeMH4a1Fnn32WZTK0duJfP/73+fOO++koqIClUrF8uXL0Wq1J2w/qqSkhBUrVrBs2TLeeOONUf3eeOONrF69mksuueSUnuNcJcmfLvl0OjuWpP8E/gkIADGAEVgNLABSZVkOSJI0HXhQluUFn9PXx8D3ZFk+cKJzJk2aJO/cufO0jV8QBEEQhG+2YCDE4d19bFpRj98bJC4hhgW3lZOSZ4o6L+AP0llvpXX/IEq1kup32yLHDGYtV/144hlfp9a4p4+3n9oX1Rafqmf8/Cw2PB9eR6WOUVIxJ5Pd77RGnVe1MIeaDR34veEv5ZMW5eL3Bdn7fjvjL85ClqG3ZYTEdAMJ6QaUKgXOYS+Nu/tRa5VUzMlgsNuJUilh63VjH/Kg0iiJjdcy9fJ84hKjt7Ww9jgZ7nPz1lO1hILh75WGeC1X3Due+FSR7TtXHDx4kNLS0tPW35o9nTz2Tj1dNjfpZh0/WVDMlROON5Hvm+Pxxx9neHiYhx566GwP5Qs53s9UkqRdsiwfd4nc15bxk2X5fuD+IwOYC9wny/KNkiS9BFwDvAjcDLz22WslSdITDkqdkiTNBwInC/oEQRAEQRA+S6lSUDwlldQ8Ix5ngNh47XE3FO+st7HuDzWMn59N7YaOqGNOm5f+tpEzHvgdr7qmtceFVndsPzy/J4jb7qN0Zhp1W8MFVYomp+Ac9kWCvvhUPWqNgs4GK7njLPS32elsCG+v0NM4zOzrinDavOz41FrI3pYRFtw2lpE+Nyn5RnzuAH5fkPgUPb0tw1GBX0e9lb3r2/C5g5GgD8Bp9dJ1yCYCv/PYlRMyvvGB3qddddVVNDY2sn79+rM9lK/N2aiU+TPgR5IkHSa85u9pAEmSlkiS9Osj5yQDuyVJOnjk/H86C+MUBEEQBOE8YErSk5JrPG7QB3B4Vy+yDJIkETrOTCif+8wXczBaRm8Wn1ZoJroGKRzc2k3RlBSu//cpXPeLyeRXWmiqDhfDMCXpqJyXhd6kpfvwMElZsZGg7yiVWklzzUBUGzIM97lIzDLg9wRIyTNiTtFT/UE7MlD/STdNe/oY7HLStn+AynlZOG2j11N+eu2hIJzrVq9eTU1NTdQ2D+ebM7LtvSzLG4GNR/7cBEw5zjmvA68f+XMLcGqThAVBEARBEL6II7FUS+0AxVNSOfjxsW0LYgxqXCM+HDYPsebRwdjXxZIdx7QrC9i5rpmAP0RCuoGpS/KQFFA8LZXGXX3ojBomXpJNQqohEtTGGNTM/lYhSBKSBN2Hh8kqTTjhfSQJ1Nror4NFk1Nw2Xy8+UYtyFA0ORmtQc30K/JpPziEY9CL3qjBPtTO2DmZuIZ95I6zsPf99qh+jBYdPncAjS7cv98bwNrtwjXiJTZBR0KaHoVSgd8bxGnzotIqI1tDCIJw+p2RwE8QBEEQBOFcVTgpmfpPehjqcpKcE8fEBTl0HbJitOhIzIhlx7pmCqtSzuiYDEYt4y7MIGOMGa87gDExhvhUA3JIJiZWQ8n0NJQaBfHJemIMx6Z/6k1aciqSsHY78HmCjJ+fjcGk4dI7Kmg/OET+eAtN1ccyfLY+N8VTU+hptCHLoFQrMCfroqZ+1n/Sy4RLsgkEQiRlxTHS66brkI3CSckgy/g9AbzOAGPnZGDrdZFdnogkgaQAW5+L5BwjAV+Q2o0dbF3dBICkkLjku2UkpMfSfnAIt91HR90QE+bnkDvOglIltm8WhNNNBH6CIAiCIJy3fO4ACpWESh2uDOhx+RnudaFQKjAl69DEqECWmHF1IV2HbXhdAZKy44hPM9B9eJiG7b1klydiOAuZKLVWRWp+dCEaSSGRkGog4SRr53SxanRF0RtU549PIqPIzGC3E3OKgcFOB/FpeuSgzFC3kwW3j6WnaQRjUgzt+4dG9dnTOMz4S7J598/7CQbC+/TtebeN0hmpFE9PY+OKBtKKTGSXJvDxK4cj1xVNTqZqUS5BbygS9EG4CuiG5+uonJ/NjjeaUaoVzL2xmJFBN03V/aTkGsNVWQVBOG1E4CcIgiAIwnnHNeKjaU8ftZs6MZi0VF2aQ6xZy/rn6+g6FF7nNmZKCtOvKiAQCNLbMkKsWYvD6iUYkGk/MITD6iV3XCIzripErR1dUv5c5/cGUSgllCoF1h4nO9Y1EwrK+I4UhelpGsbrCq/hcw376GywotWpKJqSSvPe6HV/pmQ9rmFfJOg7qv6TXoomp6I3akjLN7PrregKo4d29BGfaojKSh7l8wQJBcLzbMddmMmed9sY6nICoDdquPyeSiyZcaOuEwThqxGBnyAIgiAI5zQ5FM5KDfe7iInVkJB2/EACYGTQja3HSX+bg22vhTNMQ11OOuutLL63krxKC5klZmo2dNCwvZfCSck4rF4G2h1odarwtM/tvUxdkk9qgQmDWYta880J+kIhmf42Oz53gIEOO71NI5TOSqP6vXY66qwAVM7LQsowMNTlJKs0AUO8lo9eOkxsfAwzri5Eq1dRt7Ub+2C4OIveqMGcrENxnD0DNToVfl+QC24oJugLEvCHRp0TCsq4HX4USimq8qfBrMXr8qOOUaJQSJGgD8KB+75NnVxwfTEKxej7CucnSZK48cYb+dvf/gZAIBAgLS2NqVOnsnbt2q/UZ2xsLA6H4wufv3HjRjQaDTNmzABgzZo1jBkzhrKysq90/3OJCPwEQRAEQTintR0Y4s3/qyEUlFHHKJl7YzEZxfEYjNHTL609Ttb+z14yiuNpPxg9XXHalfnUvN9Oy75B9HEapl1RQG/zMAPtDra/0Rw5r7d1hAXfKyc130Rs/Jkr5nI6DPU4ObC5i9pN4S0pSqenUVCVRG+zPRL0Aez/sBNjko6ZVxeSnGekp3mYcRdlYkrS0X3YRt22HsbOyUAXqyYUlNHEqLD2ujDEazEl6xjuc0f6qpibSaxJS0KGgYA3SFJWLP3tx75kq7VKZBnqt3Yza1kRn7zehNcV3lqj6tJcPn7lMPkTknBYR1cA7WkaJugPofgGZluFr8ZgMLBv3z7cbjc6nY733nuPjIwzu2XExo0biY2NjQr8Fi9eLAI/QRAEQRCEr5Nz2MuGv9URCsqUTE8luzyRgx93U7O+g/LZ6eRWWNDFaQBo3T/EyKCHZF8wampmar6R3uYRWmoHgXA2aeML9Sy4bSzb3zi27kypVlA4MRkkCIZGZ67OZV2HrfS3Otj7wbHKmvs3d2EwaTGYNZhTddh63VRelIVKrcBh9WIf8uAc8dK0Z+BI9i+e/Zu7ANj6aiMKhcSUy/PY9EI9Gr2K2UlFXHD9GHqbRnCN+IhLjMGcpCMhw4BKrUSlVjLv1jK2rm6kdd8gCWkGymals/PNFjwOP8FgiG89MBmPw48hXstIv5vxF2ejM6nxjPhHPVPRpJRv5BTbfxg1f4cPfg3DHWDKhHn/DuO+dcrdLlq0iHXr1nHNNdewcuVKrr/+ejZv3gzA9u3buffee/F4POh0Op555hmKi4tZvnw5r7/+Oi6Xi8bGRq666ip++9vfRvp84IEHWLt2LTqdjtdee42UlBTeeOMNHn74YXw+H4mJiaxYsQK3280f//hHlEolf/vb33jiiSd4/fXX2bRpEw8//DCvvPIK69ev509/+hM+n4/CwkKef/559Ho9t9xyC0ajkZ07d9LT08Nvf/tbrrnmmlN+H6eTKJkkCIIgCMI5y+cK4LR5UWuVZJcn8t5fDwCQMzYRh83HQIeDw7v6aK4ZwGBSk1ZgYrDLwdQl+VRdmsuUy/Mom5Ue2dsOIDZeS8WcDOSQTOGkFCrnZTHj6kLm3VxKT/Mw7/xpP2//cR8d9UOEgud+AGgf8rDr7VZa9w2MOtZ12EaMXkVOeSLzv1NGZ4OVXW+3Uv9JDxtX1NPbNEJ2WTwlM1LQGzVMWpRL7jgLSOFpowq1gulXFzL3hhLkELzx//bS32Yn1qzFafNit3ojhXMAEtNjWXDbWL51/yRSC4x8/OphPA4/cYkx5JQlYkzUYcmMZaDDQWe9DVkOZxRt/S7KZqWHp5NKkDvOQs6483c/tW+8mr/DG/fAcDvhjR/bw59r/n7KXV933XW8+OKLeDweampqmDp1auRYSUkJmzdvZs+ePfz617/m5z//eeRYdXU1q1atora2llWrVtHeHv4liNPpZNq0aezdu5cLLriAP//5zwDMmjWLbdu2sWfPHq677jp++9vfkpubyx133MEPf/hDqqurmTNnDkuWLOGxxx6jurqagoICli5dyo4dO9i7dy+lpaU8/fTTkTF0d3ezZcsW1q5dy7/+67+e8rs43UTGTxAEQRCEc5bepCE5Nw5zsp6ephGyyxNQa5Rsf6OZWcuKeOup8F5zkxblYu1xoVArqJicyeHdfRze2QfAxbeWYbToGO53UzQpBZ1RTf0nPTRVDzD7W0U0bO9BqVKwc10zPk8QgIF2B+ufq2P8xVlodCqMiTFo9WrMKfqorQaC/iBIoFSdvcyU0+YlpywR+5CH9oPWqGOmZB1bXjqMw+pl8uI8Btqj1zod/LibebeU4bT5qH6/nWAgRFqhiSmX5bF9bTMBT5Dta5vRGzUUVCWDDM17ByLFX0xJOoqnpkatuVRrlCRlG6laoCa3woIkSSSmxxKXGJ46O9jlpLPOyt4P2gkFZfRGDRMX5lC/rZsJl2QjSRI+T0BU9TyXffBr8Luj2/zucPspZv3GjRtHS0sLK1euZNGiRVHHhoeHufnmmzl06BCSJOH3H8sUz5s3D5MpXAW3rKyM1tZWsrKy0Gg0LF68GICqqiree+89ADo6Orj22mvp7u7G5/ORl5f3hca3b98+fvGLX2Cz2XA4HCxYsCBy7Morr0ShUFBWVkZvb+8pvYevgwj8BEEQBEE4Z2n1amZeU8ThHb2o1BIpuUa2v9FMSp6R9oND+D1BJi3KZfc7rXhdAQA666yMuyiTuMSYI4Vb7FQtysVp9aJQSmxd3QiAlwBD3U6aqgeoujQ2EjVuV70AACAASURBVPQdZR/04Lb72bzqEOUXpGO3eiifmUFsvBZDvJbe5hH2vteOQi0x4eJs0seYo7Jfn+Zx+BjschLwhTCn6DAl6U/pvQT8wcj6O5VawZ732ph0WS56kwbXsA8IF2WJjQ+/AwgXyfmsUFBGrVGw6+1j1Ti7Dw9jMGvJLDWjNagxWmIom5mORj/6a6MpRY9Kc/wJZEaL7rjBm33AzZ532yKfXSM+9n/YSVJ2HLveakWjU7Hknko0YprnuWu448u1f0lLlizhvvvuY+PGjQwODkba/+3f/o0LL7yQ1atX09LSwty5cyPHtNpja36VSiWBQPi/B2q1GkmSRrXffffd/OhHP2LJkiVs3LiRBx988AuN7ZZbbmHNmjVUVlayfPlyNm7ceNwxyPLof29nmwj8BEEQBEE4p+mNGvy+ANljE+ltHgHC0zUHO8NVICWFFAn6jjr4UTfls9NRKBU07umj+v12cioScdq8UecdrTKpVI2uHKlQSZFKlnUf93DhTcW885d9EIJZy4r4cFVD5NyOg1au/OEEMorjR/XjsHrYuKKe1n3hL7Bag4ol94wnOcf4pd9FKCTTfdjGzrdacA37qJibicGkwWH1svnFQ8xYWoBGpyIUktEZNbzz1L7ItcFACF2cGrf9WJYke2wCbmf4s0IhkTfegjnFgN8XYNKlOZiS9YyZkkyMQYOtz0VqvpGepvDPQKVWMOnSnEiwa+120lFvxTXiI6M4ntQ8I6rPVEQN+IM4R8KBqSlZR+HEZCSFhK3XRcHEJIwWHSqNAr8vhCzLkS/swjnGlHlkmudx2k+D73znO5jNZioqKqICq+Hh4Uixl+XLl5/SPT7d17PPPhtpj4uLY2RkJOqz3W6PfLbb7aSlpeH3+1mxYsUZLz5zKsQaP0EQBEEQzhl+T4DBLge2PhdySMbvC+9Fl1NhYeebLSTnhvd162kaJrs84cQdSeGAUJKIVKH0OPwYTNGVQGU5XCm07cAQpTPSoo6Nn5cd+a19KCRj7XUTCsik5Btp/NSawaMadvQcdyi9zSORoA/A6wywY10zfl/wuOefTH/bCK//vpqOg1aGupxseqEerytATKyaSYtycdn9OEd8xBjU9LeMoNIe+6pXu6GD6UsLKZqcgjlFz4RLspkwPxv3sA+FSmL61QUM97vZ9VYLTbv7Ge73oFQqiDFoGOp20n5wiLQCM5fcVs7CO8Zy9c8mkVZgBsIVVdf8bg8fvtjAzjdbeO13e6Ke+ai+VjuSBOlFZvIqLVR/0M7ON1sY7nfj94XY+WYL29Y0sfZ/9mLtdn3p9yOcIfP+HdSfyeaqdeH20yAzM5N77rlnVPtPf/pT7r//fiZMmBDJ3H1VDz74IMuWLaOqqgqL5dh60ssvv5zVq1czfvx4Nm/ezHXXXcdjjz3GhAkTaGxs5KGHHmLq1KnMnDmTkpKSUxrDmSadi2nIr2LSpEnyzp07z/YwBEEQBEH4iqy9Trb8/TBt+wdRqRVMXpyH2+Gj5oMOLNmxTL4sD6/Hj98TYusrh6m8OJuRfhexiTr2b+rE4zyWyRp/cRadDTaSsuM4sKUr0j5zWSHb1jQR9IdISDdQOiMNTYwSvzeI3erBZNERCoU3P2+pGSCzJIFdb7VQPC0Va7eTvlY7KblGYmLVowKbynmZzFo2ZtRz7X63la2vNka16eLUXPuLKaMC0U8LhWQG2u0MD7jQ6tR43QHkENRt7ab9wLHtKiYuyCYuMYaPXjoc2UdPq1cxY2kBPm+QjoNWrD0uskrjyau00NdqJzHTgN8TZKjLhcfpx2DScGhnH7beY8GWUqXgWz+fhEIpseZ3e3DafMfe4zWFZBabsWSFs5b1n/Tw/jMHosZvStZxzc+qiDGEq656XX4OfNRFwBciNj6GgQ47MXo1oZCMSqPA1udiuM9N9+FhAC795wryJySd8P0IX87BgwcpLS09fR1+TVU9hS/ueD9TSZJ2ybI86Xjni6megiAIgiCcdaFgiL0ftNO2PxxMBfwhtq5uZNqV+YRCMn0tdt5/5gBls9IxWnQsu38SAV8I+5CH/jY7F1xfREedDfuQh9wKC0gy2epE4lP1UYHf7rdbufCmYlx2PwpJYstLhyLHKuZmMtjpYv/mTgDiEmJQKCUmLswhrdDEuidrgPBefzOvLqRt/yBHf3+uUEkUVqUc99ksGbGj2vIqLcTEHn8T+qM666288+d9TFqUy6YXGtDFahgZdJNfmUTO2MRI4Gnrc+Gw+aI2T/e6AgwPeEjJjSMlz0jBxCT83gBtB4bIKQ9Pma1+vw2jRYclKxaDWRsV9EF4auhQlxO1TsWkRXloYpTUbuqgp3GEmvUdmJJ16M0+9HEaAsfJXvrcAYKBYwkGvy+I0+bF5w5gTtHTtn8ock9JghlXF6KP00QCP61BfE09p437lgj0vmHEVE9BEARBEM46t8NP4+7R0yfddn+keIjXFUCpUrBpZT1+XwhLVhwJ6QZ8niAbnq+ns8FKzthEhvtdbH7xEDXr29HolFQtzEGrV6FQSGSVJqBUK9DGKPnk9aaoe9Vu7MAQH87A6eLUTFyYw0C7nQObuwh4g2SVHlm/J0P99h4uu6uS8fOzqLo0h6U/nkhK3ug1e64RL+oYJfNuKUVvDGe+UvKMJGXH4f9MMRmPw09Hg5XW/YMMdNr5+NVDFFYl43UFKJ+VQWKGgaoFOShUiqh7jbswC/vgZyosAsN9Lna93cpwvwuPw8/mVYc5sKUL+5CHpr39TFyYy0CHg7jEcMVTdUx4PZ5CKSEpJIyWGDzuAG/9Xy2bXqhnw/N1FE9JpeLCDHyeAB0HrdSub8fr8hOfpkehiF6PV3FhZlRGUx+nITEzjoMf9+Bx+qMCTVmGA1u60OjCwd6YKSkkHidgFgThqxO/ShEEQRAE4azTxKiwZMbSURe9HYFWr4rKZCkUEsjhSpAApiQ9ZTOT0Rs1mBNCmHRWdCVmxlblMTCkw+sMcGhHLyXT01CpFbTuG6Rhey+Lvl+B3zs6S2VMjKHq0lz83gBbXz0cqfTp9waJMWiYsjiPUEgmFJRRKGHm1UUnfKaepmHe/et+7AMecioSufDbJbiHvbTUDrFpZQOWzDhS88Pl5912H1teOYw2RkkwIKOJUWIf8lJ5kYmaDR30t4WLSzTST9GkFIzJOiYuyCGrLIHkPCNlM9MjmbKjkrLjaNrTT1+LnZyxAXIqEhnscIAU3gJiuN9F7JFAt2F7L1MuzyPoD+Fzh9dVpuQaeetPtYSOZO0C/hAfv9rI3BuLUSgVNO3pxz7oIaMkgVAoxLxbStn3YRduu4/iaalo9SqCwRBKZThwVygV6OM0SFJ4neNnOW1eEjNiufyeSixZsVFbRAiCcOpE4CcIgiAIwlmn1iqZdkU+r7VURzJh6UWmcBXOI7MF8yck0d00jFKlIC4hBtq3Q80qEnpqiC++DMlSBTufBlsr+sL5xMRXUjdQQOmsdD557Vh2L2dsIpIUzmiNDHgi7Uq1AnWMksFOBy01xzZDV6oUyMChndH7ctn6XGSVJB73eZw2L+/8eR+hkMycG8bQVD3A+mcPkjEmnuRcI801AzhsXhq295BeZGa4z01yVizDAx4OftRJfJqevHFJ+LzBSNB31KFdvYydk07x5NRImylZx4RLsqn/pAelUkHJjDTaD1ojU1Fb9w2y+O5KBtrt+NwB3HY/7hEfqQUmMovNxKfp0WiVrPvf2si2DzOWFkSCvqP83iAOmxe9UYN9MPzu7INueltGOLC5i4zieCyZsRzY3EXFhZn4vUGU+mMTzCxZscSnG5AkQCLyswUompxCUpYBg1ns3ycIXwcR+AmCIAiCcE5IyTOx7F8nYet1odYqMSXpGBn0kJgRi98bpLdlhP5WOwtvLydeaoW/fxvs3QBI7duhfCnY2qBzN3TuRjf1DrJNKjZ+ZGHaFfn4fUESM2JprxvC2uNi3EVZ7N/cibXbhcGsZfLiXJQKiQnzs9DolDRXD2BK0jHjmkKaPxUIHnWi/esAHDYvxdPSMKfo2Lq6kVizlpTc8N6DQ91OJlyShdfpZ+vqRmZfO4ZtaxopnZWGRquk6tJc9CY1iRlxuEa8VM7LomF7z7FtGGRGbZMQ9Ieo39bD3JtKAJkPlh+M2uJCo1Mhh2S0OiVb1zQDUFiVgkIt0XZgiIT0WHa93Rq1118wIKNUKQgGjmVc1TFKNDFK9n94bN2kLk7DwY+7kWWiMrZKlYRWF/1V02DSMv+WMuq39zDz6kL2fdiJa9hH0eQU8icmiaBPEL5GIvATBEEQBOGcEZ9qID7VEPkcl6gjI0eN2x0isySeWcuKiIuVof7DSNAXcWANzP4RdO4Kf65+AfPF5XhdZna/08q0KwuIT9HjGvHhtvtISDOQWZJA/vhkdHFqTEl6Wmv76W21M35eNrnjLFgyYolPNaBUKdi3sTMSGEkSlM9KP+4zOIe9BAMhDu3opWxWGhMuyaazzorD6qVsVjquER/xKQZ6mocpmxWeglpYlYzL5sOcog9vMaFR8e5f9uO0edHqVUxcmMO+jZ3Yh8LTRs0p0RvAh2QZU7Ke/tYR4hJjiE/VR/bbAxh3YSbOYR973u9ArVUwYX4ewUCI95+tAxmKJqVENn6PvM6Purjg+jFsfrGBgD+EWqtk8mV5SEqJgSNTRifMz8acrEelVuL7THl9rUHNoZ19GBNiSMg0oNGGv3ZasuIIBkI07e3nguvGEAqGaNo7ENkPUBCEr4cI/ARBEARB+PoEAxBwgzbui1/TewCGO0FjAFsLbP0DOl08utk/Bn8yvPwQpFeOvk5SRE0dRKVBoVJy2YJBFPkzQaVl3f/uRaFQUDAxCeewj5ScOHRGDZJCwj7oQavXUDItlZyKxMjaNIDUPCNX/XgCh3f1AVBYlUxK7uhiLrZeJ+ufryO7PJGRATemJB3rn6uLrCcc6HBQfkEGqhiJ9KJ4XCNehvvdDHQ66KyzotGpuPDbJXy4siESiHldAT55vYnpVxXg9wYZMzkFTUz0V7iBdgeWTAPmVD273mqlfHY62eWJBHwhNDFKWmoHmLokn4kLsulrsdPf7sA1PBh5X12HrZTNSmfH2pZIn/ZBDwoFXPhPpQQDwSNZRhlzip4l944nxqDGnKJDrVUx7cp8Plx5bEN7U1IMgx0O9rzbBsD0pQVUXpiFUh1+p0nZcYSCMod3h99n6fS0475P4R9LR0cHP/jBDzhw4ADBYJBFixbxX//1X2i1J972RPjiROAnCIIgCMLXo3svbPs/6K6GcdfC2GvAnHXya7r2hjN2cgisLSAHoOwK2PI72PFncA5C+zaIz4b4PLA2H7t23LVw6J1jn6u+gxRwY8oshmQTzTUDuEf8jL0gg21rjq35Sy8ykZAey75N4W0ccisSSc42Ysk6FqwqlArSCsyk5pvwugIMdDho3juAKVlPYroBSSHR3Wijp3GY7sPDZBaHK4CODHpGFZGp39ZNan4cHyyvi7RdcP0YskoSsA958Dr8pBWYoqqchgIypiQ9eeMsHE9SVhxbX23EaQtnFUcGPfg9QVprB4hNiGHiJTmkFpgYGfRwYEsXRZOTI4VrAMpnZeB2+Bh3USaHd/ah0amYcnkeSdlxtB8YorvRRnZZIpkl8ag0SuyDNuq2dmNO1ZNfmUR6kYnZ145hsNOBMUlHjF6FfdDDuIsyqVnfwbY1TeSUJ0YqdSqUCtIKzaQVmk/+90H4hyHLMkuXLuXOO+/ktddeIxgMcvvtt/PTn/6UJ5544mwP77wgAj9BEARBEE6/wUZ47gpwH1nz9f6DMNQMix4D1ad+e+8ZAYUynN0DaNoECTnQUwseK5iywNoKM+4K1/z/8LHweTv+ArN/DJ7h8AbSKeWQPDa8kXRyGeRdAHFpEJ+DHF+ArceJ3xNg5jWFfPhiQ9RQuw4Nk1mSEPncUjtIbqUlKvDrb7fjtvvCgZkzgDFJR0f9EO/+ZT+X/WAcphQd6/63NjL9MxiQ0cWpCfjC6+N0cWoq5mYeqQYqgSyhUEmEAnJ4T77awagN4cdMTSUlz0hv85HpmhLEmk+c9UjJNTL72iK2rWlieMDNlMV5aHQqiiYn0dtsZ6BjBGOSjvQiM7mVFtIKzZhT9Ax1OdHFqXE7fNRu7MRg1pJXacHnCdLXOkLRpBTMyXpKZqQy2OFgoMOBJEHD9h66Dw/TXDNA7YYOqi7NoXF3PwlpBna92RIJdlPyjBRNTuHQjl48Tv8X/usjnPvWNa3jid1P0OPsIdWQyr0T7+Wy/Mu+cn/r168nJiaGW2+9FQClUsnvfvc7cnJyKCoqoq6ujieffBKAxYsXc9999zF37lzeffddfvnLX+L1eikoKOCZZ54hNjaWXbt28aMf/QiHw4HFYmH58uWkpaUxd+5cpk6dyoYNG7DZbDz99NPMnj2b/fv3c+utt+Lz+QiFQrzyyisUFZ24au83kQj8BEEQBEE4/frqjgV9R+15HmbcDZYicA1B3Tpo3hwOBAvmgTEN0irg4/8HjeuPXTfx25BeBc5+WPoXeOf+8J83/RYMFlj0O7AeyeBlTQPXYLjAy9R/JmjOp2lXH+ufO0jAH2LSZblRRU+OCgWjq1c6rF5kWUYOyfS12QkFQ+x8q4XuQ8e2TJh7YzG9GSNsXFHPgtvK8LsDJGQYqJyXRU+TjelLC1BrVRjMGibMz2HbmsbI1hQGs5aqBTnsWNdCSq6R7Wubo+7fsL2HyZflRgK/aVfkY06LXtf3aRqdioq5meRUWBhod1CzoQOVWkFqgYmENAM1G9vZsa4VS5aB2deO4Z0/7Sc518ikRbkMdTuxD4UrdDptXvZvDhduSS0wEQqGkCSJ1tpB1DEqvC4/bqefynlZ5FYkMtjpRKNT4feGyCyOZ8dbLZROSwtvEyFJjPS7MSbp0MWpMVpE4ZbzxbqmdTz48YN4guG/N93Obh78+EGArxz87d+/n6qqqqg2o9FIbm4ugcDof7MAAwMDPPzww7z//vsYDAYeffRR/vu//5v777+fu+++m9dee42kpCRWrVrFAw88wF//+lcAAoEA27dv58033+RXv/oV77//Pn/84x+59957ufHGG/H5fASDo7d7+aYTgZ8gCIIgCKeX2wZqHUz/AdS+BPkXQmoFxKWDewh2/y2cyYtLhdyZoE8EQ1J4ewZTRjjQK7gIgn6o/Tvs+RtkTgZdPOx6Fhb/Hl6/KxxYZk8P95EzI1xxJRQI30sXj9cn07F3gPXPH4wEXD2Hh8ksjafj4LGgVKGSwlm4TzEl6bD1uxgZ8NCyt5/41NiooA9g+xvNXPhPJaz7Qw3WXhfzbi2j+r02rN1OcioSIQTV77Ux75Yyaj5oj9qP0Gnz4vcF0cQoCYWig04AZLBkxnHRzSWYk/QkZcd9bvETSZIwWXT43AHSi8x0Nlj55LUmFCqJspnpqFRKWvcN0nVoGNeIj5aaAboarGSXJZJaaKalZjCqv9yKRA7t7CU+zYBGp6JhRy8jfW7yJyQx2OnAafORVmCien074+ZmMtTlpGpBLs17+zn4sRMIr+XLrbRw6R0V4S04hPPCE7ufiAR9R3mCHp7Y/cQpZf2+rG3btnHgwAFmzpwJgM/nY/r06dTX17Nv3z7mz58PQDAYJC0tLXLd0qVLAaiqqqKlpQWA6dOn85vf/IaOjg6WLl163mX7QAR+giAIgiCcTr374bW7oWtXOFC74n9hpBMC3nB2rn0nJI2Bto9h0yPhayQJFj4Ke1+AvgOg1ISrc+57BSpvgI+eAKU2PKVz3DIYbIIlfwCfHXJmgeH4e+n1tQzR3+6ITLcE6Ki3MnlxHro4DU17+jEl6ZhyeR77PuwID0UhUTojDaVSgcfuZ6Tfjd6oxW33jerfZfehVEqkFZoIBWU+XHmsiEvj7n6cwz70Rg21GzsYGfSMut7rDKA1qFFrlcTGa3FYvZFjCekGuhttVMzJ/MKZsqA/RF/7CIPtDrR6FcnZcXQfshEKyOzb1MnUK/Jp3T+Izx1ArVXi9wbxeYIc3t2HjMyES7Kp2dCBHJIpvyA8ZXWww0mcJYb3nzkQ2U6iu3GYkulp9LfZ2fdhJ3NvLMY+5EFGRqVWoNGp0OhU+NwB+tvsOAY9FE5M/kLPIHwz9Dh7vlT7F1FWVsbLL78c1TYyMkJPTw+JiYk0NBybou3xhP89ybLM/PnzWblyZdR1tbW1lJeXs3Xr1uPe62ixGKVSGckm3nDDDUydOpV169axaNEinnrqKS666KKv/DznohNvQCMIgiAIgvBleEZg7Y/DQR+Es3R7ngsHbsiw8lp49+fhoi8fPnrsOlmG9/4dii8Nfw76wmv5xl4D25+C6XdB/Zuw/iFQqCE2KVwp1G0Fc+ZxhxIMhsIbn8vyqP32dr/TSvHUFCovyqR4agrb32gixqBh0qJcqhbm0Nc6QnejjVAwhNcZIBgIr8tTKKKzgnmVFjwuPxMX5KA3aph7Uwnzv1vOrGWFxBhU9DQOk5gRzhTmlCfwWUk5cRRNSqG70UblxVkUViWjN2konprCrGVFXyros/Y6ObSrl1cf282mlQ1s+fshWmoHGXfRsWI6Dmt4a4jG3X1MX1pw7HkkiEuIwdrjZNyFmcz/bjl5lUl01tvYu6GdoU7nsT0Ej2jY3kNuRSIehx9rtxODSU1qvhmP049SpaB8Vjpj52QA0NlgxWEdHfieLrIsM9Bhp357D417+hgZdH9t9xLCUg2pX6r9i5g3bx4ul4vnnnsOCGfpfvzjH3PXXXeRl5dHdXU1oVCI9vZ2tm/fDsC0adP46KOPOHz4MABOp5OGhgaKi4vp7++PBH5+v5/9+/ef9P5NTU3k5+dzzz33cMUVV1BTU/OVn+VcJTJ+giAIgiCcHo5eaD/yG3ZdPEy4CXpqoGIZbP4d+N3haZ2xSeFg79MCnnDm76hQEDSx4OgLr/vb+JvwNRv+Axb+B3TsCE8dPYGhTgfBQIi6bd1MWpTHzjebCfhCqNQKLv5OGV6XH0tWHHXbujEnGzi8sy/q+vzxSax/rp6Z1xQy1O3kwJYupl9dwL5NndgHPORWWqicl8W+Dzs5vKOXmcuK2PVWK267D6Mlhrk3ltB5yEowEMLj9OPzhaicl8mBLd2oNAqqLs3F2uOkdkMnloxYknOMjJ2Tgc8dQKtXR20l8XmsvS5qN3bQtm8oajsLW6+LMVNSIp/1cWr87iBjL8jk8M5eFv7zWNwOP85hL83VA+Hs3JAXU5KOT15rwtbrAhgV9EF4WunRH2HAH8KYpOf9vx6MXNNZbyWv0kLGGDPxaQa2vdbEtCvziTWf/umePY3DvPb76shG8+YUPYt/MA5T8onXRAqn5t6J90at8QOIUcZw78R7v3KfkiSxevVqfvCDH/DQQw/R39/PtddeywMPPIAsy+Tl5VFWVkZpaSkTJ04EICkpieXLl3P99dfj9YYz5g8//DBjxozh5Zdf5p577mF4eJhAIMC//Mu/UF5efsL7//3vf+f5559HrVaTmprKz3/+86/8LOcqEfgJgiAIgnB6aI1gzAhX2pzzU3j9HvDYQKEKZ+2KLwVk0CXw/9l77/i4CjPd/3vO9K4pGvXeJcuSey/Y2BgwHQIEEkgh+4MNm5AtIXc3u5vd5N5klyRsfiQ3YZMA2ZBGC7ZpNrgB7pa7rd6lUdf0Xu4fRx5ZyCSmJKGc7z+eOX3OjD+f8+h93+dBpYdYcHpfY5ZUMTyPqACtRWr5bN0xLRTH20Cpl0xh1n39bS9lwiXN52VkGTi1u5+GdQWICpGCGisDbW46j49SNi+Tojo7RqsWQYCOY1J8grPYRNgfwzsWQhDB4tRRtTSboy/1UL7QSWGtHVIphru9pBIpUik4ubOfwlobLQeH8I6FOfpyD6XzMpkY8AOg1SvpOzdO3epc8iqt6Ewqapfn0LC+EI1OidagAkBpeuch5iM9XkRRJOid3Y6aTKQQRYGlN5Si0atYdVsFyUSKzEIzQV+M5n0DzFlTQNEcOyVzHQS8UfyTkbSAA4iG47NaUauXZdN1YhRBFHAWm3EPhWbsA9B1Yow1n6xkfCBAy8EhSuY68BhDOItMqDTvzyNoLJrg8LautOgDSfAOdnhk4fcn5Pwc3/vp6glQUFDAli1bANi3bx+33347TU1NzJ8/nyeffPKi+6xbt47Dhw/PWt7Y2MjevXtnLd+9e3f6tcPhSM/4Pfjggzz44IPv6fo/6MjCT0ZGRkZGRub9wZQF1/wXtL4M+38oiT6QDFfatkPdjdPVvnX/CPseAZ9LyuPb9H9g61S1QKGClQ9I7p4bvgG/u2v6HAVL4cyzMP8uyKp/20tRaRU073cxf1Mhcy/LJ5VMEYvEmRwKcmbvALUrcznwfGe6QtawPp/LPlVFYDKKZzTEyV3SzJ9nJEjAE8Oep2fD52oRRQH/RJiAO0pGjh5broHscjMnX+2fYRAz2uujsM5GXrUVe56R/tZJRrr9KNVKcisysOUYUGmUWLTv/VEsFk7Qe3acsvlOmve70ssFAez5RjZ8rpZ9z3bgm5ozVKpEVt1WiW88TEaWkWQiSdPLPWmTmYVXFSOKQvr9yZ39LLyymEQiyaQrQF61Dc9wEL1ZzZLrygj7omj0qotem86oJhbx0rAuH+94mGPbe1lwVTEFNRkoVe/us/vdYSZdQQQBTHYt7tHZrZ1/ytZSGYmrS6/+kxq5LF++nJ6enj/Z8T+OyMJPRkZGRkZG5r0RC0umLO5eya2z9nopZ+9C1v0TnNsGTY9D+QbJuKX+Fqkl1D8MR56ANV+VRJ+7F049DROdEJyUqn8JwFEJK74Eaj0ULAPV2+faWTJ1rPlkJa4OD02vnIIUzF1fgHsoQMWiLI5t753RFnnitX7W310DArQdHQZAqRaJRZKIokDLgWHmXVGAeziMZzRIVrGZwVY3g21uskstrL2zijef6UgfLyNLtlmOZwAAIABJREFUj28igj3fyPiAn2Q8xbIbyyiqs2HPM731ct8TmYUm3MMhCmps1CzPofP4KIYMDXMvy2es34tCFNOiD6TWzM5jo5TPz2So08NAW4pNfzWH9qMjxGNJ8qutKJQCB7dIERPJRArPeIiSuQ5ikQQarUBelZXiRgcT/X7CoTgTw0GsOXomXdNVv7IFmcTjSVztHkL+KDXLcyhf6OTwtk5GeuxULMjClmt8R591cijASz8+xeSQdJ6CGitVS7M58kL3jO1ySi3v8m7KyHx0kYWfjIyMjIyMzLsnmYSTv4Ot90vvRQV89hUpSN0jVc0oXgMDJ8BeKmX4hd0Q8cKRn00fp3Cp5M750oNSFRBAmyG9vvYR6XVuI56AnglXAEVbAHseGCyS+At4Ioz1+4kE4liz9djyDAy2umk9OJw+RdfxUYrnOhAVYtp980I8IyGCnggbPlNLz+lxnMVmADqOjmDNMRCPpjjwfAfLbpBm/QZapYrmWJ+f3jPjLLuhjFf++wwqrYI5q/MYaJ1ArVVQuyIXa7YBhfJP46mXWWjiqnvrOfJiNwqVyMpPVBAJxLBk61BqRIY7vbP28YyGCAfjFM2xo7eo2fXLZuZtLKRuVR7xaAJHgZHcioy0MynAlh8cJxlPsfITFRx+sZ1FV5cQ8sfxT4bJr7aSW25htMfHUKeXojl2bLkGtv7gRPqcJ3f203h5AXlVVgZaPKRSApWLwZZ96eKv7ehIWvQB9J2bpGZlLg3r8zm1ZwCNTsnyG8vJKjG/hzsqI/PRRBZ+MjIyMjIyMu+eiU54+R+m3zd+Cnr2weX/Bi98RRJ5q78CA8dg9BxYiyBnHii1kqHLeeZ9Wgplt5VKYi+7QZrv2/olWPUA2EoYHdfw/H8dIRKQ7NedxWbW3VlF0B/l6Eu9DLRI2XyCKHD9A430t8wMkPeNh7FmS1UpS6YOzwUtggqlSGaBkYPHR+k6OUbl4mzG+vz0nBpjw+dqcRaZ2fdMB0V1diLBeFr0ncc7FiYeS7L2jipi0SSCQmDBlVIA+1h/gHg0ibPIhPgOTFsuRjKRJBKKo9Yp0wYwyUSSjCwdS68vxTceRhQFnKVmDm3pov/cJEuvK511nKqlWXSfGmd8wE/YH8Oao8dk1/Hsfx5FEAXq1+TzxtNtxMIJNAYla26vQq1RYszRMNjmZt6GQt58ui1t/NJyYIhlN5aRkaOn79wkLQeGZhjLnKf10DDFcx242t242t2E/VFWfaLykkXxwFu+U4CW/UNcdW89c6fmOI0Zb18JlpH5OCMLPxkZGRkZGZl3R8QnGblUboLxdgiMQcFiKbcvlYSN35Tm90QRFEoYPg0nfysFt1/7A3CdAv8Q5DTAgR/CaAvc8RR4bwelAQ78CDKrwFZBQmWm6aWetOgDGOn20t/qJhZJzBAEqWSKPb9tpWJBFp1Thi3ncQ8FcRQYKKi1ceD5DiYGAhgyNCy7voy9v20j4JYMTE681sfCq4q56cEFCKJALJJApVUQ8kcRBAEEZrSKgiQeq5fmkEymmBwK8MIPT0BKwDcRRhAFrvtSI3lV1nd9uydcfloODqEzqhFEAUOGmoxMPa2Hhkil4PhrfZACURRYfXslE4NSiHrv2QkWXlXM6T0DxCIJ5q7Lp3JRFtmlFs7tc6FUipTOd7LtkROQkmb89v6mNW2YEgnE2fPrFmqW5xBwRxnu8pBXmTHL7fPUrn4uu7Oa4S4vKq0CjWH23J/eoibsn97v7BsuapbloNIqMDt0fzSkvny+k8G3iO6SRqmKa7ZfWvSFjMzHFVn4ycjIyMjIyLwzYiEYOCJFKwgizLlJcu4stEkzfi0vwMH/C6v/Hp6/F5bfL1UBh6dytHxD8OwX4JbHIR6Dwz+R3EDX/iMMnQLvEJSvgwWfleIfBpuI5a1ltGd2rtZ4vx+jbXaFZ2IgQO6tFhwFRsb6JGdNs0NHQa2NtsPDlDQ4mLexAJVKiavTg2cslBZ95znz+gC2XD3e0TBGuxZnkYmzbwxSNMdO+Xwn7UenIyCySsyoNCKRUAyNToV7OEjJ3Eyi4TjWHCmMfXI4QMgfRW/WYM83oNFd3BDlYgR9UV577Bw1K3LY+9s2UskUjgIj1mw91mwDh7Z1pYVoMpli3zPt1K3K49iOXgbb3EwOBahckkVxvYO8KiuiKGB26MmvkvIFT+zsS++fSjHDJRMk8afSKBnrGye7LINk4i2qF8lhMxqWhHn5fCdBbxSLU4dnRKqsCqJA1dJs9j83PQspCNB1coyml3uoXZnLwquKMVrfPvKhuN6Oq9NJ26EREKBqSTZFdfZLvo8fJOLRBPF4Eu3bGOPIyLzfyMJPRkZGRkZG5tLwDYG7T5rP2/5PUHEFZBTAtgemtzFlSa6eK78iCUOlFozZ0Lt/9vFGWyQzF40Zlv61VCXMXwQ6u3SOWEgycFnyVyhEDaXzMiVTlgswO3RS/N9UBc6WY6B8oROVRoF/MsKS60rwjkotpRanHkEAv0dy5ew+PU7IG6VqafYMR87z6Mxq/JMRDjzfyYIrizn35gDr76rBMxaickkWWSVmRnp9ZBaacOQb2fbICW55cCE+IcLOXzQjigLFcx34JsKUNjrZ+YtzF7iIFrB4cwlq3aU9inlGgmTk6jmxs5/UlNtmfrUN/2RYOsZbdFg0nEC8oH0y5IsRcEfoPTdOdrkFUZxZWbvQlVOjUyCIQvo8ACqNgqI6G0qViNGqQRQFFCqRRGxaINYuz2Wkx8ecNXmkUnBoaxdLryvBZNcRjyYw2bUc3NJJMj593MrF2fScGieVgjOvD+IsNlO74u3zGU12HZfdWcP8jUUggMWhe9+iIf5cpJIpBjvcHH2xG99EhDmrcylfkIVBblHlW9/6Fr/61a9QKBSIoshPfvITlixZwsMPP8wXvvAF9Po/HNFxqdtdCrt37+ahhx5i27ZtF13f3d3N5s2bOX369J/8XO8XH67/KTIyMjIyMjJ/XpJJmOiQ2jcTcTBkglIHl/0TkIRX/nF6W4UKrMWw6m9BoYYr/0MyeGnfAXkLoP3Vmcc250FgXDqm2gCOatBd3PGy44ALs0NL8Vw73SfHUShFGtbnM9LrxT0cZNkN5YR9ETR6FQe3dJJKSRWmhVcVM9LjpaTBwcSgn6aXe2ncUMi+Z9vTVat9z7Sz8XN1mGxafBNTc4cCzN9YxK5fNgOSw2fQG+PF/3uKzEITthwDggjOIhNBT4TB1jgKpYhCpWB8wEfF4iwsDh2ndvUjiGDLNrD2jirJcObQMCde66NsfiY5ZRmX9DUolCLOQjOdR6XWVVuOgQynDvdIEINZzYIri1EoBTwjIVoODqE3q7HnGdDolUSCcQpqrJTNcxIKxEhEkox2+wgHY1gydVicOhwFBurX5uF3R4jHUyy4opCjr/SSSqYQFQLrPl2Ns9hMVonklhkOxLjq3npO7x3APxGhfIETZ7GJlgPD9DdPpDP/zr7h4uYHF6I1qOg7N05hrZ3MAhOekRA55RmodcoZERSdx0b/oPADUKkVOPLfX2fUPyejfT62PHw8/ft746l2YpEEC64sltqIP6bs37+fbdu20dTUhEajYWxsjGhUyqZ8+OGHufPOOy9J+F3Kdh9XZOEnIyMjIyMjc3ESMWkm78W/k6pvDZ+UzFkO/lgSatf/GOZ/WprvO/Oc1Np53skzlYTO3ZBdD52vw+bvguuEZOACUrWwdz/MvQ0aPwkm59tehn8yzBtPtbFgUxGxSJKFVxWTTKQY6fFSUGsj5I1CKoXOouHAsx3prPdUMkXTyz00biik++QYlYuyiUUSRIKxWa2KB57vYM0dlQx3eonHkmj0SoK+aLqi1X5kmJWfqODg852M9vqIBGPMXVfA+GCAkDdKhlPHmturePWxM0QCcWpW5DLS7cU3EUZUCpza08+iq4rJyNJRNMdOz+nxGbNuf4yMbAMjfX5K52XS3jRCw+UF7HuunfkbinjlZ2fSFb/cigzqVueSU57B4W1d1K7IxZ5vQGtS4Wp1UzrPyZvPttO8TxJbCqXImjuq2Pd0G3qzmnlXFPHa4+ew5ujT9zmz0EhJQ+YMUaI1qCistZNbmUE8It2voU4PLQdc6fsP0HB5AVqDinAgyuu/bWNySMr/M1o1HH2pm/mbimYcM79amoF0jwTxjQeZGAqRiCUpmmPH/g6jHz6ojPX7Z/3+jr/WR83y3A9V1c+zdSsj33+YuMuFMicH5wNfxnLNNe/6eC6XC4fDgUYj3QOHwwHAD37wAwYHB7nssstwOBzs2rWLe++9l8OHDxMKhbj55pv5xje+cdHttm/fzr/8y78QiUQoKyvjsccew2g0UlxczF133cXWrVuJxWI89dRTVFdXv+217dmzhy99ScoZFQRhVjB8d3c3n/rUpwgEpLnaRx55hOXLl7N7927+9V//FYfDwenTp1mwYAG//OUvEQSBl19+mS9/+cvo9XpWrlz5ru/bO0EWfjIyMjIyMjKzScSgc4/kqpmMS0LPVgTD52DFA5LpStP/wKnfSk6cG/4dTDnw3D2SSAQposGcB9c8DIPHYO6tUgafoIDBJjj+JFRvniH6YpEEokKY4fIYjyZJJlKE/TEGWiZnGLlEQnHmbyjklZ+eYcGVxenQ8fTHmJpVM9l0U69TF3XWVChFEtEER17qQVQI2HMNNKwvSFfSFEoRS6aG9XfXMDEYwD8ZYajTQ3G9HZNdQySQ4MUfn0oLsAO/75iKR8hFZ1IzMRhgYiiINVuP3qKh79wE5sxLNyNRaxSU1Nux2KWq50i3j9rlORx/dWYe4WCbm/q1ecSiCZZcV4YxQ42gkO5r7ap8PCPBtOg7f3+OvNBFSUMmg21uek9PADDpCnJ4m5TjZ88zotEriceSWDJ1WLMM6f2VSgVKpdQ26iw2c83fNHL4xS7CvhgN6wsoaXSkv1fPmPS7CHqjBL1SJSeVApNNy5y1eQTcEbQmFa2Hhug6MYbGoMKapUOlVvDCj05w3ZfmYcn88FdylOrZBjYanfKi7cYfVDxbt+L6+j+TCksV8vjgIK6v/zPAuxZ/Gzdu5N/+7d+orKzk8ssv59Zbb2XNmjX8zd/8Dd/73vfYtWtXWgx+61vfwmazkUgkWL9+PSdPnpy13djYGN/85jd59dVXMRgMfOc73+F73/se//zP0nU6HA6ampr40Y9+xEMPPcRPf/rTt722hx56iB/+8IesWLECv9+PVjtzDtXpdLJjxw60Wi1tbW3cfvvtHDlyBIBjx45x5swZcnNzWbFiBW+++SYLFy7knnvuYefOnZSXl3Prrbe+q3v2TpGFn4yMjIyMjMxMEjEYOg1KNWz6Dpz9PeQ0gtYOJaslt82JDihbB+v/BXb+m2T2MtoyLfoAeg9Ilb3guDSDd+RnM9erdGCQRF/IF6Xr5BindvdjyNAwf2MhOWUZCFOzZMuuL72oYHMWmmhvkqqIqWQKlUYxI6NPmn9LYcnUEvJHqV2Vh6gQpqpQ0xW32lW5aI1qUskUWrOKojl2dvz8bHp9frUVvTmbN59pp2KhE51JxXi/n51PNLP4uhJJyLxlzq7z+Cj1a/J446n29HtbroHlN5dz5f9XjzXbwDvBYNGQSqXY+oM2KhdnYXboOLa9b9Z20XAC33iYRCxIdyDKkmvL0hEHrnb3rO29Y2EqFmkI+aIYrOpZ6zOydLz5dDtjfX5K5zlYeHUJmRdptVQoRApqbGSXWUjGU2j004+ZerOGykVZNO8fmrFPboUFZ5GJg893UtKYiVqt4PTrgwx1eCibn0nQG8Xs1JFXYWWs3/+REH7OIhP6DDVBdzS9bP4VRXjHQrhHQxgs6g+8Q+nI9x9Oi77zpMJhRr7/8LsWfkajkaNHj/L666+za9cubr31Vr797W9z9913z9r2d7/7HY8++ijxeByXy8XZs2eZO3fujG0OHDjA2bNnWbFiBQDRaJRly5al1994440ALFiwgGefffYPXtuKFSv4yle+wh133MGNN95Ifn7+jPWxWIwvfvGLHD9+HIVCQWtra3rd4sWL09s3NjbS3d2N0WikpKSEiooKAO68804effTRS7xT7x5Z+MnIyMjIyMhMExiDc1th579LGXzLvwRL7oPQJEQmYfs3IDH1wNr+miTkyi+X3DfH22Yey+AAWxm4eyCjGNZ8FfZ8Z8q0RQdXPgRaKWi7vWmEvb+WHpbG+vz0nZngpn9YgMWp48DvO2g9NEz5AidVS7NpOSCJB5NdS2ahiaGpgPLm/S4Wby7h6Ms9hAMxdCYVK2+pIBqOc+D5TuaszodkiuwyM7bcKlztbqKhONZsA22Hhgm4IzRcno+AwImd/TM+Sn/zJJWLswj7Y5zaPTBjXTKeQm+cLZi0eiV9zTNz5yYGA8RCccoXzM64uxSC3igTgwHMDh2xSIL8KuuMvMJFm4tpPzpC39kJVBoF9WvzGe314RsPoVSJmOyzHTOzS82M9fuIhhNTlU0tnilDHLVOSXaJhY4pcd15bIy8SutFhd95VGoFvOV2KJQiC64sJh5N0t40gs6oYtWtlWSVmjnxaj/OYjNHX+wmmUxRszybFTeX0/RKDyF/jOqlOeRX24hHExc/4YeMDKee6788j66TY3hGQlicOs6+OYh/IsKa2yvZ+fhZ1t9dQ3ZpBkFvhEgwjt6snmHA85cm7nK9o+WXikKhYO3ataxdu5b6+nqeeOKJWcKvq6uLhx56iMOHD2O1Wrn77rsJv0WEAqRSKTZs2MCvf/3ri57rfEupQqEgHo9fdJvzPPjgg1x99dW8+OKLrFixgldeeWVG1e/73/8+WVlZnDhxgmQyOWPd+fNc6rn+lMjCT0ZGRkZGRkZi8BgMnYFtXwatRWrf9Lok4WYtgqh3WvSdp2efNNvX/ipUXgmnn5aWz78LStfCeCu07QCVHpbeC1d9F5IxKd9v/w+hciMhf3SWW2dyyvkwmUzSemgYW64BlUZBVqkZe66BaDhBOBBj729bWXpd6ZT5SpSjL/dQtSyb3HILaq2S9iMjdJ8eQ61Vcmx7D1d8YQ5HtnWjNaoYbHOj0ihmVKHyqqw4i8wcf3V2JS0WSaAzqWbk12UWGplwBSidl4nWqJqe2xOgcUMRO35+ZtZxxEsMK78YGp0StVbBxGAAW66BvGorolKg9+wEBbU2PKMh+s5OpK+36ZUe1t9dg28shKvTg96kYvXtlRx4roNoOIEj30jZPCf7npWqkv3Nk1x171z6W92oNCLRYJyDW7tmXMNgu4e5lxW842vPcOpZf3fN1PelwJChIZlMoVSKnH1jML2dxWlg95Mt6fendvcjKgooW5j5bm7ZBxK1TsmZvVKuolqrpHJxFsmk1Pq64uZyTu8d5PirfWSXWuhoGiGZSLH2jmoyCz8YpjbKnBzig4MXXf5uaWlpQRTFdBXs+PHjFBVJM6Amkwmfz4fD4cDr9WIwGLBYLAwPD/PSSy+xdu3aWdstXbqUv/7rv6a9vZ3y8nICgQADAwNUVla+42vr6Oigvr6e+vp6Dh8+THNzM42Njen1Ho+H/Px8RFHkiSeeIJH4w3+kqK6upru7m46ODsrKyt5WnL7fyMJPRkZGRkZGBsba4Fe3QuMd0vslfwVnt0J2HUR9cPoZKLsMRAUkL3io0VkhGoCy9WAvh8AIOGul2IenPyMFtdXeIM32Hfm5tI/WDGoTNN4OOiupQEqqEr0FQRCIhBIs2lyCezhIz5lxAt4Ic1blceD3HUy4JKMQtV7J6tsqGR8IkEqlsOUYGO33o9aJ5NdYSSHNsmWVmIlHEoz1+6lfm0/XiTEiwem/vudX22g9PMTEYICc8owZbZEKpUg0FGf+piJ6To4z1u8nryqDsnlO9v62BVGUgs+DnijxaAKDVYN3PEhJgyNdLQMwZGj+YLXsj2HJ1LP6k1UcfL6ThvUFxKNJYpEkCzYVYcsxsOfXrbP2CbgjHHmpm3gkmb6GTX81h1QK+ponSCSTzN9UjNmhJbcyA4NZg3fUhUIpEA0niIVnPsRmFb/761eqFFic0+2aoijgHZ9u/1UoRSKB2aY3rYeGqFnx7kXFB41UMkXIH8NgUVO5KJsjL3WTTKRQqEQWbS6h79wEQU+UjqZRll5fypEXutnx8zPc8Lfz0ZlmV5f/3Dgf+PKMGT8AQavF+cCX3/Ux/X4/999/P263G6VSSXl5ebr98Qtf+AKbNm0iNzeXXbt2MW/ePKqrqykoKEi3cl5su8cff5zbb7+dSERymf3mN7/5roTfww8/zK5duxBFkbq6Oq688kpcF1Q377vvPm666SZ+8YtfsGnTJgyGP9zGrdVqefTRR7n66qvR6/WsWrUKn8/3jq/rnSKkUqk/vtWHgIULF6bOD1HKyMjIyMjIvENOPwvP3yfN7L38oNSWKQjQ9brkutn0P1C8HAqXw+nn4MST0n6bvgMkwV4pxTl4ByTRt/t/zzz+6r+DAz+B638EaiP0HSCWuYC+cA0ai4nhLi/7n50O9tbolaz7dDW2XAM7n2jG1eFJr3MUGFl9WwWe0TDxWJLWQ0PoTWr6zk4giJJYSSVTrPt0DXt+1TIdRi7AFZ+vY/tPz1C3Og/3SJD+c1KbZFaJmQVXFhENJ+g4OkJJQybdp8boPjFGRo6eJdeWcmhrJ+P9AerW5FFQZeXoyz2UNmZybHsPsUiCpdeXMT7gZ6DNjcmmoXJR9pSxi5/uU+Nkl5qpW5WHPe+9uVMmYkkmXH6CngiiSiQSSBANxdAaVRzb0cfQBfcKYO0dVTMqaAA5ZWZseUbKFzhJJlMYLGpC3hhN23sJB2IsuqqYl//7NFffN5fXf9uGezgo3adiE5fdWY39fYpTcA8HaT86zMEtUlVRECQBffiF7hnbOQqMXP/AvA9Uu+N7IZVK0d40giAI7PjpmRmmRCqNgjlr8tJVcEeBEZNNS9eJMW752kKcReZ3dc5z585RU1Pzvlw/vP+unjLvnIt9p4IgHE2lUgsvtr1c8ZORkZGRkZEBlRHWfV1y8MyaA4IICg003AaHfgqrvgJjreA6Lrl43vqkNNN38jdStS8/QwpuL1gmmbi8laHTULIKOnZCyWoSWgcvvmJhcrSPeRsKUKpENny2Fu94mJA3is6sRqVREI8mZ4g+e56RkrkOtv7gJLFIAotTR8O6ApKJJGqtEpNdSzyaRGtUEQnEpkUfQArOvumiamk2Z18fpLDOxqLNJRitGsb7/Qy2uhnu9rLpC3PQ6FUU19vwbiwCMYXZpmP1rZX0np1krM/HK/99GpVWSXG9neJ6O0FfFKVagcmuJq/SSiwSJxyIEfBEyCo2U74wE2u28X3JaVOoRDILpYf/kV4vW/7rBEzlFq68uZyxPh/xqPS586oyEMXZ50wmIa8ygx0/O8vNX1tIYCLMlv86no5i2PPrFjbdMwdXu4fVt1UQCcZRqEQceUZM75PxSCKRpGl7D2qtEkeBkbE+P0abFmu2gaXXlxL0Rmne5yIWTbLwymImXAHsucZLDr3/IOMZDeEdC6FSK2Y50UrOttPtwKlkCkEQUGkUaD5An91yzTWy0PuQ8cH59cjIyMjIyMj8+QmMQccu0Bih6RdQf4s0m+eolAxb9j8CCz8LT90lZfMBFK+UjF9K1kiB7SEvRP2gs0lun/mLof8tXTj2cqkqaM4C3zDHhxYw3Odn8eYS9j3XQTIuPfxWLHIiIKA1qsgsMhPyRhGVAg3rC8jMN6HRK/F7IuRXW+meMsc4+8YgDesLCHginLsgqmDJtSXUrc5FpVHgaveg0SsprLUT8kdZdlM5kCIWStBzepzOY6MsubYUa7YenVGN3x3hjd+10XlcatPMLDJx+V015JZbSCaS5JRbKKy14Sh4a+Urg1gkjmc0RDScQGdUYbBo/mRixZ5j5PK7a9nz6xZi4QTNB4a45v4GwoE4oigQDkQJ+WKIojBDYJQ2ZtJ2aASTXYt/Ikx/8+SM/L2AO8qB5zu58R/mo9FKVbaQP5r+nt4piXiSoC+KSqNAO1W1C/tidDSNEg3FqV6WQ82yHFIp2PmLc8RjSfRmNevuqiGZSLHv2Xa8Y2EaLy9g4dXFaHQf7sqfdzRI57FRCmvtiEphxn1V65QkL/iDRfmCLI6+3M3q2yrfUQSIjMxbkYWfjIyMjIzMx5lTv4OXvwZr/5ck+nZ9EzQWybRlzo1QvAp2f2ta9AF0vyGJvkRY2tfnAnsZLLoHXv0XuPwbknnL5JQpSNYcqNwkicPxDlLnttE7+e9ULMzixGt9Mx562w6PsPmLc8mvsaFQiKg1Cq79m0aO7ejl2CtS61teZQaFdTZyyzPY/1wHY/1+VBoFvWcm0sfRm9WodUqGmkZxDwUprLNRsSiL7ReEnWcVm7DmGeg8PkrtyhwmXAHq1+TReXwEvzuaFn0Aoz0+zrw+yLjLj8GswWTX4Gr3IIgCQV+U4S4vI90+ShockiB8n1oh/xDRUJzRPh+pZIorPl+HziQFo+vNkovgQOskE64oiXiKdZ+uxjcZZqjDS8WiLE7t6ifoi5JTYUGjV110xlKtVSIKIrFInO5T4+x/roNYJEHj5QVUL8vBYLm0sHH3cJCjL3fTdmSEDKeelbeUk1dlRaVVYM814Orw0LzfhSWzlINbO9PfT9Ab5c2n2ll7ZxWiUqpaHn+1j5LGTHLLM96fm/gXIhpOMtLtI+SLsfjqEmkGM5pErVWw+tYKBlonKai1Ur0sB5VWyfUPzMeeb3hfKsYyH19k4ScjIyMjI/NxxeuCvf8pvdZZpfbOdV+HwCgk4pIANDrBNzR730QU4mFJ9AGMd0jVwYbb4JWvwS2PS8eIBcGUDfEYWPLBWoxgK6PSZcPnAf9kZNahI6EEiqlWt4A3Qv+5SXpOjafXD7S6cRSYGOnxUjbfiavDTTQcR1QIJBOSaqhblcu+ZztIxCTBet7IpajOTs9p6VjD3T5qV+VhtunIKbcn46yjAAAgAElEQVSg0ijZ/ctm4rEk9rzZ5gyDbW4MVg2th4bpOjFG4+UFTLoCHH6hm8khaQau++QYNctzWH1b5UWDut8v4rEEJ3b2cegCx835VxSx8Kqi9PuAO8KB33emK3lF9XYysvWEAzGGu73ULM8htzKDDKeOZLUkxC40cll4VTEqjYL+5gm2/3TanfTA7ztRa5XUr53OMkskkunv7EJi0QT7n2un8/gYAOMDfrY+coLrvtSIqBRZcn0pLzwite3GY8lZWYi+iTBjvX7mXlaQjvsIeaNvPc2HDq1BegT3jYc5vXeAeRsKMTm0mKxadj3ZzMKritEZ1SRiSSx2Hbbcd5b5KCNzMWThJyMjIyMj83FFEECYEiemLFBq4Zl/hYhvev2ntkDFRmjbfsF+otQKqlDDZf9LCmrv2AmeftDbpDnBkXMgqEBvAUMW5MwBpKD2lLaUwswkPWcmyCw0Mdo7083OckE7W9ATZaTHO+vSpWUCliwdVcuyiUeTNKwvwGTTEg7ESCZS0kNzpo76y/LRGlT4JsIYLGpEpUDXlBCJBGPkVVnJKbPQcnCIsX4/SpVI2fzZ0QGZRSb6p3L5YpEEqRTEIsm06DvPuf0uGtYXXNTExT0cxDsWQmtUYc3Wo9K8u0cx90iQw9tmxiw0be+hbH4m1mw9kVCcN59un9G+2XNqnOwSC4l4ksI5dmpW5OIoMCIqRBwFJm74ynx6z4wTDsYorneQVSLNEfaem+CtnN4zQOWSLOLRJN2nxmjeP4Qj30jtylwyL2h/9Y2HcRSYsOYYUapFuk6MMtLto+/cJEde7Cav2so19zfg6vBgzZkdzq43S223Nv2U8BHA7Pjwtzva8w1ULcmi5eAwFqceQRSkirYAq26p5MSuPkZ7fJQvcDLc7aVsnoOskg93lVPmL48s/GRkZGRkZD6umLIl986X/h4UOhhsmhZ9IIWK7f7f0HC79L59B5hyYf0/S2YwYTfs/jbUXAPVmyXxl5xqCXXWSv9m1YGthGgoTueJUQ5v60IQBBZcVYTZrmXlJyrY8+sWJgYCUpvbbZUzqm2xSAJbroHeszPFhz3PSP+5CYrqbAy0ujm1u58Fm4oRFQJqnRJLpo7qpdlYsnQEPNK83nnK5mdSUGNjpMdLUb0DW7Z0vvOVpHgsSdgfo6DGRt+U6HHkGzFYNPjGp+3rJdOUi8y8pSSBpzOr0Jum2yH7WyZ58UdSdQtgwaYi5l9RdMnzf6lkiomhAJ7REIIgMMuYPQVDHR52/uIcS66VzFHeisGiJqvUzJw1+ag1MyuSmYWmi+bEGcyzWzr1GRrG+iQBd/SlHkA6d9vhYW766gKsWQZikTjn3hyckYk4/4oiIkGpOgsw0DxJX7mFzAITAXeUeRsKOf5qL6kUKNUiy24o4+TOPuKxBBq9kjW3V30kql+RQAJBIbD85jKUKkW6mgkw2ucjFk7QsL6A03sHiIbiRENxNAY1Gc7Z4lhG5lKRhZ+MjIyMjMzHmZxGKZIhMAzR4Oz1UT+0vyZl8eXMhYgfvIMQOgNqA9z8GOz6Fsz9hCTyml+AK/8TjFnSnJ/RAcBAm5uu42PMv6IIo1XD2X2DuNo8VC/L5orP15GMpxCVImqtIj3HlIgn8I6GcRabcRaZGOmRRKk9z4BGr2LO2nzisRRHX+ph8bUlJJMpDm7pJBKMI4gCizcXo1IrOPJCz4yP1NE0yurbKlm0uSQt+gCySizp12deH6S43s6Gz9ZismsJeqO8/Ojp9HqzQ4u9wMhwpxtLpg7P6HQWXXG9nVO7+4mE4tSuyAUg6I2w83/OpUUfwNGXeyicY7/kebX+lklcHW4MFg0Wpx6jVTOjVVZnUuEdDzM+EODM64PklmcweEEWoSBI0QC2nHcWJ+EoMKI3q4nHkhTNsQMpcisyCHpjHN8xM+g+Eowz3u/HmmVgwhWcIfoATrzWx9IbShnvD6SXtRwYxpFvxNXhYWLQz6KrS0hMtewmEgmW31KORq9i4VXFmN8nR9G/NKIC2g+PkFlkmtESLAhSXEdJQyYHfj8db3Lm9UGMNi0Lryz+C1ztnw+FQkF9fT2pVAqFQsEjjzzC8uXL/9KX9ZFBFn4yMjIyMjIfV0bOwW9ul2b6ADZ+U3ryvLCUVHcDDJ2CQz8G1wmp2vfmwxCeilgQFXDtD6UQ9+w5Us6fQgV586V1U4T9MUL+KLufbEFUCNSsyCWr2Myx7X0olCK55Vb2PduGezhEcYODxssLsecaaD08RNWSbBZcVUwykSKVTElGHymBtsND2HIMKNUiKrWCoy/1pAPZU8kUB7d0seGztTMjHaYwWjXklElCL5lIMtrnxz0S5LJPVeObCHNyZx+2PAM55RmYbFrGB/0su74Mz2gIk12LyaYh4I7Qd26CulW5+N0RRnv9ZBWbiMeSnN4zQCQUp2JhFiqNgnAgjm8sPOs6Au7ZM44XwzMWJBZOoNYqaT86wnCnhxW3VNC838VQp5fMQiNVS3M4+HwnAD1nxllxYzmCQmCgZRK9Rc2aT1ZhyzMScEcYH/CDAKRS+Cci6CxqnEXmWYYt4WCMA893sPDqYhKxJKf3DiCKArnlGag0CkSFQCI+81qFqfiISHB2EHsinkSlVtC8f9p9Nb8qA41OyUi3F/dwkLE+f3pd/do8Shsy0ZkuzUjmw4LJpmPh1cW0HBjCnj/92VIpScC/tX0Y4NybLmqX56C/RFOdDyM6nY7jx48D8Morr/C1r32NPXv2zNgmHo+jVMoS5t0g3zUZGRkZGZmPI/EYtG6H4Bhkz5Xm8sJeuOEncOQxiHih9npIJqDqakns6azgH5kWfSCtP/kbWPV3oDZDy4vS9heIvmQiiat9Ele7Z+p9ijN7B1hybSndp8bRmdS88KOTaYHWfmSEsD/GZZ+qZs6afF559DR5lRlYnHo8I0EWX1vK0Re7QYCJIT+rPlFBOBinZkUOntEQLQemzWgC3ijWbP2MB2mVRoH1gkpff8sk2/7/E2m9m5Gt54a/nY8915gWMQICB57vwJghzRDGIglEUeC6B+aRiCVIplIIApzb50qLT5NNm25p1JvUOPKMjA1MixoAk10766sZ7fMx0DJJIpEiv9JKZoERV7ubicEgfecm0sJoz69bKZ3n4Kp764lFEuz6ZTMVi7LS4q3z5CgbPlNHPJpAVIqE/VH6zk4wPhCg+9Qo9WvzGevzIwgCQV+MtsMjrLq1Ap1Rnb4W71iI0R4/RXVxDm7pTC/f8+tW1nyyisbLC2aEresz1DjypYqi2aGbZRhjsmuJRaffWzJ1zF1fgFqnJKvEnA6KP4/OqGbvb9pYfVslOpOajwqCKFC7Mg9rtoFYNEHXibG0EVHP6TEKau2z9jFaNZzY3U9hjQ2zQ4fJNvu38+ek9eAQ+5/vwD8RwWjTsOy6MiqXZL9vx/d6vVitVgB2797N17/+daxWK83NzZw8eZJ7772XI0eOoFQq+d73vsdll13G448/zpYtWwgGg3R0dHDDDTfwH//xH/T09HD55Zezf/9+bDYba9as4etf/zobN2583673w4As/GRkZGRkZD5uTHRD5y5IxmDDv0vRDUqNlMk3eBwKl8FEJ7z5X1KrZ2YNLL4HXv+u9P6tBMfBMyBVEMs3SNW+CwgHY/ScmW0QEvBE0OiVCIIwqyrX3zyJdzREYY2NTV+Yw4mdfQTcEeZdUcThFzqxOPT4J8OotSp2/PxsWrTllFuoWpqdFn9KpUjtilw6T4ziavdgzzOw+vYqMrL0xGMJPCMh9j0z0wTFPRRkcig4I5LBnKmlZnkuZ98YTC8zWjXoLSpefrSF8vlZjA/606JPVArUrc5LC0etUcXaT1XzyqOn8U2EUahEVt5SPssAZqTHx++/15RuCRVFgc33NzDpCqJQiTOqYalkio6joxRU29DolSy7sZyTO/vwjIQQFQLzNhaCkEKjV7Lv2Y70PdFb1Gz4TC2HtnWhUisYG/BTuSiLojl2Jl0BdBXTAkupVJBVYqavefb313d2nOU3lmPLNdJxbAR7rpHiuXYsmdIcWoZTz9X3zWX3L5txj4TILDKx9pNVWDJ1ZJdYEATQWzRpAVO3MpfRHi8TLkn8lTQ48E2EaT86Qt3qPPKrPjrCD0BnVFHaKJkI2bINDLa7ScSTpKbaXE12bXqmVFQKlDZm8ubTbXiGg0QjcVbcVIE995217b5ftB4cYteTzcSj0v9b/0SEXU82A7wn8RcKhWhsbCQcDuNyudi5c2d6XVNTE6dPn6akpITvfve7CILAqVOnaG5uZuPGjbS2SnOSx48f59ixY2g0Gqqqqrj//vspKiriq1/9Kvfeey+LFy+mtrb2Yyf6QBZ+MjIyMjIyHy8CE9D9OugdoDXD05+dXpdKSQ6evfvAUSEFuB/5GYyeA2sRrHxAquQd++XMY86/CwaOSALyzqelVs8LUGuVZBWb6ToxNmO5zqQmGk6gMSrJr7YiiAIDrZMk45JYSSRTxKIJ8qut2PMN+N0REtEUGU49BosWnVnNoS2dM0Sbq91DQY0NURRYdkMpxQ0O3MNBHIVGNDoVJrsWrUFFOBjj+I5eIsE4/ou0W4YDM9sUlSoFC68uJrPQRNuRYXLLM6hYmDVl3iLQ9EoPjRsK0+2o9jwDnpEgOpMKZ6HkjplVbOamry7ANxFGo1OSMeXmeCGdx0dmzAEmkylO7+lHa1Zjy5baWs8/bJ9HoRSIhBN0NI3gGZFmDZMJafYxpyyDRDw5owoa9ETpPjVG7QqpRbVmRQ4dR0c4/mofKq2CdZ+uobTBgagQsWTpKF+YRf9bnD1zyiyULXCi0ioorLWht6iYdAXoPjmOZzREdpkFg1lDXqWVG/9+AeFgHJ1RhdagIplMkUqlGB8MEO3wYDCr0RpV9LdMsnBzCf6JMPFIEkEU6DoptSGfF9QfVTILTdhy9bzwo1P0nZ1AFAUaLi9ApVagnDLhadreQyoFPafHmbM6jzOvD7LqlopZv6E/B/uf75j1O4xHk+x/vuM9Cb8LWz3379/Ppz/9aU6flmZrFy9eTElJCQBvvPEG999/PwDV1dUUFRWlhd/69euxWKQ27traWnp6eigoKODzn/88Tz31FD/+8Y/T5/i4IQs/GRkZGRmZjwthL7S8AO5uyJoLx56cXpc7H9R6eP6+6WWFy2DOTXD6GRg4CvEIZJTA5u/B0V9A1Afz7gJLASRi0LwVRCVBT4SxgQDRYAydWY3OrGLxNSW4OjyE/ZKgyq+2YrJr2XRPHYlEikQ8STKRYvHmErpPjlFYZ8c7GsIzHOTM64PEo0kqFjkZHwjgHQ1SOs9JVomZIy92z/qYWoOSa/6mAWepGbVaick6uyVupNvH0Zd6sDh1lDZmcu7N6ZkzBNLtihdismqZszqPOavzZiyft6GQVx87y+FtXYiigEItsmBTMbFIgklXIC38AAwWzR8MPg/5Z8/FhfwxMrL0KFQijRsKOXJBa2VJgwOFUoHJomawzT1rX+9YEN/kTHfPgjorKq2S1544l15WszyH7DILQx0edvz0DJ/4p0XYc40oFCIVC51YMrX0nB4nEU+yaHMJ4/0+Xv35WQwZGpbdWIZ/MsL+Z6fNSOZfUcSizcUoVQp0JnW6TTMeTzDa42NyKMjeX7WSTEqqPb/aSmGdlR0/O8vym8o4/EIXCALzryhivD+ANevj4GYpkJr6K0YymeLY9l4Aalbk0HtmgqBH+h7NDh3+yQju4SDxqZnJPzf+iYvPpr7d8nfDsmXLGBsbY3RUEv8Gw6W5uWo00/+/FAoF8bj0R4NgMEh/f790nX4/JtNsB9uPOrLwk5GRkZGR+TiQSkH3G7Dn21LeXv0nQGeTcveCE1BxOex9aOY+vfth7degZA24TkLzNsgogtV/D1d8G/oPSQHuoy2gs8Cqv8UXNbH9Z6cZ6pDm+TR6JYuvKUZn1nDT38/HPxkhEoqh0atIJpJEgokZ4eDDXV42fK4WpUqBIELYH6e0MRNRFIiE4mQWmhhomQQBJgd9FM+x031qnMI6G9mlFhLxFCa7DqVGgARvSyKWYMGVRfgnI6g0CmqW59DeNILerGbFTeUzxNofI6vEzLIbyxhsdaPWKXEWmji2o5c5a/JQa9/Zo1ZRnZ2zrw/OWFazPIfJ4SBjfT7MDh0bP19HyB9DrVYwOSK1gHafHCUz38ho38xW3EgwgVo7LQzseQaql+by2mNnZ2x3bp+LxdeUMDSVpxdwRwi4I5hsWtQ6Baf39rPo6mKUahFXhycdyO6fjPDqz8+y8XN1aPTKdGXu2PYeKhY5Z7TLDnd7OflaLyWNDppe7kmLPpBae4vnOlh2QxldJ8bIq7Iy2OZGrVNwzf0NF834+6ihUIrMu7yQ/nOT6WWiQiCr2Jz+w4SoEKhdkcu+59pZdHXJX0T0ARhtmouKPKPt/TOeaW5uJpFIYLfPnndctWoVTz75JOvWraO1tZXe3l6qqqpoamp62+N99atf5Y477qCoqIh77rmHbdu2vW/X+mFBFn4yMjIyMjIfB0Zb4JnPQiwEmVWQXQ++QZhzM9grptw8Z7tfklEotXy+/l3pvdokuYBu+SLkL4Z5d8KLfwe3PAE5jfSfmWSow4Nap6R+bR6OfCPRSIJoKMG2H54kGoozZ00+qUSSzhNjZGTPfqA/t89FIp6ktCFzxvydLUfPomtKWXBlEYPtbjbf10B2hZfyhU5i4QTuEcnY5ejL3ay5vZJkAnLLrbOOP9zl5eCWTsYHAlicOurX5tNyUBI+FQucGDLemWlGhlOPyaYl6IviGQ0Ri8RZfXslgggZ76BSNT7o59j2HpbdUEbbkWGS8RTVy3Ow5hpoPjCEbzxMdqmFrhNjlM3LxJhjwFls4nf/5wipRIpVt1Vy4PcdafFVuzKH4W4v9lwDdatzOfv6IGXznUy6AjNE13mSiRSOAiP51da02Y1SJbL+7loG2zx0HR9n0dXFdB4bnbFfKgUTQwHKF2ZxZu9Aeln0AlOXCVeA579/jFQyRfXyXLxjId5K2B+j/egIpY0OPKMh5q7Lp2ZZzkfK1OWPkVuZwXVfbqTl0DBqjYKKRVmYbBquurce71iIaDjBsR29FNc7qFyU9Re7zmXXlc2Y8YOp3MXryt7Tcc/P+AGkUimeeOIJFIrZ4va+++7j3nvvpb6+HqVSyeOPPz6j0vdW9uzZw+HDh3nzzTdRKBQ888wzPPbYY3zmM595T9f7YUMWfjIyMjIyMh9lUimpcjfeIYk+UQnzPgU7vg6CCKv/AUbOgtYitXb27p/e15QjZfU1vwhzb5Uqf+e2ws5/l9b3H5JcPTc/DNoMQmIGIz195FdbKaixcXrPAGdeH2TO6jw8o6H0/NnhbV00bihAqRZRKsVZl6zVK7E4DZx9Y3DG/N6EK8jkYICBtknmXlaAIApEAjHefLqdkC+G1qBiwaYiju3o5cDznSzeXIKz0DwjJ80/GeGln5wk4Jba5jwjIQ5t7aJhfT655RkYMqTMvng0gUIpMOEKEo8lsWXrsfyB8OzSxkzMDi3esTCiKCAqBFJJcI8ESCSSOPL+eFvZpCvAUKeX0T4/hbU2RIXAkRe7qF+bT93KXBRKkYAnSu3KXJzFJtQaJd7xEKIoEIsl2f9cB3WrpO2cxdL5XvzRKZxFJkZ7fCy8qhitQcX4YACTTYtvYjpeQqNXSmK7MZNDW7vSy+OxJHt/00LVkmxO7uzH745gtM7cF0AQBLSG6dlOo1WD2TGduTcx6E/PLqaSSQrn2Ok5NX7BAUChEnEPB7HmGHAUmsgtz/hYiT6QZknzq23kV9tmLC/J0BKPJ/COhihpcGDO1KPW/GWqfTBt4PJ+u3omEhcv069du5a1a9em32u1Wh577LFZ2919993cfffd6fcXVvUOHDiQfv3ss8++p+v8sCILPxkZGRkZmY8yQydg97elaAaYEm9bJEG48DNw8reSgyfAmn+QqoGde6SKYP3N8Ow90mwfwLFfwNp/nFkZHDwKk5fBli+ivOW35FU2kFNmYaTHR+WSLGLhBCd39TNvYyGLNpcQDcVpPzpC98lxHAVGMgtMjA/6Kapz4Cg0olSJjPf7UaoV1KzM5fDWrhlmJ4l4ksFWN43rCxnp9vDqY2fTFa7w/2PvvKPrOst0/9und52m3nt3lXtJbCeO49hphBBKCC2ZoQ6XAQYYZrgzwMzAnUKZAYYJPSEwkEqqndhOcZe7LdmyZPXejk7v+/7xSUc6lgPpdsL+reUlnV2/I2+tdR697/s8gRiHHu9kwYYCjjzdTSKWpOP4KL6xMEV1TjKLrfgmQinRN0M0FMeRY2ak24dnOEh/m4fzh4dZtr0Ui13Pied68YwEuemvFpNZdGkBNzEQ4In/OknINzvD6MgxE/RGqFubTyIniVo9X+TOZUagJmLJlBGO3qQhHk3y7M9aeM9Xl1O+JCvtHKvTwNLri+k6NU5uWQbesRDDXV5qVuYgy2B26EkmZEa6fYx0+1i+vZSz+wdZdXM55w4OMdrjw5lnZuXN5YT80XlrAgj5YqmW1fYjI6x/TxW7ftmaEuXZpTa0ehX+iSBIwvhl7bsrsdjnzFrNEfgv/r6dldvLAGFUYrLqWLChgLbDw0iSMKtRqyQ0OhXeiTAaDcRjMjqDGoP51QnBwFQkZaaTkWVCdRmMUN4oNBo1ztzL4+J5KapW5Lyh8Q0Kbz6K8FNQUFBQUHgn0398up2zAlZ9CiY7wT8s9plcs6IP4Plvg6sctn8PPL3QvgvcVSLAHcQs4MXtoOZMYRojJ9G88HWiNT9BVps5e2CQSCCOyaZj+bZSOo6NULrQzYnnBmlYn08sGmdyKEjIHyWvws7xZ3tQa1U0rMtnvN9PT8sEepOGJVuKU6HkSCKDT5ZFW2Qsapzn9hiLJECScOWbkdQSzU904RkO0vxkFzf/9WL0Jg0qtUQyMaeUKIFnOJiqdNWuyWXNbRUc29GDdzxMSaOL4noXR5/p5poP16VETCQUI5mQ0erVND/ZmRJ9IGbWcivsnH6+D89wkK2fWIDNZcQ/GWZiMIBGqyIRT2Iw67BnG9HqNbgLLLgLLWmRDQ1XFdC6T1Q+/ZNhXPkWPCNBRrq8RENx3IVWShrdjPT4OLG7F2eOmXW3V+KdCOPMNXPTZxcxNRLCaNUS8sXoPDHG0i3F7Hu4g5IGFyWNLpz5ZrpPjVG3Nk/8OCTSKq1mu56ieiddp8bwDAeZGguy9eONqXlCnVFDcYOL2jVall4vqoo6Y/pHTHehNZWn6BkMcu7gEAs2FlC2KJPRHh/Hnu0hEoiz6NpCjj/by4INBZx5cQCbS5jKnG8eweo0sOqWcvIqMwhOxdDoVdhcRl6O4S7vbHyGRsWa2yqoWZWDVq98/FX480R58hUUFBQUFN7JWPNAJcHOr0J2PSz+IHh64KkviE/4FzNxQVQJJQ1c2AX5S6H+Vtj9TRHyLs2pWkkqISb3fVe89A2iMxl49lfnU2HUQW+U5ie7aNoqjEFi4ThHn+lm4wdr6DgyQm5ZBkefEe6FyYSYX1pxUxm9rRPYs0zY3AaWby9FTsroTBpaXxpEZ1CjUkskYknUGlVaBqBKJWGwaFi2rZSxXn8qEDwRT3L+0DDLt5ey4sYy9j8860BZvzaPrlOzURM2t5EXHph1nOw8MUYinkRn0BALx4mrJDpPjHFydx8avYoFVxdQuSwLo03P2en5RICQL4rOqGG8P0DQGyURS/LED09RvzaPU3v6UhltjVfns3BjIeODARZvLiIaTuAZCmC06ug+PU5wKorVZaDr1Dg6k4ad957BN22sIUmw/r3VdJ0cIxmXGevzs/MnLSzeXMTRZ7rZdFcdJY1ubvjkQvY/3M5Il4+gN8INH2/EMxoiEU3gn4ywZEsxNpeRRDzJxrtqef7+c8RjSYxWLdd+pA69SUPT1hJ0Rg3+yQiHnuiiqM5J1fIcbJkGNBpRrdQb06M8Uo+h08DWTyygv83D1GiQ/CoHOoOG8X5R+TXb9Wi0KmLRBKtuqaD5yS5kWcZs13P+kPhDhWc4yNM/Ps2We+p56ken0Zs0rL29UsRKaNPbHsOBGHvuP5tqSU3Ek7zwmzYyi63klGZc+ndFQeEdjiL8FBQUFBQU3qlEg2DNgWe/Jlo4zVnw0MdEyPr134LgJGTWwOjZ2XNqtsPQaYiHRESDuwa0Rtj+XTj3tKgcbvhbMDogGoCjvxCVQCC24EN4xhIp0TdDOBDDYNEydEGYvsTCCcZ6fWz6UB37Hmyft+zJwQCVy7LR6NTs/GkLyGC0alm+rRS9RUPdujJOPNvDwmsKWbKlWIiEpIwkwapby8krt9N+bIRj04IShPGEu9DC+cPDGK1arv/LBkZ7/dizjLTuHWSky5c6NhFLzjM/6WmZ4NqP1qE3a2k7NJwWhTDYPsWqW8rpbRln44drGOv2M9bnx2TTEQnFkSSRZdhxdBSTVUtf60RK9AGc2tOPPcvEwccuUL8+H41OTUG1qLANX/CSX22nZIGbQ492Ys8ypkQfiMrcmRf7Ka53pdpD47Eksizex3DnFBc8Ucx2HRs/WEskGCPki4loAEmmsNaJq8CCJEl4x0OE/TEKahzc/tXlhP0xLA49/skwz/2ilfLFWZx+vp+gL0rlsmxikQQhfxRn7iuz2bdnmbDPmZM881I/w51eAp4IF46PIU//zDd9uJb+c5Ns+GANe+47l3YNOSnjHQuj0aqwOPSc2tNHRqaR3HJ72nEhXzStcjqDdyz8Zy38ZFlGutQffBTedsjyfIOmP4Ui/BQUFBQUFN6JBCZhoBkGjkFoEio2wo6vin1nHoLzz8Ct/wPlG6DlERhrg5yFEBwXlUGVWkQ3dD0PeYtFi6ecFNeKBcQMYNgjzGKMDlj6YcIV70XdpprXKqjRqfCOhTDb9dRNm5RIKmEI4sg1M94fAMQ8W93aPGxuAxqdmud+PiuuQpSz2a8AACAASURBVL4YLfsGabq+hNEenzA4KbKy/9ELLLuhhERcRqNV4cwz8/wD5yhbPDsLp9WLUPLOk6PYs0ypteRV2pGTclrFEITJyMWYrDrUavE+Tu7uTd8pg3c0yOLNxZza1c9Ip5e8KjuufJGDt3BTAbZMA4MXpqhank3QK3L52g4Np4Li/Z4wG++qZXIoSCKWZKzfj9agYt0dldgyTfzhe8fRaFVEQvPNL0K+GJmF6bOHWr2a3HI7T//36dS2gmoH1360jszC9KgKOSnTeWqU537RSiQQx+LQc+1H68mrsBMORNlz/zmqlmenVUnP7hukdnUumkv8rF4JIX+UaDBOQY2To093pT0v8emZzngkgcmmI+BJjw3Q6tWsvEXEZ8RjCXwTYRw5UREVEoxjcxsxWLSUL82k89hYmoi3OMTcoXcsRE/LBEMdUxTUOiiodmC5RN7jOwmDwcD4+Dgul0sRf29zZFlmfHwcg+HVPbOK8FNQUFBQUHinMdoGgTGI+CCrXrRkyklY9jE4fK+o2tXcILaNtoKzHHQWIf7yFkPr41CxCfZ9T1yvex+UbxTXSUSh9hY4+EMoXAbbvgtaA7gqMGks5CZ9LNtWyqHHO0EGSSVCuEP+KI4cM617B9Os/G/45IK0YPDDj3cSCcZZen3J/LfV7WO0x5cKbXfmm1n77kq8YyEkwJVvoadlnNFeP2qtipU3lREJxcmrzMAzHEKrU6c5Vva2TFCxNIuyJVnkVzo4sauXzGIr2aU28irtaYHoS64rZvd9Z9nwgZpLZvNll2aw/+GO1Jxf39lJpkZD3PR/FuHINqPRqFm8uZDhC6KyqDdpWHJ9Eaf39OMdC5Nf6eDI010MdngB8XNbfUs5KpUK/0QYZPFhL7/Kjry1BJVKov+8h/5zk1SvzKHt4FBqLQXVDvQmzbxw+75zk4z3BzDZhPgZ6/Mx1usXVSCVlBLA/skIz/zPaW7/ynKSySTeidC8WUqACydGWbKl+FJP4J9EQmKk10dRrRNJLSHHZ8WZZySE1WXg6I5ulm8vY/d9Z2F6t7vQgj3byKPfOZGqECbiMuN9AY7t6Eaerg5v+EANZpuOdXdU4R0PceyZHpZcV4w730LIF+XZn7cw2C6yJs8dHKJmVQ7r31t92XLx3goKCgro6+tLBaIrvL0xGAwUFBS8qnMU4aegoKCgoPBOIB6FiQ4I+yAyJf5N9sBz/zB7TOEquOMBCIzAVD/s+ZZw9nzy88LURWcVIe0qLeQvSb9+xy6R1dfyCBz9pXD8dFXCC/8Pul6AvKWot/wTOWVN6IzqlJW/Si2h1auJhuNEgvF5+W37H+lg3e0i8+7Yjp6UwLhUJSmzyMp4/2z73kR/gOFOLyd397L6lgo8I0EsTgNb/qKReCSObzLM5HCQghoHOqOG1n2Dadcb6fZRty6P8b4ABdV2mm4oQa1W8dzPWihucFG9MgffeBi1VkXL3gEigTh9ZydYdG0RfecmU2JEo1MhSVKauQuAbzyMbzxMbrmdkR4vO3/SIlosAZNNR+OGAmpW5RLwRAj6oynRB6IKd3JPH2tvq2BqLERBjYPFm4vY9atWvKOiTbRiaRYbP1iDLdOIVq9GrVGhUkmM9vgI+aJpbqgzhHxRfBNhAp4wT/336dR6DBYtG++sZce9Z9CbNSy6pojDj1/AOx5m+Q1l864DYHXqMVouPdP3pzBYtJQ2uulpGafxqgJOPDdbRe1rneC6u+s5/Xw/E/0+ttzdgGc0iFanweLQ0XVqPCX6QDiopgyAEBXQQ3/oxJ5t4uTuc1QszeL2v12GPUuY6Aycn0yJvhnO7h9i4abCtMD5dxparZbS0tLLvQyFy4gi/BQUFBQUFN7uyDJ0HwSdHnZ9A0rWCOF39Fezx2gMUH8TPPE58A2Kub3Vn4ZIQOT1jc+28bHqM3D2D+n3cFeJKuKZh8Xr7pfg2q/D4DFh+tJ3EO6/De7egzO3BKNFh288TMexUY7t6CavykFJo2ve0n1jYcKBGJFgnImBQGp7/7lJ6tfn0/Jiv4glsOuoXZ3Li/97Pu18SYIN769hx71nQIIV28voPDHGxECA0gVuckpteEdDGCzadCdPoKDWQSQQ5/zhYc7uH6R2TS7OXDPRSIKWvYPYc0wceaoLZ56FiiVZ0CRRUG0nI8vEjZ9ZRPeZcVQqCb1JSzw2X2RJkoiKABGDMCOyQJje+MbDFNU7abgqj44j86sw/okwWoOarGIrRQ0umh/vSom+mWtWLc/GnW9hoj/AwccukFlspXp5Djq9mqJ6Jz1nJmYfAZ0Kz2iQswcGceVZ0tYT9sfoOzeJu9BC+eIsDj8+G6PROz3faM82pcxyJJXE6lsr0Ztem/ADKG50ozMJ85t1d1Qx0uUV77XOhT1bzAO2Hx3hwKMdqDXC+GXD+2uQSG9TnBsiPsNYn5/i6eet/cgICzYWpNw8L34OZrhUqL2CwjsJRfgpKCgoKCi83Rk9L5w7Q5NQs1UErK/5K4j6ROtm5WZR0dvzL0L0gQhzf/7bsPHvxL/B4yLqoWgVFK2B9mfFcc4yaPoIDJ6E3gOw+Rtw5GdCKB6+F6q3wvH7xbGhSeEK6izBaNVhtOpw5pspbnAy3u/HaNOhUklpH7ArmrKIx+JYHXqySqwpk5W+c5OEgzG2/EUDkWCcwFQEz3AgrdIDIkrg2LO9xGNJllxXzJFnugn7ReXt+LO9lC52k1uWgacjRFGDk57TQghJEhTWONPm1k7u6mPVzeWp+SejVcfSLcVEIwmGu7y4C63s/GkLKrXE8m2lLN9WykjPFIPnvajUWurW5tLy0mxVsW5tXiqb75JGI6MhMjKNGC16MottIJGqIgKULsrEmW/BbNMTmIqIKuNFTA4HKV2YSePVBRTWOgn6ooR8EQxWHcu3l2G06ug6OYY9y0Ttmlz0Jg1yAsZ6ffOvNRjElW8hHkvOqxYeeLiD6+5uwDsWIh6XceWZcRe+vuqY3qihpMFNSYP70vtNWiqXZuPKsxDyR8lwm3DkmNDo1Jx4rjf1HGl086vD7gILUyOz1eUZAQ7gyDGnoiVmKKp3Ys80oaDwTkYRfgoKCgoKCm9XZBkGjgt3zZO/AUeJcPHc8BUwOmHzv8DIadGOue5z6Zl97iqov0Xk8GlNgAQVm8HkhP0/gM3/CH3NYMmBx/9qNr/v9IOw+evwzN8KAxhrbvqaDOnGIfG4zJmXBjBl6DE7DFx3dwPNT3cR8EQoW5RJQY2D/Q93EAnGWPvuSg4+1olvPIxKLZFf5SAUiNH60iCNVxdgztCz7o4qDjzcgVavZtm2UsKBKFMj4gO8Si2lRN8MncfGqF2Zy74HO2jaWkyG20hPywTFDa5U9Wou7UdHWHd7JYMXpsgpzcBk1fHkD0+x9PritPnAnT9t4YZPLsCZa+alY+1MDYe47p4GnHkWQr4YWp2KkC+ayvyrWpZNb8tE2r2KGpypHDp3gYXr72nkhd+eIzAVpWxRJitvKsM8PY+nN2soqHHQ3jySdg1Hzqyjpj3bhD17Vry07h/E5jJQtTwb73iY5x9oA2D9HZUYrE66To2nXatssRt7tonARLqZCohHzeo2ojdpOX9kmJaXBihd4KZ8SSYZr0AwxWMJRnt8eIaDGK06MgutmOcEvL8cOqOGnLJ0F86sEhs3//Vizu4fIhaOk1eewZLriji2owdZFm20NatzU46x9hwTZsfsvcx2PVv+opGz+wfpOztJ2aJMKpdlzcseVFB4p6E84QoKCgoKCm9HJjrhzCOirfP3HxJtl+d3QCIiRJpvEHIXwfN/EK+Dk0Kk+QaFa2fVFnjx30Sbps4M274DJ/8X2neK61szhTFMx3Ppoe1yEnoOQHYDLLkLmn8yu2/ph4SgnIN/PEjF0mzG+nwMtns4d2CI1e+qQGdUM9bjJxqOs+EDNQx2eOhtnaSo3klBtYNYJMGp5/uxZRpw5Jh59uci1sHi0LPprlp6z05yak8fCzcV0rS1hGPP9KBSSag1KsqXZGJ1ChfNoQtTaAxqqldk0/xUN1angfp1eaj1anyj6fOGIK5/cncfZoceSQ0jPT4aN+Sj1qjmhaufOzhE9cocVt9agXcsxLkDQySTMq58C4mEjHc8zED7FKWL3BTWOVm6pZjjz4pZtsYN+ZQtnhUbgakIJruOGz6xgFgkgaRWoTfPtlFqNGqari9hrMeHZ7qS1XBVPtklL191i4XjnNjVl1btAtHWqTdpWHRNIaefF620detyKW5w4cg2TzuKqomFZ6t+y7aVIgE7f3qGkW5RLRzqmKL37CRb7q7/ky2fHcdGefanLanXRQ0uNn2wFpNN90fPuxQqlURuuT09wkECtVaNnJRx5ZvpOj2O2a4nv8pB6UJ3miAGcOaaWXVLOYl4Eo32nWvooqAwF+m1ZEBciTQ1NcnNzc2XexkKCgoKCgpvPhMXoOcgqPVgcsBkF6hUQgzu+74Qc0aHyNsb7xAOnHobXP03sOubsPb/wJ5/Ss9cMLth/d9AaBxQicgGdy20Py0E5lxqtom8P0cRBMbBNwD2IihYJq4zTdAXYd+DHZw7IBwnDRYtTVtL2Pu786y4qSxlsFFU78ScoScSipPhNpBZZEOtUxHwRBm64GHnT1rSbp9bkUFGphFXvoVzB4cITolcOUeeCTkBJ3f1MjkcpLDGSe3qXBKJJPYsA5FQgvB0XMFj3z1O0/UlIpfOK2bdtHo1y7eXsvf3olJ0wycXEI8lOb6zh8mhIIW1Dlx5FuFYCtSuzqW3dYJoKM6Km8rwT0Y4tqMnba2LNxex6hbRPppMyiK/T5axuo2oVKKltPvMODt/coZIMI7WIATeqT19OHLNbLizBuucmIGgN4pnJIhWp8aebUzNrV2KC8dH2fdgO1MXCdwVN5Yy2utj3XuqpvP8ROVwrqPlSI+X84eGmRoNUbMyh7wqBxMDfh7+t2Pz7nPb3ywl+49k4/knw/zmG4eIBNIF6I2fWUhh3fy5z9dCNBxnz/3nOH9YhL0788zUrs7FXWDGkWvBnPGnq4sKCu8EJEk6Isty06X2KRU/BQUFBQWFtxsT3aAxAwl46ouw4HbR5vnSf8weE5qEvd+Bm34A423Q/hzs/a6oDKrV6aIPhHFLMi5C340OcDaCf0iIvEsJv1gQQlNiWM4/CsXr0kQfCNdMz3AQrV5NLJIg7I/RfmSEonoXsUgC/2SERdcW4BuPcOgPnWz71MK0tj6by0DPmfmmKcNdXhrW5/Psz1pSb+PEc70sua6YjmMjqdmu3tYJYtE41ctz8E9EKah30tc6SXAqioTEkae6WbipEI1WhSzLZBZZee6Xs9mBErDrF62pebeOo6OE/TGKG1wMtHuwZ5tSTqF9Z0WsQnapjcmhIPXr83DnW1Lh6CAqVRmZxrT3MjUaSok+gFg4waHHO1l8bRHNT3YxfMGLdems8DPZdK+4SuYutLBwUyEv/LYtNTuYkWkgt9JO/fp8jBYdFvulc8CyimxkFaW37b5c9puk+uOZcLFIYp7oAy6ZSfha0WhVrH13JeWLMxnr9+POt5BTnqEIPgWFOSjCT0FBQUFB4e1EIjGdyxeFhz4mBFwyLkTYxUz1gbdfVAYbb4POFyERhlBwNttvBku2mA9svheaPgqPfkJk9mXVwXX/DF0vgpyAhtsg6AGDGYx2QAK9RYS5z2FiMEB/mwetTk3j1QUEvVHO7h9krMdH/fp8NDo1deuE+Uk0FGfbpxaSXSKEhizLTAwEmBwOYjDPbyHMKbMRmIrO064tLw1Q0ZTF1Eh/attQh5eyxVmY9WpIJkkmkxjMWmpW5XDmxQGOPtMNCNfQJdbiNIESDsbnmZz0t3m47u568qvFe2+aztSzZxtpfrKLymXZaHVqTu3po69ViMGQL0pepSNV4ZvBMxpk+IJ3XkZeIpZkpiPr4mrdq8HmMlKxLAtbppHxfj8mq266WvraTEzsOSbyKjMYOD/7rJUudGPP+uPXMzsMFDW46Dk9O1OoUkvYc16/mUpgKkLP6XFa9w/iyrdQtyaP8iVZr/u6CgrvRBThp6CgoKCg8HYhHhWVOZUE4+2zVTtPrxBuF5NRIGIczu+AG78PSz8GQychERdi7tm/h3gEDHa4/tsQHAdDxrRAnLb6H2mBHV+Bzf80W1XMqhV5gQ23wOmHYOXHIeKHrr1QsAyfN8nj/3lCtDUiHDqrlmeTWWRFb9Zgzzah1auQ1BIVS7KpWCLWLssyk0MBxgf8TA4GaW8eweo2ULc2j5a9AyALY466Nfn4xucLIqNVO09E6QxqbC4Dfa0TmKw6dv/qLNfcVYer0MKyG0oY7vSSkWWkdKGbI08LEag3a1h7W+UlM+q0ejUGi5bgVBS/J4xWp0FnVKM1aChfkonOoOb5X7eljh/t8bH61nL0Ri2ZRbPzeEFvlJ0/baGw2oFGp0qLJFCpJFRqYQrjLrT80UcikUjiHQkRjyWxuQ2pWbuJwQATAwFkZKLBOG0Hhyioc5JdZvuj1/tjGC06Vr+rAs9ICLVawpyhxz8Vob9tEmee+WUFpU6vZu1tFRzSq+k4Noo9y8i6O6pw5ZovefwrRU7KnHlxgMPTrbeD7VOcPzzMu764NM30RkFBQaAIPwUFBQUFhSudiS4IjIoKnm9ACDrDnJmqE7+G7EYx0/f8v0AyIfZf8w8weEIYrkz1iQy/eBgKV0BWI3zwMbiwR7x+8KOw7KNQdxO0XpThJ8vQ3yyqgYvvFLEQ77lPiMiarcI5VJZBnwHDrUxMFqRE3wznm0dYeXMZmUVWIsEoHUdGabohPUy658w4T//4NPFoEkklsfjaIrpPjxP2x9j2qYXISZmeM+Psue8sjRsKsLoMs/eRYNG1RSQTMvYs0U6ZTILJpmXfQx1Ur8hBUosq2FifnwvHR6loymbJlmIigRjDnT7KFmWSV2EnGo7jyDHRf26S3PIMBjtmK1wrby7DmWdmcjBAe/MosixTtyaPJ35wkpJGN/7J9PcNMDkUJCPLlCb8JocCjHR6CXoiLL2+hMOPd5JMyEgqiSVbimk/MsyKG8vILn15oRYOxji1u4/mJ7tIJmRyyzPYcGcN4UCMP3zvRKpa6cgxUbLAzbEdPYx0etn68QWXrKT+KQbOT/Lsz1tTP/OqFdlkFdsY7fGx76F2ttzTiCv/0kLVkWNm04dqWXVrOVq9GqPl1Zu6XIx/Msyx6YrtDJFgnKELU3SeGMNs15NTnkGGWzwPsXCcwFQUlUZKuakqKPw5oQg/BQUFBQWFK5mhUxDywoXnRHRD4TJRpctuFBW4yS4hunZ8RYixd/1MiERPNzz9JajdDkUrwZYHiRhs/XdQa2GqF87vBHc1HP+1qPZpTBANQ/kmEeUwl7xFcOYhUeFrfDdEQ8L18/xOqNgE3gHx7+J4hzlkFds49HgnJfVOqpbn0HZomKELbVQszSKvws4LD7RRvy4/lX13/vAwNatyOPSHTgKeCBaHnlN7RBvniWd72fThOiYHA8RjCQxmLYlYkoOPXUhV/QxmLRvvqsU7GiLojWC26lhxYxkTgwE8Q0E0WomnfnQqdbzVaaBmVQ69LRPIssj1q12TS2Gdk1gkQXapjYIaJ7Is45+M4psIs3hzEcd29oAsZtn0pvkfrbQGNVp9unPkTCunfzJC694Blm4pJpmEwloHerOGquXZZGSZ5rWHzmWk05sWMTHYMUVPyzi9rZNpLaqTQ0FqVmnRaFUMtk/hHQu9auEXCcY48kxPmqBvOzhMXoUdV75FCOW2yZcVfgAarfo1C67J4SATA35UahXuAgtWpwEk6ZLzhb6JSKoK6Mwzs+1TC4gE40yNhAhNO5pODgXIr3SknrXXQyyaIDgVRWtQYbIqM4UKVy6K8FNQUFBQULhSGTotBFksLLL6VCpRbbv9VzDaCoveL+b0knHIXypC2QdPCFOXGZp/Ctf9E6h0cMdv4PTv4cyDor1z+T0w0irm/SQJon4YPi1er/0cnPodaHSw5MPCHVSWxZxfTgPs/kdo+phw//zt+8S9am8EkxNn8dL0ahxQtSyL881DVC3LRm/WsPf355kaFfsH2jxs/GANCzYV0vxkF2F/DLVGxeLNRSnBZM82YbRosTj0+CcjJJMyw52itS8WTmB26MkpzUhr9QwHYnSdGsPi0E9X8hLYXHoMZg3Xf7yB9uaRtON9E2EioTiLNhdx6DEhHFr3CvMWlUZi6ZZiyhdnpa4NoFKrUiJroG2Sq99fw0CbJ9WFqzOoceSYcOaltx46csw488xMDATwjoU5/EQXJQtcLLmuCJ3hlX08G++fHwqvN2jwDM3PJ/R7IuhMGuLeKCr1HzdjuRQhf4zhC/PnSD3DQdoOD9OwLh/pTdA8yaTMQLuHp+cI9IwsIzd8ciGObBPLtpWm8vpAmN8kYrNtsxMDAaZGQ/gmwhx8VPwBQW/SsOLGMkzWAJlFr731FURL7YFHOug8OYbVZeCq91ZTWOv8o4JdQeFyoQg/BQUFBQWFKxXfEHiHwFkOGYVw8EeQ0yjm7174NvhHhGCTVGKW7wMPi2MupvMF8dWaI4LeQVQFd38TNv09FN0M2XUw1iHMXF76d+g9KLL+ElFRHZzJ91v4PnjuH8U9/UNw4oHZ+7Q8Cs4yrOWTbPvkQtqPDjPY4aV8cSbOXBM9ZyYIeUXlLhJMN02Rk3B8Z08qgD0RT9L8VBebP1rP9s8sJBZNEB6OsuHOavrbpjj6dDejPT5W3VLBrl+1YrLqLtlm6Z8I07ixgEQ8yW++fohkQqag2sG691QweQmBFPLHCPujuAos+Cdng8yTcZmMOSYmxQ0uWl4aIOSLpkRuRpaJkDfK2tsrCU5FUWtVZBZZycgyzHOXNGfo2XJPA+ebh+ltFSHi5YszX7HoA7BlXqJ6JkkU1DqZGu1P2+wusHBqdx+NGwtQqSSO7exhpNtL6UI3+ZUOwoGoELOSRNATRWtQ4y6wYJmOkrA49ORW2uk6MZZ2Xb1JzDvGY0lGen2veO2vlLFeH6f39KUJ9KmREL0t4ziyTdSuysXmMtB+ZARHjgmVRkXzk13pF5HhwCMXRHQFoh30pd+d54ZPLnhda4tGEuz9fTs9Z4RpjW8szJP/dZJ3f7kJd+HL5ysqKFwuFOGnoKCgoKBwJRHxi6rdeAdoDeCuhPAkXNgl9ucvEVEK/hHxeqYKFw2I6qCrQoi2udiLhFA78/D8+wVGweiEqX7Qm0GtE9cYb4fj94t20vVfgLE2MUN4/NfiXgVNMDA/043+I7DaiDPPzPK8MkBUwh7592OpKphGp2LFjWWpvLycMhsavSpNaIn3BslkkmgwTjQcp6/NQ8gbpXxpFlv+soHRHh/51XZu/3ITE4MBwoE4/W3p7qJlizKxugwceLSDurV5GMxajBYt55tHKW50pcLIZ3Bkm2jdN8SyG0oZ6phKCY6ccltaYHhueQYrbizl5J5+mq4v5tSefsqXZHHoiU5yyjIobnTRdnCIlpcGWLipEINZP88sxpFjZvm2Mpq2yq+pQpRdkkHpQjed02LMYNbiLjQjJ2UiS7PoODaKRqeiYX0+JquOLfc04Mgz8+QPTqYiL9qbR1h0bRGFdQ4Gz3uIR4Xr6bGdPVhdBq67pwF7pgmNVs3ia4qY6PfjHRMCu3JZNqPTYi8RT6Zm6d5I+s5OpNY6l4mBgHjPFi3lS7IoX5JFIp7kxf9tS6v4qTWqVCvmXJIJmZAvfdurJTAZTom+1HWTMpPDQUX4KVyRKMJPQUFBQUHhSkGWhbB66guz2+74NTz2aVjwHpHFN3QaqraKCl98ToVLUglTF1e5mLPziRZFHCUil2/wuDCF8Q+n39OaB2EvWDJh1zfEdZo+IuIfLDmgNUI8KIxiQh7o2SfO8/SK+cELe9Kvl9+ErLWQTCRRq1Uk4kmO7uhJi16IR5OE/THqr8rDkmHAMxJktMeHyaZLhanPYHMb8Y2H6To9jlqtorjexbFnull9awVHn+6mdlUumUU23IVW+tsmWXRNIWdeGkAC6tbm0X16nM6TY2y8s5ZTe/oobnTR/FQXIV+M2tW51KwSs4YqtcSCDQVYHHrq1ubx/P1nWXFTORaHHo1WjSvfjGlO1U5SSZgy9CzbWkJgKkrJAhcZWUbkpExRvZP9D3Wkjt37+3aMVh3VK3Iu+d/+WtsCLQ49G+6sZdE1AWKRBI4cEza3Eb1JhwxkFlnRGdVkl9rILBQtjd2nx+cJqZO7elGrpZSrqVavZun1xRx45AL9ZyexT7t12rONLNhYgN6sxTsapu/sBIPtU0iScFstrHW8pvfxcsiyzFhfgPxqB2N96W2tRfXOecerNSqWbC7GYNZydv8gGVkmVtxYht6oQWtQEwvPqTJLYHVdOsPwlaLVqzFatYR8sbTtBrPy8VrhykR5MhUUFBQUFK4UJjpFxMJcvAOikqfWQe5CUVELT8GmrwlDlxlFdfWXQWeG47+BLd+azdjregFe/FdxzOZvCrOYmagGd42o3CWTwvUTRM/l4XvF944SKFgmZv0W3wkFK0Tsg39EVBk1RnCWwcQFcbyznFjRRi4cHUeWZcwZOjQ6FeFg+gdjEPlrNWtyaX68k4b1BUwMBlh3eyVHdnRTuiCTZELGlW8mMBll509aUud1HBtl9S3l9J2bYMmWYvTG2Y8y3acncOSY2HJ3Az0tE7QfGUlVEfc+eJ4Nd9YwNRpKfVBv3TeIM89M09YS3IUWAp4IgxemaH1JiObOk2Ns++SCVLTCXPQmDZIEQV+UI091AdBwVT75VfZ5VUSAMy/0U9GUhfoS13o9GC1ajJX2tG1Wp4G6NXlEQjE0WjVqzew9k8nkxZcQj9CccPZYJIF/MoLRqsU/FSEUiGA06zHZ9OSW2+lvm0RnUBMOxMittNN4VT7OPBOuvDe2yiVJElXLsuk6NUbV8mzam0dQqSUWby4it+LSItPmNrLixjIW2Lfx1gAAIABJREFUbChAq9ekZkSvem81u37RSjIpgwQrbyojs/j1zfdZHAbW31HFM/eegelfw5IFblwFSrVP4cpEEX4KCgoKCgqXG+8gDBwVVbT1X4S2p2fbNTXTVYm934GF74Xq6yEwAoWrhclLcEIIPmse9ByERe+Fxz4FyZiYxytaCXW3iOvLCPEX9YM5SwjI/d+H5R+HzJr563JXgadHfG/OhH3fhfHz4rXBDjf/ELZ/XziIShIhTQ67d1mpXaVGa1SjUqlIxpOsuKmMc/sG6Ts7SWC65c6ZZ2FqOERlUzbP/aKVWCTBVe+ronJpNgcevYCclMmtzJg38yYnZUZ7fTjzzRTWODFMxwLEY0n6WidQa1x4xyOceK437bxIIM5Yjx9XfrrJysRAgBOeXrZ9aiHP/M9pErHZ0uTCjYWXFH0gREluhR2LI0x2iY3hLi9n9w1y1furGe70zjve6jKgkt5aww+9cb5zpyvPgilDl9b6WNmURW9restiLJygZnUuWp2anfe2kl/toGxxJlnFNmxuI2F/lNLFbvQG7WuKhnil5FXbSSaSdBwfZfVt5bjzrWSWWNDpX/6ekiRhsqXPVFY2ZeHKt+AdC2Gx63HmmdFoX7+jZ+mCTG77YhOe4QAGi47MIgsm6+uPqlBQeDNQhJ+CgoKCgsLlZOSciF2I+aF0PaAS1bXidbD/uyCpoXwjdOyCiQ4wuyG/CZ79GnS/OHudvEWw6APw5OdntzX/ROT5lV0lIhx2fwMSEbj+X+GxT84ed+5puOtxYRwzdEpsM2RA2dXwzFdAZwG9FRbcLs6fCYU/fp8QkBXXwpOfY2TLS1QsTbDvoQ7UGon6dfkceryTsD9GTlkGa99dSTSSQK2ROP5sL4uuKUSWJRZuKkSSwGjT8cIDp1NFTDkpZscuRpZFNp19jtmKVqemdJGbwfNTlC3JRKWSRHVnGle+Gc9IEFOGDq1enRZ3sHBTIc4CM9s/vYhTz/cTjyZovLqA/IsqaRdjzzKh0ahYekMxEX8cWZZJREXsQ9uhYaIhMR+o1qpovLrgktEDbzU2t5EbP7OIlr0DDHd6ya3IILPQSttP01uAy5uyCHgiBCYjOHJNHH6ik/PNQ2z/9CLMGfo3VezNRafXULY4i8J6FyD+n18LMzEQ7oKXj5t4Lai1KrJLbX80b1FB4UpBkuc23b+NaWpqkpubm//0gQoKCgoKClcKgTHo2gu9+4V7Z+ujQlSt/oyo1CUSoDOK2Tq1RpittD0jqnML74Bj90PVZiHKXFXi/JO/Tb9H/lLhzmkvhYhH5Pbt/Q50PCf2a01QvAoKV4l7jrSICqLeBvv/U1QeC5ZD/a3TraXTQmzZx0S1MREVuX5aC+3+Bey49wxyUmbFTWUcfOwCyGIerrDWQVaxDe9YiKxiKxlZJvY/3JEy6dDoVFz70Xqe+tGpVNucpJJYdUt5ml2/wazh2o/U45sMozdocBdZUwJwaiTI879po3ShG41OzYGHOwh6o7gLLVSvyGH/Qx0sv7EUtVbFSKcX71iYmtW5lC3KxGSbrdLIsoz0KqpzIz1eOo6M0nliFEeumYXXFKI3aBjp9pJMyGSV2Mi8As0+Qv4oL/ymjVg4QVaJjY6jI2h1Kpq2ldJ+eJjzh0dYsqUYm8uA0apl38MdrL+jmoLqN3aWT0FB4Y1DkqQjsiw3XWqfUvFTUFBQUFC4XIy1idmqRBxaph03Y0F4/l/g2q+LjLyi1WDNhp1fg+6XxDGDx0XZa/H74fBPxNcdfyvaQC/GXgRI4txoQAi59X8tMgFVGshZIKIa+pvFsWo97PlnMcfX+G5RbcwoEoYz8pzq2+F74eYfiZnEhXcQmhhjciyAPF1li0eTIIsWx4UbCznfPMy5g0NULc9haiyEWqtOib6Z40/t7qOg2kHf2UlAtHV2nRpl0121tB8ZQaNXUbsql6d/fDpVsTPZdNz42UW48ixkZJm47u56pkZC6PQqrv5ADcOdXjzDAfY/1EHJIjdGi5agN0YoEGPRtYWUL8maJ/JejegDyCqykVlgZcGmAvQmDRqNqEr9sTDzKwGjRcead1UwdMGLdzzE+vdWoTWoGWjz0HlijC1/2ciBR4Q4V2kklmwuRvXGjigqKCi8hSjCT0FBQUFB4XIhacCWNxvVMJfJTtHuOXgCbLmzom+Guu2iDXP9F0QeXyImDF3mOnrqbVC4EqI+OPYLeNfPoO8gvPCvQtCZs+Dhe2avWbgCnvuH2dfH7xcOn7mLxFzgxUR8oNKC0YkqpkGtm1UFao0QT/Xr8tj3YHuq7fLIU10suraQgCcy73Ke4SDr7qhiuNNLLJJAb9ZQszIX32SExdcWEYnEOHdgKK1NM+iN0nVyHFeeEFl6o5asYtGGaHYZMVq0eLKN1K3Nx+rSMzEQJBZNsvS6ErKKra9a5L0ckkrCbHsTEszfZCwOAxVLxRxpyBfl7IFBouEEK28p59SevpQ4T8Zlmp/sIqdcaWlUUHi7ogg/BQUFBQWFt5pkAoZbIB4Bswuy6kVu3wwGuwhslySQEHN3OrOo2M0QD4sKnJwQog/gxX+D1Z8Fa5Z4bXKLquJL/y6MXl76dxg6KfZ17BItoDPzgyqNEHJzqd4Ktnxh8GLLB++cUHC1TuQM3vQDCE6gd+TgUplxF1oY6/Uz3u+nuNFFLJJIm7UD4aa55rbKeT+WiqXCZKTx6gJMGTrMGToioQSOHCMv/LYNs11P5BIOoVOj84PYAbRaNTllGeSUZaS2ObLNlzxWAfxTEc7uH6KyKRuDWcvAec+8Y7yj4UucqaCg8HZAEX4KCgoKCgpvJckktP5BGKYERkQ755I7YfQsLP2QyNxTaUSQuzEDSMKh/4HlfyGE2wzWPPFVrRMCUZaFkHzhW2Lmb/v3hQNn5/MQC0F2najgzaXtabj6S0L4yQlxb0epaB2Vk2DKhMFjcPpB2Ph3cOCHwsHT7IYNXwFbAdx3izg2v4mCjf/A6nfV4RkKEo8lyCyyMjU6P3zbYNLiGw+z5LpiTj/fRyySoGJpFq5C4YgY8EQI+2No9Gp6z04w0uWjdIEbvUWNJKkY6UoXqKUL3G/s/9GfKUFPhImBACPdXhy5Jtz5Foa70h1KTRmKY6WCwtsVRfgpKCgoKCi8VSRionXTkgvjbSL/rnSdMHlZ9alpd8+gEIVXfRH2fAvWfBbqbhbh6+/+hQhgNzqECcxVfwMtjwkzmH3fE+JPrYW1n4NnvgS+IdGqWbkFjK5Lr0mWweSC9Z8X831XfXE6DmK6nTJ/KTTcJlpAZ2b+ElFAgue/BTU3CCHb34z63KMUlk6Rv6QJb9jJ0IUpEjEZi0OfytMDqF2Tx5GnutCbNNSuyaOg2sGpF/p47met0/tz2XhnLQA5JTa84yESsSQBbxSVSmL59hKO7ehFpZFYen0JNvfrC+JWEKim8/46T4zhLrRQtzYPz0iQSFC4k1YszUqrniooKLy9eNOFnyRJaqAZ6JdleZskSaXAbwAXcAS4U5bl6EXnaIF7gSXTa/ylLMv//GavVUFBQUFB4U1l4DhEvHD0l8JMpXgtaExClD32PtG+CWKe7vlvw/K7IewRAeozc3vWPLjx+0I4WrJEJVBrhPf+VuTyTXbBkZ8L0QeiTbRknWjjzGqAkdOz66m6HopWiSpfIiIE5+5vzoo+EIHxVVtE1fDoLyFvsRCoRqeId1DrhPAD6HoRvP2oTvwa+43fx74yl3g0QX61nYE2D0FvFKNFS+v+QWKRBLFIghO7ejGYtfScnkjdcq5rpMGiY7BziqnhECPdPmLhOGVLslhzWwXj/QGQ4YkfnuKGjy+44s1UrnScOWacOSYmhoIcfryLRdcWsfHOGkL+GCabDneRFXPG22+OUUFBQfBWVPz+CmgFZqaBvwX8hyzLv5Ek6UfAR4EfXnTOuwG9LMuNkiSZgBZJkh6QZbnrLVivgoKCgoLCG8/oWRF/8MyXIDAq5ufylwlHTYlZ0TdD1A8qtRBcM+QvgeobYKpHzAGe+v1sLENGIWz9f0K4zaC3QdV18PsPi3bQdX8NJWtg+AyUrBbRDvfdKvZt+KoQjTOB7XNJTP991ugQArL+VjjxAGjNEJ+zvoLlIvT9wm7xfotXo9GpceVZUuYrQ51TnNjVB4DWoGb97VUMdEzPkklQtyaPvKpZ4Tc1GmRqKMT+RztIxsWsYNepcTbcWUPLSwMs3lyEbyzM0R3dbLyzFrVGsZ18rZjterb8ZSPnm4fpOzuJxaHHXWTF5jJe7qUpKCi8Abypwk+SpALgBuCbwOckYZ21EXjf9CG/AP4v84WfDJglSdIARiAKeFFQUFBQUHi7MdUHnl449wQMnoRldwujFN8ATHWL/ZXXQvEa6N47e57WBEgQHBeVv2P3QdkG2PX12WMWvQ+KV0P3PpjqBUklIhlmxFvtNjj6K/G9LAs3T0s23PBvMNUPD90t5vOyGqDvsGgjrb5+toIHQhS6q0U4fE6juP/KvxT7LFmixbR8k2gBVeuEMDRniXnDsfPgTjdxySnN4F1fXIJ/MoLepCEj00TpYjcNV+WjUkkiFH1OSHc4GGdqLJQSfTOcebGfghoHGq0QegNtHnwT4bRQd4VXjyPHzPJtZSzbKl8RgfMKCgpvHG/2n8W+A3wRmAn+cQEeWZbj06/7gPxLnPd7IAAMAj3Av8qyPHGJ4xQUFBQUFK5Mkgno2APtu+F3d8G+7wujlWe+LOb49vyzEE1nHoJHPg4N7wKTU5yrMcDGr4r8vOZ7RXvnmr8S19z096J1E+D4r6Hs6tl7TvXByk+Aq0K8NrmFecxc/MMw2SPm+mZy+cIeMGeKts6sWiH+JJWIhtj6H6KV1OwSxi5XfQkMTtj8DSHy1nxWzP71H4HIlKhUlqwR7z3sg/Zd6W6kgMmmJ6vYRkamEGl6o5asIhvuAmua6AMw23SiInoxMlStyOHsAdHSmldpT82iKbx+3mmibzQ4ytHho5ydOEv44uq6gsKfCW9axU+SpG3AiCzLRyRJuvpVnr4cSAB5gAN4UZKkZ2VZvnDRPe4B7gEoKip6/YtWUFBQUFB4oxhtE0JIoxViawa1TrhthqfSjz/wAxGIPnpOCMALL8Dp30HtjXDmQTi/c/bYVZ8S0QoTF2ajHPRWCE3CC98WrZhXfwlGWmHBe2D/f6XfPx6C0LgwgknEhGB0loEhQ8wWFi4X+YA5DeDpgwc/Iip4INZ2/bdFHIVaI4RlPCoqj09+fs4aPw3BUeFQ2n8ESte/ph+jxWGgtNFNy4sDJBOzVb/69fm88MA5IsE4zlwzuRX2VPVPQWEu5ybO8dndn6XP34eExF31d/HRho9iN9gv99IUFN5S3sxWzzXAjZIkbQUMiBm/7wJ2SZI001W/AqD/Eue+D3haluUYMCJJ0l6gCUgTfrIs/xj4MUBTU5M87yoKCgoKCgpvNb0Hoe8oZORD2zNCRM1FktLNU2ZIRCHsBXsx/O6Ds9vzFsOzX0s/9vC9orJ36Mdijq/+FuH8OXBCCLQTD4h2T70V9Bbh8nn+GdGC2fQRYfwydAo2/K1o/4z6ofmncOv/iNy/sEeIwr3fE62j8Tlh61VbIOSBIz8TQhMgs0Y4jM7l4A8gdyE8+gnY/h3x3gyvLfy7sNbJ9k8vpHXfIOFgnJJ6F3qjmmXbSomGhfCbGAwobZ5vEVORKXq8PUiSRImtBJWkQq/Wo1ap//TJbzHheJj/PPaf9PnFXKmMzM/P/JyVuStZk7/mMq9OQeGt5U0TfrIsfxn4MsB0xe/zsiy/X5Kk3wG3IZw97wIevcTpPYhZwF9JkmQGViLaRhUUFBQUFK5ceg7Ao5+Ca/4BHvskLL9HBLNbc2ddOeMRyKwVlbfEHFPrpo/BsV+Czgq3/wo6X4DMatH2eTHxsKjObf8euMuhejtMdYo5O1sOnHlEiLH6W6DlUWh9FGq2CRfR7v1w/ilRDbTmwrKPCYEmqaDzRRHfcOBH4O2DvCXzK5OZtcK8ZUb0gTBymeoRc4mx6TD1ZELMHSaisPufhJHNaxR+kkqioMZJQY2TaDhONBRnciiAKQH2LCNavZqFGwpRKxW/N51eXy/Ng80YNAbUKjV7evewu3c3CzMX8p7q91DtrL7cS0zDE/FwcOjgvO39/kvVHRQU3tlcjhy/vwF+I0nSN4BjwE8AJEm6EWiSZfnvgf8CfiZJ0hlEZ//PZFk+eRnWqqCgoKCg8MqI+EW1r+5GMQtXvBrOPiEqaOu/IITfZBeUbQRnOdz6Yzj1oGgDbbhVzP91viCudWEX3PZTiIWFA6feJmIgZihcKcxgwn4hFF2l4C6FaBDsZeIeEZ8Qc9XbxAzevu+JIParvgR7W8FRIqqRk12Qt0gIxPM74NB/w/ovgqMI/GNgzYb2Z2fv7ekWpi0XM9El5ganpoWfuwrG28X3U32QfGPm73QGDTqDBotDye67HHRMduCL+Xik4xHseju7encB0DbZxq6eXdy39T4KrAWXeZWzZOgzaMpu4sX+F9O255nzLtOKFBQuH2+J8JNleQ+wZ/r7C4gZvouPeQx4bPp7PyLSQUFBQUFB4cpm8BQERoRTpzVPCJ7AmIhh0NumK17fBFueqLDFw5CMCYOVpR8S7ZcP3D5bEQRxrn8Uxs7Bsfthw1eEaBs9C6VXCaMXtR6K60E3p71RZwLn9OuIH3oPQc9ByKmDs4+L7ZIkzg9OiPvkL4Vd3xAice1noWMX7P4G3PQDYfQS8cHGvxP3RxbGMTqLELRzKVophF5wXHzf9BH43YfEvoJlIoBe4W1NIplgIjzB/a33s718Oz8++eO0/ePhcTo8HVeU8DNqjHxm8Wdom2xjOChmbd9b817q3fWXeWUKCm89l6Pip6CgoKCg8M6g/4QwcOl8Xpi5FK0QlbSMIiGOltwFeQvFrJ1KA31HRHXtvptn5+au+xYixegi1Drhyhn2wDNfgYprRHxDIi7OzWkUbpsvR99h6Dso7h/xCtfOwCj0HhZf23eI6t/Ov5s9Z9c3YNPXRNC8Sg2tj0FBk3Ak3fItaHtSxDksuQtqboBzT4p1Lv2IqBhqdELMDp4QJjXJOGTVwTX/9zW3eSpcOahVakxaE7dV3YZerefTiz/NS/0vcXTkaOoYjerK+2hZ46rh/q330+vrxaQ1UWIrwaRV5kEV/vy48n47FRQUFBQU3g4ExsA/KETRgveImbozD4vZtqJsWHYPyAmxzSciB1j0AVFRm2uW8uK34Kovw1NfmN1mzhSiqaAJbAVi3u78DiGy3ve/ULruT68vEYOufeAogye/ADf9Fzz1RbAXwrFfiLD1rhfnn9d/BK79OvQfFRl8Eb+oBHq6hLgD4UBatArWfV7MDXr7ofknorrZ/pxoQ3VXihbX/CYxq6jwticYC3Js5Bi/Pvvr1LY76+7k/7N33uFRlekbvqdlMqkzyaT3hDSSQBJCB6VZaPa26grYWEUFxbKIiqILVnRFV0V+6mLFClYEBKT3nh7SQ3qdyWQm035/fGbCGATsrp77urx0Dud85zuT4DXPvO/7PO3d7RxrO0aSLolEbWKf66wOKx2WDnxUPqiV6t9yyy5CvEMI8Q75Xe4tIfFHQRJ+EhISEhISP5bmUuFSqVCJObmNj4ImQASt+4TAkfdFS+b+N3pFH8DBt0Tb5ImYWsBTKypt9UeF6PMKgK/ug4tegAGXC4MXpQYisiF21A/vy9gAnc1CkBrrIei7ObvMq4Xxyqi7RKum0lNUAX3D+q6h0cKOF6C1TLzOniZiIwZNBw/v3ky+yh2ikukfJTIJz7pbiE2FSlQ8ty8V5jYR2eKZJP7nKWsvcxN9AO8WvMtDwx7CYrcwInwEwd7Bbn9e2VHJW3lvsb5yPVnBWdw84OYzNoBxOp1UGippNbcS7BVMuI80lych8XOQhJ+EhISEhMSPwdjYW+EKTIStS7473iBy7C59Dco3Q/xY0W75feRK0UZ5YqSDyhM2LARdnHDL7GoVM3dqPzE36BUIAXFCRP0QdUfFP15aYbSiixEiT58IeZ/Bp7eJsPX1DwsRV7MfMi4T0Qxlm77bhxfok+HAW73rHnxbXPfl3UK05n8qnEpTpor2zZJ1kDoVtj4nKpyDZkC/c+Haj6X2zj8ZHd0dfY7ZHDbi/eMZGDzQ7XhLVwt76/eyqXoTwZpgJsVPYkXuCg40HODtyW8T5n2SLx2+t+76ivU8tP0humxdaNVanj77aYaGDf1Fn0lC4q+EJPwkJCQkJCR+DPW5ULNXiLKDb4ucPblCCClPf5DLxeycb5hopyzd6H69XziEpIs5OLWfyL+TewjR13JCXG36paDWQnAaeAdCcMoP78luE7l85jaR7ZcyUbR3jrkftjwDFdvFeZZ24TaaME7k/K2+DaKGwpVvif1EDoZVt7iv7bCJZ+pqha/nQcYVMP5hqD0onELbq8Xeh98m1vWPAu0fx9xD4pcjyjcKPw8/NwEY7h1OhG8E+c357Kvfh8PpIDskm+0121l6cKnrvCRdEhcnXszHxR9T0V5xWuFX3lHOvC3zsDmFG2ybpY17N9/Le5PfI8zH/VqH00GNoQa7006Yd9jv1k76W9Pc1YxCppCC6CXOGEn4SUhISEhInClWs6iKWYyQMEEYpxStFS6dk58BmUq0buZ/Jlo9E88V8QctpaKCl3mNEImj7xFtk1aTmO0z1ot5uM4W4eSZeI7Iy5MBYRmnr5yZmntdRIfPEq2iunhxXcV2cTx1KkQOFXN9X93XKzKLv4aGXDhvsZg9lH0vC6/fOeAZIKqHYQMhfoyIjajcKXICPXzBWy8iJkJ/fafEBlMDNcYafFW+xPjFoFKofvV7SggifSN5cfyLPLbzMQpbC8kMymTe0HnUdtZy/ZrrMdvNAHjIPZiTPcft2qLWIsZHjwfA82TZlN+j1ljrEn09tJhbaOxqdBN+bZY2Pij8gFcOv4LVYeXChAv5x8B//Ki2UIfTQUVHBY2mRoK8gojxi0H+/b8HfyBau1rZUbuDelM9ZpuZWP9YsoOzpRlGidMiCT8JCQkJCYkzpa0KcIpIBKsBvpgLzu8cOUu+gUuWw+q5YLcIwRc/HmJHi5ZKmVyEpzfkQ94qGHyTEE9DZsI3j8Cmx0WVcPISISx10SIa4lTYLFCfJ4Rn8deiKhc9DIrXiWzA4DRx/7iz4NC7QvSNmedeWQRRtas/Iubyxs6H4/tFBTBmlGgVVXrAOQuhow5U3mBqEHN7CeOFi6k2RlQFf2XymvOYvXE2dZ11KGVKbs28lfNizyPEK+QvU+X5pajrrCOvOY9Wcytx/nH0D+x/RoIsMziT/zvv/+jo7kCr1uLr4cviXYtdog+g29HNoaZDJGgTONZ2zHXciZNREaMI9go+2dJuBHkFIZfJcTgdrmO+Kl8CPAPczjtQf4DnDzzvev1JySdE+0VzY8aNp70HCNG3rmId87fOx2K3oFaoWTxqMRNiJiCTyc5ojd+affX7ONx0mLfz33YduyLpCu7KuQtvlffvuDOJPzp/3K8zJCQkJCQk/ghYOqFsC5RtBcNxIfS0seK183sxDAffgYgs8d/B/SFhjKjemdpFbl+/8bDzJRGA/s0jEBgPuR9D/4vENYZaYZ4SkXN60WdoFHOG714B7/1NuIoOmg6H3xeib+Mi2LRI5Ol1Noj9BPYTERAn+0ArV4qq4doHoK0aRt4lYirWPgAaHexfATuWQkOeEH/plwr3zoC4X130We1WjN1GFu9aTF2nMMuxOW08f+B51pSvYd6WeZS2lZ5mFYkeGk2NzNsyj9kbZ/PwjoeZtmYa6yrWnfH1/mp/onyj8PXwFet1NfY5x9BtwEfl43od6BlIojaRQM9AKjsqT3uPBP8E7h96v6vy5iH34LFRj/XJCNxVt6vPtZ+Xfo6x23hGz1LRUeESfQAWu4X52+ZT0VFxRtf/1ljsFupMdawsWOl2/P2i96W/AxKnRar4SUhISEhInIqirwAZrF8A7VUQPhgmPwW1B/qeq1CA1SEC0gPi4cCboqoXlgmDb4BPZva6YnZ3inVrD4mWUBCxELpY0Meffl+lG2DNvN7X254T1cJzHxPh6mP+CZpAKFkPBV9A2ABIniSiGAZcCYfe67124N/EPnqo3g3xZ0FrOfgEi1bOgHjImSEcO0P6/7j38CdSa6xlfeV61pStITkgmbHRYylsLaTL1uU6x2wzs65yHQargefGPidVPM6AwpZC9tbvdTv25J4nGRw6mFDv0B+93oUJF/YRjpcmXsqxtmMYrUYS/BMYGDyQB7c9iMlmYlTEKZxpv0OlUHFJv0vIDMqkuauZUO9QYv1j+5yX4J/Q51hqQOoZV4AbTA0u0ddDl62Lpq4mQr1DMVlNaD21f5jWT4VMgVKu7NMGC2C0npnYlfjrIgk/CQkJCQmJk9FeIwxQvALhg2kQP04EkTsdwgUzdhQcWOHuzplxhTBTCYiHXa+I6hgIg5f6oyLeYOuzvecrPES0QmA/uOglUeXT981Bc8NuFUYueav6/ln+p2Azw/EDkD1dREkc/K4dTBcnzFg6joN3MIx7QDh66pOgfKsQpwVfiHN9Q8HcLuYRxz4goiQih4Jv5G8m+qwOK2/kvuGKDzjcdBitWss1qdfw2tHXyNBnYHfaCfAMIM4vjl21u1xZcp5KTwwWA0q5Es2pQu7/opxMILRb2vsIoDPB4XQQ7RvNolGLeP3o6zicDm4acBMjwkcwKnwUCpmCtRVrWVuxFoDs4Gy2H99OTmgOeo3+lGurFKrTRj8MDRtKP/9+lLSXAODn4UeGPoONlRsZEzUGD4XHKa8P8QpBrVC7PbtGqUEhVzBn4xyK24qZFDeJK5KvIMo36kzekl8VpVxJuj6dKN8oqgxVruP+an+ifaN/x51J/C8gCT8JCQkJCYkeWsqg5ZgwaWkrg8YiCM+EK98GiwE+mwPnLxYzcTGj4PLCrEfVAAAgAElEQVQVQoA5HRCeDTv+I6p9XW29oq+Hzkbw1PW+Tr0AqnbC2feKNky1FgJO88Gtq01U4Sq2g/Yk5/oEg9ofEs8TQey+oTD2ftj8tGjltFvFeQWfi3+UnjDidjj6gXAABVFxPP8JqDsM5y4WgrF8KwQmgO/pZ7N+KeqMdbxf9L7bsTZLG6FeoSwYvoAOSwdx/nHkt+STEpjCJYmXUGOsweF0IENGlaGKo01HCfcJZ2TESBK0fStDf1Xi/eNRyVVYHVbXsQnREwjx+nHmIIZuAx8VfcQLB19ALpMzvf90JsZNxO60s79hPwGeAQwMGojZbibSN5JYv1i6bF2sr1zPHVl3/CLPEu0Xzbyh8yhqLaK9ux27w86/9/+bLlsXL45/EZ1aR5w27gcrwdF+QrTO3zofs92MRqnhkRGP8MDWB6g0iJbUN3LfoL6znkdHPvqHmCVNC0zjsZGPsfTAUvbV7yNNn8a8IfOI8I34vbcm8QdHEn4SEhISEhIADYWw7zXhyqlPgq5mEdLuqYPWChGFcOlyMLVCcCpsXAxNBZAyWczk1R8R7Z8bF8PEJ0VsQ8dx93v4R8CER8SfWbtETEO3WczMnUr0ddSK7MC2KlG162qBcx4Thi3mdnGO2leI0brDYn6wB79wGPoPESo/8G/i+h5kclF1dDpFiPzou4VDqE+wMISRqaCzCUIzICBBHP8V6bR2ktecR3l7OTF+MShkCmzY+pzz7C5RNfWQe3DnoDtZW76Wr8q+YsHwBdz77b0EaYK4PuN6RkWMospQxaqSVVyWeBkx/jEA5Dfns+34NrpsXYwMH0mGPuMv5Q6aqEvk5Qkv8/Sepyk3lDMxdiLXZ1x/RuYuJ3K06SjP7HvG9frD4g+J9I2krL0Mu9OOj4cPKpmKvKY8ak217Di+A5PNxEPDH0Lvdepq34+htK2Up/c+jd1pdzte0FLA8weeZ3DIYOYNnUeirm81XS6TMyFmAkm6JJq6mtBr9FR2VLpEXw9rytdwa+atJ203/aVxOp0cbjzMl6VfYrAamJowlcygTFf1WiaTkR2SzeJRi8lvyafV3IrNYaPL1oVGKVW4JX4YSfhJSEhISEjYuoVws1lE2+XRD4SBS/JE0TqpUIo5N5kMfAIBO2gjQJ8gnDgLPhNB6xe9LNY4vBLSLgWNv6i22czCwKVyJ2i0sGe5MEcxGyFykFjnhzC1wo4XRN7eR9eL6iLA6lvgwv8IB1GllzjusELeavfrO46Dh5do+3TYYcpzYr7PJxiih8KWJcKV09IhAufrj4pZwNiRInLiV6Dd0k5ZexlOp5M4/zi0nlqcTiefHvuURbsWARDtG82VyVeyIm+F67ow7zCazc2u192Obr4s+5KRESMpai2iy9bFrZm3opQr8fbw5r2C99hYtRG9Rk+SLglDtwEPhQfT1kxzzQm+evhVlp2zjGHhw36VZ/0jIpPJGBI2hOXnLcdkMxHoGfiThG9RaxEAidpELki4gCjfKO7ZfI+rkuil9GLmwJnMyJjB1pqtVBmqmBI/hcGhg3/R5/Hx8CHMO4xqY7XbcX+1P2mBaeyp38MjOx7hpfEv4av27XO9XCYn1j/WJeq+vw6I9k+V/Lf5cuBo01FmfD3D9T5uqtrEU2c/xciIka5z2ixtLNm/hK/KvnIde3DYg1yedPkPupHa7DaazE14q7xdxjwSfy0k4SchISEh8dfGaoHKHaIC57DC9n+LfL3GQqjYKsSVuR2UajHrZ2qGiEGiRbKhQAiu5MmilbMhX1zfg0+wEIOdjaJNM2UilO+AIf8AXYwwXDndB+7Wcuh/MeSvFnl8KZPFNYVfwaF3IHQAbHlaiDqvQNE6um6BEJs9eOlFHIM2BhRq0f4p94DCL4QTaEiGmFu0dUHW34XI/RGiz2AxYLAa8FX5nvSD9YnUGmt5r+A9Pi39lKauJibHTmZW1iyQwbP7eucfKw2V+Hv488iIR9hWs40kXRL9tP24e/PdbuvVGGtIC0xjWNgwnt33LEGaICJ9I/H38Oebym8AYeAxf+t8bs+6nWZzM1ckXYHZZkbrqaXb3s0nxZ+QHZJ92nmwPxt+aj/81KfJiDwF4T7hhHqHck7MOXxZ9iWh3qFu7aMmm4mKjgr6B/Rnbs7cU65VY6zhYMNBqjqqyAjKICMoAz+PM9tbSkAKszJn8cC2B1xVvwH6AeQ25zIuehy5zbkcajxEnanutL+fIMLmM/QZHGk64jo2O3v2b9ZKubl6M1aHlVDvUP6W/DcauhrYW7cXnVpHf72YsS1pLXETfQBP732a4eHDTzqLWNFRwfIjy/m6/Gvi/eO5Z/A9DAoZ9Js8j8QfB0n4SUhISEj8tak7BEVfQ/rFonrmFyVm4zy8RGWuqVAIo5VX98Y3xI+Fbf8WJioAiefDyDvg3Svd1zY2iOs3LYZL/09U/Ly0Qizq+51e9Nm6oTFf/DvubCEUq/eJCuPw2yEoCd65ovd8UzPsflXEORwUpih468U+QtKFGU3JenFcFwfnieoa6x6EZmGOQdVuETcx8QnRiqryOunWao21HGg4gNPppMvexTv57yCTybg+/XrGRI1xm6lqNbfSam7F7rCz5fgWttdu5+qUq0kNSOWr8q+Y++1cbsu8zc2t8+J+F7OzbicHGg4Q5xdHUWsRd2bfic3h3vo5OmI0HnIPcptyuTXzVkrbSonyjcKJk03Vm1xCxIkTi93CyoKVvDj+Rd4ueJuVRSvRKDX8PfXvGLuNBGjcM+IkTk2GPoPpadP59/5/k65Pp6O7o885HZYOwr1PHabeaGrk3m/v5XDTYdexuYPmMi1t2hll6fXT9cNsM3Nr5q1027tRyVXUGGv4uPhjbh5wMyCqfyfGS5yKYK9gnjr7KQ42HOS48Tjp+nQy9BlndO0vgQNR1b+u/3Us2bfE9Tv/dsHbvHHeG/TX9z9pXEWXrQuT1dT3uLWLp/Y8xbfV3wKQ25zLzHUzeW/Ke/TT9vsVn0Tij4Yk/CQkJCQk/tpYzZB5DRx+V7RU9pB4rpiJ08VBa1mv6POPBFNTr+gDKF4j8vIcfS3WkSth0jMiBsFiFI6aUUOEsDwd9UdEFbFmr5izU3lD5XYxQ3j0IyFUv09zCYx/WIS065MhZYrYV0Ner+gD8Ux5qyFySK/o66HwC8j+O1TtEa2o8WPcKoBVHVXctuE2KjsqmZU1i3/v761y/nPLP3lh3AuMjhxNZUclZe1lPLP3GbRqLdf2vxY/lR/X9b8OnVrHA9seQClXMj1tOtuObyMrOIsDDQeQy+SEeYfxSckn4u1tKwbgvaL3WDBsAc8deA5Dt4HzY88nTZ+GUqbES+Xlto8QrxCeHP0kBa0FyGQyuu3d6DV65mTPYV3FOjZXbwbEh+VlR5YxOHQwwzR/nXbPX4JQ71BSA1LpsnVxqOEQNw24iX31+9zOOS/2vNNWyopbi91EH8CLB19kfMz4M3bSDPUO5eOij6nprHE7rlaokSFj/tD5hPmEndFaABE+EUT4/D5mKaMjRrOjZgc7a3e6fdHRZevim6pv6K/vT7RfNJ4KT8z23sr+AP0Awrz7PmNtZ61L9PVgsVsoby+XhN9fjD9GKImEhISEhMTvgd0q5vDaK0W+3YkUrxUtmg67e2UuONVd9J14/pCZ7sc8tRCeBf5RQmjVHYHwgT8s+pxOaD4mAuPr82D9w8KMpWK7iIc49g0MvglWzxLC72QEJIgcPoUHBCWLvL/itcK05vtU7RRunSejqQhC0+Hjm0Qr7AkcazvG5PjJ3DLwFvw8/Pp8ePyk5BPWl69nbflaHt/9OFckX0GCLoG1FWsx2oy8kfsGrx55lQsSLuCq5KtYsm8Jec15/D3179w/9H6StEl0Wjv7bKmopYjS9lKmxE/hsZGPYeg2cKztGCFeIXxQ9IHbufWmelosLfzf0f/D2G1ke812/rXrX1QYKthQtaHP2nvr97K7djdt5ja67d19KosSJyfMJ4wInwi6Hd0cajzEPwb8g2jfaOL943l05KOcFXkWCrnilGucKF56sNgtWO3Wk5x9cvReeh4b9ZirPVQhUzAnew6J2kTemfwOE6In/LgHOwMaTY1UdFRgtvXd/w9h6DaQ15xHcWsxFtvJ4zMy9Bk8OPzBk1b1mrvEjGu8Np6XznmJJF0ScpmcsyPP5vas26nrrMPucDe58VR64qvq2+Lqrfzfzrw028wcajjEF6VfsLt2N+2W9t97S394pIqfhISEhMRfE3MHHNsAhnqwm3tNU07EYYWuJiHIkieKubrGQtHqeWLgOYCnnxCFo++G8i0QlCIiG0xNoEsADw2MuRc0ur736aFkPXwwHbqNMGYelG12//PaQ+L6oTN7K5Bn3QtbnxECVaOD8Q/CqlvE7N7uZWJGUBMI4+7ve7+4s0XFMywTag/2Hs+4XIjFxHOFcN3/JvQTH5wN3Qa+qfqGVSUiR1CGjFmZs1hZuJLGrkYAfFW+bK/djl6j57r+1/H03qddgdPrKtYxN2cuz+17jgsSLkDrqeXZMc/ycfHH3L35bryV3swcOJNgTV8H0cGhg9lTt4fS9lLShqUxJHQIm6o2EekTicnWt8VNJVcxb8g87A47WrUWo83IceNxon2jaTG7C+EAzwAq2iuo6KhgdclqgryCuLb/tWQFZ7mFd1sdVqo6qrDYLUT4RPysGbk/AwqZgmlp01hZsJKtNVs5bjzOndl3opArGBo2FK8faBU+kXj/eHxUPm75gufEnEO4z8lbRMvayyhqKcLmtCFHTpeti5zQHHJCc3h/yvsc7zyOVq0l1i/2V3FrtdqtbK7ezKLdi1DKlAwNG8qM9BnE+ced8rrKjkoe2fEIu+t2I5fJuSr5Km7OuJlAr0C38xRyBamBqVydcjX7G/a7/dl5see5/jsnJIcXxr3AztqdfF76OTetuwmlTMnS8UsZFTHKdV64Tzhzc+by8I6HXceGhw0nKSDpZ7wLvy8Op4PVx1bz2M7HXMeuTrma27Nux8fjzFp6/4pIwk9CQkJC4q9DV7toa3TaRUTDqpkw4G/CNCUkXTha9uATDHYb+ITCmn/C4BtEVp+9G2JGiKpf3XftabGjodsg1t71MkRkQ/zZIvhcnwIevqDPOfXeWitFdc31Lb+z7znDbxOzhdW7IfEcIdw8tXDpayKawdIpsghjR0HUMNFa2tkI8WeJSmLaxZAr2icJSRN7/PRWYeiSPFGIv9jRQrS+dQkkjBPzgYG9NvglbSUu0Sd26eS/uf/lkqRL+G/uf1Er1PTT9cNisxCkCaKgtcAl+nrYXL2ZrOAsqg3VPLbrMYaEDGFQ6CA2VG3AaDXyeenn3J55O9PSpvF2/tvYHDayg7O5MOFCjFYjLeYWHDKHK0qgoauBqQlTeb+wN/dvbORYDjQccLWLKmQK7si+g//m/pebMm6isLXQNVOYrk+nylCFh9yDhq4GDjUJUb+pehNvnv8m6UHpALR1tXG05SjVhmq8Vd6UtZURp40jNTD11D/bPzE6tY68pjxSA1O5LPkydGoduS25jAgbcUaiDyDWP5ZXz32VZYeXkd+Sz8TYiVyedPlJ4yWONh3lxrU3uirCcf5x3DbwNt7Jf4dr+19LpG/kr27CUthayPMHnuf69Ospby9Ho9RQY6jBYrMQ5x930qw/p9PJx8Ufs7tuNyCEyzsF75ATksM5seec9D7Dw4ezaNQilh9ZjlqhZubAmWQFZ7mdU95ezkPbH3K9tjltPLLjEd6d9K5bZMak+EnE+MVQ1l5GoCaQtMA0AjXugvN/iaqOKp7e87TbsXcK3mFS3CQGBg/8nXb1x0cSfhISEhISfw0aC+HIh6J90VAvRNmMNdBtgqodMOBKqE2G0o2iypX1dyEI81YJ58xD70LS+WItpxOyrhVmKjK5aOE89B4Mu1UIt/Itoiro4ScE18ArTr03EAItdaqoRBZ8Jqp7CeNEVRLEXlQaIfqC+wuHzrUP9F4fP1ZERugTofhr4UCqjRYOnrVHoGqXCGwf80+x/7YKaC4V8RPbnhPnDpslzGDqc0V0RUC8aFG98EXXbVrNrX22brAaSNWl8vf+fyfAM4CytjJGR43GR+lDXkten/MdTgcKmQIvlRfjo8fTT9sPD7kHj454FLPdLPL7HDaygrLICc7B7rSzqXoTO2uF2YvJZnJrL60yVJFty+bmjJvZWLWRCN8ILky4kDmb5rjOsTvtrMhdwX2D76PeVM8To5+g2dxMU1cTNcYa3sp/C4Ab0m/AV+WLwWrA5rCxt2Evfh5+OJwOjjYf5cFtD7qE7BXJV6BWqjFZTQwK/WUcEh1OB9WGaix2CzJk6Dx1tHS10NHdgY/Kh0pjJb4eviTrktF5nqJ6/BuhUqiYkT6DeVvn8Xnp5yhlSm4acNOPrial69N56qyn6LR2ovXUulVZe7Dareyo3cEFCRews3YnZe1llLWXkdeSR42xhvL2ciJ9I3/W81jsFlRy1Unv30NFewWXJl7KE7ufwPndFzTvFb7HzAEzeSP3DWZlzeozm2jsNrpcZk/kYMPBHxR+fmo/piZMZUzUGJxOJzXGGjZXb8ZT4YmHwoNI30jautv6XFfXWUenrRM9vcJPo9S4qqL/a5htZkraSqg31RPmHUY/bT+MVuNJW4RPZjAk0Ysk/CQkJCQk/vwYG+DbpyAyWwiinjbJUXeBoVb8d+gA6H+hqKA1FYqWS5UGLnwJDr0NI+6AzmbQRomWzPBsIfyOfiQMYMbMg2+fFGv1v0i0UGq0EDUYVKcJxjY0QFsleAeBhw9c+LJo0xx2q6hENuSJbL3ybeL8lMlCrJ1I6UYR1P7tk3D8O4ONtkoxJzj6HiF41z0IFd+todHBlIm9Fcb2KvAJETEQB96ES18Xlcob1ov35jui/aJRyVVutv39tP3YU7eHtRVrSQ5I5srkK3kn7x2mJEwhxi8GuUyO44RW2jGRY/CQexDnH8fe+r28eFAIy7GRY7ks6TKsDivvFLxDg6mBsdFjSdGlkKhNpNPayeGmw1yVfJXbegCrj63mwoQLuSr5KsJ9wjnQ2HcOs9nczLH2Yyw7vIypcVNRyBWsOrbK7ZwdtTvIDM5kS80WABwOB8uOLCMtMI0XD72IzWlDrVAT7x/PNxXfkKxLpspQRbhP+I8yD+nBYrNgtBpRK9TkN+fTZevCbDNTYaign7Yfu+t289z+5+iydRHiFcKC4Qv4145/kRSQxP1D7/9DVG3itfEsm7CMamM1nkpPon2jf1KLpVqpPmm1DMDusLOrdhdrytZQ11nH+OjxjI4YzYq8FTR1NZHfko/BavjJz1DXWcf6ivV8VvoZ6YHpXJ58OSkBKa4/rzfV02RqQqPUEOMXw4fFH7pEHwjjlbrOOnbU7iBQE8hdg+5ym23UqDQMChlEeUe5232TA5NPu7daYy0HGw+yePdi1+zpJYmX0NLVwvS06ciQue1leNhwgjRBP/Wt+FWx2q10O7rdXH9PRZe1i/cK32PJviWAaC1fMHwBYyLHEOcXR1lHmetcjVLzs4X/nx1J+ElISEhI/Hlx2EX7ZWuFEGzfLBSiL/MaUeFy2iHjCij4AjwD4NBK4WjZg7ULqneJds2mYjDWiSrY7lfE2j4hED1cVAhlchGj4BMK5jZInSLiF06FoUEIrs4mYbRSvFYEwmujYdSdQjAq1MKYZcvTkHmtuM4rEEbMBrkcqvf2VgUd1l7R14PdKpxF7TYhYusOiZk/tY9oW+0hZSpY2oUTaESOCIhHBpe9BuGZrtPi/eNZOm4pC7YvoN5UT2pAKrdm3sorh17BZDNxU8ZNzNk0hyuSr+CZfc/g5+HH3Tl3s7tuN932bi5MuBB/D38W7lzIzAEzGRg0kAFBA/D38KewpZCC1gJeOvSS6wNu2dEyrkm5huFhwznafBSFTMHAoIE0m5tdAjTQM5DJ8ZMZEjqEdks7ayvWEuET0UdwJuuSqeyoBGDL8S38LeVvfX4koV6h1HXWAeCt8kYmk5GuTydIE0S7pZ1JcZOI8o0irzmPzOBMAjwDqDJU0Wxu/tHCL785n1cOv4LD6SBDn4FaoUbnqUOj0GCymmgxt/D47sddH+rrTfU8sfsJ7sy+k3ZrO4WthYzQjPhR9/y18Pf0x9/T/xdZq6KjggMNB2jqamKgfiAZQRkUtBRwsPEgY6PGsqZ8DZ+UfMKU+Ckk6ZKI9ovm02OfntSQx+6wU9FRQb2pHr1GT6x/bJ8gdqvdyvIjy1lZuBKAvOY81lWs4+1JbxPqE8rmqs08uvNRms3NDAwayGWJl3Fe7Hnsrd/rtk5PtfCzY58xPW06QV694kspV3J16tVsq9lGnUn8fg0LG0ZOSA6mbhPlhnKUMiUquQonTsK8w9CoNFR2VPJF2Rd8UvyJ2/N9XPwxt2XexvqK9bww7gXmb5tPm6WN7OBs7h1y7xm32f5WOJ1ODjUe4vXc16k2VHN50uVMiJmAXqP/wWuOG4+zv34/z+3v/ZLLiZNFuxaRFZzFE2c9waJdizjYeJA4vzgeGv7Qaecs/+pIwk9CQkJC4s+JpRMOvgnrHhItjAqVEHLDbhUi6+Db4jyfEJGx114NXX3bGLEYxWxcxXZRDcQJWdNg32tgrBetoHmr4Kp3IHSgaNWMyALfkFPvr3ofdFSD0gtK1orMQBAxDDV7YerzYh7PaYNRc4TQ9PSHsfNFJW/PciHcEsYJkbj/v+L5PLVCeJ6IRguG49ByDNT+Yj6x8Ath4hIzUsz0+YSAXAWNRZAwXrSoVu+Cz2ZDSDqd3gEUtBRQ0lqCXCZnyZgltJpbaepqwmQ1cc/gezDbzRxtOkqXrQu1Qk27pZ12SztP7nmS/gH9USlUOJwOajtrmZY2Da1ay4sHX6TZ3MyiUYv4tPRTbki/gSBNEBNiJmB32FlbsZYvyr5gePhwAj0DmT90Ps3mZjq6O5idPZt2SzvBXsEsPbCUFXkriPOL45bMW3j50MvckSVm+lotrSTpkrgj6w42VW8CoM3SRoI2Ab1GT1NXk3iblBqmJkxlbcVaskOySQ1I5Yk9T2B1WPnP+P8wMmwknkpPXjn8iuut3VK9hcnxk3905a3aUM2XpV+SFpjGQP1ADjUd4rn9z2F1WIn2jWZ29mxK20u5OPFi9Bo9ec15bKvZRoWhgrzWPAqaC5iWNu1H3fOXxuqwUtJaQoWhggB1AEkBSWjV2p+1ZrWhmlvX30qlQQh0jVLD02c9zYPbH6TF3IJKrmJ62nQ2V29mTfka/jXqX3xa8inhPuHE+sXidDpd2X9Op5ODjQfJbcrFaDWS15THuJhxTE2Y6ib+aow1fFj0ods+Wi2tFLcVY7Qauevbu1xfIBxqFPOfoyJGMTBooOu1DBlx/nF8UvIJ2cHZJxVeSbok3pz0JmXtZXjIPYjXxtNmbuOVwlcoailiQNAAVuStwGg1cnbk2dwz+B5K20pRypW0Wvr+v6nb0c3hpsPMzZnL+1Pfx2Q1EeIV8oc0NylsLeSGr2+g2yG+bPrXrn9htBq5MePGk57vdDr5qOgjkNGnut/t6Kbd0k5WSBYvTXiJZnMzfh5+f4jW5z86kvCTkJCQkPhzUn8ENi6CgVeLCpdvMOhiRUWt5gSnPGO9aG1sKhYzdpXb3ddJOk+EpPd82658Hi57HVpKhOumwgPOukfk9LWWC2MVr9N8AKnLE9W1+jxRLewJW+/BZhFVPlsXFHwODoe4T+5HInR947/EeQqVqGgGJsKEheJ5h8/q/XMQc4kl66HwS/FaJoeRc0T7aHAqpF0C1k7Y9KRoFV1zj8gBHHwDNBZgih1JraWZ3XVbqeusw9/Dn1Ulq2jvbuf69Ot5eq8wWLhl4C0k+Ce4PqQ5nU40So3LQCWvJQ+FTEFtZC3PH3gegPTAdB4b9Rit5lZUchU+Sh+i/KIYHz2eT4o/QS6TMz1tOiAEwO663ayrXAeIkO3padPx9fBl8e7FrvuWdZTx8qGXGagfyH9z/8uk+El4q7zJCc5h/rb5pOvTGRo6lD31e6g2VIsKpNofh9NBiHcITqeTTH0mBxoPMH/bfNfbWN5ezrT0adz6za1uP6pqYzVx/nEnzU87FfWd9Wg9tchkMpotza73BKDSUElHdwfhPuF8XPwxtZ21DAoZxJxBc3gn/x3aLe1srtnsVrG0Oqx0dnfi6+F72viEX4rNVZvdRNGFCRdy9+C7f5b4y2vOo9JQibfKmyGhQxigH8Ci3YtcLqxWh5VXj7zK7Vm3837h+xw3HOecmHOoMlSxpnwNndZOBocOpqy9jI7uDvbV7UOpUJISkEKETwQBngFUd1QTp42jqqOKQ02H8FR4opApsDvdYxCUciUVHRV9hMehxkMMCxvGTRk38crhV/BUeDImagwfFn2IWqFmdvbsH2xlDPUOJdQ71PX6g6IPeO3oa8zOnu2WQ/lt9bcEegYyNWEq9Z31RPtGu8QwgFwmx0PuwZT4KSgVylP+/lUbqtnXsI+qjioygzIZEDzAFXtxMrrt3RxuPMzO2p1o1VqGhg0lUZf4g+efCYUthS7R18PrR1/ngoQLCPbq6+Db3NXMR8UfcVG/i/BSerm59urUOtd76OPh84cUun9UJOEnISEhIfHnxNgoZvh2vSxeT3oKLn6lr8gCUQGLGgZyBUx+VlTPFB4ilN3WDYH9oLFAnGuziNbKKc+DxSAqcXKZMGMJjIe2aiEAVd4QGOeeAdheIwSXoVZU0pwOcQ9PP7B+L45A7Qc9VYPQdCHmfEKE8QoIMxpdrDBf8QoQ17eWierjOQvFtR5eULgG8j/tXTckHbo7YcDl8O0T4nm8AuCCF8BsgOgRsPNFWs9/nA1TH6VTJuP1b+90VcVkyLg7526e2/8c++r3kRaYRm5zLm/mvcmC4QsobS9lcOhgPi/9nBvSb+ClQy9hd9qRy+Q8OPRB/D39uW/wfeg99ZR1lHHflvuYGDsRvfdIcH8AACAASURBVEbPs2OfpcpQ5TJaAXj+wPPcN/g+mrqaXKIPoMHUwLaabZwbc26fD+al7aXMyZ5DZkgmuU25ROuiOdZ2jAkxE3i34F3mZM9hRMQIVhWvoqyjjMlxk8lrzqOso4xHRzzKkv1LsNh7M9YifSIxWA3srd+L09nXbdXYbcRsM5/UhfJE6jrrMHWb8Ff709HdgclqItQ7FIVMQZx/HGXtZW7nL9i2wGUks69+Hw6Hg8dHPc6dm+4EwGQzkdech0ahYdvxbawqWUVWcBaXJV6G1WnFR+VDtF/0KY1Kfir1nfU8uvNRt/d+9bHVXNDvAoaEDvnJ65rtZsZEjWFs5Fi6Hd3oPHXUGGv6nGexW5g7aC4qhYq538517ePDog95ePjDPLDtAWQyGZclXUawJpjZG2cDon33ybOexNvDm8W7F7OlZgtx/nFcnHixq9UTIMY3hkRtopvY6kGv0SOXyTHZTMT5xzE+ejwNnQ1MipvEsPBhZAZnYrVbqTJU0WXrQiFTUNxWjJ+HH2mBaS63zXZzO6tKVqGQKU6a2fd1xddMS5vGsbZj/C3lb7xd8DbVhmr8PPyYkT4Ds9XM2Oixp3w/6zvrmbtprpvJ0r0593Jt/2tdldHvs+P4Dm7bcJvrtb/anzfOf+Nnhb2fWGFVypWMjRpLakDqSf8+gZiJjPCJYFXJKm7Luo03ct+gwdRAmHcYi0ct/knztBKS8JOQkJCQ+LOi0sA3D4MmAKa+AEoP0YYZdBIzhfgx4KUXAszcKapmh9+Hz24HbSycNRfyPxfVNxDVuOYi2LIELB0waIYQZRaDEJzfPAwdNTDgKjGXp/AQBjAH3hSia98bvbmBuZ/AsFtEta4H/ygxx9dUJASc53cVFHMb+IaK9kybRQi3HuLOErmB+Z9Cx3HRDpo6RTx3D2o/yLxa7HPTol6TG1MLfDEXBl4l5h93/od1jjaeOPgC16Vd5xJ9IGZsPi/9nFERoyhpK2Fy3GTkMjm5zbkYug10WDqI9YvliqQr8FB4sOycZbRb2lHJVBS1FbFw10IcTge3Z93Oe4XvcWP6jbx29DWazc0EaYKYlTkLPw8/QrxCRLun045aoT7pB/AjTUfccs18Vb7MSJ+BWqGmo7uD/fX7OS/2PO799l6uTLkSXw8RYq3X6Hl89+MYrUa8Vd6kBKbwRZmY7Qz1DuWBoQ/w0PaHXLN1s7Nn8+C2B4nXxjMxbiKfl37uuqdeo6faWM2xtmMk65JRKvp+tDJZTawpX8OSfUswdhsZHz2eKfFTKGkrYdmRZShlSqalTWOrfCuFrYWAMLX4fgzGgcYD5Lfkc9OAm1hTtoYNlRv4suxL7hp0F5UdlVzU7yKUciX3b7ufJF2SyEwcNJeLEi9Co9T02dfPwWg10mxu7nO87fttxj+SFG0KPiofStpK6LJ2EesbK+Yuv5uL6yE1IJUgTRDP7X/OTXyabCYONx3m1kxRmdV56vBR+XB71u1UGapYVbKKJfuW8I+Mf7jmT9/Kf4sWcwu3Z95ORUcFKYEpjI4YTZhPGJ5KTybFTeLLMlExl8vkXNf/OgboBxDjH0O3vZsVuSvop+vHJYmX0D+wPw2mBl49/CofFH0AwPlx5zMuahzP7n+WeP945g2ZR5BXEB4KD4I0QVQZqk7680nwTyDYK5gnz36SPXV7uDnjZoI0Qeg8dfh5+BHqHXpaE53i1uI+zrpLDy5lXPS4k8ZedHZ3usyWemi3tLO/fv/PEn79A/uj1+ix2Czcmnkrq4+tZn3FevbU7WFuzlySA9z/v+yt8mZ29mxmrpvJSwdfYnL8ZEK9QxkTOYYEXcJP3sdfHUn4SUhISEj8OTHUCWEz6WlRyXM6YM9rkDoJsqeBh7cQeh6+ot2ysVAYoPhHiOqZuU20RLZXw6bHRcj5uY/Bhseg/wVQs0+Iu/Yq4ZZ5yf+JdlGvQBGpkHWtWLtso5i900YLI5iGfCEWe+hqheJ1ohpZtUuIPJlc3D8iByYs+M6gRSHEnsUAKVPg63nuz1u2WewvPBtCM+CLu6DoKxgxBy55VYjIkAyQAeb2XtHner9qxT0+nYX1kuW8XvQqKoXKrfLVQ7ulnURdImdFnEVpeylatZaFIxayp3YPU+Kn4MTJc/ueY0jYEBJ1iYR6hYIcXjr0Eg6ng+zgbKJ9o7kj6w6W7FvismBv7Gpkyb4l3J1zNwqZggpDBSq5ig+KPuDa1Gv77GNg0EBym3K5IOEC1lWsY+HIhSzYvsC13riocRS0FDAtfRp1xjoqDBUMCRmCQqbg9qzbkcvkBHgGsPTAUmJ8Y7gj+w4ygzORy+QkaBPYWbsTh9OBXCbHbDeT15xHSkAK16dfj91hJ9Y/FpPVhMVuoaS1hA+LP2Ry3GRMNhNeSi9CvUOJ9I3kaNNRFmxf4Nr32oq1eKm8GBk+kq01W+l2dPPa0deYlTmLwtZCfFQ+bu2APWjVWo53Hmfn8Z3MSJ/BA9sewImTpQeWMj19OsuPLGfOoDncMvAWFDIF/QP782Hxh6QGppIZnNlnvZ9DsCbYbcYNhCiK9ov+SeuVtJWwtXorKboUajtr0Xvq8fP343DzYW4ecDMOh4NWSyt2p504/zi0Hloauhowfb9S/h2rSla5HDSTdEkMDRtKtaG6V8TJ4IuyL/i6/GvuyBa/h/vr9/PKhFeo6ayhxliDl9KLYO9g/jnkn1yQcAH1nfUEeQUR7h1OvDYemUzGhf0uZEr8FLf22m0123iv8D0A1Ao1coTJ0B1Zd3DnpjuZFDeJEK8Qon2juXnAzcz6Zha1nbVu76daoWZuzlxXK+P34yHOlBMjDxK0CShlSkraStxceU/E6rBi6HZ3R5XL5KgVJ3dbPVNi/WNZfu5yKjoqeHDbg66/oztqdzB301xWTFxBgCbA7Zqc0Bzenvw2JW0leCm9SA1MJcLn181o/LMjCT8JCQkJiT8PFqMIaccJYQNh4lPgFwEl66CrDcIHiOpb/FjYsFAYqehiIf1S2PJM7zqJ58Kg64U5TMV3M3+t5cIU5rLXRXTCvjeE0YrTIYTe+gVi3i4oFUbeAV/eI1w2h94iKnSbFkO/CUKU+UcJwdhD7UHRppn/qagIRgwSAi35fEAuYiMuXgZr54vW1YuXnfz5NTr4+n4hai9eJqIZHHbRXqpPEvc8+pEQrt/HO0hURB12kKsYFTaKjdUbSdGl9LGLnxAzgSZTE54aT9ZWrAVEe9iSMUto6mpi0e5FzEibwaaqTa4A9Tuz78SBg0dGPILVbqW0vRSLzcItA2/hlcOv0GYRlaI4/zgqOypZflSY3ShkCmZlziK/JZ8rk67kg+IPcDgdxPnFkROaw7P7nuXmjJtZOm4pSw8sdcvx2lC1gcGhgwnSBOHr4UugVyD9A/pzuOkwrx19DRBtb2+c/wYKmQKtZ+9sWkZQBh4KDxbuWIjRaiTKN4oqQxUfF3/M2MixeHt4syJvBWOjx5KkTUKj0jAibAT76/dT3FbMxqqNxPjGMHvQbIpaivq83VtrthLlE8Xz456nw9JBlbGKSJ9IZg6YSbBXMGqlmtERo12xEjJk/L3/33kn/x2azc04cfL46MeRy+SuXLdkbTILdy5E76Un1i+WwaGDmRI/hSZTk6saq/XUnrGV/qnwVfvy0PCHeGzHYxxoPECgZyAPDX/oJ1WFDN0G3i98H1O3iVi/WDosHXj7eHPXprtw4mRS3CTsDjtfV3wNiDbMeUPn0WZuY0zUmD4VrQFBA9zahYtaixgbNZaDjQeZOWAmWUFZFLaIyqrNaaO0vZQw7zDuGnQX16+93vU7lKJL4e6cu9GoNAwOHYyHwoOT8f2Zyp596tQ6bhpwEysLV/JZ6WdkBWdxd87dNJgauHPTnWToM1g0ehFvnP8GR5uOcnbk2Thx4nA6iPWLpZ/up1fYeuin7UeCfwIXJ17MkcYj2J12rk+/niONR6jrrCNNn+aqhANoPbVcl3Ydi3aJDoRBIYMYFTGKHcd3UN5ezrmx55IamPqT9pKgTaC+s75P1l6FoYIaY00f4SeXyekf2J/+gf1/0v0k+qJ4+OGHf+89/CIsW7bs4Ztvvvn33oaEhISExG9NSzlU7YW2cij7VgSyYxdVNblSBKMHJQsXz9yPAaeoqPW0bebMgF0v9Zq3gHC/TJ0qjp9ItxGih4kg+M5GOH5QzOitniXaKwFMTSJiYcAVooJXtVNUFJ124a6pCYDkiaJiaG4TFcJz/yUEozZGtJ0GJIiZQ4dN7FepFqIueRIMvlG0fzYX994TRMxE8kQRNG8xiH2UrAefIBETETtK7CssXVQ6wzKFa6fTKYTiOQth7/9RcM58XjYWcqj5CBPjJhLnH8fw8OEc7zyOSq5iWv9pDA8fTnl7OW8XvO26vQMHwV7BBGmCONR4iEifSBq7Ggn2Cqapq4m0wDRGR46moKWA5UeXs6duD2a7mRi/GJIDktlXL2Iorki+gpcPv+xa14mTvOY80vRpRPtFkxWcxeT4yQC8mfcmDhzkhObgrfTmw+IP+1j6Dwsbhq+HL/20/Xh237OsKV/D1PipHGs7Rqe1k39k/oM4/7iTzufpNXrOjT2XWL9YRkeOpri1mAZTA5cmXsp/8/7LLQNvoai1iC/KvmBD5QbCvMOwO+28X/Q+dqedZnMzGyo3cH7s+Wys2ui2dqIukTCfMD4o/IDjncfReepotbSysWojhxoOkRmcSae1kyuTryRRl8iI8BF8VfaVqxJ1Teo1LD24lGjfaJYfXc6b+W/SaGrkrpy7aDG3UGOowc/Djzj/OPzUfizYvoAl+5ZwuPEwSbokt6iBn0qgJpAJMROYmjCVa1KvISMo4yfNExa3FLN492LuG3wfC3cuZHTEaF49+iod3R3IZXLOiTmHdwvfdZ3f3t3O+bHnU2+qJ7c5l/Njz6eju4MInwjuHHQnX5d/7ZbvBkIAVRoqyQzOZELMBLeYjGRdMpf0u4QNVRvcRGSTuYk0fRpFLUW0WdpcQqy2s5bazlqUcuVJf28qOirYW7+X69Ku49UjrzIyfKSrtdJqt5IWmManpZ/SYGrA6XRySeIlZAZnEucfR5x/HPHa+D4i6MditVvJb8mnuK2YYWHD2H58O2sr1lLaXsr6yvWMjRaxGHXGOsJ8wvBR+VDeXs7RpqOEe4czImwEdSaRl/js/mcpbitmf8N+viz7khFhI37y70+bpY2Pij9yO6aUK7km9RoCPH/eM/8SlLaV8nnp53xW8hkOHARqAn92tfO35pFHHql9+OGHT/rtoFTxk5CQkJD438RigKrdIvogcogwaPGNEFW2j2cK85OAOOFY6dSLKltblZi7O9hbDUCuFK2Y38dqEq2PDnenP9R+orIHQrh1NvaNgTDWi/N6aC4R4tNhB7tZnB8/FrwDRZVywyMQM0qcO+Rm4Uia+7Go9BV8DpOfEc9a/DVEDhMVu4FXizWrdou8wOD+IiJCoxPrd5tERbKrHULSRKXv+H5R5QTh6HnWPeAbLnIETc1UDbqGmaUrXQ6Kha2FTImfQm1nLeE+4STrkllZtBKdp65PlQWEw56f2o9zos8hOySbTmsn/mp/bsq4iSZTE94e3m6ZXPkt+cT4xZAVlAWIqtbJPvwZrAa0HlpK20tZWbiSGWkz0HpqUSvVBKoCSQtMo9XcSk5IjqtC1kO0XzRquZq38t6isasRgEd2PsIL417A6XSSrk/v+7M/AV8PX1dF5JUJr3Cs/RhVhioStAlUdlS6WvNsThuv5b7GoyMf5Y6sOzDbzXirvAnxCsHhdJCsS3bN76kVaibGThSitiWPvJY8zo09l4e2PcQL41+gylBFSVsJ4T7hNHQ1UGWo4quyr1x7ui3rNr4s+5KR4SP5z8H/uILLs0OyeWj7Q67qaV5LHpckXkJ1R7Vrn7vrdjNn4xzemvTWLyL+Tnx/fgrNXc00djVy/9D7MdvNXJN6Df10/WjpanGt3/Nz60EhU1BpqGT5keXckH4D1cZqxkeNJ9Y/1tVi+31CvEIw28wMDhlMQWsBs7Nno5Qr+bL0S8ZFjyNFl+L2hUMPhS2F+Kn98FZ5U2OsIb85n4U7FtJqaaV/QH8eGfmIW9A7wOjw0Xx+7HNkyLg86XL21u1l9bHVAIR5h5EWmEaQJoh4/3iONh3F2G10qzb/Euyq28X++v3UddaxrmIdQ8KGMC56HBsqRebn6mOrifCOwEvlxbqKdUT6RPLPLf90tYbePOBmFg5fyOxNs93W7bR2svX4VoK8gn7S70+cfxxXJV/laoUFuD3rdmL8Yn7G0/4yVBmqmLlupmuedGXRSuYPnc9VKVf9zjv75ZCEn4SEhITE/yZlm6HuMMSPE/N5xzZCznT4cIbIvavYCt8+Ls5VqOCil2DMPGFqEjYQikQ7Fs0lovpVe7B3bQ9vMZOXcwPsPuGL0+jh7iLRJwR8gkEmc5+ZkyvFsR689aLS5+kHyITY2/e6+/MUr4VrPhTVRocDEsbChn/Bpa+JPfTETDQXCXfQ/FWiLTQkHeqOiipk5jVCcHa1wqDpgByaCsT1Gp0wodm6RKzTkC/et6vehe3/xnHeYnIdHbRUvO+2rS/LvuTGjBtZdrj3fWjqauL8uPPJb8l3HdMoNSTqEiloLmBQ6CAqOyrReepwOB1Y7BZkyChpK+nzYzzQcIDLEi/j/iH3E+IdgrfKG6Vc6Va5C/MOIys4i521O1k6bil76/ayqXITdw26i+PG4zR0NaBT6xgRPoIGUwOFrYWo5CpmpM0gQB3AF2VfMCx8GGsr12Jz2LA5bDSaGjkr6qzTVqgsNgvHO4+jkCmI8IkgXZ9Op7WTQcGD+Lb62z7nl7aVkhWcxapjq4jyjeLd/HdJ06dxY8aNdNu76bZ3E+YdRkd3B0/vE1EYngpPjN1GAjQBwghHriLEK4SFOxdy16C7GBIyhLTANDq6Owj0DCRZl8yTe55k5oCZLtF3cb+LifGL4arkqzDbzbxb8C4Wu4XVJau5Pv16dtfvdu3xeOdxDjUcIic05xcXHD+GwuZCdtbtpNPaiRMnlR2VZOgzeP3I60xNmMrKwpUYug0EaYTACNIEMTpyNN32bqx2Kx3dHTy7/1kifSLxU/vxcYkINc8MzqS2s5ZNVZvQKDVMT5tOZUcl/xn3H1bkrWB95XrXHuYNmUdLVwtft3/N+OjxvJ7r/vcywjeCFw68QFl7GXdk3eHmIGp1WNlVuwtPhScxfjHi9+o7kfrA0Aew2C0cbjrs9iVJbWctm2s2M73/dNZWrmVQyCDazG2n/DkUtxZT0laCWqEmJSCFcJ/wU76veU15rMhdwc7anUT7RXNH9h28kfsGlydd7hJ+TqeTamM1G6o2uHIST5wHXHZ4Gcna5D4RFyDMivKb83+S8PPx8GFW5izGRY+j3lRPpE8kKQEpKP+fvfMOj6pM3/9n+kwyyaT33khPCCGU0EsEFAtNRWFBEV3sde1iQ1FXsRdAXXUtCKKLoHSR3kIN6Z30Nskkk0zL/P54zYQY3HX3u8Xd33yui0tz5syZ95yZ5Dr3PM9z39L/vCQpaC0YZCL0+onXmRA64aJfJvw38p+/yk6cOHHixMnfS2+vCDBPuFwYnpRsh6jxYg7P3itaJve+3L+/zSIcMHNWCAHWViFE0ukvhFvnlW/B2a9EkLpvImTfCRuXiircxEdEVU/rL1oru36qPmj9RHB6W6UQiH0B7ABj74FzP0UoBGWAUivmAEt3iTZOV1/Rspn/F+hs7H/O17/vn/2TKeDKd4QwvTBbUF8JMpmYF9z3Sn8FDyA4Q4jAqTeJmb6Db4FWWMfT3SaONfY+UUXUeIp2VpkCxj1AqU8kZRfcEPchk8iw/azqabKZKNGXcPewu8lvycdL7cXooNEcrj1MpEckRouRtWfX0mXpAvojIPxdBofaJ/skc6D2AHFecXyc9zFz4uZw+9Db+eDsB+hNekK0Idw//H7aze0EagPZVrGNYLdg7si4g9yGXGI9Y9lUtonswGyiPKKYHz8fk81EoGsgp5pOsbd2L0HaID4r+IxZsbNYV7gOqUSKu8r9otXFTnMnvfTirnSn1lDLO6ff4ZvSb5BL5Nwx9A5GBI6graeNaRHTaDQ20mBsGPB8jVzDs4ef5Z5h99BgbKDH1kOEewSnGk8RoYtgY/FGStpLuGbINdyXeR9mm5mydhHSPTt2Np3mTgJdA/kk/xMeGfEIXxR+wVDfoQz1H0qQNghvlTd6kx6VTOW4WV6YuJDDdYcd85Team+WpS/jleOvIJfKB8VdyCQyCvWFnO88z9SIqRyqO8SZpjMMDxjO8IDhF81V+2dT31VPvbGedQXrCHUPJdojmrrOOgK1gchkMrKDspFL5Wwu20ynuZN7M++lydjE9xXf46P2Efl1EjlWu5XzneehE5amLOWb0m9I802jraeNVRNX4aXywmQzYbQYaTO3DRB9IOJClqQsQS1TMypoFOUd5eyp3oNSpmR27GxONp7Ejp0fz//IgsQFTI+YzubyzcyOnY2l18Kq3FW8dfItbk67Gbvdzpsn3yREG8K8+Hn4qf2o66obdO4nG08S6hbKpNBJ7KjawYnGE7wx+Y2LBpCfbDzJTdtucoiyKPcoXp/8+i+a6HSaO3np2EscbTgKiLbTV46/wk0pNw34MmVcyDhey30Nq91Kl7Vr0OcYoKKjgquHXM3Lx/v/lqpkKrRK7UX3/7V4qD0YFTTqH37+v4qft4mD+Fv389+f/2acws+JEydOnPz3IZEIASeRgs0sWiKt3f25dybD4Oe0lou2z9ipsPFmIcQuWyXMXmRKSJ4jws59YuHjK8Vx8/8iRJKrHwy/AY6tFW2X4+4Tr7F7BaRdLaITJj0qZvhc/UXFTxsgWjtdvMQ83wfT4fqNULUfjq4FqULM1Zk6xD+ldqDhi80i9ku7GuRqYdTSt732pKgIjlwGpz8X5z36TgjKBN94UfWz9EBcjrguUrmYF8z/i3ANvfx1kWeYv1nk9kWMxd5RQZQuikj3SBqMDUwInYBCqiBIG4TR3O+c6KZwI8QtBH8XfxqNjWQHZdPQ3UCxvhiNQoOPxoczzWccog/EnN62ym0sTFjIuJBx/Hj+R0C0310WdRl3/3A31w65lnpjPSX6EjYUb+CyqMvQyDW09LTwwZkPmBIxxREWD0LcvDj+RQ7UHCAnPIe27jaUMiW1XbWcaDyBvkfPzJiZKKVK3jv9HjkROeiUOqQSKben3463ynvAx6Pb2s2B2gO8c+odzDYzCxMX4qH0IM4zjtvSbxMVTJUn+2v3Y7QahdgNHs3p5tOO1thh/sNo6m6iwdhAtaGaUPdQxgaPxVvjTYm+hA/PfchQ36HcmHIjpfpSui3dPHGw3+0zShfFuOBxdFm6CHAN4I/H/siMyBmMDx1PeXs5O6p2EOgayNzYudycejN7a/YyN24uCqnC0UYK0NLTwtnmswzxHMLE0IlE6aJYlraMio4KtpRv4ba020j3T8faa+XRfY9yrOEYABuKNzArZhYPjXjob2YS/l9p6Gqg3dTO3Zl38+f8P/Nl0Zek+aahU+qYHz+fg3UHSfNJ4/LIy2k3t1PQViDMdEInMsRzCN8Uf8NL41/i04JPae5u5rKoy1DJVIwJHsNnBZ8xJWwKrnJXXjvxGjck34BWqR2UkwiidTHAJYDVZ1bz/JjnuT7hembFzOJU0ym2V253xIi4KlwxWoxE6CLwVHniqhDmPiAEwyvHX+H2obdjs9so7yjnj0f/yK1DbyXeK94RBdFHul86H537iEZjI7cPvZ33z75PRXvFIOHXY+3hvdPvDajElXWUcbzh+C8KvwZjg0P09WHptWCz2wjSBjE2eCzDA4bzfcX3jrgQs8180RxJJOJ492Xex+7q3XioPMjwy+D9s+/zwrgXfsW7/O+npbuFMn0ZBouBms4adEodiT6Jv8p0KM4zblBY/MLEhf8z1T5wCj8nTpw4cfLfiEQCWUugaJvIzUudJypx+ioRgeB6kRak2EtE/IJMJZw5e/Rw6nNhCAMQkCqqe43nhOjrw94LnfVCcGn9xGvsf7V/Hf7J0F4LujCRBdhRLQSpTAUqlXAFPbZWzNm1lcGPP4mXKcuhcj94hgOS/krihXTUiHbMzMVw6AKjme42UdW0mmHWGiFc606JGcDEK8Q57HhCrDVqEsx5H058IgRmzBQhgH1iIGYqqHUcaDzGgz8+SLu5nYezHkYqkfLRuY8Y4jmEGI8Y3JXu+Ln60WHuQC6VU2OoIdU3le/Kv+P9POGOKUHCoyMf5bXc1xgbMnbQqRgtRlp6WpBL5CxLW0avvReDxUC1QYhdrVKLQqIgwTuBudK5dFu7+aLwC4xWI29NfosHfnxgwPFaeloo1Zc63D8nhkzEYDEMMJx55fgrLB+1nJaeFhGe7ZPEqgmrcFW4YjAb6DR30mJsAYk4XkFrARNCJ9Bh6qCyoxJXb1dCtCFUdlQyzH8YVZ1VvHv6XQBuSrmJT/I/4bGRj3HecB6A0vZSR3Zbr70Xu91OkncSG0s2OoTZecN5TjadZHzIeDGnKFM5IjPK2su4KuYq/nTuTzwy4hFaeloobCvEaBU5gACnmk5xoPYAq6euFgHY2Pmh+odB17tUX8oDwx/gh+ofeGCvuHYZfhm8PfltKjoqWLZzGYuSFjlEXx8bSzYyP2H+oFy1fyatPa18mPchQdogNpdtduQBHqo7RH1XPRNCJ/BhnnBaXZy8mFGBo/i65Gt0Kh0xHjGOWbytVVuZFzuPe4fdS15rHiqZCoPJwKMjH2VD0QbWF69nTtwc5BI5cZ5xnGs9h0qmYkLoBKJ10fTSi1qmpsPUQZWhik5rJy8cfYHHRjzG0fqjA7Ijb067mdWnVzMnbg4vj3+Z548+P+i8SvQlhGhDqDJUYbVb8VH74Ofix6yYWXxd+jW99l5GBo5EI9fQaBSV/o3FG5kcJsQxZgAAIABJREFUNvmiLcc91p6LitXaztpB2/pQy9W4K90HOWeGu4dzvOE4Y4LGsPLYSkcVa0bkDHZU7eCREY/w+P7Hqe2qRSPXsCxtGWeaz7Ctchv3DLuHCPcIzjafZV/NPm4fevtv0mmzXF/OiiMrSPdL58fqH0nxTaGyvZJNpZtYPnr5RXMLLyTaI5q1l6zl43MfU6ovZVbsLKaET/mHDIt+qziFnxMnTpw4+e+ip0O0LMo0IqC8fJ8wdZGpRCUscpzIz5v5mghSN7ZC9CTIWCjaN2f8UVTrmov6RR+IecGqg0IAuvoOFGJuAeAeJDIBm4pEGLtaJ1pClW6gchOGLq5+wjlz5C1Qdwa6GsEjFLJugvjL+2cOg4aCsU2Iyl3PQNq1EDFWmK3IVXD8T6L6l3q1yAbs0cOkx6C7Vby2b7zI8Ru6QAhfVx8xf2g2ijbWb24V5jQAZbvE3GDGQnG+lQfgkufALwm0/lRj5t6t99Jp6USChC6LCHB+MOtB7NgpaivCU+0pKl+7biPaI5rHsx6nsrOSU839GW527Gwo2sD8hPkEuAawrmjdgKrfzOiZfFn0JcX6YnZV73JsnzdkHgGuAUR7RKOJ0fDo/kfptnbjofLglrRbaO1u5VzLOcwXivGf6LZ2k+idyLmWcwRqAx0GGn302nup6axhQcIC/Fz86DR30mPrwY4dL5UXZ5rPCCt/l0A+OvcRxxuPE+YWJpxFT71Dp6UTfxd/nhz9JFKJlH01+7gt/TYsvRaidFEEugTy1sm3mBo+dcBsmEqmIkIXwZG6I0wInTCgGgfCREKr1PLn/D8zNXzqgEB4gCdGPsHKoyt5buxzWGwWbtp+04DHO8wdHGs4Ro+th8K2QmI9Ygddm5zwHApaCgaYaOQ25tJl6WLl0ZXiPft5luNP7+PFWt7+mRS2FrKjagc3p948KAS+oqMCtUxUG212G2vOrCHGIwZvtTcJXgkOAQzi/f286HM8NZ6k+6bTa+9FLVWzrnCdw+Qn1TeVEG0ISpkSk8XEaxNfY/WZ1WytEDO+Qa5BzI+fz6TQSRgtRorbillXtI67M+6mvKOclp4Woj2iwQ4TwyYikUjIa8kjxiNm0Pvqq/Glraff6MlLI6rCSd5JzB0yl0ZjI+uL1vNh3oeOfbosXWT6ZRKkDcJutyO5YDbYQ+3BVbFX8fqJ1we8zlD/ob94bYO1wfwh6w88su8Rx7ZxweM4UHuAb8u+JdM/kzcnv0mTsQkPlQeeKk/8Xf3x0fjw6sRXHcJvfeF6/LX+3Jh8I+eazzEmZAzTI6eL/EH3sN+kGPq2/FuGeA5Bp9ARoYtge8V2ErwTmBM3h1J96d8UfiBaz58d8yxmmxmXvg6S/yGcws+JEydOnPz30FYF3/8BCn9qnRpyGeQ8LWbgtj0KU58W1bn1i4QIu2oNYBdzb1sfgXEPCKOTyY/3xzlcSMWPIjJh2nOw/zUhBgPTIOsWOPwW1J8Rrxc6HMzdol2zvVpU/n54DuZ9JCIVSnZB+GioyRXCLG0BFG0WmYIgsvxcvODAq2LWsLVUxDCAaMvMeUa0pnbWC0OY0CwheANSwCNCCMGcZ4Vjp6ldVCL3vgTnvhHZhT8PtdZXigph8hxwDxEi2ScOpFIa64/TaekEhANmfms+c+LmYOm18OLRFx3tYCMDRvKH4X8g3D2cd8++y/CA4YwNHsu8IfPEzJzSnf01+3n71NtolVoeHfEoBpOBE40nGBk8kvMd5/FQDTawCHYN5rERj1GsL+atU285RIfepGfNmTW8MPYFlh9czhUxV/BZQb+lv0auwdJrIdM/k3Mt52g3teOr8XWcSx8+Gh82nt9IS08Lid6JDkF3W/ptNHc34+/ij5vSjUlhkzD3mhkXMo5Xjr/iMLVoMDbw5MEnWTFmBd22bt44+QYg5uSeHP0kK4+sxGA2cMfQO9hSvoUAlwBmx82my9xFsb6YrICsi36UpUip6BC5aH3IpXLMvWaWH1zOs2OepbW7FZVchVKmpNs60Hm2L7j9xuQbqeus4/qE6/m84HOsdivjgscRrYseZFQCwtiljzZTGyFuIY6KJYj4i380hP3XUtNZA0CEe8Sgx2QSmciwvIDW7lbmDZnH9ortaOSaQc9xkbvw5MEnqeuqY3HyYpq7mx2PVXZUkuGbwdm2s+Q25eKqdB1Q5aztqiW/NZ9ZMbOo7qxmSvgUNpVt4tuyb8nyzyLVNxWtQsuW8i0crj3MdYnX8dLxl3h1wqvsOb/H8XkLdg1GI9c4zHaG+Q9zuH3q1Dp0ah15zXkcrDvoeG2FVMFjIx9jf+1+Pjj3AVPDp3JF9BUDrv/MqJm0dLewrmgdrgpX7s64mzTftL96fXPCcwhyDaK4rRiFTIFOqXPEiRgtRvw1/rjKXem19+Lr4kugNpAt5Vt4aO9DjkrgnNg55DXnkd+aLyJamk/x0fSPfrNtj2abmQO1B7hmyDX8pfQvZPpniutoh4r2Cob6/bJY/jlyqfw3YTbzr+B/86ycOHHixMn/JiXbheiTSGDU7UJcNRcJg5cRtwjHzV3PiH0762HjEoieIgLaoycIgxdTh2iDTJ4tZt4uJChDtE0WbRPHaysTFbfjH0LSVaJd1MVHhMGX7gL/RJAqxXrkKvHcmmMQNExEJHhFivw+W7doQQ0fDfWnRNXQ96cQZM9wkTHYR68VjqwW84a5YoaIYYuhYi8kzRZtpQEpoiKp1oFvLNisQvQB/Ez4AKDQYO+10uMVgTwoA4Wq337fU+2JUqrE3Gum09yJu8qdFJ8U3jz5pkP0ARyqP8SsuFmcajzFZVGXoVVoKWwt5PZdt+Ol9mJ27GxWn1kNQFN3Ew/te4gXx73IqOBR7KzaybiQcdwceDOnd512tDZGuEeQ7pdOb28vXmqvQZWm1p5WmnqasNltdJg6uDH5Rg7VHcLf1Z+ZUTP5+NzHeGvErN7Oqp08MuIRnjj4hOPmNdI9kmpDtSMyYe/5vVyXcB3vnn6Xd06/wx+G/wFLr4X3Tr9HQVsBo4NG46vxHeRkWNdVR7up3TGbCKIa9fqJ13lj8hvsr9lPglcCEiScN5zngR8fwGa3iWP12rg08lI2l292PDc7KJu8ljwSPBPwUnnhrfYmSBvEzKiZNBmbyInIwWgx8uP5H0n3S2dR0iLePtXf6hvmFoa32psA1wC+LPqSW9NvpbitmBtTbiTeKx61TI232puswKxBsRt9DpkAG4o28Pv031PdIa7RhNAJXBF9xf8pnuFvUWOowWA2kOiVSG1XLTnhOWyr3OZ4fG7cXPZUD3RL9VB7sK5gHQuSFtBmamN90XqkEilnms/gKndFJpU5BO0HZz/g1vRbHY6z8Z7x1Bvree7IcwS4Bgxo3+zjbMtZJodNpsPcgbvSXVS5Ws8xKWQSbaY2Htz7ICqZillxs5BL5HioPJBKpSxKWoTVbkWCBIVUgQQJ92feT6+9l5zwnEEmOQneCazJWcPaM2up6azhrmF3seLQCoeT5Hun3yOvOY+Xxr+EVqkFIFAbyH3D72NB4gLh9uo62CDp5/Tae9lZtZMDtQe4MuZKjjccx13pzorRK/B29eaPx//I4frDxHnEcVXsVUTronnx6IsDTEzWF6/nvsz7yG3MRSaV8ejIR3+zog9AKVMyMXQiANnB2aw+vdohyl3kLqwct/I/ubzfDE7h58SJEydOfru010D7eeFA6R0tIg8A0q8Xs2rt1dBSKgRhU4Ewa9F4ijk3twBRbXMPFGLv6BrhYDn5cSEW3QJFWHrZD+KYQRnC+KTxnBBopbuhvQrkGogYDTuf6l9XylyY8DDkfwMJV4iZwMlPgMJVVNOKtgrzle2PgX+KqK6d2yjm8OJmQEjmT2HunmJ28Oe0lQshCWJNURNAFywqieMfEKHvPkPA66fsq9oLoiiKtopQ+WPvOzZZJzzMpt52nvjxOVaOW8nE0IkO845w93AeH/U4Txx4gpaeFgJdAtHINY6qzIUYzAb0Zj1fHf+Km1JucrRWjggcMeDmvY9zreeQImWY/zCePvQ0t6Tdwh/H/5GKjgo0cg2d5k6+L/+eGI8YOiwirPvCm083hRtl+jIWJC7gtdzXkEvlpPulE6uL5auir1icvJhjDceYETmDaI9oitqKeGvyW5Try9EqtZToS/g4/+P+9VsMjlY6a68VlUzF26fedpizbCnfQopPyqDz0Kl09DLY2a/B2EBJWwkR7hEUtRVR2l7Kt2XfcnnU5Qz1G0pBWwF6s55ZsbNI80ujvL0cD5UH9V31HKo7xENZD2EwGbg/837OG87TaGxkQ/EG7Njx1fgyLXIaxfpi4nRx3JlxJ6X6Unw1vkglUt48+Sa3pt/K6abTeCo9WV+8nsdHPI5SpmRvzV5yG3O5N/NeTjedJrcxF4BJoZNo6W5hdsxsNpRswGq3svr0al4e/zKeSk/iPOII1AYOOs9/Jn3tjn/I+gN37rqTiWETuX3o7RgtRod47mvDBLg08lL8NH4cbTyKVCLl+sTr8VZ7Y+218vTop5FKpDx7+FnH/nbsmHtFW/CEkAkkeiXySYHI7Ww2NhOiDQEg1iMWXxdf4WbqP5x2Uzt1nXXY7DY+L/ycRO9EWnpaBmT7vXnyTZ4a/RSzYmbxau6rTI+czrsn33UEwY8PGY9KpiLTP5Mgt8GRC1KJ+F1I9knGbDNzpvnMoPiA/bX7qTZUk+Cd4NimkCoIcQv51de4vKOcTws+5d5h9/LSsZcc61uRvYKXjr5Esb4YEL+f1bnVLEpexPiQ8YOC1WUSGUtTl9Le006ULuoXX6+2s5by9nLUMjXRHtH/sYiQ6RHTKdGXcKzh2IDKv9FqZM/5PUwInfAfWddvCafwc+LEiRMnv02qj8AX14vZObkKpq2EIZeK+IOkq6ClWLhq9rSLn8NHw84nYeLDkLdRVOn6uOIt8d/hS4Qgaj8vWh/VHjDhQZHB11oq/pXugozfQdKVYqbObofv7h+4tjNfwuVvCPMU/0SQyeHwO6JNc9JjIFcKA5bWUrjsVfjm92L2DqAhT6xVFwozXwXDYLt34i8DXQhMex6QwF9uE3OJvgnCwdQzsl/0gYiIGHIpFG6GqkPCBfSS5+lRu3FeLuXlmp3sLRE5bi8cfQGb3cbY4LHoVDqK9cUUthZyZ8aduMhdiPWIRSPTkB2czb6afQOWFawNpr6rnmmR0yhoK3Bs7zB14KHyoJLKAftLkJDbkMuMqBmEuIWwqXQTnkpPqg3VfFH4hWM/b7U3CxMXsjhpMR/kfUCvvReFVMHDIx7my6IvqTJU8buk3+Gh8nBEMCT4JFCuL8doMRLiFsLbJ99mWfoyeqw9VHdWMzpoNF8WfTnIil3yUx9hoGsgKpnKIfr62FK+haWpSx25hQqpgjuH3kldZx0SJI6baIBhfsOQSCS8e+ZdLou6DIVEwWMjHqO2q5YnDz3p2C/OM4403zTK9GUMDxzO6KDRROuiqeio4C+lf2GY3zB8XHwcRjUgYgYeGfEI75x8h3sz76XWINxK23rauDL6Sm5KvYk1p9fQY+vBV+PLosRFBGmD+KLwC5J8kpgQMoFmYzOeak9uSbsFCRKONxznpeMvsXrqasaEjKHD1IG/qz97qvdg7jXzReEXZAVm4an2pL6rntrOWiQSCcGuwfi5DqxeGUwG2s3teKg8HNWpX4Oviy96kx6zzYxCpmB75Xa2V27H38WfcPdwnj/yPHOHzEUj0yCTyjhcd5iG7gYUUgVXxV3FHbvvcLwH+2r38cDwBwa4MMqlcrL8sxgybghbK7fS3NOMVqlFLpUzP34+kbpI3p78Nla7lQ1FG7gu4TrRLtx6jmkR08hvySc5I5lg12BeO/naoPWfbDpJtC6aEn0JW8q3cPvQ2+mx9aCUKglwCRCVwrBJf/UaqGQqVDIVCqli0GNSiRSFVEGvvZcOUwcuCheUMuWvvr4AXeYuMvwy2HN+z4DPKxIcoq8Pg8WA2WZ2COI+FFIFHeYO9lbv5bHRj1200njecJ7TTaepMlRhs9v4NP9TUn1TuSnlJlp6WgjVhhLlEfV3r/8fJdQ9FE+VJ18VfzXosRrD4C+y/n9Etnz58v/0Gv4pvPfee8uXLl36n16GEydOnDj5tXQ29oshpevAx7qa4dOr++MNem1Q9L0wSQkdIdwsv/6ptdPeK6p0Aali/8Sr+l03+5DKwDtGGK0Ufie2NZ6DtGtExa9yvxBV3tEir88tSATA734WApJFWPzPCUyD9PmQ+yfh2mlsFmYufgkQkAZmg3i97rb+Nsw+2quFuNv6EAxdCBFjoDZXzObF5oi5v7ZyUT3c+qCoKPaJSl2wMHeRXfDdrVwFIcPBK0K0vUZOgPgZbJd2s+TQE1R19d/0jAwcSYxHDN3WbiQSCYu/X8yh+kM0GBuI0EVQZahCpVCR5J1Ea08rNZ01eKo8uTfzXkJdQzFYDVh6LYS5hTkCzGs7a1mQuIBDdYccN5ream9SfVP5tuxbRgeNprK9EmuvlQmhE3j9xOsDKmjd1m7S/dLZXb2beUPmkeGfwbXx1/Jq7qvcmnYrVYYqNpVtorm7mRTfFGQSGSqpiiC3ILot3ZxsOsmi5EVk+mVisVtYdXwVl0dfjo+LD8cbjjteJ8A1gHD3cGy9NubFzaO1p5XD9YcHvDWt3a3cknYLl0ddTrBbMDOjZ7KucB0SJMyLn8fpptP02HpI801jcvhkVuWuYnLYZAxmA3bsBGgDeOPkGwMEZ0tPCxNCJvCXsr9wrOEYBrOBVN9UilqLGOo/lBhdDPtr9w9qQ7Tarbgp3chtyGV86HgO1x/m5rSbKW4r5ljDMa6MvZLsoGz21uwlMyATs82Mt4s3b5x8gyP1R5geMZ3PCj5jf+1+jjUco6azBn8Xf8aFjMNF4cLp5tNsLt9MmHsYMomMKeFTqOuq42DtQWq7asltzOXLoi9xVbiiVWrRqXQAnGk6wx/2/oGXj7/MicYTxHvF/+owb3eVO+Hu4ZxoOEG6XzonGk8AMC1iGlKJlOMNxznecJxjDcc4Wn+U2q5a5sTOYW7cXL6r+I6itqIBx5NKpIS5hVFlqEKr0HLPsHvYUbUDU6+JWM9Y3jv9HsMDhjPMfxhquZo95/fw9qm32Vezj5nRM9lzfg9GixE/Fz+81F6Ud5TjqfbEV+1Lkb6Iyo6BX2aMDhpNmFsY26u209bTxuH6w471LkpexJWxV+Kucv+r16BEX8Kx+mO4yl2pNlQPyPq7LuE6UnxTWHt6LSuPruRM8xnC3ML+rrB0mVTGycaTtJvbB+TtTQmbwo/nfxz0ZcjY4LGMChrF8Ybj6E16vNXerBizghEBI5gXP++iM5/l7eUs3b6UjSUbOVp/lPzWfH6f9ns2l20mwTuBV3Nf5cO8DwlzCyPOM26Aac2/EqVciVQiZXvl9gHb7xh6B7Geg02Q/hd58skn65YvX/7exR5zCj8nTpw4cfLvp+IAfDoP9r0sgs4DUsHjgpuLtgrY++Lg5yVcDr1mIZKqDw18rKtJzO35DBHZdhfSXAjTV4JCA/mbxDZrD5TuFGYn4x4Qs3j1Z+H0Z8J1c/8qwC6qaeZOIeD6UGoh+y4x0xc8TBi11P4kMFx8RPunRicqb11NUDGwcoZEIlw2C74VsQr7X4HkWeJ5AcnCfbSnA1Jmi5y92BwY+XvQeIvWVbeLBGxrdKKFNH2+qCi6eAmXQ7maDnMHepOem1NvJsQtRGSNtYtqWYpPCgWtBVwTfw2rjq+itaeVANcAfDW+RLhHcPWQqxkVNAq5VE6zqZnvyr8jwDWAVJ9UmrqbqDZUY8dOt7WbR0Y8QoBrAFkBWSR6J/Jh3ofY7DbGBI9hU9kmlqYuxUPlwfaq7YNuPocHDGdb5TaONRxDK9fipfZiSvgUZDIZY4LHMDt2NpdEXEKHqYN9tftwV7rTaGxEo9AwPXI67gp32i3teKm9yA7Oxmq34ufiR3ZQNm5KN6ZHTmdB4gJ0Sh1Tw6dS0VEBiJvhBO8E2k3ttPa0sjBpIe5Kd/bW7CXOKw6dUkeLqQWNQsOn+Z8yM3om8+PnU9NZw+eFn2PptZDXksfk8Mlk+meikCn4rvw7x3l5qjyJ9Ywl2iPaITIDtYGU6ktJ9kkm3D0cqUTqiJO4kFGBoyjWF3O+8zwLEhYQ5xnHS8deoqS9hAZjA/tr9xPtEY0ECWqFmmTvZFafWT3gZv+6hOsoby9Hb9IT5xnH79N+z/qS9fi7+NPc3Uy7uZ2DtQeZHD6Zlp4Wnjr4FPtq97Hn/B4hyH3T+SDvA4b6DyVKF0VtZy03bL2BSoMQRHVddeyt2cv0iOm4Kn72Bc4vEKmLxM/VjwCXAIYHDhfvWVA2Wyu2Mi1y2gCxviBxAQUtBbip3KjsqBxUsYrSRZHpn8mCxAWMCBjB1yVfs692HycaTxCqDaXOWEdRWxGJ3okUtRWxs2onIIK5D9QeYEHiAj7M+5DrE66n09xJlC4KpURJgb6AUPdQjtYfdcx8eqo8mRQ+iVNNp4jxHOjqeWPKjcyInIFSpqS6o5rdVbvZWrkVq82Kp9oTlUy0buc25PK773/HlvItfF36NVcPuZppEdMIdgtmcdJicsJzeObwM3xb/i2dlk5K20vFjGzwOLw0Xr/q+mqVWkLdQnFVuLK/dr9je2NXI3OGzOFI/RHHtmkR08gJzyHFN4XpkdO5NOpSFiQuINk3GQ+1xy/mOW4p28J3Ff2fc0uvheygbOK84thfs5+h/kPJDsrmzVNvkhORc1Fjp38Vvi6+BGuDyW/JRyPXcM+we5gYNvFfnk35W+GvCT9nq6cTJ06cOPn30lYJX8zvF1L6SvjiOli6RxidWE0iHsE9WOTY9eEVBQ1nhXtl9p2Dj+sRBqEjhZvnz+MYQrNE+2foCDFz13BGbLfbwS9RVMxaKyDvpxYhS5eoJAKc/kJk7p3dIILYfeJEWLuxRYSkSySiyjjkMuG2aemC6gMi/sHYKqInQjJFzEMfqdeIyuOo28V6pjwlKoaGWtj1lKhQjr1PuJi6+Yt5xF67EIUK1d+8xBabhf21+3nx6Is0dzdzScQlzIicQaJXIkcbjjry6lRSFSGeIdyXeR8bijZwV8ZdeKg82FS2iar2Ki6NvpTC1kLs2EnxTqGppwlXhSurT69mQ9EGnh/7PKODRmOwGGjtaWX1mdWEakPZUrHFcbMsk8jwUnvxxKgnUMlUhLuFc13CdQMs7YNcg9DINXiqPMkJz+GS8Euo667j8QOP02Xpwlvtzf3D7yfINYjd1bsJdwsnwDUAvUlPvbGek40nCXYLZu3ptVwdfzUmq4luWzcGswGlVImn2hNvtTf1XfX4anyp6awhQBuAWqamrrOOTSWbmBY5jduG3kZFewX1XfVE66Ix28zsadjDpZGXsvLIStL80mjoauBs81nH3Fwfec15hGhD6LZ0MyF0Anuq93BD8g302Hooay8DRHTFusJ1jAseh1wq55P8T6jprEEhVbBizAp2VO7AYDGgVWi5IvoKsgKzaOlpIck7CalEisFscMyv9bG5fDMjA0eikCpQy9UDZjO3VW5jQugElqYuxWa3IZPIOFR3iP01+0nyTqLN1Mb0iOl4xHtwsvEk31d8P6A1sKitiClhUzBajdQahHlKtaGaNlPbgDXUd9VzvvP8r65KSSQSR/UlvDscb7U3Ld0tXBZ9GRXtFbww9gVaTa24K91xV7rTY+3hwb0Pctewu9hasdXx2ZIg4bKoy9DINaw9u5by9nJGB40mwz+DtWfXiviNobfRZenCaDUOal0G0absKnel3dzOUwefIic8hyujr6S7tZt1Reu4Oe1mTDYTUomUSPdIAl0DGeE/AjeVG9MiplHbWUuoeyhJXkkoZUrqu+q5c/edDoG6hjU8kPkA1ydej9FqZFXuKoe5EcCq3FW8MuEVHsx6EICC1gIO1B4YsMbWnlZ+rPkRpUxJqHvor7rGCd4J+Ln44eviy2f5n+GicGFh0kISPBNI8EogryUPqURKUWsRS7Yt4d2p75IZkDkoRP6XKG0vHfBzpn8mJxpPsKNqByDMoCLcI7g06lLaTe2/6ph/C4vNQkVHBQazgRC3kEHmOX3oVDrmDZnHpLBJjnlZJwKn8HPixIkTJ/9e2qsHVs9A/KyvFDNz+14WFbZpz8HXy8T/SySizfGbZcIMxWoWrZstJeL5crVwvqw+IoxcLntFzPg1noPwbNHCuWelMHxJuxp650DtCUi8Ugi4gs1ipm7ELWJWr+Y4RE2Est2izXL7Y0KsZd8Jpi6QyKB0uziX0BFCkA6ZLip3NT9VK4KGwpQn4eAbMGQaRIwTlcygoWIuce9LIhdQqoCdz8CctWL2cNLjIsKh1yZC3yVS8S8oeWB750+0dbdRoi+hzdRGhFsEvq6+1BhquGNX/yzUxpKNrBy7kscPPE63tZvbht7GNyXfUKwvZlzIOC6NvJTpkdORSWV8lPcRd2TcQYm+hI/OfcRQv6FEukdSpC9ib81eR3tnS08LN22/ibcmv0VhWyEtxhayArOIcI9AKpXyXfl3BGuDWZi0EKlESre1mxJ9CUk+Sfwu6XfEe8Wzo3KHCIn3jKGyvZLHRz2O0WLkTMsZGrsbWZi40FFNXHV8FQ+NeAipREqQNggJEio6KpBL5eQ15yGXyvld0u948diLLEtfxkuHX3Jco+zgbOI84jCYDBS2FfL+2fdJ801Dp9KR6pPKkpQlvHfmPdyUbrgqXCnXl5Pim0JLTwvBbsFIJBLS/NLIb80n3Ted7ODsQcIvyiMKV4UrTd1NXBd/HeNDxvNZwWeO1sSDtQeZGDKRd6a8g8Qu4fVTrztEmqXXwvKDy3l69NPUdNbgo/FhVe4q/lzwZ1J8Urgr4y62V23HTzP4RlcpVWLttVKqLyXCLYJpEdNYV7TO8fjB2oMUtBbQ2tOK3qR3CECtXIvJZnK4UcqksgEQ2HcWAAAgAElEQVQxCH30iaw+UXexeT6ZRIZW8evn/C5EI9eQ4JWAl8aLqo4qvi75mvfzhDGRt9qbF8e9yJoza9CpdByrP8bz457nQI0QRjOjZuIid2HxtsWOuItvy75lXMg4rhlyDS4KF5YfXA7AYyMfI9QtlLyWvAGvH+AawI0pN2K1Wbkk4hIO1B4gyTuJVN9UPsn/hNdPvI5UIsVut3NHxh38WPMjS1OW4q3xZmzI2EHnU9RWNKgq+cbJN5gUPgmFVOH4EuBCLqzQqmQq5BL5AEddEGHue2v2Mt99/q++tt4aby6JuISJoRORIkX+098Pc6+ZN0++OWDfF4++yJqcNbip/raja6+91xFV0UdmQCbvnnp3wLaKjgouj778n+IG2mnu5NP8T3nr1FvY7Db8Xfx5deKrJPkk/eJzfDQ+/+fX/V/DKfycOHHixMm/F42XmFe70LpfKhPi5vP5kDBTzNnlfgTXfCrMUDzDRVultUfsf/ANyFoKqfNApRNi78h7EDu1f27Q1CHcMGtyhRmLVCZcPSUy2PsCZCwQFbqWItE+KleKAPSEmaIddOrTom2yvRq0AWDugtpT4BsHm+4QghHEjOCYe8DUKeb2YiaL16jNhbbzcNnLwiFUoRHi0GIUDqQSiTi2yQBXfwx9YcHho8COmHPU+ohzvwh6k54TDSc4XH+YL4u+ZFnaMnZU7eBcyzlGBo7k5rSbefdUv+NgbVctLT0tLE5azHun30Nv0gOwp3oPMboY0n3TsWHjzmF38u7pdznbfBaA3dW7xVyTNmyQAQRAVUcVKd4pTAyZSE1XDWabmVEBo5gbNxeNXMNn+Z+xrWobHeYOQFSMVo5dydTwqQRrgznZeBJrr5UM/wzMNjNNxiaiPaJZX7yeaoOY8fRz8eOaIdeQ15LH9xXfk+yTzEP7HnJUnmZEzqCiowI/Fz8mh03m1eOvMjJwJBHuEZxrOcf+mv1MCZ2CSqFiU+kmHhj+AAdqD9BkbMJkM6FWqHl85ON0mDswmA2MDh4tHEJPvcXs2Nl8U/oN5e3lgLixL2or4qroq9hYutGxvnTfdORSOe5yd443HMfPxW/QPNru87tJ9UvFV+PruL59dFm6yG/NRyFVsK5wHbNiZwmDD3MHq46vYknqEiw2C+5Kd8e1BLgy5krWnl3LXRl38fC+h5k7ZC5Twqawq3oXOqWOVN9UMgMy+VPen2jpacFT5cl9mfdR11VHib6EGkMN8xPm46USrbUXtqnKJDKUMiXjg8eT6JMIiNbKRUmLBlRsf5/2+4tm8v01bL02TjaepFRfikKqINgtmMqOygGCuqWnhc8LP2dBwgIMFgNVhiq+LP" id="195" name="Google Shape;195;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34AAAHgCAYAAAD62r8OAAAABHNCSVQICAgIfAhkiAAAAAlwSFlzAAALEgAACxIB0t1+/AAAADh0RVh0U29mdHdhcmUAbWF0cGxvdGxpYiB2ZXJzaW9uMy4yLjIsIGh0dHA6Ly9tYXRwbG90bGliLm9yZy+WH4yJAAAgAElEQVR4nOzdeZhU1Zn48e+ttauqu6q6u3rfN3qjaaDZF0ERQURUlLhO1CQ6mrhMEpOMMTMx0cxodCbxN2YmJjGiBpG4gArusggKsjbdLN0Nve9rVXft6/39UVBYNuACApLzeZ48oc6999xzb4NPvf2e8x5JlmUEQRAEQRAEQRCE85fibA9AEARBEARBEARB+HqJwE8QBEEQBEEQBOE8JwI/QRAEQRAEQRCE85wI/ARBEARBEARBEM5zIvATBEEQBEEQBEE4z4nATxAEQRAEQRAE4TynOtsDOF0sFoucm5t7tochCIIgCIIgCIJwVuzatWtAluWk4x07bwK/3Nxcdu7cebaHIQiCIAiCIAiCcFZIktR6omNiqqcgCIIgCIIgCMJ5TgR+giAIgiAIgiAI5zkR+AmCIAiCIAiCIJznzps1foIgCIIgCIIgHJ/f76ejowOPx3O2hyKcBjExMWRmZqJWq7/wNSLwEwRBEARBEITzXEdHB3FxceTm5iJJ0tkejnAKZFlmcHCQjo4O8vLyvvB1YqqnIAiCIAiCIJznPB4PiYmJIug7D0iSRGJi4pfO3orATxAEQRAEQRD+AYig7/zxVX6WIvATBEEQBEEQBEE4z4nATxAEQRAEQRCEz/XHP/6R55577qTnLF++nLvuuuu4x2JjY7+OYZ30nudiv2eLKO4iCIIgCIIgCMLnuuOOO872EEYJBAJnewgnFQgEUKnOjZBLZPwEQRAEQRAE4R9QS0sLpaWl3HbbbZSXl3PJJZfgdrtpbGxk4cKFVFVVMXv2bOrq6gB48MEHefzxxwHYsWMH48aNY/z48fzkJz9h7NixkX67urpYuHAhRUVF/PSnP4265w9/+EPKy8uZN28e/f39AFRXVzNt2jTGjRvHVVddhdVqBWDu3Lns3LkTgIGBAXJzc4FwJm7JkiVcdNFFzJs376T3XLlyJRUVFYwdO5af/exnn9v+zDPPMGbMGKZMmcJHH3100vfX2NjItGnTqKio4Be/+EUko7lx40Zmz57NkiVLKCsrw+PxcOutt1JRUcGECRPYsGFD5Dk+nVFcvHgxGzduBMLZ0eO9q1MhAj9BEARBEARB+Ad16NAhfvCDH7B//37MZjOvvPIKt99+O//zP//Drl27ePzxx/n+978/6rpbb72Vp556iurqapRKZdSx6upqVq1aRW1tLatWraK9vR0Ap9PJpEmT2L9/P3PmzOFXv/oVAN/+9rd59NFHqampoaKiItJ+Mrt37+bll19m06ZNJ7xnV1cXP/vZz1i/fj3V1dXs2LGDNWvWnLC9u7ubX/7yl3z00Uds2bKFAwcOnHQM9957L/feey+1tbVkZmaOGt8TTzxBQ0MDf/jDH5AkidraWlauXMnNN9/8uRU5T/SuTsW5kXcUBEEQBEEQBOGMy8vLY/z48QBUVVXR0tLCxx9/zLJlyyLneL3eqGtsNht2u53p06cDcMMNN7B27drI8Xnz5mEymQAoKyujtbWVrKwsFAoF1157LQA33XQTS5cuZXh4GJvNxpw5cwC4+eabo+59IvPnzychIeGk9xwcHGTu3LkkJSUBcOONN/Lhhx8iSdJx24Go9muvvZaGhoYTjmHr1q2sWbMm8g7uu+++yLEpU6ZE9tjbsmULd999NwAlJSXk5OSctF/guO/qVInATxAEQRAEQRD+QWm12siflUolvb29mM1mqqurT1ufJ1qH93lbEqhUKkKhEMCoDJnBYPhK9zxTPju+4/n088HoZ/y007EVh5jqKQiCIAiC8AU4rB5svS783uDZHoogfG2MRiN5eXm89NJLAMiyzN69e6POMZvNxMXF8cknnwDw4osvfqG+Q6EQL7/8MgAvvPACs2bNwmQyER8fz+bNmwF4/vnnI9m/3Nxcdu3aBRC57suYMmUKmzZtYmBggGAwyMqVK5kzZ84J26dOncqmTZsYHBzE7/dH3sGJTJs2jVdeeeVz38Hs2bNZsWIFAA0NDbS1tVFcXExubi7V1dWEQiHa29vZvn37Sd/VqRIZP0EQBEEQhJMIBIK01g6y6YV63HY/OWMTmXlNIfGpn/8bfUH4JlqxYgV33nknDz/8MH6/n+uuu47Kysqoc55++mluu+02FAoFc+bMiUyzPBmDwcD27dt5+OGHSU5OZtWqVQA8++yz3HHHHbhcLvLz83nmmWcAuO+++/jWt77Fn/70Jy677LIv/RxpaWk88sgjXHjhhciyzGWXXcYVV1wBcML2Bx98kOnTp2M2myNTYE/k97//PTfddBO/+c1vWLhw4Qnfwfe//33uvPNOKioqUKlULF++HK1Wy8yZM8nLy6OsrIzS0lImTpz4ue/qVEiyLJ9yJ+eCSZMmyUer/giCIAiCIBxl7XXRtKePjjor+eOTyKlIxJio+9zr3HYfHfVWGrb3oDdqMSbGsPPNFgL+EPkTkpj/nTJUauXn9iMI54KDBw9SWlp62vpzOByRKpaPPPII3d3dPPHEE6et/28Cl8uFTqdDkiRefPFFVq5cyWuvvXZa+o6NjcXhcJz0nOP9TCVJ2iXL8qTjnS8yfoIgCIIgnLdcw17e/cs+BtrDX6A66qwUNCRx0bdL0cSc/GtQ3dYePn71cOSzLk5N5cVZ7HqrlabqflzDPoyWzw8gBeF8tG7dOv7zP/+TQCBATk4Oy5cvP9tDOuN27drFXXfdhSzLmM1m/vrXv57tIZ2UCPwEQRAEQThvWXtdkaDvqMbd/VQtzCEp23jC6+xDHna82RzV5rb7USjD5RGMiTrUWpHtE/5xXXvttZGqk+e73/zmN6PW+y1btowHHnhg1PrH0+Xzsn1fhQj8BEEQBEH4x/OpCnmhYAhbnwvXiJ9YsxZTsg5kwv87DoVCYvrSAnRxmjMzVkEQzqoHHniABx544GwP45SJwE8QBEEQhPNWfKoeS3YsA23HfnteMDEJU5IOt91HT/Mwvc0jKFUKRgbcHN7Vx4LvlZNTYWHiwhw+ea0pcp1WryI+Vc/875aROcZ8Nh5HEAThKxOBnyAIgiAI5y29UcuC746lqbqfjnoreeMs5FQkolBK7FjbSvX77ZFzs8sSyCxJ4P3lB1n288mUzUonLkHLwY+6ScyMpWBCMnqTBqNFh0Jx6ntqCYIgnEki8BMEQRAE4bxmTtEzcUEOExfkRNoGOx3s/aA96ry2A0NMWZyHzx1gsN3BQKeduIQYLvynEkxJ+jM97G8EWZYZ7nfjdoSnycYlxJztIQmCcAIi8BMEQRAE4R9OwB/k0ztaKdUK4lP1aAwq0ovMvPVUbeRYfJqey+8e/40KaoLBEIMdDmy9bmJiVVgy49AbP39NoizL2Hpd2Ac9xMSpSUg1oNIcv4hNKBiicXc/G/5Wh98bJCZWzYLbxpJZHI/D5kWSwGDSnu5HE85jSqWSiooKZFlGqVTy5JNPMmPGjFPud/ny5ezcuZMnn3wyqv3BBx8kNjaW++6775Tv8U0gAj9BEARBEP7hmJJ0JOXE0d9qZ8yUFIwWHf1tdnSxana8EV3N09rtYqDd/o0K/FprB3n7qdpIcJtXaWHujSWfG/y1Hxzirf+rJeAPATBpUS6lM1MxJoYznsFACLvVg0IhEfSHeP+ZA4RC4Zt4HH7e/cs+5txQzMa/1aNQSky5PI/CqmS0evXX97DCeUOn01FdXQ3AO++8w/3338+mTZuizgkEAqhUIoT5KhRnewCCIAiCIAhnWoxBw8W3lDF5UQ5KlYKdb7bQum+QoU4nfk9w1PlHA6FvAqfNy6YX6qMyms17BxjosJ/0OofNwwfPHox61p1vttC4q5/+Njv2ITeb/97AC7/8hBcf2k5zzQAZxfFRfbjtfvrb7HicflwjPjauqKfrkO20Pp9wblizp5OZj6wn71/XMfOR9azZ03la+x8ZGSE+Pvz3a+PGjcyePZslS5ZQVlaGx+Ph1ltvpaKiggkTJrBhwwaAE7Z/2rp165g+fToDAwORtsbGRiZOnBj5fOjQocjn3NxcfvnLXzJx4kQqKiqoq6s7rc95Jn3tgZ8kSUpJkvZIkrT2yOc8SZI+kSTpsCRJqyRJGvWrJ0mSNJIkPSNJUq0kSXslSZr7dY9TEARBEITzj98boLdlhJbaAYa6HMihY9FQQpqBwimp1G/ribS17h+koCo5qg+VRkFCmuGMjflU+b1BXCO+Ue1eZ+Ck13mcAVzDx7nOHWT3u63Ub+tl/4ddyCEZvyfI1lcbSR9jhk/VudHqVQQ/EyQf3tX31R5EOGet2dPJ/a/W0mlzIwOdNjf3v1p7ysGf2+1m/PjxlJSU8L3vfY9/+7d/ixzbvXs3TzzxBA0NDfzhD39AkiRqa2tZuXIlN998Mx6P54TtR61evZpHHnmEN998E4vFEmkvKCjAZDJFso3PPPMMt956a+S4xWJh9+7d3HnnnTz++OOn9Ixn05nI+N0LHPzU50eB38myXAhYge8e55rbAGRZrgDmA/8lSZLITgqCIAiC8IX5PAF2v9vGy4/sZN0falj1HztoPTAYdY5E9HZ9A+0OYgxqJlySTVxiDBljzCy8fSyJGbFndOyfx9rrpGlPH637BxnqctC6b5DWfYPYhzzozVqyyhOizpckMKfoTtqn3qgJ72EYdSGo1AokSaJuW/eoa1wjPmLN4XV8SpWCaVcWUP9JT9Q5pqST31f45nnsnXrc/ujMuNsf5LF36k+p36NTPevq6nj77bf59re/jXwkdT1lyhTy8vIA2LJlCzfddBMAJSUl5OTk0NDQcMJ2gPXr1/Poo4+ybt26SCbx0773ve/xzDPPEAwGWbVqFTfccEPk2NKlSwGoqqqipaXllJ7xbPpagylJkjKBy4C/HPksARcBLx855VngyuNcWgasB5BluQ+wAZO+zrEKgiAIgnB+GepysnNdS+RzKCCz4bk67NZjGYA4Swxls9Kirmuq7kMToyKtwASSxMiAh3NJX+sIL//nTt56ah99LSOsfbKGtU/uZe2Te1nzX7vpbxth/Lwsso8EfwazlkvvrPjc4FUfp2H+rWUYzOHJWCq1gsmLcjm0sxddrJqE9NFZz8R0A5fdNY7L76nkWw9MJjk3joDvWMZPa1CRPyHpND69cC7osrm/VPtXcXQ6Zn9/PwAGw6ll3QsKCrDb7ZFA8LOuvvpq3nrrLdauXUtVVRWJiYmRY1rtkV9uKJUEAifPnJ/Lvu6Vkb8HfgrEHfmcCNhkWT76xjqAjONctxdYIknSSiALqDry/9u/3uEKgiAIgnC+cA57R7W5Rnx4nX7i4sOFWlQqJVWX5pKYEUvD9l7MyXriU3Qc3tOHY8iLx+Gn8qLMMz10ANxOPwOtI7idAeJT9SRlxeHzBRgecDNpcR4xBjUDHXbsQ8cC05FBD4d29NFc009iuoFL76ggLkFLUrbxuPfwuvxYe5007h6gv22EMVNSWXz3ePpbR7D1umnY0YtGq6JkRhqhoExHnTWyBjI+VU9GcTzmZH3Ut7mlP6lisNOOJElYsuK+UdNkhS8m3ayj8zhBXrr59GV36+rqCAaDUQHYUbNnz2bFihVcdNFFNDQ00NbWRnFx8Qnbd+/eTU5ODo899hhLly7lpZdeory8PKrPmJgYFixYwJ133snTTz992p7jXPK1BX6SJC0G+mRZ3vUV1uj9FSgFdgKtwMfAqJXWkiTdDtwOkJ2dfUrjFQRBEATh/GK06EbN5TQn60ZtMRAXH0PFnExKZqTRWWelr9WOwRRDap6JlHwTiRlnPnBxWN1sXd1Ew/ZeILzOcOHtY5FlmfeePoAckkktMKFUjt5IfrjfRVx8DO0HrAx2OKm8OAskidbaQWRkcsstxCVq6W4cpm5bD+ZkHan5JtLyjShUClqq+zGn6skfbyEpO5ZQCNwOP5ZMA9f8bBJDXU6UagWWzNhIpVM5JDPQ4WCgw4FKoyAlzxQOCIXz0k8WFHP/q7VR0z11aiU/WVB8Sv0eXeMH4a1Fnn32WZTK0duJfP/73+fOO++koqIClUrF8uXL0Wq1J2w/qqSkhBUrVrBs2TLeeOONUf3eeOONrF69mksuueSUnuNcJcmfLvl0OjuWpP8E/gkIADGAEVgNLABSZVkOSJI0HXhQluUFn9PXx8D3ZFk+cKJzJk2aJO/cufO0jV8QBEEQhG+2YCDE4d19bFpRj98bJC4hhgW3lZOSZ4o6L+AP0llvpXX/IEq1kup32yLHDGYtV/144hlfp9a4p4+3n9oX1Rafqmf8/Cw2PB9eR6WOUVIxJ5Pd77RGnVe1MIeaDR34veEv5ZMW5eL3Bdn7fjvjL85ClqG3ZYTEdAMJ6QaUKgXOYS+Nu/tRa5VUzMlgsNuJUilh63VjH/Kg0iiJjdcy9fJ84hKjt7Ww9jgZ7nPz1lO1hILh75WGeC1X3Due+FSR7TtXHDx4kNLS0tPW35o9nTz2Tj1dNjfpZh0/WVDMlROON5Hvm+Pxxx9neHiYhx566GwP5Qs53s9UkqRdsiwfd4nc15bxk2X5fuD+IwOYC9wny/KNkiS9BFwDvAjcDLz22WslSdITDkqdkiTNBwInC/oEQRAEQRA+S6lSUDwlldQ8Ix5ngNh47XE3FO+st7HuDzWMn59N7YaOqGNOm5f+tpEzHvgdr7qmtceFVndsPzy/J4jb7qN0Zhp1W8MFVYomp+Ac9kWCvvhUPWqNgs4GK7njLPS32elsCG+v0NM4zOzrinDavOz41FrI3pYRFtw2lpE+Nyn5RnzuAH5fkPgUPb0tw1GBX0e9lb3r2/C5g5GgD8Bp9dJ1yCYCv/PYlRMyvvGB3qddddVVNDY2sn79+rM9lK/N2aiU+TPgR5IkHSa85u9pAEmSlkiS9Osj5yQDuyVJOnjk/H86C+MUBEEQBOE8YErSk5JrPG7QB3B4Vy+yDJIkETrOTCif+8wXczBaRm8Wn1ZoJroGKRzc2k3RlBSu//cpXPeLyeRXWmiqDhfDMCXpqJyXhd6kpfvwMElZsZGg7yiVWklzzUBUGzIM97lIzDLg9wRIyTNiTtFT/UE7MlD/STdNe/oY7HLStn+AynlZOG2j11N+eu2hIJzrVq9eTU1NTdQ2D+ebM7LtvSzLG4GNR/7cBEw5zjmvA68f+XMLcGqThAVBEARBEL6II7FUS+0AxVNSOfjxsW0LYgxqXCM+HDYPsebRwdjXxZIdx7QrC9i5rpmAP0RCuoGpS/KQFFA8LZXGXX3ojBomXpJNQqohEtTGGNTM/lYhSBKSBN2Hh8kqTTjhfSQJ1Nror4NFk1Nw2Xy8+UYtyFA0ORmtQc30K/JpPziEY9CL3qjBPtTO2DmZuIZ95I6zsPf99qh+jBYdPncAjS7cv98bwNrtwjXiJTZBR0KaHoVSgd8bxGnzotIqI1tDCIJw+p2RwE8QBEEQBOFcVTgpmfpPehjqcpKcE8fEBTl0HbJitOhIzIhlx7pmCqtSzuiYDEYt4y7MIGOMGa87gDExhvhUA3JIJiZWQ8n0NJQaBfHJemIMx6Z/6k1aciqSsHY78HmCjJ+fjcGk4dI7Kmg/OET+eAtN1ccyfLY+N8VTU+hptCHLoFQrMCfroqZ+1n/Sy4RLsgkEQiRlxTHS66brkI3CSckgy/g9AbzOAGPnZGDrdZFdnogkgaQAW5+L5BwjAV+Q2o0dbF3dBICkkLjku2UkpMfSfnAIt91HR90QE+bnkDvOglIltm8WhNNNBH6CIAiCIJy3fO4ACpWESh2uDOhx+RnudaFQKjAl69DEqECWmHF1IV2HbXhdAZKy44hPM9B9eJiG7b1klydiOAuZKLVWRWp+dCEaSSGRkGog4SRr53SxanRF0RtU549PIqPIzGC3E3OKgcFOB/FpeuSgzFC3kwW3j6WnaQRjUgzt+4dG9dnTOMz4S7J598/7CQbC+/TtebeN0hmpFE9PY+OKBtKKTGSXJvDxK4cj1xVNTqZqUS5BbygS9EG4CuiG5+uonJ/NjjeaUaoVzL2xmJFBN03V/aTkGsNVWQVBOG1E4CcIgiAIwnnHNeKjaU8ftZs6MZi0VF2aQ6xZy/rn6+g6FF7nNmZKCtOvKiAQCNLbMkKsWYvD6iUYkGk/MITD6iV3XCIzripErR1dUv5c5/cGUSgllCoF1h4nO9Y1EwrK+I4UhelpGsbrCq/hcw376GywotWpKJqSSvPe6HV/pmQ9rmFfJOg7qv6TXoomp6I3akjLN7PrregKo4d29BGfaojKSh7l8wQJBcLzbMddmMmed9sY6nICoDdquPyeSiyZcaOuEwThqxGBnyAIgiAI5zQ5FM5KDfe7iInVkJB2/EACYGTQja3HSX+bg22vhTNMQ11OOuutLL63krxKC5klZmo2dNCwvZfCSck4rF4G2h1odarwtM/tvUxdkk9qgQmDWYta880J+kIhmf42Oz53gIEOO71NI5TOSqP6vXY66qwAVM7LQsowMNTlJKs0AUO8lo9eOkxsfAwzri5Eq1dRt7Ub+2C4OIveqMGcrENxnD0DNToVfl+QC24oJugLEvCHRp0TCsq4HX4USimq8qfBrMXr8qOOUaJQSJGgD8KB+75NnVxwfTEKxej7CucnSZK48cYb+dvf/gZAIBAgLS2NqVOnsnbt2q/UZ2xsLA6H4wufv3HjRjQaDTNmzABgzZo1jBkzhrKysq90/3OJCPwEQRAEQTintR0Y4s3/qyEUlFHHKJl7YzEZxfEYjNHTL609Ttb+z14yiuNpPxg9XXHalfnUvN9Oy75B9HEapl1RQG/zMAPtDra/0Rw5r7d1hAXfKyc130Rs/Jkr5nI6DPU4ObC5i9pN4S0pSqenUVCVRG+zPRL0Aez/sBNjko6ZVxeSnGekp3mYcRdlYkrS0X3YRt22HsbOyUAXqyYUlNHEqLD2ujDEazEl6xjuc0f6qpibSaxJS0KGgYA3SFJWLP3tx75kq7VKZBnqt3Yza1kRn7zehNcV3lqj6tJcPn7lMPkTknBYR1cA7WkaJugPofgGZluFr8ZgMLBv3z7cbjc6nY733nuPjIwzu2XExo0biY2NjQr8Fi9eLAI/QRAEQRCEr5Nz2MuGv9URCsqUTE8luzyRgx93U7O+g/LZ6eRWWNDFaQBo3T/EyKCHZF8wampmar6R3uYRWmoHgXA2aeML9Sy4bSzb3zi27kypVlA4MRkkCIZGZ67OZV2HrfS3Otj7wbHKmvs3d2EwaTGYNZhTddh63VRelIVKrcBh9WIf8uAc8dK0Z+BI9i+e/Zu7ANj6aiMKhcSUy/PY9EI9Gr2K2UlFXHD9GHqbRnCN+IhLjMGcpCMhw4BKrUSlVjLv1jK2rm6kdd8gCWkGymals/PNFjwOP8FgiG89MBmPw48hXstIv5vxF2ejM6nxjPhHPVPRpJRv5BTbfxg1f4cPfg3DHWDKhHn/DuO+dcrdLlq0iHXr1nHNNdewcuVKrr/+ejZv3gzA9u3buffee/F4POh0Op555hmKi4tZvnw5r7/+Oi6Xi8bGRq666ip++9vfRvp84IEHWLt2LTqdjtdee42UlBTeeOMNHn74YXw+H4mJiaxYsQK3280f//hHlEolf/vb33jiiSd4/fXX2bRpEw8//DCvvPIK69ev509/+hM+n4/CwkKef/559Ho9t9xyC0ajkZ07d9LT08Nvf/tbrrnmmlN+H6eTKJkkCIIgCMI5y+cK4LR5UWuVZJcn8t5fDwCQMzYRh83HQIeDw7v6aK4ZwGBSk1ZgYrDLwdQl+VRdmsuUy/Mom5Ue2dsOIDZeS8WcDOSQTOGkFCrnZTHj6kLm3VxKT/Mw7/xpP2//cR8d9UOEgud+AGgf8rDr7VZa9w2MOtZ12EaMXkVOeSLzv1NGZ4OVXW+3Uv9JDxtX1NPbNEJ2WTwlM1LQGzVMWpRL7jgLSOFpowq1gulXFzL3hhLkELzx//bS32Yn1qzFafNit3ojhXMAEtNjWXDbWL51/yRSC4x8/OphPA4/cYkx5JQlYkzUYcmMZaDDQWe9DVkOZxRt/S7KZqWHp5NKkDvOQs6483c/tW+8mr/DG/fAcDvhjR/bw59r/n7KXV933XW8+OKLeDweampqmDp1auRYSUkJmzdvZs+ePfz617/m5z//eeRYdXU1q1atora2llWrVtHeHv4liNPpZNq0aezdu5cLLriAP//5zwDMmjWLbdu2sWfPHq677jp++9vfkpubyx133MEPf/hDqqurmTNnDkuWLOGxxx6jurqagoICli5dyo4dO9i7dy+lpaU8/fTTkTF0d3ezZcsW1q5dy7/+67+e8rs43UTGTxAEQRCEc5bepCE5Nw5zsp6ephGyyxNQa5Rsf6OZWcuKeOup8F5zkxblYu1xoVArqJicyeHdfRze2QfAxbeWYbToGO53UzQpBZ1RTf0nPTRVDzD7W0U0bO9BqVKwc10zPk8QgIF2B+ufq2P8xVlodCqMiTFo9WrMKfqorQaC/iBIoFSdvcyU0+YlpywR+5CH9oPWqGOmZB1bXjqMw+pl8uI8Btqj1zod/LibebeU4bT5qH6/nWAgRFqhiSmX5bF9bTMBT5Dta5vRGzUUVCWDDM17ByLFX0xJOoqnpkatuVRrlCRlG6laoCa3woIkSSSmxxKXGJ46O9jlpLPOyt4P2gkFZfRGDRMX5lC/rZsJl2QjSRI+T0BU9TyXffBr8Luj2/zucPspZv3GjRtHS0sLK1euZNGiRVHHhoeHufnmmzl06BCSJOH3H8sUz5s3D5MpXAW3rKyM1tZWsrKy0Gg0LF68GICqqiree+89ADo6Orj22mvp7u7G5/ORl5f3hca3b98+fvGLX2Cz2XA4HCxYsCBy7Morr0ShUFBWVkZvb+8pvYevgwj8BEEQBEE4Z2n1amZeU8ThHb2o1BIpuUa2v9FMSp6R9oND+D1BJi3KZfc7rXhdAQA666yMuyiTuMSYI4Vb7FQtysVp9aJQSmxd3QiAlwBD3U6aqgeoujQ2EjVuV70AACAASURBVPQdZR/04Lb72bzqEOUXpGO3eiifmUFsvBZDvJbe5hH2vteOQi0x4eJs0seYo7Jfn+Zx+BjschLwhTCn6DAl6U/pvQT8wcj6O5VawZ732ph0WS56kwbXsA8IF2WJjQ+/AwgXyfmsUFBGrVGw6+1j1Ti7Dw9jMGvJLDWjNagxWmIom5mORj/6a6MpRY9Kc/wJZEaL7rjBm33AzZ532yKfXSM+9n/YSVJ2HLveakWjU7Hknko0YprnuWu448u1f0lLlizhvvvuY+PGjQwODkba/+3f/o0LL7yQ1atX09LSwty5cyPHtNpja36VSiWBQPi/B2q1GkmSRrXffffd/OhHP2LJkiVs3LiRBx988AuN7ZZbbmHNmjVUVlayfPlyNm7ceNwxyPLof29nmwj8BEEQBEE4p+mNGvy+ANljE+ltHgHC0zUHO8NVICWFFAn6jjr4UTfls9NRKBU07umj+v12cioScdq8UecdrTKpVI2uHKlQSZFKlnUf93DhTcW885d9EIJZy4r4cFVD5NyOg1au/OEEMorjR/XjsHrYuKKe1n3hL7Bag4ol94wnOcf4pd9FKCTTfdjGzrdacA37qJibicGkwWH1svnFQ8xYWoBGpyIUktEZNbzz1L7ItcFACF2cGrf9WJYke2wCbmf4s0IhkTfegjnFgN8XYNKlOZiS9YyZkkyMQYOtz0VqvpGepvDPQKVWMOnSnEiwa+120lFvxTXiI6M4ntQ8I6rPVEQN+IM4R8KBqSlZR+HEZCSFhK3XRcHEJIwWHSqNAr8vhCzLkS/swjnGlHlkmudx2k+D73znO5jNZioqKqICq+Hh4Uixl+XLl5/SPT7d17PPPhtpj4uLY2RkJOqz3W6PfLbb7aSlpeH3+1mxYsUZLz5zKsQaP0EQBEEQzhl+T4DBLge2PhdySMbvC+9Fl1NhYeebLSTnhvd162kaJrs84cQdSeGAUJKIVKH0OPwYTNGVQGU5XCm07cAQpTPSoo6Nn5cd+a19KCRj7XUTCsik5Btp/NSawaMadvQcdyi9zSORoA/A6wywY10zfl/wuOefTH/bCK//vpqOg1aGupxseqEerytATKyaSYtycdn9OEd8xBjU9LeMoNIe+6pXu6GD6UsLKZqcgjlFz4RLspkwPxv3sA+FSmL61QUM97vZ9VYLTbv7Ge73oFQqiDFoGOp20n5wiLQCM5fcVs7CO8Zy9c8mkVZgBsIVVdf8bg8fvtjAzjdbeO13e6Ke+ai+VjuSBOlFZvIqLVR/0M7ON1sY7nfj94XY+WYL29Y0sfZ/9mLtdn3p9yOcIfP+HdSfyeaqdeH20yAzM5N77rlnVPtPf/pT7r//fiZMmBDJ3H1VDz74IMuWLaOqqgqL5dh60ssvv5zVq1czfvx4Nm/ezHXXXcdjjz3GhAkTaGxs5KGHHmLq1KnMnDmTkpKSUxrDmSadi2nIr2LSpEnyzp07z/YwBEEQBEH4iqy9Trb8/TBt+wdRqRVMXpyH2+Gj5oMOLNmxTL4sD6/Hj98TYusrh6m8OJuRfhexiTr2b+rE4zyWyRp/cRadDTaSsuM4sKUr0j5zWSHb1jQR9IdISDdQOiMNTYwSvzeI3erBZNERCoU3P2+pGSCzJIFdb7VQPC0Va7eTvlY7KblGYmLVowKbynmZzFo2ZtRz7X63la2vNka16eLUXPuLKaMC0U8LhWQG2u0MD7jQ6tR43QHkENRt7ab9wLHtKiYuyCYuMYaPXjoc2UdPq1cxY2kBPm+QjoNWrD0uskrjyau00NdqJzHTgN8TZKjLhcfpx2DScGhnH7beY8GWUqXgWz+fhEIpseZ3e3DafMfe4zWFZBabsWSFs5b1n/Tw/jMHosZvStZxzc+qiDGEq656XX4OfNRFwBciNj6GgQ47MXo1oZCMSqPA1udiuM9N9+FhAC795wryJySd8P0IX87BgwcpLS09fR1+TVU9hS/ueD9TSZJ2ybI86Xjni6megiAIgiCcdaFgiL0ftNO2PxxMBfwhtq5uZNqV+YRCMn0tdt5/5gBls9IxWnQsu38SAV8I+5CH/jY7F1xfREedDfuQh9wKC0gy2epE4lP1UYHf7rdbufCmYlx2PwpJYstLhyLHKuZmMtjpYv/mTgDiEmJQKCUmLswhrdDEuidrgPBefzOvLqRt/yBHf3+uUEkUVqUc99ksGbGj2vIqLcTEHn8T+qM666288+d9TFqUy6YXGtDFahgZdJNfmUTO2MRI4Gnrc+Gw+aI2T/e6AgwPeEjJjSMlz0jBxCT83gBtB4bIKQ9Pma1+vw2jRYclKxaDWRsV9EF4auhQlxO1TsWkRXloYpTUbuqgp3GEmvUdmJJ16M0+9HEaAsfJXvrcAYKBYwkGvy+I0+bF5w5gTtHTtn8ock9JghlXF6KP00QCP61BfE09p437lgj0vmHEVE9BEARBEM46t8NP4+7R0yfddn+keIjXFUCpUrBpZT1+XwhLVhwJ6QZ8niAbnq+ns8FKzthEhvtdbH7xEDXr29HolFQtzEGrV6FQSGSVJqBUK9DGKPnk9aaoe9Vu7MAQH87A6eLUTFyYw0C7nQObuwh4g2SVHlm/J0P99h4uu6uS8fOzqLo0h6U/nkhK3ug1e64RL+oYJfNuKUVvDGe+UvKMJGXH4f9MMRmPw09Hg5XW/YMMdNr5+NVDFFYl43UFKJ+VQWKGgaoFOShUiqh7jbswC/vgZyosAsN9Lna93cpwvwuPw8/mVYc5sKUL+5CHpr39TFyYy0CHg7jEcMVTdUx4PZ5CKSEpJIyWGDzuAG/9Xy2bXqhnw/N1FE9JpeLCDHyeAB0HrdSub8fr8hOfpkehiF6PV3FhZlRGUx+nITEzjoMf9+Bx+qMCTVmGA1u60OjCwd6YKSkkHidgFgThqxO/ShEEQRAE4azTxKiwZMbSURe9HYFWr4rKZCkUEsjhSpAApiQ9ZTOT0Rs1mBNCmHRWdCVmxlblMTCkw+sMcGhHLyXT01CpFbTuG6Rhey+Lvl+B3zs6S2VMjKHq0lz83gBbXz0cqfTp9waJMWiYsjiPUEgmFJRRKGHm1UUnfKaepmHe/et+7AMecioSufDbJbiHvbTUDrFpZQOWzDhS88Pl5912H1teOYw2RkkwIKOJUWIf8lJ5kYmaDR30t4WLSzTST9GkFIzJOiYuyCGrLIHkPCNlM9MjmbKjkrLjaNrTT1+LnZyxAXIqEhnscIAU3gJiuN9F7JFAt2F7L1MuzyPoD+Fzh9dVpuQaeetPtYSOZO0C/hAfv9rI3BuLUSgVNO3pxz7oIaMkgVAoxLxbStn3YRduu4/iaalo9SqCwRBKZThwVygV6OM0SFJ4neNnOW1eEjNiufyeSixZsVFbRAiCcOpE4CcIgiAIwlmn1iqZdkU+r7VURzJh6UWmcBXOI7MF8yck0d00jFKlIC4hBtq3Q80qEnpqiC++DMlSBTufBlsr+sL5xMRXUjdQQOmsdD557Vh2L2dsIpIUzmiNDHgi7Uq1AnWMksFOBy01xzZDV6oUyMChndH7ctn6XGSVJB73eZw2L+/8eR+hkMycG8bQVD3A+mcPkjEmnuRcI801AzhsXhq295BeZGa4z01yVizDAx4OftRJfJqevHFJ+LzBSNB31KFdvYydk07x5NRImylZx4RLsqn/pAelUkHJjDTaD1ojU1Fb9w2y+O5KBtrt+NwB3HY/7hEfqQUmMovNxKfp0WiVrPvf2si2DzOWFkSCvqP83iAOmxe9UYN9MPzu7INueltGOLC5i4zieCyZsRzY3EXFhZn4vUGU+mMTzCxZscSnG5AkQCLyswUompxCUpYBg1ns3ycIXwcR+AmCIAiCcE5IyTOx7F8nYet1odYqMSXpGBn0kJgRi98bpLdlhP5WOwtvLydeaoW/fxvs3QBI7duhfCnY2qBzN3TuRjf1DrJNKjZ+ZGHaFfn4fUESM2JprxvC2uNi3EVZ7N/cibXbhcGsZfLiXJQKiQnzs9DolDRXD2BK0jHjmkKaPxUIHnWi/esAHDYvxdPSMKfo2Lq6kVizlpTc8N6DQ91OJlyShdfpZ+vqRmZfO4ZtaxopnZWGRquk6tJc9CY1iRlxuEa8VM7LomF7z7FtGGRGbZMQ9Ieo39bD3JtKAJkPlh+M2uJCo1Mhh2S0OiVb1zQDUFiVgkIt0XZgiIT0WHa93Rq1118wIKNUKQgGjmVc1TFKNDFK9n94bN2kLk7DwY+7kWWiMrZKlYRWF/1V02DSMv+WMuq39zDz6kL2fdiJa9hH0eQU8icmiaBPEL5GIvATBEEQBOGcEZ9qID7VEPkcl6gjI0eN2x0isySeWcuKiIuVof7DSNAXcWANzP4RdO4Kf65+AfPF5XhdZna/08q0KwuIT9HjGvHhtvtISDOQWZJA/vhkdHFqTEl6Wmv76W21M35eNrnjLFgyYolPNaBUKdi3sTMSGEkSlM9KP+4zOIe9BAMhDu3opWxWGhMuyaazzorD6qVsVjquER/xKQZ6mocpmxWeglpYlYzL5sOcog9vMaFR8e5f9uO0edHqVUxcmMO+jZ3Yh8LTRs0p0RvAh2QZU7Ke/tYR4hJjiE/VR/bbAxh3YSbOYR973u9ArVUwYX4ewUCI95+tAxmKJqVENn6PvM6Purjg+jFsfrGBgD+EWqtk8mV5SEqJgSNTRifMz8acrEelVuL7THl9rUHNoZ19GBNiSMg0oNGGv3ZasuIIBkI07e3nguvGEAqGaNo7ENkPUBCEr4cI/ARBEARB+PoEAxBwgzbui1/TewCGO0FjAFsLbP0DOl08utk/Bn8yvPwQpFeOvk5SRE0dRKVBoVJy2YJBFPkzQaVl3f/uRaFQUDAxCeewj5ScOHRGDZJCwj7oQavXUDItlZyKxMjaNIDUPCNX/XgCh3f1AVBYlUxK7uhiLrZeJ+ufryO7PJGRATemJB3rn6uLrCcc6HBQfkEGqhiJ9KJ4XCNehvvdDHQ66KyzotGpuPDbJXy4siESiHldAT55vYnpVxXg9wYZMzkFTUz0V7iBdgeWTAPmVD273mqlfHY62eWJBHwhNDFKWmoHmLokn4kLsulrsdPf7sA1PBh5X12HrZTNSmfH2pZIn/ZBDwoFXPhPpQQDwSNZRhlzip4l944nxqDGnKJDrVUx7cp8Plx5bEN7U1IMgx0O9rzbBsD0pQVUXpiFUh1+p0nZcYSCMod3h99n6fS0475P4R9LR0cHP/jBDzhw4ADBYJBFixbxX//1X2i1J972RPjiROAnCIIgCMLXo3svbPs/6K6GcdfC2GvAnHXya7r2hjN2cgisLSAHoOwK2PI72PFncA5C+zaIz4b4PLA2H7t23LVw6J1jn6u+gxRwY8oshmQTzTUDuEf8jL0gg21rjq35Sy8ykZAey75N4W0ccisSSc42Ysk6FqwqlArSCsyk5pvwugIMdDho3juAKVlPYroBSSHR3Wijp3GY7sPDZBaHK4CODHpGFZGp39ZNan4cHyyvi7RdcP0YskoSsA958Dr8pBWYoqqchgIypiQ9eeMsHE9SVhxbX23EaQtnFUcGPfg9QVprB4hNiGHiJTmkFpgYGfRwYEsXRZOTI4VrAMpnZeB2+Bh3USaHd/ah0amYcnkeSdlxtB8YorvRRnZZIpkl8ag0SuyDNuq2dmNO1ZNfmUR6kYnZ145hsNOBMUlHjF6FfdDDuIsyqVnfwbY1TeSUJ0YqdSqUCtIKzaQVmk/+90H4hyHLMkuXLuXOO+/ktddeIxgMcvvtt/PTn/6UJ5544mwP77wgAj9BEARBEE6/wUZ47gpwH1nz9f6DMNQMix4D1ad+e+8ZAYUynN0DaNoECTnQUwseK5iywNoKM+4K1/z/8LHweTv+ArN/DJ7h8AbSKeWQPDa8kXRyGeRdAHFpEJ+DHF+ArceJ3xNg5jWFfPhiQ9RQuw4Nk1mSEPncUjtIbqUlKvDrb7fjtvvCgZkzgDFJR0f9EO/+ZT+X/WAcphQd6/63NjL9MxiQ0cWpCfjC6+N0cWoq5mYeqQYqgSyhUEmEAnJ4T77awagN4cdMTSUlz0hv85HpmhLEmk+c9UjJNTL72iK2rWlieMDNlMV5aHQqiiYn0dtsZ6BjBGOSjvQiM7mVFtIKzZhT9Ax1OdHFqXE7fNRu7MRg1pJXacHnCdLXOkLRpBTMyXpKZqQy2OFgoMOBJEHD9h66Dw/TXDNA7YYOqi7NoXF3PwlpBna92RIJdlPyjBRNTuHQjl48Tv8X/usjnPvWNa3jid1P0OPsIdWQyr0T7+Wy/Mu+cn/r168nJiaGW2+9FQClUsnvfvc7cnJyKCoqoq6ujieffBKAxYsXc9999zF37lzeffddfvnLX+L1eikoKOCZZ54hNjaWXbt28aMf/QiHw4HFYmH58uWkpaUxd+5cpk6dyoYNG7DZbDz99NPMnj2b/fv3c+utt+Lz+QiFQrzyyisUFZ24au83kQj8BEEQBEE4/frqjgV9R+15HmbcDZYicA1B3Tpo3hwOBAvmgTEN0irg4/8HjeuPXTfx25BeBc5+WPoXeOf+8J83/RYMFlj0O7AeyeBlTQPXYLjAy9R/JmjOp2lXH+ufO0jAH2LSZblRRU+OCgWjq1c6rF5kWUYOyfS12QkFQ+x8q4XuQ8e2TJh7YzG9GSNsXFHPgtvK8LsDJGQYqJyXRU+TjelLC1BrVRjMGibMz2HbmsbI1hQGs5aqBTnsWNdCSq6R7Wubo+7fsL2HyZflRgK/aVfkY06LXtf3aRqdioq5meRUWBhod1CzoQOVWkFqgYmENAM1G9vZsa4VS5aB2deO4Z0/7Sc518ikRbkMdTuxD4UrdDptXvZvDhduSS0wEQqGkCSJ1tpB1DEqvC4/bqefynlZ5FYkMtjpRKNT4feGyCyOZ8dbLZROSwtvEyFJjPS7MSbp0MWpMVpE4ZbzxbqmdTz48YN4guG/N93Obh78+EGArxz87d+/n6qqqqg2o9FIbm4ugcDof7MAAwMDPPzww7z//vsYDAYeffRR/vu//5v777+fu+++m9dee42kpCRWrVrFAw88wF//+lcAAoEA27dv58033+RXv/oV77//Pn/84x+59957ufHGG/H5fASDo7d7+aYTgZ8gCIIgCKeX2wZqHUz/AdS+BPkXQmoFxKWDewh2/y2cyYtLhdyZoE8EQ1J4ewZTRjjQK7gIgn6o/Tvs+RtkTgZdPOx6Fhb/Hl6/KxxYZk8P95EzI1xxJRQI30sXj9cn07F3gPXPH4wEXD2Hh8ksjafj4LGgVKGSwlm4TzEl6bD1uxgZ8NCyt5/41NiooA9g+xvNXPhPJaz7Qw3WXhfzbi2j+r02rN1OcioSIQTV77Ux75Yyaj5oj9qP0Gnz4vcF0cQoCYWig04AZLBkxnHRzSWYk/QkZcd9bvETSZIwWXT43AHSi8x0Nlj55LUmFCqJspnpqFRKWvcN0nVoGNeIj5aaAboarGSXJZJaaKalZjCqv9yKRA7t7CU+zYBGp6JhRy8jfW7yJyQx2OnAafORVmCien074+ZmMtTlpGpBLs17+zn4sRMIr+XLrbRw6R0V4S04hPPCE7ufiAR9R3mCHp7Y/cQpZf2+rG3btnHgwAFmzpwJgM/nY/r06dTX17Nv3z7mz58PQDAYJC0tLXLd0qVLAaiqqqKlpQWA6dOn85vf/IaOjg6WLl163mX7QAR+giAIgiCcTr374bW7oWtXOFC74n9hpBMC3nB2rn0nJI2Bto9h0yPhayQJFj4Ke1+AvgOg1ISrc+57BSpvgI+eAKU2PKVz3DIYbIIlfwCfHXJmgeH4e+n1tQzR3+6ITLcE6Ki3MnlxHro4DU17+jEl6ZhyeR77PuwID0UhUTojDaVSgcfuZ6Tfjd6oxW33jerfZfehVEqkFZoIBWU+XHmsiEvj7n6cwz70Rg21GzsYGfSMut7rDKA1qFFrlcTGa3FYvZFjCekGuhttVMzJ/MKZsqA/RF/7CIPtDrR6FcnZcXQfshEKyOzb1MnUK/Jp3T+Izx1ArVXi9wbxeYIc3t2HjMyES7Kp2dCBHJIpvyA8ZXWww0mcJYb3nzkQ2U6iu3GYkulp9LfZ2fdhJ3NvLMY+5EFGRqVWoNGp0OhU+NwB+tvsOAY9FE5M/kLPIHwz9Dh7vlT7F1FWVsbLL78c1TYyMkJPTw+JiYk0NBybou3xhP89ybLM/PnzWblyZdR1tbW1lJeXs3Xr1uPe62ixGKVSGckm3nDDDUydOpV169axaNEinnrqKS666KKv/DznohNvQCMIgiAIgvBleEZg7Y/DQR+Es3R7ngsHbsiw8lp49+fhoi8fPnrsOlmG9/4dii8Nfw76wmv5xl4D25+C6XdB/Zuw/iFQqCE2KVwp1G0Fc+ZxhxIMhsIbn8vyqP32dr/TSvHUFCovyqR4agrb32gixqBh0qJcqhbm0Nc6QnejjVAwhNcZIBgIr8tTKKKzgnmVFjwuPxMX5KA3aph7Uwnzv1vOrGWFxBhU9DQOk5gRzhTmlCfwWUk5cRRNSqG70UblxVkUViWjN2konprCrGVFXyros/Y6ObSrl1cf282mlQ1s+fshWmoHGXfRsWI6Dmt4a4jG3X1MX1pw7HkkiEuIwdrjZNyFmcz/bjl5lUl01tvYu6GdoU7nsT0Ej2jY3kNuRSIehx9rtxODSU1qvhmP049SpaB8Vjpj52QA0NlgxWEdHfieLrIsM9Bhp357D417+hgZdH9t9xLCUg2pX6r9i5g3bx4ul4vnnnsOCGfpfvzjH3PXXXeRl5dHdXU1oVCI9vZ2tm/fDsC0adP46KOPOHz4MABOp5OGhgaKi4vp7++PBH5+v5/9+/ef9P5NTU3k5+dzzz33cMUVV1BTU/OVn+VcJTJ+giAIgiCcHo5eaD/yG3ZdPEy4CXpqoGIZbP4d+N3haZ2xSeFg79MCnnDm76hQEDSx4OgLr/vb+JvwNRv+Axb+B3TsCE8dPYGhTgfBQIi6bd1MWpTHzjebCfhCqNQKLv5OGV6XH0tWHHXbujEnGzi8sy/q+vzxSax/rp6Z1xQy1O3kwJYupl9dwL5NndgHPORWWqicl8W+Dzs5vKOXmcuK2PVWK267D6Mlhrk3ltB5yEowEMLj9OPzhaicl8mBLd2oNAqqLs3F2uOkdkMnloxYknOMjJ2Tgc8dQKtXR20l8XmsvS5qN3bQtm8oajsLW6+LMVNSIp/1cWr87iBjL8jk8M5eFv7zWNwOP85hL83VA+Hs3JAXU5KOT15rwtbrAhgV9EF4WunRH2HAH8KYpOf9vx6MXNNZbyWv0kLGGDPxaQa2vdbEtCvziTWf/umePY3DvPb76shG8+YUPYt/MA5T8onXRAqn5t6J90at8QOIUcZw78R7v3KfkiSxevVqfvCDH/DQQw/R39/PtddeywMPPIAsy+Tl5VFWVkZpaSkTJ04EICkpieXLl3P99dfj9YYz5g8//DBjxozh5Zdf5p577mF4eJhAIMC//Mu/UF5efsL7//3vf+f5559HrVaTmprKz3/+86/8LOcqEfgJgiAIgnB6aI1gzAhX2pzzU3j9HvDYQKEKZ+2KLwVk0CXw/9l77/i4CjPd/3vO9K4pGvXeJcuSey/Y2BgwHQIEEkgh+4MNm5AtIXc3u5vd5N5klyRsfiQ3YZMA2ZBGC7ZpNrgB7pa7rd6lUdf0Xu4fRx5ZyCSmJKGc7z+eOX3OjD+f8+h93+dBpYdYcHpfY5ZUMTyPqACtRWr5bN0xLRTH20Cpl0xh1n39bS9lwiXN52VkGTi1u5+GdQWICpGCGisDbW46j49SNi+Tojo7RqsWQYCOY1J8grPYRNgfwzsWQhDB4tRRtTSboy/1UL7QSWGtHVIphru9pBIpUik4ubOfwlobLQeH8I6FOfpyD6XzMpkY8AOg1SvpOzdO3epc8iqt6Ewqapfn0LC+EI1OidagAkBpeuch5iM9XkRRJOid3Y6aTKQQRYGlN5Si0atYdVsFyUSKzEIzQV+M5n0DzFlTQNEcOyVzHQS8UfyTkbSAA4iG47NaUauXZdN1YhRBFHAWm3EPhWbsA9B1Yow1n6xkfCBAy8EhSuY68BhDOItMqDTvzyNoLJrg8LautOgDSfAOdnhk4fcn5Pwc3/vp6glQUFDAli1bANi3bx+33347TU1NzJ8/nyeffPKi+6xbt47Dhw/PWt7Y2MjevXtnLd+9e3f6tcPhSM/4Pfjggzz44IPv6fo/6MjCT0ZGRkZGRub9wZQF1/wXtL4M+38oiT6QDFfatkPdjdPVvnX/CPseAZ9LyuPb9H9g61S1QKGClQ9I7p4bvgG/u2v6HAVL4cyzMP8uyKp/20tRaRU073cxf1Mhcy/LJ5VMEYvEmRwKcmbvALUrcznwfGe6QtawPp/LPlVFYDKKZzTEyV3SzJ9nJEjAE8Oep2fD52oRRQH/RJiAO0pGjh5broHscjMnX+2fYRAz2uujsM5GXrUVe56R/tZJRrr9KNVKcisysOUYUGmUWLTv/VEsFk7Qe3acsvlOmve70ssFAez5RjZ8rpZ9z3bgm5ozVKpEVt1WiW88TEaWkWQiSdPLPWmTmYVXFSOKQvr9yZ39LLyymEQiyaQrQF61Dc9wEL1ZzZLrygj7omj0qotem86oJhbx0rAuH+94mGPbe1lwVTEFNRkoVe/us/vdYSZdQQQBTHYt7tHZrZ1/ytZSGYmrS6/+kxq5LF++nJ6enj/Z8T+OyMJPRkZGRkZG5r0RC0umLO5eya2z9nopZ+9C1v0TnNsGTY9D+QbJuKX+Fqkl1D8MR56ANV+VRJ+7F049DROdEJyUqn8JwFEJK74Eaj0ULAPV2+faWTJ1rPlkJa4OD02vnIIUzF1fgHsoQMWiLI5t753RFnnitX7W310DArQdHQZAqRaJRZKIokDLgWHmXVGAeziMZzRIVrGZwVY3g21uskstrL2zijef6UgfLyNLtlmOZwAAIABJREFUj28igj3fyPiAn2Q8xbIbyyiqs2HPM731ct8TmYUm3MMhCmps1CzPofP4KIYMDXMvy2es34tCFNOiD6TWzM5jo5TPz2So08NAW4pNfzWH9qMjxGNJ8qutKJQCB7dIERPJRArPeIiSuQ5ikQQarUBelZXiRgcT/X7CoTgTw0GsOXomXdNVv7IFmcTjSVztHkL+KDXLcyhf6OTwtk5GeuxULMjClmt8R591cijASz8+xeSQdJ6CGitVS7M58kL3jO1ySi3v8m7KyHx0kYWfjIyMjIyMzLsnmYSTv4Ot90vvRQV89hUpSN0jVc0oXgMDJ8BeKmX4hd0Q8cKRn00fp3Cp5M750oNSFRBAmyG9vvYR6XVuI56AnglXAEVbAHseGCyS+At4Ioz1+4kE4liz9djyDAy2umk9OJw+RdfxUYrnOhAVYtp980I8IyGCnggbPlNLz+lxnMVmADqOjmDNMRCPpjjwfAfLbpBm/QZapYrmWJ+f3jPjLLuhjFf++wwqrYI5q/MYaJ1ArVVQuyIXa7YBhfJP46mXWWjiqnvrOfJiNwqVyMpPVBAJxLBk61BqRIY7vbP28YyGCAfjFM2xo7eo2fXLZuZtLKRuVR7xaAJHgZHcioy0MynAlh8cJxlPsfITFRx+sZ1FV5cQ8sfxT4bJr7aSW25htMfHUKeXojl2bLkGtv7gRPqcJ3f203h5AXlVVgZaPKRSApWLwZZ96eKv7ehIWvQB9J2bpGZlLg3r8zm1ZwCNTsnyG8vJKjG/hzsqI/PRRBZ+MjIyMjIyMu+eiU54+R+m3zd+Cnr2weX/Bi98RRJ5q78CA8dg9BxYiyBnHii1kqHLeeZ9Wgplt5VKYi+7QZrv2/olWPUA2EoYHdfw/H8dIRKQ7NedxWbW3VlF0B/l6Eu9DLRI2XyCKHD9A430t8wMkPeNh7FmS1UpS6YOzwUtggqlSGaBkYPHR+k6OUbl4mzG+vz0nBpjw+dqcRaZ2fdMB0V1diLBeFr0ncc7FiYeS7L2jipi0SSCQmDBlVIA+1h/gHg0ibPIhPgOTFsuRjKRJBKKo9Yp0wYwyUSSjCwdS68vxTceRhQFnKVmDm3pov/cJEuvK511nKqlWXSfGmd8wE/YH8Oao8dk1/Hsfx5FEAXq1+TzxtNtxMIJNAYla26vQq1RYszRMNjmZt6GQt58ui1t/NJyYIhlN5aRkaOn79wkLQeGZhjLnKf10DDFcx242t242t2E/VFWfaLykkXxwFu+U4CW/UNcdW89c6fmOI0Zb18JlpH5OCMLPxkZGRkZGZl3R8QnGblUboLxdgiMQcFiKbcvlYSN35Tm90QRFEoYPg0nfysFt1/7A3CdAv8Q5DTAgR/CaAvc8RR4bwelAQ78CDKrwFZBQmWm6aWetOgDGOn20t/qJhZJzBAEqWSKPb9tpWJBFp1Thi3ncQ8FcRQYKKi1ceD5DiYGAhgyNCy7voy9v20j4JYMTE681sfCq4q56cEFCKJALJJApVUQ8kcRBAEEZrSKgiQeq5fmkEymmBwK8MIPT0BKwDcRRhAFrvtSI3lV1nd9uydcfloODqEzqhFEAUOGmoxMPa2Hhkil4PhrfZACURRYfXslE4NSiHrv2QkWXlXM6T0DxCIJ5q7Lp3JRFtmlFs7tc6FUipTOd7LtkROQkmb89v6mNW2YEgnE2fPrFmqW5xBwRxnu8pBXmTHL7fPUrn4uu7Oa4S4vKq0CjWH23J/eoibsn97v7BsuapbloNIqMDt0fzSkvny+k8G3iO6SRqmKa7ZfWvSFjMzHFVn4ycjIyMjIyLwzYiEYOCJFKwgizLlJcu4stEkzfi0vwMH/C6v/Hp6/F5bfL1UBh6dytHxD8OwX4JbHIR6Dwz+R3EDX/iMMnQLvEJSvgwWfleIfBpuI5a1ltGd2rtZ4vx+jbXaFZ2IgQO6tFhwFRsb6JGdNs0NHQa2NtsPDlDQ4mLexAJVKiavTg2cslBZ95znz+gC2XD3e0TBGuxZnkYmzbwxSNMdO+Xwn7UenIyCySsyoNCKRUAyNToV7OEjJ3Eyi4TjWHCmMfXI4QMgfRW/WYM83oNFd3BDlYgR9UV577Bw1K3LY+9s2UskUjgIj1mw91mwDh7Z1pYVoMpli3zPt1K3K49iOXgbb3EwOBahckkVxvYO8KiuiKGB26MmvkvIFT+zsS++fSjHDJRMk8afSKBnrGye7LINk4i2qF8lhMxqWhHn5fCdBbxSLU4dnRKqsCqJA1dJs9j83PQspCNB1coyml3uoXZnLwquKMVrfPvKhuN6Oq9NJ26EREKBqSTZFdfZLvo8fJOLRBPF4Eu3bGOPIyLzfyMJPRkZGRkZG5tLwDYG7T5rP2/5PUHEFZBTAtgemtzFlSa6eK78iCUOlFozZ0Lt/9vFGWyQzF40Zlv61VCXMXwQ6u3SOWEgycFnyVyhEDaXzMiVTlgswO3RS/N9UBc6WY6B8oROVRoF/MsKS60rwjkotpRanHkEAv0dy5ew+PU7IG6VqafYMR87z6Mxq/JMRDjzfyYIrizn35gDr76rBMxaickkWWSVmRnp9ZBaacOQb2fbICW55cCE+IcLOXzQjigLFcx34JsKUNjrZ+YtzF7iIFrB4cwlq3aU9inlGgmTk6jmxs5/UlNtmfrUN/2RYOsZbdFg0nEC8oH0y5IsRcEfoPTdOdrkFUZxZWbvQlVOjUyCIQvo8ACqNgqI6G0qViNGqQRQFFCqRRGxaINYuz2Wkx8ecNXmkUnBoaxdLryvBZNcRjyYw2bUc3NJJMj593MrF2fScGieVgjOvD+IsNlO74u3zGU12HZfdWcP8jUUggMWhe9+iIf5cpJIpBjvcHH2xG99EhDmrcylfkIVBblHlW9/6Fr/61a9QKBSIoshPfvITlixZwsMPP8wXvvAF9Po/HNFxqdtdCrt37+ahhx5i27ZtF13f3d3N5s2bOX369J/8XO8XH67/KTIyMjIyMjJ/XpJJmOiQ2jcTcTBkglIHl/0TkIRX/nF6W4UKrMWw6m9BoYYr/0MyeGnfAXkLoP3Vmcc250FgXDqm2gCOatBd3PGy44ALs0NL8Vw73SfHUShFGtbnM9LrxT0cZNkN5YR9ETR6FQe3dJJKSRWmhVcVM9LjpaTBwcSgn6aXe2ncUMi+Z9vTVat9z7Sz8XN1mGxafBNTc4cCzN9YxK5fNgOSw2fQG+PF/3uKzEITthwDggjOIhNBT4TB1jgKpYhCpWB8wEfF4iwsDh2ndvUjiGDLNrD2jirJcObQMCde66NsfiY5ZRmX9DUolCLOQjOdR6XWVVuOgQynDvdIEINZzYIri1EoBTwjIVoODqE3q7HnGdDolUSCcQpqrJTNcxIKxEhEkox2+wgHY1gydVicOhwFBurX5uF3R4jHUyy4opCjr/SSSqYQFQLrPl2Ns9hMVonklhkOxLjq3npO7x3APxGhfIETZ7GJlgPD9DdPpDP/zr7h4uYHF6I1qOg7N05hrZ3MAhOekRA55RmodcoZERSdx0b/oPADUKkVOPLfX2fUPyejfT62PHw8/ft746l2YpEEC64sltqIP6bs37+fbdu20dTUhEajYWxsjGhUyqZ8+OGHufPOOy9J+F3Kdh9XZOEnIyMjIyMjc3ESMWkm78W/k6pvDZ+UzFkO/lgSatf/GOZ/WprvO/Oc1Np53skzlYTO3ZBdD52vw+bvguuEZOACUrWwdz/MvQ0aPwkm59tehn8yzBtPtbFgUxGxSJKFVxWTTKQY6fFSUGsj5I1CKoXOouHAsx3prPdUMkXTyz00biik++QYlYuyiUUSRIKxWa2KB57vYM0dlQx3eonHkmj0SoK+aLqi1X5kmJWfqODg852M9vqIBGPMXVfA+GCAkDdKhlPHmturePWxM0QCcWpW5DLS7cU3EUZUCpza08+iq4rJyNJRNMdOz+nxGbNuf4yMbAMjfX5K52XS3jRCw+UF7HuunfkbinjlZ2fSFb/cigzqVueSU57B4W1d1K7IxZ5vQGtS4Wp1UzrPyZvPttO8TxJbCqXImjuq2Pd0G3qzmnlXFPHa4+ew5ujT9zmz0EhJQ+YMUaI1qCistZNbmUE8It2voU4PLQdc6fsP0HB5AVqDinAgyuu/bWNySMr/M1o1HH2pm/mbimYcM79amoF0jwTxjQeZGAqRiCUpmmPH/g6jHz6ojPX7Z/3+jr/WR83y3A9V1c+zdSsj33+YuMuFMicH5wNfxnLNNe/6eC6XC4fDgUYj3QOHwwHAD37wAwYHB7nssstwOBzs2rWLe++9l8OHDxMKhbj55pv5xje+cdHttm/fzr/8y78QiUQoKyvjsccew2g0UlxczF133cXWrVuJxWI89dRTVFdXv+217dmzhy99ScoZFQRhVjB8d3c3n/rUpwgEpLnaRx55hOXLl7N7927+9V//FYfDwenTp1mwYAG//OUvEQSBl19+mS9/+cvo9XpWrlz5ru/bO0EWfjIyMjIyMjKzScSgc4/kqpmMS0LPVgTD52DFA5LpStP/wKnfSk6cG/4dTDnw3D2SSAQposGcB9c8DIPHYO6tUgafoIDBJjj+JFRvniH6YpEEokKY4fIYjyZJJlKE/TEGWiZnGLlEQnHmbyjklZ+eYcGVxenQ8fTHmJpVM9l0U69TF3XWVChFEtEER17qQVQI2HMNNKwvSFfSFEoRS6aG9XfXMDEYwD8ZYajTQ3G9HZNdQySQ4MUfn0oLsAO/75iKR8hFZ1IzMRhgYiiINVuP3qKh79wE5sxLNyNRaxSU1Nux2KWq50i3j9rlORx/dWYe4WCbm/q1ecSiCZZcV4YxQ42gkO5r7ap8PCPBtOg7f3+OvNBFSUMmg21uek9PADDpCnJ4m5TjZ88zotEriceSWDJ1WLMM6f2VSgVKpdQ26iw2c83fNHL4xS7CvhgN6wsoaXSkv1fPmPS7CHqjBL1SJSeVApNNy5y1eQTcEbQmFa2Hhug6MYbGoMKapUOlVvDCj05w3ZfmYcn88FdylOrZBjYanfKi7cYfVDxbt+L6+j+TCksV8vjgIK6v/zPAuxZ/Gzdu5N/+7d+orKzk8ssv59Zbb2XNmjX8zd/8Dd/73vfYtWtXWgx+61vfwmazkUgkWL9+PSdPnpy13djYGN/85jd59dVXMRgMfOc73+F73/se//zP0nU6HA6ampr40Y9+xEMPPcRPf/rTt722hx56iB/+8IesWLECv9+PVjtzDtXpdLJjxw60Wi1tbW3cfvvtHDlyBIBjx45x5swZcnNzWbFiBW+++SYLFy7knnvuYefOnZSXl3Prrbe+q3v2TpGFn4yMjIyMjMxMEjEYOg1KNWz6Dpz9PeQ0gtYOJaslt82JDihbB+v/BXb+m2T2MtoyLfoAeg9Ilb3guDSDd+RnM9erdGCQRF/IF6Xr5BindvdjyNAwf2MhOWUZCFOzZMuuL72oYHMWmmhvkqqIqWQKlUYxI6NPmn9LYcnUEvJHqV2Vh6gQpqpQ0xW32lW5aI1qUskUWrOKojl2dvz8bHp9frUVvTmbN59pp2KhE51JxXi/n51PNLP4uhJJyLxlzq7z+Cj1a/J446n29HtbroHlN5dz5f9XjzXbwDvBYNGQSqXY+oM2KhdnYXboOLa9b9Z20XAC33iYRCxIdyDKkmvL0hEHrnb3rO29Y2EqFmkI+aIYrOpZ6zOydLz5dDtjfX5K5zlYeHUJmRdptVQoRApqbGSXWUjGU2j004+ZerOGykVZNO8fmrFPboUFZ5GJg893UtKYiVqt4PTrgwx1eCibn0nQG8Xs1JFXYWWs3/+REH7OIhP6DDVBdzS9bP4VRXjHQrhHQxgs6g+8Q+nI9x9Oi77zpMJhRr7/8LsWfkajkaNHj/L666+za9cubr31Vr797W9z9913z9r2d7/7HY8++ijxeByXy8XZs2eZO3fujG0OHDjA2bNnWbFiBQDRaJRly5al1994440ALFiwgGefffYPXtuKFSv4yle+wh133MGNN95Ifn7+jPWxWIwvfvGLHD9+HIVCQWtra3rd4sWL09s3NjbS3d2N0WikpKSEiooKAO68804effTRS7xT7x5Z+MnIyMjIyMhMExiDc1th579LGXzLvwRL7oPQJEQmYfs3IDH1wNr+miTkyi+X3DfH22Yey+AAWxm4eyCjGNZ8FfZ8Z8q0RQdXPgRaKWi7vWmEvb+WHpbG+vz0nZngpn9YgMWp48DvO2g9NEz5AidVS7NpOSCJB5NdS2ahiaGpgPLm/S4Wby7h6Ms9hAMxdCYVK2+pIBqOc+D5TuaszodkiuwyM7bcKlztbqKhONZsA22Hhgm4IzRcno+AwImd/TM+Sn/zJJWLswj7Y5zaPTBjXTKeQm+cLZi0eiV9zTNz5yYGA8RCccoXzM64uxSC3igTgwHMDh2xSIL8KuuMvMJFm4tpPzpC39kJVBoF9WvzGe314RsPoVSJmOyzHTOzS82M9fuIhhNTlU0tnilDHLVOSXaJhY4pcd15bIy8SutFhd95VGoFvOV2KJQiC64sJh5N0t40gs6oYtWtlWSVmjnxaj/OYjNHX+wmmUxRszybFTeX0/RKDyF/jOqlOeRX24hHExc/4YeMDKee6788j66TY3hGQlicOs6+OYh/IsKa2yvZ+fhZ1t9dQ3ZpBkFvhEgwjt6snmHA85cm7nK9o+WXikKhYO3ataxdu5b6+nqeeOKJWcKvq6uLhx56iMOHD2O1Wrn77rsJv0WEAqRSKTZs2MCvf/3ri57rfEupQqEgHo9fdJvzPPjgg1x99dW8+OKLrFixgldeeWVG1e/73/8+WVlZnDhxgmQyOWPd+fNc6rn+lMjCT0ZGRkZGRkZi8BgMnYFtXwatRWrf9Lok4WYtgqh3WvSdp2efNNvX/ipUXgmnn5aWz78LStfCeCu07QCVHpbeC1d9F5IxKd9v/w+hciMhf3SWW2dyyvkwmUzSemgYW64BlUZBVqkZe66BaDhBOBBj729bWXpd6ZT5SpSjL/dQtSyb3HILaq2S9iMjdJ8eQ61Vcmx7D1d8YQ5HtnWjNaoYbHOj0ihmVKHyqqw4i8wcf3V2JS0WSaAzqWbk12UWGplwBSidl4nWqJqe2xOgcUMRO35+ZtZxxEsMK78YGp0StVbBxGAAW66BvGorolKg9+wEBbU2PKMh+s5OpK+36ZUe1t9dg28shKvTg96kYvXtlRx4roNoOIEj30jZPCf7npWqkv3Nk1x171z6W92oNCLRYJyDW7tmXMNgu4e5lxW842vPcOpZf3fN1PelwJChIZlMoVSKnH1jML2dxWlg95Mt6fendvcjKgooW5j5bm7ZBxK1TsmZvVKuolqrpHJxFsmk1Pq64uZyTu8d5PirfWSXWuhoGiGZSLH2jmoyCz8YpjbKnBzig4MXXf5uaWlpQRTFdBXs+PHjFBVJM6Amkwmfz4fD4cDr9WIwGLBYLAwPD/PSSy+xdu3aWdstXbqUv/7rv6a9vZ3y8nICgQADAwNUVla+42vr6Oigvr6e+vp6Dh8+THNzM42Njen1Ho+H/Px8RFHkiSeeIJH4w3+kqK6upru7m46ODsrKyt5WnL7fyMJPRkZGRkZGBsba4Fe3QuMd0vslfwVnt0J2HUR9cPoZKLsMRAUkL3io0VkhGoCy9WAvh8AIOGul2IenPyMFtdXeIM32Hfm5tI/WDGoTNN4OOiupQEqqEr0FQRCIhBIs2lyCezhIz5lxAt4Ic1blceD3HUy4JKMQtV7J6tsqGR8IkEqlsOUYGO33o9aJ5NdYSSHNsmWVmIlHEoz1+6lfm0/XiTEiwem/vudX22g9PMTEYICc8owZbZEKpUg0FGf+piJ6To4z1u8nryqDsnlO9v62BVGUgs+DnijxaAKDVYN3PEhJgyNdLQMwZGj+YLXsj2HJ1LP6k1UcfL6ThvUFxKNJYpEkCzYVYcsxsOfXrbP2CbgjHHmpm3gkmb6GTX81h1QK+ponSCSTzN9UjNmhJbcyA4NZg3fUhUIpEA0niIVnPsRmFb/761eqFFic0+2aoijgHZ9u/1UoRSKB2aY3rYeGqFnx7kXFB41UMkXIH8NgUVO5KJsjL3WTTKRQqEQWbS6h79wEQU+UjqZRll5fypEXutnx8zPc8Lfz0ZlmV5f/3Dgf+PKMGT8AQavF+cCX3/Ux/X4/999/P263G6VSSXl5ebr98Qtf+AKbNm0iNzeXXbt2MW/ePKqrqykoKEi3cl5su8cff5zbb7+dSERymf3mN7/5roTfww8/zK5duxBFkbq6Oq688kpcF1Q377vvPm666SZ+8YtfsGnTJgyGP9zGrdVqefTRR7n66qvR6/WsWrUKn8/3jq/rnSKkUqk/vtWHgIULF6bOD1HKyMjIyMjIvENOPwvP3yfN7L38oNSWKQjQ9brkutn0P1C8HAqXw+nn4MST0n6bvgMkwV4pxTl4ByTRt/t/zzz+6r+DAz+B638EaiP0HSCWuYC+cA0ai4nhLi/7n50O9tbolaz7dDW2XAM7n2jG1eFJr3MUGFl9WwWe0TDxWJLWQ0PoTWr6zk4giJJYSSVTrPt0DXt+1TIdRi7AFZ+vY/tPz1C3Og/3SJD+c1KbZFaJmQVXFhENJ+g4OkJJQybdp8boPjFGRo6eJdeWcmhrJ+P9AerW5FFQZeXoyz2UNmZybHsPsUiCpdeXMT7gZ6DNjcmmoXJR9pSxi5/uU+Nkl5qpW5WHPe+9uVMmYkkmXH6CngiiSiQSSBANxdAaVRzb0cfQBfcKYO0dVTMqaAA5ZWZseUbKFzhJJlMYLGpC3hhN23sJB2IsuqqYl//7NFffN5fXf9uGezgo3adiE5fdWY39fYpTcA8HaT86zMEtUlVRECQBffiF7hnbOQqMXP/AvA9Uu+N7IZVK0d40giAI7PjpmRmmRCqNgjlr8tJVcEeBEZNNS9eJMW752kKcReZ3dc5z585RU1Pzvlw/vP+unjLvnIt9p4IgHE2lUgsvtr1c8ZORkZGRkZEBlRHWfV1y8MyaA4IICg003AaHfgqrvgJjreA6Lrl43vqkNNN38jdStS8/QwpuL1gmmbi8laHTULIKOnZCyWoSWgcvvmJhcrSPeRsKUKpENny2Fu94mJA3is6sRqVREI8mZ4g+e56RkrkOtv7gJLFIAotTR8O6ApKJJGqtEpNdSzyaRGtUEQnEpkUfQArOvumiamk2Z18fpLDOxqLNJRitGsb7/Qy2uhnu9rLpC3PQ6FUU19vwbiwCMYXZpmP1rZX0np1krM/HK/99GpVWSXG9neJ6O0FfFKVagcmuJq/SSiwSJxyIEfBEyCo2U74wE2u28X3JaVOoRDILpYf/kV4vW/7rBEzlFq68uZyxPh/xqPS586oyEMXZ50wmIa8ygx0/O8vNX1tIYCLMlv86no5i2PPrFjbdMwdXu4fVt1UQCcZRqEQceUZM75PxSCKRpGl7D2qtEkeBkbE+P0abFmu2gaXXlxL0Rmne5yIWTbLwymImXAHsucZLDr3/IOMZDeEdC6FSK2Y50UrOttPtwKlkCkEQUGkUaD5An91yzTWy0PuQ8cH59cjIyMjIyMj8+QmMQccu0Bih6RdQf4s0m+eolAxb9j8CCz8LT90lZfMBFK+UjF9K1kiB7SEvRP2gs0lun/mLof8tXTj2cqkqaM4C3zDHhxYw3Odn8eYS9j3XQTIuPfxWLHIiIKA1qsgsMhPyRhGVAg3rC8jMN6HRK/F7IuRXW+meMsc4+8YgDesLCHginLsgqmDJtSXUrc5FpVHgaveg0SsprLUT8kdZdlM5kCIWStBzepzOY6MsubYUa7YenVGN3x3hjd+10XlcatPMLDJx+V015JZbSCaS5JRbKKy14Sh4a+Urg1gkjmc0RDScQGdUYbBo/mRixZ5j5PK7a9nz6xZi4QTNB4a45v4GwoE4oigQDkQJ+WKIojBDYJQ2ZtJ2aASTXYt/Ikx/8+SM/L2AO8qB5zu58R/mo9FKVbaQP5r+nt4piXiSoC+KSqNAO1W1C/tidDSNEg3FqV6WQ82yHFIp2PmLc8RjSfRmNevuqiGZSLHv2Xa8Y2EaLy9g4dXFaHQf7sqfdzRI57FRCmvtiEphxn1V65QkL/iDRfmCLI6+3M3q2yrfUQSIjMxbkYWfjIyMjIzMx5lTv4OXvwZr/5ck+nZ9EzQWybRlzo1QvAp2f2ta9AF0vyGJvkRY2tfnAnsZLLoHXv0XuPwbknnL5JQpSNYcqNwkicPxDlLnttE7+e9ULMzixGt9Mx562w6PsPmLc8mvsaFQiKg1Cq79m0aO7ejl2CtS61teZQaFdTZyyzPY/1wHY/1+VBoFvWcm0sfRm9WodUqGmkZxDwUprLNRsSiL7ReEnWcVm7DmGeg8PkrtyhwmXAHq1+TReXwEvzuaFn0Aoz0+zrw+yLjLj8GswWTX4Gr3IIgCQV+U4S4vI90+ShockiB8n1oh/xDRUJzRPh+pZIorPl+HziQFo+vNkovgQOskE64oiXiKdZ+uxjcZZqjDS8WiLE7t6ifoi5JTYUGjV110xlKtVSIKIrFInO5T4+x/roNYJEHj5QVUL8vBYLm0sHH3cJCjL3fTdmSEDKeelbeUk1dlRaVVYM814Orw0LzfhSWzlINbO9PfT9Ab5c2n2ll7ZxWiUqpaHn+1j5LGTHLLM96fm/gXIhpOMtLtI+SLsfjqEmkGM5pErVWw+tYKBlonKai1Ur0sB5VWyfUPzMeeb3hfKsYyH19k4ScjIyMjI/NxxeuCvf8pvdZZpfbOdV+HwCgk4pIANDrBNzR730QU4mFJ9AGMd0jVwYbb4JWvwS2PS8eIBcGUDfEYWPLBWoxgK6PSZcPnAf9kZNahI6EEiqlWt4A3Qv+5SXpOjafXD7S6cRSYGOnxUjbfiavDTTQcR1QIJBOSaqhblcu+ZztIxCTBet7IpajOTs9p6VjD3T5qV+VhtunIKbcn46yjAAAgAElEQVSg0ijZ/ctm4rEk9rzZ5gyDbW4MVg2th4bpOjFG4+UFTLoCHH6hm8khaQau++QYNctzWH1b5UWDut8v4rEEJ3b2cegCx835VxSx8Kqi9PuAO8KB33emK3lF9XYysvWEAzGGu73ULM8htzKDDKeOZLUkxC40cll4VTEqjYL+5gm2/3TanfTA7ztRa5XUr53OMkskkunv7EJi0QT7n2un8/gYAOMDfrY+coLrvtSIqBRZcn0pLzwite3GY8lZWYi+iTBjvX7mXlaQjvsIeaNvPc2HDq1BegT3jYc5vXeAeRsKMTm0mKxadj3ZzMKritEZ1SRiSSx2Hbbcd5b5KCNzMWThJyMjIyMj83FFEECYEiemLFBq4Zl/hYhvev2ntkDFRmjbfsF+otQKqlDDZf9LCmrv2AmeftDbpDnBkXMgqEBvAUMW5MwBpKD2lLaUwswkPWcmyCw0Mdo7083OckE7W9ATZaTHO+vSpWUCliwdVcuyiUeTNKwvwGTTEg7ESCZS0kNzpo76y/LRGlT4JsIYLGpEpUDXlBCJBGPkVVnJKbPQcnCIsX4/SpVI2fzZ0QGZRSb6p3L5YpEEqRTEIsm06DvPuf0uGtYXXNTExT0cxDsWQmtUYc3Wo9K8u0cx90iQw9tmxiw0be+hbH4m1mw9kVCcN59un9G+2XNqnOwSC4l4ksI5dmpW5OIoMCIqRBwFJm74ynx6z4wTDsYorneQVSLNEfaem+CtnN4zQOWSLOLRJN2nxmjeP4Qj30jtylwyL2h/9Y2HcRSYsOYYUapFuk6MMtLto+/cJEde7Cav2so19zfg6vBgzZkdzq43S223Nv2U8BHA7Pjwtzva8w1ULcmi5eAwFqceQRSkirYAq26p5MSuPkZ7fJQvcDLc7aVsnoOskg93lVPmL48s/GRkZGRkZD6umLIl986X/h4UOhhsmhZ9IIWK7f7f0HC79L59B5hyYf0/S2YwYTfs/jbUXAPVmyXxl5xqCXXWSv9m1YGthGgoTueJUQ5v60IQBBZcVYTZrmXlJyrY8+sWJgYCUpvbbZUzqm2xSAJbroHeszPFhz3PSP+5CYrqbAy0ujm1u58Fm4oRFQJqnRJLpo7qpdlYsnQEPNK83nnK5mdSUGNjpMdLUb0DW7Z0vvOVpHgsSdgfo6DGRt+U6HHkGzFYNPjGp+3rJdOUi8y8pSSBpzOr0Jum2yH7WyZ58UdSdQtgwaYi5l9RdMnzf6lkiomhAJ7REIIgMMuYPQVDHR52/uIcS66VzFHeisGiJqvUzJw1+ag1MyuSmYWmi+bEGcyzWzr1GRrG+iQBd/SlHkA6d9vhYW766gKsWQZikTjn3hyckYk4/4oiIkGpOgsw0DxJX7mFzAITAXeUeRsKOf5qL6kUKNUiy24o4+TOPuKxBBq9kjW3V30kql+RQAJBIbD85jKUKkW6mgkw2ucjFk7QsL6A03sHiIbiRENxNAY1Gc7Z4lhG5lKRhZ+MjIyMjMzHmZxGKZIhMAzR4Oz1UT+0vyZl8eXMhYgfvIMQOgNqA9z8GOz6Fsz9hCTyml+AK/8TjFnSnJ/RAcBAm5uu42PMv6IIo1XD2X2DuNo8VC/L5orP15GMpxCVImqtIj3HlIgn8I6GcRabcRaZGOmRRKk9z4BGr2LO2nzisRRHX+ph8bUlJJMpDm7pJBKMI4gCizcXo1IrOPJCz4yP1NE0yurbKlm0uSQt+gCySizp12deH6S43s6Gz9ZismsJeqO8/Ojp9HqzQ4u9wMhwpxtLpg7P6HQWXXG9nVO7+4mE4tSuyAUg6I2w83/OpUUfwNGXeyicY7/kebX+lklcHW4MFg0Wpx6jVTOjVVZnUuEdDzM+EODM64PklmcweEEWoSBI0QC2nHcWJ+EoMKI3q4nHkhTNsQMpcisyCHpjHN8xM+g+Eowz3u/HmmVgwhWcIfoATrzWx9IbShnvD6SXtRwYxpFvxNXhYWLQz6KrS0hMtewmEgmW31KORq9i4VXFmN8nR9G/NKIC2g+PkFlkmtESLAhSXEdJQyYHfj8db3Lm9UGMNi0Lryz+C1ztnw+FQkF9fT2pVAqFQsEjjzzC8uXL/9KX9ZFBFn4yMjIyMjIfV0bOwW9ul2b6ADZ+U3ryvLCUVHcDDJ2CQz8G1wmp2vfmwxCeilgQFXDtD6UQ9+w5Us6fQgV586V1U4T9MUL+KLufbEFUCNSsyCWr2Myx7X0olCK55Vb2PduGezhEcYODxssLsecaaD08RNWSbBZcVUwykSKVTElGHymBtsND2HIMKNUiKrWCoy/1pAPZU8kUB7d0seGztTMjHaYwWjXklElCL5lIMtrnxz0S5LJPVeObCHNyZx+2PAM55RmYbFrGB/0su74Mz2gIk12LyaYh4I7Qd26CulW5+N0RRnv9ZBWbiMeSnN4zQCQUp2JhFiqNgnAgjm8sPOs6Au7ZM44XwzMWJBZOoNYqaT86wnCnhxW3VNC838VQp5fMQiNVS3M4+HwnAD1nxllxYzmCQmCgZRK9Rc2aT1ZhyzMScEcYH/CDAKRS+Cci6CxqnEXmWYYt4WCMA893sPDqYhKxJKf3DiCKArnlGag0CkSFQCI+81qFqfiISHB2EHsinkSlVtC8f9p9Nb8qA41OyUi3F/dwkLE+f3pd/do8Shsy0ZkuzUjmw4LJpmPh1cW0HBjCnj/92VIpScC/tX0Y4NybLmqX56C/RFOdDyM6nY7jx48D8Morr/C1r32NPXv2zNgmHo+jVMoS5t0g3zUZGRkZGZmPI/EYtG6H4Bhkz5Xm8sJeuOEncOQxiHih9npIJqDqakns6azgH5kWfSCtP/kbWPV3oDZDy4vS9heIvmQiiat9Ele7Z+p9ijN7B1hybSndp8bRmdS88KOTaYHWfmSEsD/GZZ+qZs6afF559DR5lRlYnHo8I0EWX1vK0Re7QYCJIT+rPlFBOBinZkUOntEQLQemzWgC3ijWbP2MB2mVRoH1gkpff8sk2/7/E2m9m5Gt54a/nY8915gWMQICB57vwJghzRDGIglEUeC6B+aRiCVIplIIApzb50qLT5NNm25p1JvUOPKMjA1MixoAk10766sZ7fMx0DJJIpEiv9JKZoERV7ubicEgfecm0sJoz69bKZ3n4Kp764lFEuz6ZTMVi7LS4q3z5CgbPlNHPJpAVIqE/VH6zk4wPhCg+9Qo9WvzGevzIwgCQV+MtsMjrLq1Ap1Rnb4W71iI0R4/RXVxDm7pTC/f8+tW1nyyisbLC2aEresz1DjypYqi2aGbZRhjsmuJRaffWzJ1zF1fgFqnJKvEnA6KP4/OqGbvb9pYfVslOpOajwqCKFC7Mg9rtoFYNEHXibG0EVHP6TEKau2z9jFaNZzY3U9hjQ2zQ4fJNvu38+ek9eAQ+5/vwD8RwWjTsOy6MiqXZL9vx/d6vVitVgB2797N17/+daxWK83NzZw8eZJ7772XI0eOoFQq+d73vsdll13G448/zpYtWwgGg3R0dHDDDTfwH//xH/T09HD55Zezf/9+bDYba9as4etf/zobN2583673w4As/GRkZGRkZD5uTHRD5y5IxmDDv0vRDUqNlMk3eBwKl8FEJ7z5X1KrZ2YNLL4HXv+u9P6tBMfBMyBVEMs3SNW+CwgHY/ScmW0QEvBE0OiVCIIwqyrX3zyJdzREYY2NTV+Yw4mdfQTcEeZdUcThFzqxOPT4J8OotSp2/PxsWrTllFuoWpqdFn9KpUjtilw6T4ziavdgzzOw+vYqMrL0xGMJPCMh9j0z0wTFPRRkcig4I5LBnKmlZnkuZ98YTC8zWjXoLSpefrSF8vlZjA/606JPVArUrc5LC0etUcXaT1XzyqOn8U2EUahEVt5SPssAZqTHx++/15RuCRVFgc33NzDpCqJQiTOqYalkio6joxRU29DolSy7sZyTO/vwjIQQFQLzNhaCkEKjV7Lv2Y70PdFb1Gz4TC2HtnWhUisYG/BTuSiLojl2Jl0BdBXTAkupVJBVYqavefb313d2nOU3lmPLNdJxbAR7rpHiuXYsmdIcWoZTz9X3zWX3L5txj4TILDKx9pNVWDJ1ZJdYEATQWzRpAVO3MpfRHi8TLkn8lTQ48E2EaT86Qt3qPPKrPjrCD0BnVFHaKJkI2bINDLa7ScSTpKbaXE12bXqmVFQKlDZm8ubTbXiGg0QjcVbcVIE995217b5ftB4cYteTzcSj0v9b/0SEXU82A7wn8RcKhWhsbCQcDuNyudi5c2d6XVNTE6dPn6akpITvfve7CILAqVOnaG5uZuPGjbS2SnOSx48f59ixY2g0Gqqqqrj//vspKiriq1/9Kvfeey+LFy+mtrb2Yyf6QBZ+MjIyMjIyHy8CE9D9OugdoDXD05+dXpdKSQ6evfvAUSEFuB/5GYyeA2sRrHxAquQd++XMY86/CwaOSALyzqelVs8LUGuVZBWb6ToxNmO5zqQmGk6gMSrJr7YiiAIDrZMk45JYSSRTxKIJ8qut2PMN+N0REtEUGU49BosWnVnNoS2dM0Sbq91DQY0NURRYdkMpxQ0O3MNBHIVGNDoVJrsWrUFFOBjj+I5eIsE4/ou0W4YDM9sUlSoFC68uJrPQRNuRYXLLM6hYmDVl3iLQ9EoPjRsK0+2o9jwDnpEgOpMKZ6HkjplVbOamry7ANxFGo1OSMeXmeCGdx0dmzAEmkylO7+lHa1Zjy5baWs8/bJ9HoRSIhBN0NI3gGZFmDZMJafYxpyyDRDw5owoa9ETpPjVG7QqpRbVmRQ4dR0c4/mofKq2CdZ+uobTBgagQsWTpKF+YRf9bnD1zyiyULXCi0ioorLWht6iYdAXoPjmOZzREdpkFg1lDXqWVG/9+AeFgHJ1RhdagIplMkUqlGB8MEO3wYDCr0RpV9LdMsnBzCf6JMPFIEkEU6DoptSGfF9QfVTILTdhy9bzwo1P0nZ1AFAUaLi9ApVagnDLhadreQyoFPafHmbM6jzOvD7LqlopZv6E/B/uf75j1O4xHk+x/vuM9Cb8LWz3379/Ppz/9aU6flmZrFy9eTElJCQBvvPEG999/PwDV1dUUFRWlhd/69euxWKQ27traWnp6eigoKODzn/88Tz31FD/+8Y/T5/i4IQs/GRkZGRmZjwthL7S8AO5uyJoLx56cXpc7H9R6eP6+6WWFy2DOTXD6GRg4CvEIZJTA5u/B0V9A1Afz7gJLASRi0LwVRCVBT4SxgQDRYAydWY3OrGLxNSW4OjyE/ZKgyq+2YrJr2XRPHYlEikQ8STKRYvHmErpPjlFYZ8c7GsIzHOTM64PEo0kqFjkZHwjgHQ1SOs9JVomZIy92z/qYWoOSa/6mAWepGbVaick6uyVupNvH0Zd6sDh1lDZmcu7N6ZkzBNLtihdismqZszqPOavzZiyft6GQVx87y+FtXYiigEItsmBTMbFIgklXIC38AAwWzR8MPg/5Z8/FhfwxMrL0KFQijRsKOXJBa2VJgwOFUoHJomawzT1rX+9YEN/kTHfPgjorKq2S1544l15WszyH7DILQx0edvz0DJ/4p0XYc40oFCIVC51YMrX0nB4nEU+yaHMJ4/0+Xv35WQwZGpbdWIZ/MsL+Z6fNSOZfUcSizcUoVQp0JnW6TTMeTzDa42NyKMjeX7WSTEqqPb/aSmGdlR0/O8vym8o4/EIXCALzryhivD+ANevj4GYpkJr6K0YymeLY9l4Aalbk0HtmgqBH+h7NDh3+yQju4SDxqZnJPzf+iYvPpr7d8nfDsmXLGBsbY3RUEv8Gw6W5uWo00/+/FAoF8bj0R4NgMEh/f790nX4/JtNsB9uPOrLwk5GRkZGR+TiQSkH3G7Dn21LeXv0nQGeTcveCE1BxOex9aOY+vfth7degZA24TkLzNsgogtV/D1d8G/oPSQHuoy2gs8Cqv8UXNbH9Z6cZ6pDm+TR6JYuvKUZn1nDT38/HPxkhEoqh0atIJpJEgokZ4eDDXV42fK4WpUqBIELYH6e0MRNRFIiE4mQWmhhomQQBJgd9FM+x031qnMI6G9mlFhLxFCa7DqVGgARvSyKWYMGVRfgnI6g0CmqW59DeNILerGbFTeUzxNofI6vEzLIbyxhsdaPWKXEWmji2o5c5a/JQa9/Zo1ZRnZ2zrw/OWFazPIfJ4SBjfT7MDh0bP19HyB9DrVYwOSK1gHafHCUz38ho38xW3EgwgVo7LQzseQaql+by2mNnZ2x3bp+LxdeUMDSVpxdwRwi4I5hsWtQ6Baf39rPo6mKUahFXhycdyO6fjPDqz8+y8XN1aPTKdGXu2PYeKhY5Z7TLDnd7OflaLyWNDppe7kmLPpBae4vnOlh2QxldJ8bIq7Iy2OZGrVNwzf0NF834+6ihUIrMu7yQ/nOT6WWiQiCr2Jz+w4SoEKhdkcu+59pZdHXJX0T0ARhtmouKPKPt/TOeaW5uJpFIYLfPnndctWoVTz75JOvWraO1tZXe3l6qqqpoamp62+N99atf5Y477qCoqIh77rmHbdu2vW/X+mFBFn4yMjIyMjIfB0Zb4JnPQiwEmVWQXQ++QZhzM9grptw8Z7tfklEotXy+/l3pvdokuYBu+SLkL4Z5d8KLfwe3PAE5jfSfmWSow4Nap6R+bR6OfCPRSIJoKMG2H54kGoozZ00+qUSSzhNjZGTPfqA/t89FIp6ktCFzxvydLUfPomtKWXBlEYPtbjbf10B2hZfyhU5i4QTuEcnY5ejL3ay5vZJkAnLLrbOOP9zl5eCWTsYHAlicOurX5tNyUBI+FQucGDLemWlGhlOPyaYl6IviGQ0Ri8RZfXslgggZ76BSNT7o59j2HpbdUEbbkWGS8RTVy3Ow5hpoPjCEbzxMdqmFrhNjlM3LxJhjwFls4nf/5wipRIpVt1Vy4PcdafFVuzKH4W4v9lwDdatzOfv6IGXznUy6AjNE13mSiRSOAiP51da02Y1SJbL+7loG2zx0HR9n0dXFdB4bnbFfKgUTQwHKF2ZxZu9Aeln0AlOXCVeA579/jFQyRfXyXLxjId5K2B+j/egIpY0OPKMh5q7Lp2ZZzkfK1OWPkVuZwXVfbqTl0DBqjYKKRVmYbBquurce71iIaDjBsR29FNc7qFyU9Re7zmXXlc2Y8YOp3MXryt7Tcc/P+AGkUimeeOIJFIrZ4va+++7j3nvvpb6+HqVSyeOPPz6j0vdW9uzZw+HDh3nzzTdRKBQ888wzPPbYY3zmM595T9f7YUMWfjIyMjIyMh9lUimpcjfeIYk+UQnzPgU7vg6CCKv/AUbOgtYitXb27p/e15QjZfU1vwhzb5Uqf+e2ws5/l9b3H5JcPTc/DNoMQmIGIz195FdbKaixcXrPAGdeH2TO6jw8o6H0/NnhbV00bihAqRZRKsVZl6zVK7E4DZx9Y3DG/N6EK8jkYICBtknmXlaAIApEAjHefLqdkC+G1qBiwaYiju3o5cDznSzeXIKz0DwjJ80/GeGln5wk4Jba5jwjIQ5t7aJhfT655RkYMqTMvng0gUIpMOEKEo8lsWXrsfyB8OzSxkzMDi3esTCiKCAqBFJJcI8ESCSSOPL+eFvZpCvAUKeX0T4/hbU2RIXAkRe7qF+bT93KXBRKkYAnSu3KXJzFJtQaJd7xEKIoEIsl2f9cB3WrpO2cxdL5XvzRKZxFJkZ7fCy8qhitQcX4YACTTYtvYjpeQqNXSmK7MZNDW7vSy+OxJHt/00LVkmxO7uzH745gtM7cF0AQBLSG6dlOo1WD2TGduTcx6E/PLqaSSQrn2Ok5NX7BAUChEnEPB7HmGHAUmsgtz/hYiT6QZknzq23kV9tmLC/J0BKPJ/COhihpcGDO1KPW/GWqfTBt4PJ+u3omEhcv069du5a1a9em32u1Wh577LFZ2919993cfffd6fcXVvUOHDiQfv3ss8++p+v8sCILPxkZGRkZmY8yQydg97elaAaYEm9bJEG48DNw8reSgyfAmn+QqoGde6SKYP3N8Ow90mwfwLFfwNp/nFkZHDwKk5fBli+ivOW35FU2kFNmYaTHR+WSLGLhBCd39TNvYyGLNpcQDcVpPzpC98lxHAVGMgtMjA/6Kapz4Cg0olSJjPf7UaoV1KzM5fDWrhlmJ4l4ksFWN43rCxnp9vDqY2fTFa7w/2PvvKPrOst0/9und52m3nt3lXtJbCeO49hphBBKCC2ZoQ6XAQYYZrgzwMzAnUKZAYYJPSEwkEqqndhOcZe7LdmyZPXejk7v+/7xSUc6lgPpdsL+reUlnV2/I2+tdR697/s8gRiHHu9kwYYCjjzdTSKWpOP4KL6xMEV1TjKLrfgmQinRN0M0FMeRY2ak24dnOEh/m4fzh4dZtr0Ui13Pied68YwEuemvFpNZdGkBNzEQ4In/OknINzvD6MgxE/RGqFubTyIniVo9X+TOZUagJmLJlBGO3qQhHk3y7M9aeM9Xl1O+JCvtHKvTwNLri+k6NU5uWQbesRDDXV5qVuYgy2B26EkmZEa6fYx0+1i+vZSz+wdZdXM55w4OMdrjw5lnZuXN5YT80XlrAgj5YqmW1fYjI6x/TxW7ftmaEuXZpTa0ehX+iSBIwvhl7bsrsdjnzFrNEfgv/r6dldvLAGFUYrLqWLChgLbDw0iSMKtRqyQ0OhXeiTAaDcRjMjqDGoP51QnBwFQkZaaTkWVCdRmMUN4oNBo1ztzL4+J5KapW5Lyh8Q0Kbz6K8FNQUFBQUHgn0398up2zAlZ9CiY7wT8s9plcs6IP4Plvg6sctn8PPL3QvgvcVSLAHcQs4MXtoOZMYRojJ9G88HWiNT9BVps5e2CQSCCOyaZj+bZSOo6NULrQzYnnBmlYn08sGmdyKEjIHyWvws7xZ3tQa1U0rMtnvN9PT8sEepOGJVuKU6HkSCKDT5ZFW2Qsapzn9hiLJECScOWbkdQSzU904RkO0vxkFzf/9WL0Jg0qtUQyMaeUKIFnOJiqdNWuyWXNbRUc29GDdzxMSaOL4noXR5/p5poP16VETCQUI5mQ0erVND/ZmRJ9IGbWcivsnH6+D89wkK2fWIDNZcQ/GWZiMIBGqyIRT2Iw67BnG9HqNbgLLLgLLWmRDQ1XFdC6T1Q+/ZNhXPkWPCNBRrq8RENx3IVWShrdjPT4OLG7F2eOmXW3V+KdCOPMNXPTZxcxNRLCaNUS8sXoPDHG0i3F7Hu4g5IGFyWNLpz5ZrpPjVG3Nk/8OCTSKq1mu56ieiddp8bwDAeZGguy9eONqXlCnVFDcYOL2jVall4vqoo6Y/pHTHehNZWn6BkMcu7gEAs2FlC2KJPRHh/Hnu0hEoiz6NpCjj/by4INBZx5cQCbS5jKnG8eweo0sOqWcvIqMwhOxdDoVdhcRl6O4S7vbHyGRsWa2yqoWZWDVq98/FX480R58hUUFBQUFN7JWPNAJcHOr0J2PSz+IHh64KkviE/4FzNxQVQJJQ1c2AX5S6H+Vtj9TRHyLs2pWkkqISb3fVe89A2iMxl49lfnU2HUQW+U5ie7aNoqjEFi4ThHn+lm4wdr6DgyQm5ZBkefEe6FyYSYX1pxUxm9rRPYs0zY3AaWby9FTsroTBpaXxpEZ1CjUkskYknUGlVaBqBKJWGwaFi2rZSxXn8qEDwRT3L+0DDLt5ey4sYy9j8860BZvzaPrlOzURM2t5EXHph1nOw8MUYinkRn0BALx4mrJDpPjHFydx8avYoFVxdQuSwLo03P2en5RICQL4rOqGG8P0DQGyURS/LED09RvzaPU3v6UhltjVfns3BjIeODARZvLiIaTuAZCmC06ug+PU5wKorVZaDr1Dg6k4ad957BN22sIUmw/r3VdJ0cIxmXGevzs/MnLSzeXMTRZ7rZdFcdJY1ubvjkQvY/3M5Il4+gN8INH2/EMxoiEU3gn4ywZEsxNpeRRDzJxrtqef7+c8RjSYxWLdd+pA69SUPT1hJ0Rg3+yQiHnuiiqM5J1fIcbJkGNBpRrdQb06M8Uo+h08DWTyygv83D1GiQ/CoHOoOG8X5R+TXb9Wi0KmLRBKtuqaD5yS5kWcZs13P+kPhDhWc4yNM/Ps2We+p56ken0Zs0rL29UsRKaNPbHsOBGHvuP5tqSU3Ek7zwmzYyi63klGZc+ndFQeEdjiL8FBQUFBQU3qlEg2DNgWe/Jlo4zVnw0MdEyPr134LgJGTWwOjZ2XNqtsPQaYiHRESDuwa0Rtj+XTj3tKgcbvhbMDogGoCjvxCVQCC24EN4xhIp0TdDOBDDYNEydEGYvsTCCcZ6fWz6UB37Hmyft+zJwQCVy7LR6NTs/GkLyGC0alm+rRS9RUPdujJOPNvDwmsKWbKlWIiEpIwkwapby8krt9N+bIRj04IShPGEu9DC+cPDGK1arv/LBkZ7/dizjLTuHWSky5c6NhFLzjM/6WmZ4NqP1qE3a2k7NJwWhTDYPsWqW8rpbRln44drGOv2M9bnx2TTEQnFkSSRZdhxdBSTVUtf60RK9AGc2tOPPcvEwccuUL8+H41OTUG1qLANX/CSX22nZIGbQ492Ys8ypkQfiMrcmRf7Ka53pdpD47Eksizex3DnFBc8Ucx2HRs/WEskGCPki4loAEmmsNaJq8CCJEl4x0OE/TEKahzc/tXlhP0xLA49/skwz/2ilfLFWZx+vp+gL0rlsmxikQQhfxRn7iuz2bdnmbDPmZM881I/w51eAp4IF46PIU//zDd9uJb+c5Ns+GANe+47l3YNOSnjHQuj0aqwOPSc2tNHRqaR3HJ72nEhXzStcjqDdyz8Zy38ZFlGutQffBTedsjyfIOmP4Ui/BQUFBQUFN6JBCZhoBkGjkFoEio2wo6vin1nHoLzz8Ct/wPlG6DlERhrg5yFEBwXlUGVWkQ3dD0PeYtFi6ecFNeKBcQMYNgjzGKMDlj6YcIV70XdpprXKqjRqfCOhTDb9dRNm5RIKmEI4sg1M94fAMQ8W93aPGxuAxqdmud+PiuuQpSz2a8AACAASURBVL4YLfsGabq+hNEenzA4KbKy/9ELLLuhhERcRqNV4cwz8/wD5yhbPDsLp9WLUPLOk6PYs0ypteRV2pGTclrFEITJyMWYrDrUavE+Tu7uTd8pg3c0yOLNxZza1c9Ip5e8KjuufJGDt3BTAbZMA4MXpqhank3QK3L52g4Np4Li/Z4wG++qZXIoSCKWZKzfj9agYt0dldgyTfzhe8fRaFVEQvPNL0K+GJmF6bOHWr2a3HI7T//36dS2gmoH1360jszC9KgKOSnTeWqU537RSiQQx+LQc+1H68mrsBMORNlz/zmqlmenVUnP7hukdnUumkv8rF4JIX+UaDBOQY2To093pT0v8emZzngkgcmmI+BJjw3Q6tWsvEXEZ8RjCXwTYRw5UREVEoxjcxsxWLSUL82k89hYmoi3OMTcoXcsRE/LBEMdUxTUOiiodmC5RN7jOwmDwcD4+Dgul0sRf29zZFlmfHwcg+HVPbOK8FNQUFBQUHinMdoGgTGI+CCrXrRkyklY9jE4fK+o2tXcILaNtoKzHHQWIf7yFkPr41CxCfZ9T1yvex+UbxTXSUSh9hY4+EMoXAbbvgtaA7gqMGks5CZ9LNtWyqHHO0EGSSVCuEP+KI4cM617B9Os/G/45IK0YPDDj3cSCcZZen3J/LfV7WO0x5cKbXfmm1n77kq8YyEkwJVvoadlnNFeP2qtipU3lREJxcmrzMAzHEKrU6c5Vva2TFCxNIuyJVnkVzo4sauXzGIr2aU28irtaYHoS64rZvd9Z9nwgZpLZvNll2aw/+GO1Jxf39lJpkZD3PR/FuHINqPRqFm8uZDhC6KyqDdpWHJ9Eaf39OMdC5Nf6eDI010MdngB8XNbfUs5KpUK/0QYZPFhL7/Kjry1BJVKov+8h/5zk1SvzKHt4FBqLQXVDvQmzbxw+75zk4z3BzDZhPgZ6/Mx1usXVSCVlBLA/skIz/zPaW7/ynKSySTeidC8WUqACydGWbKl+FJP4J9EQmKk10dRrRNJLSHHZ8WZZySE1WXg6I5ulm8vY/d9Z2F6t7vQgj3byKPfOZGqECbiMuN9AY7t6Eaerg5v+EANZpuOdXdU4R0PceyZHpZcV4w730LIF+XZn7cw2C6yJs8dHKJmVQ7r31t92XLx3goKCgro6+tLBaIrvL0xGAwUFBS8qnMU4aegoKCgoPBOIB6FiQ4I+yAyJf5N9sBz/zB7TOEquOMBCIzAVD/s+ZZw9nzy88LURWcVIe0qLeQvSb9+xy6R1dfyCBz9pXD8dFXCC/8Pul6AvKWot/wTOWVN6IzqlJW/Si2h1auJhuNEgvF5+W37H+lg3e0i8+7Yjp6UwLhUJSmzyMp4/2z73kR/gOFOLyd397L6lgo8I0EsTgNb/qKReCSObzLM5HCQghoHOqOG1n2Dadcb6fZRty6P8b4ABdV2mm4oQa1W8dzPWihucFG9MgffeBi1VkXL3gEigTh9ZydYdG0RfecmU2JEo1MhSVKauQuAbzyMbzxMbrmdkR4vO3/SIlosAZNNR+OGAmpW5RLwRAj6oynRB6IKd3JPH2tvq2BqLERBjYPFm4vY9atWvKOiTbRiaRYbP1iDLdOIVq9GrVGhUkmM9vgI+aJpbqgzhHxRfBNhAp4wT/336dR6DBYtG++sZce9Z9CbNSy6pojDj1/AOx5m+Q1l864DYHXqMVouPdP3pzBYtJQ2uulpGafxqgJOPDdbRe1rneC6u+s5/Xw/E/0+ttzdgGc0iFanweLQ0XVqPCX6QDiopgyAEBXQQ3/oxJ5t4uTuc1QszeL2v12GPUuY6Aycn0yJvhnO7h9i4abCtMD5dxparZbS0tLLvQyFy4gi/BQUFBQUFN7uyDJ0HwSdHnZ9A0rWCOF39Fezx2gMUH8TPPE58A2Kub3Vn4ZIQOT1jc+28bHqM3D2D+n3cFeJKuKZh8Xr7pfg2q/D4DFh+tJ3EO6/De7egzO3BKNFh288TMexUY7t6CavykFJo2ve0n1jYcKBGJFgnImBQGp7/7lJ6tfn0/Jiv4glsOuoXZ3Li/97Pu18SYIN769hx71nQIIV28voPDHGxECA0gVuckpteEdDGCzadCdPoKDWQSQQ5/zhYc7uH6R2TS7OXDPRSIKWvYPYc0wceaoLZ56FiiVZ0CRRUG0nI8vEjZ9ZRPeZcVQqCb1JSzw2X2RJkoiKABGDMCOyQJje+MbDFNU7abgqj44j86sw/okwWoOarGIrRQ0umh/vSom+mWtWLc/GnW9hoj/AwccukFlspXp5Djq9mqJ6Jz1nJmYfAZ0Kz2iQswcGceVZ0tYT9sfoOzeJu9BC+eIsDj8+G6PROz3faM82pcxyJJXE6lsr0Ztem/ADKG50ozMJ85t1d1Qx0uUV77XOhT1bzAO2Hx3hwKMdqDXC+GXD+2uQSG9TnBsiPsNYn5/i6eet/cgICzYWpNw8L34OZrhUqL2CwjsJRfgpKCgoKCi83Rk9L5w7Q5NQs1UErK/5K4j6ROtm5WZR0dvzL0L0gQhzf/7bsPHvxL/B4yLqoWgVFK2B9mfFcc4yaPoIDJ6E3gOw+Rtw5GdCKB6+F6q3wvH7xbGhSeEK6izBaNVhtOpw5pspbnAy3u/HaNOhUklpH7ArmrKIx+JYHXqySqwpk5W+c5OEgzG2/EUDkWCcwFQEz3AgrdIDIkrg2LO9xGNJllxXzJFnugn7ReXt+LO9lC52k1uWgacjRFGDk57TQghJEhTWONPm1k7u6mPVzeWp+SejVcfSLcVEIwmGu7y4C63s/GkLKrXE8m2lLN9WykjPFIPnvajUWurW5tLy0mxVsW5tXiqb75JGI6MhMjKNGC16MottIJGqIgKULsrEmW/BbNMTmIqIKuNFTA4HKV2YSePVBRTWOgn6ooR8EQxWHcu3l2G06ug6OYY9y0Ttmlz0Jg1yAsZ6ffOvNRjElW8hHkvOqxYeeLiD6+5uwDsWIh6XceWZcRe+vuqY3qihpMFNSYP70vtNWiqXZuPKsxDyR8lwm3DkmNDo1Jx4rjf1HGl086vD7gILUyOz1eUZAQ7gyDGnoiVmKKp3Ys80oaDwTkYRfgoKCgoKCm9XZBkGjgt3zZO/AUeJcPHc8BUwOmHzv8DIadGOue5z6Zl97iqov0Xk8GlNgAQVm8HkhP0/gM3/CH3NYMmBx/9qNr/v9IOw+evwzN8KAxhrbvqaDOnGIfG4zJmXBjBl6DE7DFx3dwPNT3cR8EQoW5RJQY2D/Q93EAnGWPvuSg4+1olvPIxKLZFf5SAUiNH60iCNVxdgztCz7o4qDjzcgVavZtm2UsKBKFMj4gO8Si2lRN8MncfGqF2Zy74HO2jaWkyG20hPywTFDa5U9Wou7UdHWHd7JYMXpsgpzcBk1fHkD0+x9PritPnAnT9t4YZPLsCZa+alY+1MDYe47p4GnHkWQr4YWp2KkC+ayvyrWpZNb8tE2r2KGpypHDp3gYXr72nkhd+eIzAVpWxRJitvKsM8PY+nN2soqHHQ3jySdg1Hzqyjpj3bhD17Vry07h/E5jJQtTwb73iY5x9oA2D9HZUYrE66To2nXatssRt7tonARLqZCohHzeo2ojdpOX9kmJaXBihd4KZ8SSYZr0AwxWMJRnt8eIaDGK06MgutmOcEvL8cOqOGnLJ0F86sEhs3//Vizu4fIhaOk1eewZLriji2owdZFm20NatzU46x9hwTZsfsvcx2PVv+opGz+wfpOztJ2aJMKpdlzcseVFB4p6E84QoKCgoKCm9HJjrhzCOirfP3HxJtl+d3QCIiRJpvEHIXwfN/EK+Dk0Kk+QaFa2fVFnjx30Sbps4M274DJ/8X2neK61szhTFMx3Ppoe1yEnoOQHYDLLkLmn8yu2/ph4SgnIN/PEjF0mzG+nwMtns4d2CI1e+qQGdUM9bjJxqOs+EDNQx2eOhtnaSo3klBtYNYJMGp5/uxZRpw5Jh59uci1sHi0LPprlp6z05yak8fCzcV0rS1hGPP9KBSSag1KsqXZGJ1ChfNoQtTaAxqqldk0/xUN1angfp1eaj1anyj6fOGIK5/cncfZoceSQ0jPT4aN+Sj1qjmhaufOzhE9cocVt9agXcsxLkDQySTMq58C4mEjHc8zED7FKWL3BTWOVm6pZjjz4pZtsYN+ZQtnhUbgakIJruOGz6xgFgkgaRWoTfPtlFqNGqari9hrMeHZ7qS1XBVPtklL191i4XjnNjVl1btAtHWqTdpWHRNIaefF620detyKW5w4cg2TzuKqomFZ6t+y7aVIgE7f3qGkW5RLRzqmKL37CRb7q7/ky2fHcdGefanLanXRQ0uNn2wFpNN90fPuxQqlURuuT09wkECtVaNnJRx5ZvpOj2O2a4nv8pB6UJ3miAGcOaaWXVLOYl4Eo32nWvooqAwF+m1ZEBciTQ1NcnNzc2XexkKCgoKCgpvPhMXoOcgqPVgcsBkF6hUQgzu+74Qc0aHyNsb7xAOnHobXP03sOubsPb/wJ5/Ss9cMLth/d9AaBxQicgGdy20Py0E5lxqtom8P0cRBMbBNwD2IihYJq4zTdAXYd+DHZw7IBwnDRYtTVtL2Pu786y4qSxlsFFU78ScoScSipPhNpBZZEOtUxHwRBm64GHnT1rSbp9bkUFGphFXvoVzB4cITolcOUeeCTkBJ3f1MjkcpLDGSe3qXBKJJPYsA5FQgvB0XMFj3z1O0/UlIpfOK2bdtHo1y7eXsvf3olJ0wycXEI8lOb6zh8mhIIW1Dlx5FuFYCtSuzqW3dYJoKM6Km8rwT0Y4tqMnba2LNxex6hbRPppMyiK/T5axuo2oVKKltPvMODt/coZIMI7WIATeqT19OHLNbLizBuucmIGgN4pnJIhWp8aebUzNrV2KC8dH2fdgO1MXCdwVN5Yy2utj3XuqpvP8ROVwrqPlSI+X84eGmRoNUbMyh7wqBxMDfh7+t2Pz7nPb3ywl+49k4/knw/zmG4eIBNIF6I2fWUhh3fy5z9dCNBxnz/3nOH9YhL0788zUrs7FXWDGkWvBnPGnq4sKCu8EJEk6Isty06X2KRU/BQUFBQWFtxsT3aAxAwl46ouw4HbR5vnSf8weE5qEvd+Bm34A423Q/hzs/a6oDKrV6aIPhHFLMi5C340OcDaCf0iIvEsJv1gQQlNiWM4/CsXr0kQfCNdMz3AQrV5NLJIg7I/RfmSEonoXsUgC/2SERdcW4BuPcOgPnWz71MK0tj6by0DPmfmmKcNdXhrW5/Psz1pSb+PEc70sua6YjmMjqdmu3tYJYtE41ctz8E9EKah30tc6SXAqioTEkae6WbipEI1WhSzLZBZZee6Xs9mBErDrF62pebeOo6OE/TGKG1wMtHuwZ5tSTqF9Z0WsQnapjcmhIPXr83DnW1Lh6CAqVRmZxrT3MjUaSok+gFg4waHHO1l8bRHNT3YxfMGLdems8DPZdK+4SuYutLBwUyEv/LYtNTuYkWkgt9JO/fp8jBYdFvulc8CyimxkFaW37b5c9puk+uOZcLFIYp7oAy6ZSfha0WhVrH13JeWLMxnr9+POt5BTnqEIPgWFOSjCT0FBQUFB4e1EIjGdyxeFhz4mBFwyLkTYxUz1gbdfVAYbb4POFyERhlBwNttvBku2mA9svheaPgqPfkJk9mXVwXX/DF0vgpyAhtsg6AGDGYx2QAK9RYS5z2FiMEB/mwetTk3j1QUEvVHO7h9krMdH/fp8NDo1deuE+Uk0FGfbpxaSXSKEhizLTAwEmBwOYjDPbyHMKbMRmIrO064tLw1Q0ZTF1Eh/attQh5eyxVmY9WpIJkkmkxjMWmpW5XDmxQGOPtMNCNfQJdbiNIESDsbnmZz0t3m47u568qvFe2+aztSzZxtpfrKLymXZaHVqTu3po69ViMGQL0pepSNV4ZvBMxpk+IJ3XkZeIpZkpiPr4mrdq8HmMlKxLAtbppHxfj8mq266WvraTEzsOSbyKjMYOD/7rJUudGPP+uPXMzsMFDW46Dk9O1OoUkvYc16/mUpgKkLP6XFa9w/iyrdQtyaP8iVZr/u6CgrvRBThp6CgoKCg8HYhHhWVOZUE4+2zVTtPrxBuF5NRIGIczu+AG78PSz8GQychERdi7tm/h3gEDHa4/tsQHAdDxrRAnLb6H2mBHV+Bzf80W1XMqhV5gQ23wOmHYOXHIeKHrr1QsAyfN8nj/3lCtDUiHDqrlmeTWWRFb9Zgzzah1auQ1BIVS7KpWCLWLssyk0MBxgf8TA4GaW8eweo2ULc2j5a9AyALY466Nfn4xucLIqNVO09E6QxqbC4Dfa0TmKw6dv/qLNfcVYer0MKyG0oY7vSSkWWkdKGbI08LEag3a1h7W+UlM+q0ejUGi5bgVBS/J4xWp0FnVKM1aChfkonOoOb5X7eljh/t8bH61nL0Ri2ZRbPzeEFvlJ0/baGw2oFGp0qLJFCpJFRqYQrjLrT80UcikUjiHQkRjyWxuQ2pWbuJwQATAwFkZKLBOG0Hhyioc5JdZvuj1/tjGC06Vr+rAs9ICLVawpyhxz8Vob9tEmee+WUFpU6vZu1tFRzSq+k4Noo9y8i6O6pw5ZovefwrRU7KnHlxgMPTrbeD7VOcPzzMu764NM30RkFBQaAIPwUFBQUFhSudiS4IjIoKnm9ACDrDnJmqE7+G7EYx0/f8v0AyIfZf8w8weEIYrkz1iQy/eBgKV0BWI3zwMbiwR7x+8KOw7KNQdxO0XpThJ8vQ3yyqgYvvFLEQ77lPiMiarcI5VJZBnwHDrUxMFqRE3wznm0dYeXMZmUVWIsEoHUdGabohPUy658w4T//4NPFoEkklsfjaIrpPjxP2x9j2qYXISZmeM+Psue8sjRsKsLoMs/eRYNG1RSQTMvYs0U6ZTILJpmXfQx1Ur8hBUosq2FifnwvHR6loymbJlmIigRjDnT7KFmWSV2EnGo7jyDHRf26S3PIMBjtmK1wrby7DmWdmcjBAe/MosixTtyaPJ35wkpJGN/7J9PcNMDkUJCPLlCb8JocCjHR6CXoiLL2+hMOPd5JMyEgqiSVbimk/MsyKG8vILn15oRYOxji1u4/mJ7tIJmRyyzPYcGcN4UCMP3zvRKpa6cgxUbLAzbEdPYx0etn68QWXrKT+KQbOT/Lsz1tTP/OqFdlkFdsY7fGx76F2ttzTiCv/0kLVkWNm04dqWXVrOVq9GqPl1Zu6XIx/Msyx6YrtDJFgnKELU3SeGMNs15NTnkGGWzwPsXCcwFQUlUZKuakqKPw5oQg/BQUFBQWFK5mhUxDywoXnRHRD4TJRpctuFBW4yS4hunZ8RYixd/1MiERPNzz9JajdDkUrwZYHiRhs/XdQa2GqF87vBHc1HP+1qPZpTBANQ/kmEeUwl7xFcOYhUeFrfDdEQ8L18/xOqNgE3gHx7+J4hzlkFds49HgnJfVOqpbn0HZomKELbVQszSKvws4LD7RRvy4/lX13/vAwNatyOPSHTgKeCBaHnlN7RBvniWd72fThOiYHA8RjCQxmLYlYkoOPXUhV/QxmLRvvqsU7GiLojWC26lhxYxkTgwE8Q0E0WomnfnQqdbzVaaBmVQ69LRPIssj1q12TS2Gdk1gkQXapjYIaJ7Is45+M4psIs3hzEcd29oAsZtn0pvkfrbQGNVp9unPkTCunfzJC694Blm4pJpmEwloHerOGquXZZGSZ5rWHzmWk05sWMTHYMUVPyzi9rZNpLaqTQ0FqVmnRaFUMtk/hHQu9auEXCcY48kxPmqBvOzhMXoUdV75FCOW2yZcVfgAarfo1C67J4SATA35UahXuAgtWpwEk6ZLzhb6JSKoK6Mwzs+1TC4gE40yNhAhNO5pODgXIr3SknrXXQyyaIDgVRWtQYbIqM4UKVy6K8FNQUFBQULhSGTotBFksLLL6VCpRbbv9VzDaCoveL+b0knHIXypC2QdPCFOXGZp/Ctf9E6h0cMdv4PTv4cyDor1z+T0w0irm/SQJon4YPi1er/0cnPodaHSw5MPCHVSWxZxfTgPs/kdo+phw//zt+8S9am8EkxNn8dL0ahxQtSyL881DVC3LRm/WsPf355kaFfsH2jxs/GANCzYV0vxkF2F/DLVGxeLNRSnBZM82YbRosTj0+CcjJJMyw52itS8WTmB26MkpzUhr9QwHYnSdGsPi0E9X8hLYXHoMZg3Xf7yB9uaRtON9E2EioTiLNhdx6DEhHFr3CvMWlUZi6ZZiyhdnpa4NoFKrUiJroG2Sq99fw0CbJ9WFqzOoceSYcOaltx46csw488xMDATwjoU5/EQXJQtcLLmuCJ3hlX08G++fHwqvN2jwDM3PJ/R7IuhMGuLeKCr1HzdjuRQhf4zhC/PnSD3DQdoOD9OwLh/pTdA8yaTMQLuHp+cI9IwsIzd8ciGObBPLtpWm8vpAmN8kYrNtsxMDAaZGQ/gmwhx8VPwBQW/SsOLGMkzWAJlFr731FURL7YFHOug8OYbVZeCq91ZTWOv8o4JdQeFyoQg/BQUFBQWFKxXfEHiHwFkOGYVw8EeQ0yjm7174NvhHhGCTVGKW7wMPi2MupvMF8dWaI4LeQVQFd38TNv09FN0M2XUw1iHMXF76d+g9KLL+ElFRHZzJ91v4PnjuH8U9/UNw4oHZ+7Q8Cs4yrOWTbPvkQtqPDjPY4aV8cSbOXBM9ZyYIeUXlLhJMN02Rk3B8Z08qgD0RT9L8VBebP1rP9s8sJBZNEB6OsuHOavrbpjj6dDejPT5W3VLBrl+1YrLqLtlm6Z8I07ixgEQ8yW++fohkQqag2sG691QweQmBFPLHCPujuAos+Cdng8yTcZmMOSYmxQ0uWl4aIOSLpkRuRpaJkDfK2tsrCU5FUWtVZBZZycgyzHOXNGfo2XJPA+ebh+ltFSHi5YszX7HoA7BlXqJ6JkkU1DqZGu1P2+wusHBqdx+NGwtQqSSO7exhpNtL6UI3+ZUOwoGoELOSRNATRWtQ4y6wYJmOkrA49ORW2uk6MZZ2Xb1JzDvGY0lGen2veO2vlLFeH6f39KUJ9KmREL0t4ziyTdSuysXmMtB+ZARHjgmVRkXzk13pF5HhwCMXRHQFoh30pd+d54ZPLnhda4tGEuz9fTs9Z4RpjW8szJP/dZJ3f7kJd+HL5ysqKFwuFOGnoKCgoKBwJRHxi6rdeAdoDeCuhPAkXNgl9ucvEVEK/hHxeqYKFw2I6qCrQoi2udiLhFA78/D8+wVGweiEqX7Qm0GtE9cYb4fj94t20vVfgLE2MUN4/NfiXgVNMDA/043+I7DaiDPPzPK8MkBUwh7592OpKphGp2LFjWWpvLycMhsavSpNaIn3BslkkmgwTjQcp6/NQ8gbpXxpFlv+soHRHh/51XZu/3ITE4MBwoE4/W3p7qJlizKxugwceLSDurV5GMxajBYt55tHKW50pcLIZ3Bkm2jdN8SyG0oZ6phKCY6ccltaYHhueQYrbizl5J5+mq4v5tSefsqXZHHoiU5yyjIobnTRdnCIlpcGWLipEINZP88sxpFjZvm2Mpq2yq+pQpRdkkHpQjed02LMYNbiLjQjJ2UiS7PoODaKRqeiYX0+JquOLfc04Mgz8+QPTqYiL9qbR1h0bRGFdQ4Gz3uIR4Xr6bGdPVhdBq67pwF7pgmNVs3ia4qY6PfjHRMCu3JZNqPTYi8RT6Zm6d5I+s5OpNY6l4mBgHjPFi3lS7IoX5JFIp7kxf9tS6v4qTWqVCvmXJIJmZAvfdurJTAZTom+1HWTMpPDQUX4KVyRKMJPQUFBQUHhSkGWhbB66guz2+74NTz2aVjwHpHFN3QaqraKCl98ToVLUglTF1e5mLPziRZFHCUil2/wuDCF8Q+n39OaB2EvWDJh1zfEdZo+IuIfLDmgNUI8KIxiQh7o2SfO8/SK+cELe9Kvl9+ErLWQTCRRq1Uk4kmO7uhJi16IR5OE/THqr8rDkmHAMxJktMeHyaZLhanPYHMb8Y2H6To9jlqtorjexbFnull9awVHn+6mdlUumUU23IVW+tsmWXRNIWdeGkAC6tbm0X16nM6TY2y8s5ZTe/oobnTR/FQXIV+M2tW51KwSs4YqtcSCDQVYHHrq1ubx/P1nWXFTORaHHo1WjSvfjGlO1U5SSZgy9CzbWkJgKkrJAhcZWUbkpExRvZP9D3Wkjt37+3aMVh3VK3Iu+d/+WtsCLQ49G+6sZdE1AWKRBI4cEza3Eb1JhwxkFlnRGdVkl9rILBQtjd2nx+cJqZO7elGrpZSrqVavZun1xRx45AL9ZyexT7t12rONLNhYgN6sxTsapu/sBIPtU0iScFstrHW8pvfxcsiyzFhfgPxqB2N96W2tRfXOecerNSqWbC7GYNZydv8gGVkmVtxYht6oQWtQEwvPqTJLYHVdOsPwlaLVqzFatYR8sbTtBrPy8VrhykR5MhUUFBQUFK4UJjpFxMJcvAOikqfWQe5CUVELT8GmrwlDlxlFdfWXQWeG47+BLd+azdjregFe/FdxzOZvCrOYmagGd42o3CWTwvUTRM/l4XvF944SKFgmZv0W3wkFK0Tsg39EVBk1RnCWwcQFcbyznFjRRi4cHUeWZcwZOjQ6FeFg+gdjEPlrNWtyaX68k4b1BUwMBlh3eyVHdnRTuiCTZELGlW8mMBll509aUud1HBtl9S3l9J2bYMmWYvTG2Y8y3acncOSY2HJ3Az0tE7QfGUlVEfc+eJ4Nd9YwNRpKfVBv3TeIM89M09YS3IUWAp4IgxemaH1JiObOk2Ns++SCVLTCXPQmDZIEQV+UI091AdBwVT75VfZ5VUSAMy/0U9GUhfoS13o9GC1ajJX2tG1Wp4G6NXlEQjE0WjVqzew9k8nkxZcQj9CccPZYJIF/MoLRqsU/FSEUiGA06zHZ9OSW2+lvm0RnUBMOxMittNN4VT7OPBOuvDe2yiVJElXLsuk6NUbV8mzam0dQqSUWby4it+LSItPmNrLixjIW2Lfx1gAAIABJREFUbChAq9ekZkSvem81u37RSjIpgwQrbyojs/j1zfdZHAbW31HFM/eegelfw5IFblwFSrVP4cpEEX4KCgoKCgqXG+8gDBwVVbT1X4S2p2fbNTXTVYm934GF74Xq6yEwAoWrhclLcEIIPmse9ByERe+Fxz4FyZiYxytaCXW3iOvLCPEX9YM5SwjI/d+H5R+HzJr563JXgadHfG/OhH3fhfHz4rXBDjf/ELZ/XziIShIhTQ67d1mpXaVGa1SjUqlIxpOsuKmMc/sG6Ts7SWC65c6ZZ2FqOERlUzbP/aKVWCTBVe+ronJpNgcevYCclMmtzJg38yYnZUZ7fTjzzRTWODFMxwLEY0n6WidQa1x4xyOceK437bxIIM5Yjx9XfrrJysRAgBOeXrZ9aiHP/M9pErHZ0uTCjYWXFH0gREluhR2LI0x2iY3hLi9n9w1y1furGe70zjve6jKgkt5aww+9cb5zpyvPgilDl9b6WNmURW9restiLJygZnUuWp2anfe2kl/toGxxJlnFNmxuI2F/lNLFbvQG7WuKhnil5FXbSSaSdBwfZfVt5bjzrWSWWNDpX/6ekiRhsqXPVFY2ZeHKt+AdC2Gx63HmmdFoX7+jZ+mCTG77YhOe4QAGi47MIgsm6+uPqlBQeDNQhJ+CgoKCgsLlZOSciF2I+aF0PaAS1bXidbD/uyCpoXwjdOyCiQ4wuyG/CZ79GnS/OHudvEWw6APw5OdntzX/ROT5lV0lIhx2fwMSEbj+X+GxT84ed+5puOtxYRwzdEpsM2RA2dXwzFdAZwG9FRbcLs6fCYU/fp8QkBXXwpOfY2TLS1QsTbDvoQ7UGon6dfkceryTsD9GTlkGa99dSTSSQK2ROP5sL4uuKUSWJRZuKkSSwGjT8cIDp1NFTDkpZscuRpZFNp19jtmKVqemdJGbwfNTlC3JRKWSRHVnGle+Gc9IEFOGDq1enRZ3sHBTIc4CM9s/vYhTz/cTjyZovLqA/IsqaRdjzzKh0ahYekMxEX8cWZZJREXsQ9uhYaIhMR+o1qpovLrgktEDbzU2t5EbP7OIlr0DDHd6ya3IILPQSttP01uAy5uyCHgiBCYjOHJNHH6ik/PNQ2z/9CLMGfo3VezNRafXULY4i8J6FyD+n18LMzEQ7oKXj5t4Lai1KrJLbX80b1FB4UpBkuc23b+NaWpqkpubm//0gQoKCgoKClcKgTHo2gu9+4V7Z+ujQlSt/oyo1CUSoDOK2Tq1RpittD0jqnML74Bj90PVZiHKXFXi/JO/Tb9H/lLhzmkvhYhH5Pbt/Q50PCf2a01QvAoKV4l7jrSICqLeBvv/U1QeC5ZD/a3TraXTQmzZx0S1MREVuX5aC+3+Bey49wxyUmbFTWUcfOwCyGIerrDWQVaxDe9YiKxiKxlZJvY/3JEy6dDoVFz70Xqe+tGpVNucpJJYdUt5ml2/wazh2o/U45sMozdocBdZUwJwaiTI879po3ShG41OzYGHOwh6o7gLLVSvyGH/Qx0sv7EUtVbFSKcX71iYmtW5lC3KxGSbrdLIsoz0KqpzIz1eOo6M0nliFEeumYXXFKI3aBjp9pJMyGSV2Mi8As0+Qv4oL/ymjVg4QVaJjY6jI2h1Kpq2ldJ+eJjzh0dYsqUYm8uA0apl38MdrL+jmoLqN3aWT0FB4Y1DkqQjsiw3XWqfUvFTUFBQUFC4XIy1idmqRBxaph03Y0F4/l/g2q+LjLyi1WDNhp1fg+6XxDGDx0XZa/H74fBPxNcdfyvaQC/GXgRI4txoQAi59X8tMgFVGshZIKIa+pvFsWo97PlnMcfX+G5RbcwoEoYz8pzq2+F74eYfiZnEhXcQmhhjciyAPF1li0eTIIsWx4UbCznfPMy5g0NULc9haiyEWqtOib6Z40/t7qOg2kHf2UlAtHV2nRpl0121tB8ZQaNXUbsql6d/fDpVsTPZdNz42UW48ixkZJm47u56pkZC6PQqrv5ADcOdXjzDAfY/1EHJIjdGi5agN0YoEGPRtYWUL8maJ/JejegDyCqykVlgZcGmAvQmDRqNqEr9sTDzKwGjRcead1UwdMGLdzzE+vdWoTWoGWjz0HlijC1/2ciBR4Q4V2kklmwuRvXGjigqKCi8hSjCT0FBQUFB4XIhacCWNxvVMJfJTtHuOXgCbLmzom+Guu2iDXP9F0QeXyImDF3mOnrqbVC4EqI+OPYLeNfPoO8gvPCvQtCZs+Dhe2avWbgCnvuH2dfH7xcOn7mLxFzgxUR8oNKC0YkqpkGtm1UFao0QT/Xr8tj3YHuq7fLIU10suraQgCcy73Ke4SDr7qhiuNNLLJJAb9ZQszIX32SExdcWEYnEOHdgKK1NM+iN0nVyHFeeEFl6o5asYtGGaHYZMVq0eLKN1K3Nx+rSMzEQJBZNsvS6ErKKra9a5L0ckkrCbHsTEszfZCwOAxVLxRxpyBfl7IFBouEEK28p59SevpQ4T8Zlmp/sIqdcaWlUUHi7ogg/BQUFBQWFt5pkAoZbIB4Bswuy6kVu3wwGuwhslySQEHN3OrOo2M0QD4sKnJwQog/gxX+D1Z8Fa5Z4bXKLquJL/y6MXl76dxg6KfZ17BItoDPzgyqNEHJzqd4Ktnxh8GLLB++cUHC1TuQM3vQDCE6gd+TgUplxF1oY6/Uz3u+nuNFFLJJIm7UD4aa55rbKeT+WiqXCZKTx6gJMGTrMGToioQSOHCMv/LYNs11P5BIOoVOj84PYAbRaNTllGeSUZaS2ObLNlzxWAfxTEc7uH6KyKRuDWcvAec+8Y7yj4UucqaCg8HZAEX4KCgoKCgpvJckktP5BGKYERkQ755I7YfQsLP2QyNxTaUSQuzEDSMKh/4HlfyGE2wzWPPFVrRMCUZaFkHzhW2Lmb/v3hQNn5/MQC0F2najgzaXtabj6S0L4yQlxb0epaB2Vk2DKhMFjcPpB2Ph3cOCHwsHT7IYNXwFbAdx3izg2v4mCjf/A6nfV4RkKEo8lyCyyMjU6P3zbYNLiGw+z5LpiTj/fRyySoGJpFq5C4YgY8EQI+2No9Gp6z04w0uWjdIEbvUWNJKkY6UoXqKUL3G/s/9GfKUFPhImBACPdXhy5Jtz5Foa70h1KTRmKY6WCwtsVRfgpKCgoKCi8VSRionXTkgvjbSL/rnSdMHlZ9alpd8+gEIVXfRH2fAvWfBbqbhbh6+/+hQhgNzqECcxVfwMtjwkzmH3fE+JPrYW1n4NnvgS+IdGqWbkFjK5Lr0mWweSC9Z8X831XfXE6DmK6nTJ/KTTcJlpAZ2b+ElFAgue/BTU3CCHb34z63KMUlk6Rv6QJb9jJ0IUpEjEZi0OfytMDqF2Tx5GnutCbNNSuyaOg2sGpF/p47met0/tz2XhnLQA5JTa84yESsSQBbxSVSmL59hKO7ehFpZFYen0JNvfrC+JWEKim8/46T4zhLrRQtzYPz0iQSFC4k1YszUqrniooKLy9eNOFnyRJaqAZ6JdleZskSaXAbwAXcAS4U5bl6EXnaIF7gSXTa/ylLMv//GavVUFBQUFB4U1l4DhEvHD0l8JMpXgtaExClD32PtG+CWKe7vlvw/K7IewRAeozc3vWPLjx+0I4WrJEJVBrhPf+VuTyTXbBkZ8L0QeiTbRknWjjzGqAkdOz66m6HopWiSpfIiIE5+5vzoo+EIHxVVtE1fDoLyFvsRCoRqeId1DrhPAD6HoRvP2oTvwa+43fx74yl3g0QX61nYE2D0FvFKNFS+v+QWKRBLFIghO7ejGYtfScnkjdcq5rpMGiY7BziqnhECPdPmLhOGVLslhzWwXj/QGQ4YkfnuKGjy+44s1UrnScOWacOSYmhoIcfryLRdcWsfHOGkL+GCabDneRFXPG22+OUUFBQfBWVPz+CmgFZqaBvwX8hyzLv5Ek6UfAR4EfXnTOuwG9LMuNkiSZgBZJkh6QZbnrLVivgoKCgoLCG8/oWRF/8MyXIDAq5ufylwlHTYlZ0TdD1A8qtRBcM+QvgeobYKpHzAGe+v1sLENGIWz9f0K4zaC3QdV18PsPi3bQdX8NJWtg+AyUrBbRDvfdKvZt+KoQjTOB7XNJTP991ugQArL+VjjxAGjNEJ+zvoLlIvT9wm7xfotXo9GpceVZUuYrQ51TnNjVB4DWoGb97VUMdEzPkklQtyaPvKpZ4Tc1GmRqKMT+RztIxsWsYNepcTbcWUPLSwMs3lyEbyzM0R3dbLyzFrVGsZ18rZjterb8ZSPnm4fpOzuJxaHHXWTF5jJe7qUpKCi8Abypwk+SpALgBuCbwOckYZ21EXjf9CG/AP4v84WfDJglSdIARiAKeFFQUFBQUHi7MdUHnl449wQMnoRldwujFN8ATHWL/ZXXQvEa6N47e57WBEgQHBeVv2P3QdkG2PX12WMWvQ+KV0P3PpjqBUklIhlmxFvtNjj6K/G9LAs3T0s23PBvMNUPD90t5vOyGqDvsGgjrb5+toIHQhS6q0U4fE6juP/KvxT7LFmixbR8k2gBVeuEMDRniXnDsfPgTjdxySnN4F1fXIJ/MoLepCEj00TpYjcNV+WjUkkiFH1OSHc4GGdqLJQSfTOcebGfghoHGq0QegNtHnwT4bRQd4VXjyPHzPJtZSzbKl8RgfMKCgpvHG/2n8W+A3wRmAn+cQEeWZbj06/7gPxLnPd7IAAMAj3Av8qyPHGJ4xQUFBQUFK5Mkgno2APtu+F3d8G+7wujlWe+LOb49vyzEE1nHoJHPg4N7wKTU5yrMcDGr4r8vOZ7RXvnmr8S19z096J1E+D4r6Hs6tl7TvXByk+Aq0K8NrmFecxc/MMw2SPm+mZy+cIeMGeKts6sWiH+JJWIhtj6H6KV1OwSxi5XfQkMTtj8DSHy1nxWzP71H4HIlKhUlqwR7z3sg/Zd6W6kgMmmJ6vYRkamEGl6o5asIhvuAmua6AMw23SiInoxMlStyOHsAdHSmldpT82iKbx+3mmibzQ4ytHho5ydOEv44uq6gsKfCW9axU+SpG3AiCzLRyRJuvpVnr4cSAB5gAN4UZKkZ2VZvnDRPe4B7gEoKip6/YtWUFBQUFB4oxhtE0JIoxViawa1TrhthqfSjz/wAxGIPnpOCMALL8Dp30HtjXDmQTi/c/bYVZ8S0QoTF2ajHPRWCE3CC98WrZhXfwlGWmHBe2D/f6XfPx6C0LgwgknEhGB0loEhQ8wWFi4X+YA5DeDpgwc/Iip4INZ2/bdFHIVaI4RlPCoqj09+fs4aPw3BUeFQ2n8ESte/ph+jxWGgtNFNy4sDJBOzVb/69fm88MA5IsE4zlwzuRX2VPVPQWEu5ybO8dndn6XP34eExF31d/HRho9iN9gv99IUFN5S3sxWzzXAjZIkbQUMiBm/7wJ2SZI001W/AqD/Eue+D3haluUYMCJJ0l6gCUgTfrIs/xj4MUBTU5M87yoKCgoKCgpvNb0Hoe8oZORD2zNCRM1FktLNU2ZIRCHsBXsx/O6Ds9vzFsOzX0s/9vC9orJ36Mdijq/+FuH8OXBCCLQTD4h2T70V9Bbh8nn+GdGC2fQRYfwydAo2/K1o/4z6ofmncOv/iNy/sEeIwr3fE62j8Tlh61VbIOSBIz8TQhMgs0Y4jM7l4A8gdyE8+gnY/h3x3gyvLfy7sNbJ9k8vpHXfIOFgnJJ6F3qjmmXbSomGhfCbGAwobZ5vEVORKXq8PUiSRImtBJWkQq/Wo1ap//TJbzHheJj/PPaf9PnFXKmMzM/P/JyVuStZk7/mMq9OQeGt5U0TfrIsfxn4MsB0xe/zsiy/X5Kk3wG3IZw97wIevcTpPYhZwF9JkmQGViLaRhUUFBQUFK5ceg7Ao5+Ca/4BHvskLL9HBLNbc2ddOeMRyKwVlbfEHFPrpo/BsV+Czgq3/wo6X4DMatH2eTHxsKjObf8euMuhejtMdYo5O1sOnHlEiLH6W6DlUWh9FGq2CRfR7v1w/ilRDbTmwrKPCYEmqaDzRRHfcOBH4O2DvCXzK5OZtcK8ZUb0gTBymeoRc4mx6TD1ZELMHSaisPufhJHNaxR+kkqioMZJQY2TaDhONBRnciiAKQH2LCNavZqFGwpRKxW/N51eXy/Ng80YNAbUKjV7evewu3c3CzMX8p7q91DtrL7cS0zDE/FwcOjgvO39/kvVHRQU3tlcjhy/vwF+I0nSN4BjwE8AJEm6EWiSZfnvgf8CfiZJ0hlEZ//PZFk+eRnWqqCgoKCg8MqI+EW1r+5GMQtXvBrOPiEqaOu/IITfZBeUbQRnOdz6Yzj1oGgDbbhVzP91viCudWEX3PZTiIWFA6feJmIgZihcKcxgwn4hFF2l4C6FaBDsZeIeEZ8Qc9XbxAzevu+JIParvgR7W8FRIqqRk12Qt0gIxPM74NB/w/ovgqMI/GNgzYb2Z2fv7ekWpi0XM9El5ganpoWfuwrG28X3U32QfGPm73QGDTqDBotDye67HHRMduCL+Xik4xHseju7encB0DbZxq6eXdy39T4KrAWXeZWzZOgzaMpu4sX+F9O255nzLtOKFBQuH2+J8JNleQ+wZ/r7C4gZvouPeQx4bPp7PyLSQUFBQUFB4cpm8BQERoRTpzVPCJ7AmIhh0NumK17fBFueqLDFw5CMCYOVpR8S7ZcP3D5bEQRxrn8Uxs7Bsfthw1eEaBs9C6VXCaMXtR6K60E3p71RZwLn9OuIH3oPQc9ByKmDs4+L7ZIkzg9OiPvkL4Vd3xAice1noWMX7P4G3PQDYfQS8cHGvxP3RxbGMTqLELRzKVophF5wXHzf9BH43YfEvoJlIoBe4W1NIplgIjzB/a33s718Oz8++eO0/ePhcTo8HVeU8DNqjHxm8Wdom2xjOChmbd9b817q3fWXeWUKCm89l6Pip6CgoKCg8M6g/4QwcOl8Xpi5FK0QlbSMIiGOltwFeQvFrJ1KA31HRHXtvptn5+au+xYixegi1Drhyhn2wDNfgYprRHxDIi7OzWkUbpsvR99h6Dso7h/xCtfOwCj0HhZf23eI6t/Ov5s9Z9c3YNPXRNC8Sg2tj0FBk3Ak3fItaHtSxDksuQtqboBzT4p1Lv2IqBhqdELMDp4QJjXJOGTVwTX/9zW3eSpcOahVakxaE7dV3YZerefTiz/NS/0vcXTkaOoYjerK+2hZ46rh/q330+vrxaQ1UWIrwaRV5kEV/vy48n47FRQUFBQU3g4ExsA/KETRgveImbozD4vZtqJsWHYPyAmxzSciB1j0AVFRm2uW8uK34Kovw1NfmN1mzhSiqaAJbAVi3u78DiGy3ve/ULruT68vEYOufeAogye/ADf9Fzz1RbAXwrFfiLD1rhfnn9d/BK79OvQfFRl8Eb+oBHq6hLgD4UBatArWfV7MDXr7ofknorrZ/pxoQ3VXihbX/CYxq6jwticYC3Js5Bi/Pvvr1LY76+7k/7N33uFRlekbvqdlMqkzyaT3hDSSQBJCB6VZaPa26grYWEUFxbKIiqILVnRFV0V+6mLFClYEBKT3nh7SQ3qdyWQm035/fGbCGATsrp77urx0Dud85zuT4DXPvO/7PO3d7RxrO0aSLolEbWKf66wOKx2WDnxUPqiV6t9yyy5CvEMI8Q75Xe4tIfFHQRJ+EhISEhISP5bmUuFSqVCJObmNj4ImQASt+4TAkfdFS+b+N3pFH8DBt0Tb5ImYWsBTKypt9UeF6PMKgK/ug4tegAGXC4MXpQYisiF21A/vy9gAnc1CkBrrIei7ObvMq4Xxyqi7RKum0lNUAX3D+q6h0cKOF6C1TLzOniZiIwZNBw/v3ky+yh2ikukfJTIJz7pbiE2FSlQ8ty8V5jYR2eKZJP7nKWsvcxN9AO8WvMtDwx7CYrcwInwEwd7Bbn9e2VHJW3lvsb5yPVnBWdw84OYzNoBxOp1UGippNbcS7BVMuI80lych8XOQhJ+EhISEhMSPwdjYW+EKTIStS7473iBy7C59Dco3Q/xY0W75feRK0UZ5YqSDyhM2LARdnHDL7GoVM3dqPzE36BUIAXFCRP0QdUfFP15aYbSiixEiT58IeZ/Bp7eJsPX1DwsRV7MfMi4T0Qxlm77bhxfok+HAW73rHnxbXPfl3UK05n8qnEpTpor2zZJ1kDoVtj4nKpyDZkC/c+Haj6X2zj8ZHd0dfY7ZHDbi/eMZGDzQ7XhLVwt76/eyqXoTwZpgJsVPYkXuCg40HODtyW8T5n2SLx2+t+76ivU8tP0humxdaNVanj77aYaGDf1Fn0lC4q+EJPwkJCQkJCR+DPW5ULNXiLKDb4ucPblCCClPf5DLxeycb5hopyzd6H69XziEpIs5OLWfyL+TewjR13JCXG36paDWQnAaeAdCcMoP78luE7l85jaR7ZcyUbR3jrkftjwDFdvFeZZ24TaaME7k/K2+DaKGwpVvif1EDoZVt7iv7bCJZ+pqha/nQcYVMP5hqD0onELbq8Xeh98m1vWPAu0fx9xD4pcjyjcKPw8/NwEY7h1OhG8E+c357Kvfh8PpIDskm+0121l6cKnrvCRdEhcnXszHxR9T0V5xWuFX3lHOvC3zsDmFG2ybpY17N9/Le5PfI8zH/VqH00GNoQa7006Yd9jv1k76W9Pc1YxCppCC6CXOGEn4SUhISEhInClWs6iKWYyQMEEYpxStFS6dk58BmUq0buZ/Jlo9E88V8QctpaKCl3mNEImj7xFtk1aTmO0z1ot5uM4W4eSZeI7Iy5MBYRmnr5yZmntdRIfPEq2iunhxXcV2cTx1KkQOFXN9X93XKzKLv4aGXDhvsZg9lH0vC6/fOeAZIKqHYQMhfoyIjajcKXICPXzBWy8iJkJ/fafEBlMDNcYafFW+xPjFoFKofvV7SggifSN5cfyLPLbzMQpbC8kMymTe0HnUdtZy/ZrrMdvNAHjIPZiTPcft2qLWIsZHjwfA82TZlN+j1ljrEn09tJhbaOxqdBN+bZY2Pij8gFcOv4LVYeXChAv5x8B//Ki2UIfTQUVHBY2mRoK8gojxi0H+/b8HfyBau1rZUbuDelM9ZpuZWP9YsoOzpRlGidMiCT8JCQkJCYkzpa0KcIpIBKsBvpgLzu8cOUu+gUuWw+q5YLcIwRc/HmJHi5ZKmVyEpzfkQ94qGHyTEE9DZsI3j8Cmx0WVcPISISx10SIa4lTYLFCfJ4Rn8deiKhc9DIrXiWzA4DRx/7iz4NC7QvSNmedeWQRRtas/Iubyxs6H4/tFBTBmlGgVVXrAOQuhow5U3mBqEHN7CeOFi6k2RlQFf2XymvOYvXE2dZ11KGVKbs28lfNizyPEK+QvU+X5pajrrCOvOY9Wcytx/nH0D+x/RoIsMziT/zvv/+jo7kCr1uLr4cviXYtdog+g29HNoaZDJGgTONZ2zHXciZNREaMI9go+2dJuBHkFIZfJcTgdrmO+Kl8CPAPczjtQf4DnDzzvev1JySdE+0VzY8aNp70HCNG3rmId87fOx2K3oFaoWTxqMRNiJiCTyc5ojd+affX7ONx0mLfz33YduyLpCu7KuQtvlffvuDOJPzp/3K8zJCQkJCQk/ghYOqFsC5RtBcNxIfS0seK183sxDAffgYgs8d/B/SFhjKjemdpFbl+/8bDzJRGA/s0jEBgPuR9D/4vENYZaYZ4SkXN60WdoFHOG714B7/1NuIoOmg6H3xeib+Mi2LRI5Ol1Noj9BPYTERAn+0ArV4qq4doHoK0aRt4lYirWPgAaHexfATuWQkOeEH/plwr3zoC4X130We1WjN1GFu9aTF2nMMuxOW08f+B51pSvYd6WeZS2lZ5mFYkeGk2NzNsyj9kbZ/PwjoeZtmYa6yrWnfH1/mp/onyj8PXwFet1NfY5x9BtwEfl43od6BlIojaRQM9AKjsqT3uPBP8E7h96v6vy5iH34LFRj/XJCNxVt6vPtZ+Xfo6x23hGz1LRUeESfQAWu4X52+ZT0VFxRtf/1ljsFupMdawsWOl2/P2i96W/AxKnRar4SUhISEhInIqirwAZrF8A7VUQPhgmPwW1B/qeq1CA1SEC0gPi4cCboqoXlgmDb4BPZva6YnZ3inVrD4mWUBCxELpY0Meffl+lG2DNvN7X254T1cJzHxPh6mP+CZpAKFkPBV9A2ABIniSiGAZcCYfe67124N/EPnqo3g3xZ0FrOfgEi1bOgHjImSEcO0P6/7j38CdSa6xlfeV61pStITkgmbHRYylsLaTL1uU6x2wzs65yHQargefGPidVPM6AwpZC9tbvdTv25J4nGRw6mFDv0B+93oUJF/YRjpcmXsqxtmMYrUYS/BMYGDyQB7c9iMlmYlTEKZxpv0OlUHFJv0vIDMqkuauZUO9QYv1j+5yX4J/Q51hqQOoZV4AbTA0u0ddDl62Lpq4mQr1DMVlNaD21f5jWT4VMgVKu7NMGC2C0npnYlfjrIgk/CQkJCQmJk9FeIwxQvALhg2kQP04EkTsdwgUzdhQcWOHuzplxhTBTCYiHXa+I6hgIg5f6oyLeYOuzvecrPES0QmA/uOglUeXT981Bc8NuFUYueav6/ln+p2Azw/EDkD1dREkc/K4dTBcnzFg6joN3MIx7QDh66pOgfKsQpwVfiHN9Q8HcLuYRxz4goiQih4Jv5G8m+qwOK2/kvuGKDzjcdBitWss1qdfw2tHXyNBnYHfaCfAMIM4vjl21u1xZcp5KTwwWA0q5Es2pQu7/opxMILRb2vsIoDPB4XQQ7RvNolGLeP3o6zicDm4acBMjwkcwKnwUCpmCtRVrWVuxFoDs4Gy2H99OTmgOeo3+lGurFKrTRj8MDRtKP/9+lLSXAODn4UeGPoONlRsZEzUGD4XHKa8P8QpBrVC7PbtGqUEhVzBn4xyK24qZFDeJK5KvIMo36kzekl8VpVxJuj6dKN8oqgxVruP+an+ifaN/x51J/C8gCT8JCQkJCYkeWsqg5ZgwaWkrg8YiCM+EK98GiwE+mwPnLxYzcTGj4PLCrEfVAAAgAElEQVQVQoA5HRCeDTv+I6p9XW29oq+Hzkbw1PW+Tr0AqnbC2feKNky1FgJO88Gtq01U4Sq2g/Yk5/oEg9ofEs8TQey+oTD2ftj8tGjltFvFeQWfi3+UnjDidjj6gXAABVFxPP8JqDsM5y4WgrF8KwQmgO/pZ7N+KeqMdbxf9L7bsTZLG6FeoSwYvoAOSwdx/nHkt+STEpjCJYmXUGOsweF0IENGlaGKo01HCfcJZ2TESBK0fStDf1Xi/eNRyVVYHVbXsQnREwjx+nHmIIZuAx8VfcQLB19ALpMzvf90JsZNxO60s79hPwGeAQwMGojZbibSN5JYv1i6bF2sr1zPHVl3/CLPEu0Xzbyh8yhqLaK9ux27w86/9/+bLlsXL45/EZ1aR5w27gcrwdF+QrTO3zofs92MRqnhkRGP8MDWB6g0iJbUN3LfoL6znkdHPvqHmCVNC0zjsZGPsfTAUvbV7yNNn8a8IfOI8I34vbcm8QdHEn4SEhISEhIADYWw7zXhyqlPgq5mEdLuqYPWChGFcOlyMLVCcCpsXAxNBZAyWczk1R8R7Z8bF8PEJ0VsQ8dx93v4R8CER8SfWbtETEO3WczMnUr0ddSK7MC2KlG162qBcx4Thi3mdnGO2leI0brDYn6wB79wGPoPESo/8G/i+h5kclF1dDpFiPzou4VDqE+wMISRqaCzCUIzICBBHP8V6bR2ktecR3l7OTF+MShkCmzY+pzz7C5RNfWQe3DnoDtZW76Wr8q+YsHwBdz77b0EaYK4PuN6RkWMospQxaqSVVyWeBkx/jEA5Dfns+34NrpsXYwMH0mGPuMv5Q6aqEvk5Qkv8/Sepyk3lDMxdiLXZ1x/RuYuJ3K06SjP7HvG9frD4g+J9I2krL0Mu9OOj4cPKpmKvKY8ak217Di+A5PNxEPDH0Lvdepq34+htK2Up/c+jd1pdzte0FLA8weeZ3DIYOYNnUeirm81XS6TMyFmAkm6JJq6mtBr9FR2VLpEXw9rytdwa+atJ203/aVxOp0cbjzMl6VfYrAamJowlcygTFf1WiaTkR2SzeJRi8lvyafV3IrNYaPL1oVGKVW4JX4YSfhJSEhISEjYuoVws1lE2+XRD4SBS/JE0TqpUIo5N5kMfAIBO2gjQJ8gnDgLPhNB6xe9LNY4vBLSLgWNv6i22czCwKVyJ2i0sGe5MEcxGyFykFjnhzC1wo4XRN7eR9eL6iLA6lvgwv8IB1GllzjusELeavfrO46Dh5do+3TYYcpzYr7PJxiih8KWJcKV09IhAufrj4pZwNiRInLiV6Dd0k5ZexlOp5M4/zi0nlqcTiefHvuURbsWARDtG82VyVeyIm+F67ow7zCazc2u192Obr4s+5KRESMpai2iy9bFrZm3opQr8fbw5r2C99hYtRG9Rk+SLglDtwEPhQfT1kxzzQm+evhVlp2zjGHhw36VZ/0jIpPJGBI2hOXnLcdkMxHoGfiThG9RaxEAidpELki4gCjfKO7ZfI+rkuil9GLmwJnMyJjB1pqtVBmqmBI/hcGhg3/R5/Hx8CHMO4xqY7XbcX+1P2mBaeyp38MjOx7hpfEv4av27XO9XCYn1j/WJeq+vw6I9k+V/Lf5cuBo01FmfD3D9T5uqtrEU2c/xciIka5z2ixtLNm/hK/KvnIde3DYg1yedPkPupHa7DaazE14q7xdxjwSfy0k4SchISEh8dfGaoHKHaIC57DC9n+LfL3GQqjYKsSVuR2UajHrZ2qGiEGiRbKhQAiu5MmilbMhX1zfg0+wEIOdjaJNM2UilO+AIf8AXYwwXDndB+7Wcuh/MeSvFnl8KZPFNYVfwaF3IHQAbHlaiDqvQNE6um6BEJs9eOlFHIM2BhRq0f4p94DCL4QTaEiGmFu0dUHW34XI/RGiz2AxYLAa8FX5nvSD9YnUGmt5r+A9Pi39lKauJibHTmZW1iyQwbP7eucfKw2V+Hv488iIR9hWs40kXRL9tP24e/PdbuvVGGtIC0xjWNgwnt33LEGaICJ9I/H38Oebym8AYeAxf+t8bs+6nWZzM1ckXYHZZkbrqaXb3s0nxZ+QHZJ92nmwPxt+aj/81KfJiDwF4T7hhHqHck7MOXxZ9iWh3qFu7aMmm4mKjgr6B/Rnbs7cU65VY6zhYMNBqjqqyAjKICMoAz+PM9tbSkAKszJn8cC2B1xVvwH6AeQ25zIuehy5zbkcajxEnanutL+fIMLmM/QZHGk64jo2O3v2b9ZKubl6M1aHlVDvUP6W/DcauhrYW7cXnVpHf72YsS1pLXETfQBP732a4eHDTzqLWNFRwfIjy/m6/Gvi/eO5Z/A9DAoZ9Js8j8QfB0n4SUhISEj8tak7BEVfQ/rFonrmFyVm4zy8RGWuqVAIo5VX98Y3xI+Fbf8WJioAiefDyDvg3Svd1zY2iOs3LYZL/09U/Ly0Qizq+51e9Nm6oTFf/DvubCEUq/eJCuPw2yEoCd65ovd8UzPsflXEORwUpih468U+QtKFGU3JenFcFwfnieoa6x6EZmGOQdVuETcx8QnRiqryOunWao21HGg4gNPppMvexTv57yCTybg+/XrGRI1xm6lqNbfSam7F7rCz5fgWttdu5+qUq0kNSOWr8q+Y++1cbsu8zc2t8+J+F7OzbicHGg4Q5xdHUWsRd2bfic3h3vo5OmI0HnIPcptyuTXzVkrbSonyjcKJk03Vm1xCxIkTi93CyoKVvDj+Rd4ueJuVRSvRKDX8PfXvGLuNBGjcM+IkTk2GPoPpadP59/5/k65Pp6O7o885HZYOwr1PHabeaGrk3m/v5XDTYdexuYPmMi1t2hll6fXT9cNsM3Nr5q1027tRyVXUGGv4uPhjbh5wMyCqfyfGS5yKYK9gnjr7KQ42HOS48Tjp+nQy9BlndO0vgQNR1b+u/3Us2bfE9Tv/dsHbvHHeG/TX9z9pXEWXrQuT1dT3uLWLp/Y8xbfV3wKQ25zLzHUzeW/Ke/TT9vsVn0Tij4Yk/CQkJCQk/tpYzZB5DRx+V7RU9pB4rpiJ08VBa1mv6POPBFNTr+gDKF4j8vIcfS3WkSth0jMiBsFiFI6aUUOEsDwd9UdEFbFmr5izU3lD5XYxQ3j0IyFUv09zCYx/WIS065MhZYrYV0Ner+gD8Ux5qyFySK/o66HwC8j+O1TtEa2o8WPcKoBVHVXctuE2KjsqmZU1i3/v761y/nPLP3lh3AuMjhxNZUclZe1lPLP3GbRqLdf2vxY/lR/X9b8OnVrHA9seQClXMj1tOtuObyMrOIsDDQeQy+SEeYfxSckn4u1tKwbgvaL3WDBsAc8deA5Dt4HzY88nTZ+GUqbES+Xlto8QrxCeHP0kBa0FyGQyuu3d6DV65mTPYV3FOjZXbwbEh+VlR5YxOHQwwzR/nXbPX4JQ71BSA1LpsnVxqOEQNw24iX31+9zOOS/2vNNWyopbi91EH8CLB19kfMz4M3bSDPUO5eOij6nprHE7rlaokSFj/tD5hPmEndFaABE+EUT4/D5mKaMjRrOjZgc7a3e6fdHRZevim6pv6K/vT7RfNJ4KT8z23sr+AP0Awrz7PmNtZ61L9PVgsVsoby+XhN9fjD9GKImEhISEhMTvgd0q5vDaK0W+3YkUrxUtmg67e2UuONVd9J14/pCZ7sc8tRCeBf5RQmjVHYHwgT8s+pxOaD4mAuPr82D9w8KMpWK7iIc49g0MvglWzxLC72QEJIgcPoUHBCWLvL/itcK05vtU7RRunSejqQhC0+Hjm0Qr7AkcazvG5PjJ3DLwFvw8/Pp8ePyk5BPWl69nbflaHt/9OFckX0GCLoG1FWsx2oy8kfsGrx55lQsSLuCq5KtYsm8Jec15/D3179w/9H6StEl0Wjv7bKmopYjS9lKmxE/hsZGPYeg2cKztGCFeIXxQ9IHbufWmelosLfzf0f/D2G1ke812/rXrX1QYKthQtaHP2nvr97K7djdt5ja67d19KosSJyfMJ4wInwi6Hd0cajzEPwb8g2jfaOL943l05KOcFXkWCrnilGucKF56sNgtWO3Wk5x9cvReeh4b9ZirPVQhUzAnew6J2kTemfwOE6In/LgHOwMaTY1UdFRgtvXd/w9h6DaQ15xHcWsxFtvJ4zMy9Bk8OPzBk1b1mrvEjGu8Np6XznmJJF0ScpmcsyPP5vas26nrrMPucDe58VR64qvq2+Lqrfzfzrw028wcajjEF6VfsLt2N+2W9t97S394pIqfhISEhMRfE3MHHNsAhnqwm3tNU07EYYWuJiHIkieKubrGQtHqeWLgOYCnnxCFo++G8i0QlCIiG0xNoEsADw2MuRc0ur736aFkPXwwHbqNMGYelG12//PaQ+L6oTN7K5Bn3QtbnxECVaOD8Q/CqlvE7N7uZWJGUBMI4+7ve7+4s0XFMywTag/2Hs+4XIjFxHOFcN3/JvQTH5wN3Qa+qfqGVSUiR1CGjFmZs1hZuJLGrkYAfFW+bK/djl6j57r+1/H03qddgdPrKtYxN2cuz+17jgsSLkDrqeXZMc/ycfHH3L35bryV3swcOJNgTV8H0cGhg9lTt4fS9lLShqUxJHQIm6o2EekTicnWt8VNJVcxb8g87A47WrUWo83IceNxon2jaTG7C+EAzwAq2iuo6KhgdclqgryCuLb/tWQFZ7mFd1sdVqo6qrDYLUT4RPysGbk/AwqZgmlp01hZsJKtNVs5bjzOndl3opArGBo2FK8faBU+kXj/eHxUPm75gufEnEO4z8lbRMvayyhqKcLmtCFHTpeti5zQHHJCc3h/yvsc7zyOVq0l1i/2V3FrtdqtbK7ezKLdi1DKlAwNG8qM9BnE+ced8rrKjkoe2fEIu+t2I5fJuSr5Km7OuJlAr0C38xRyBamBqVydcjX7G/a7/dl5see5/jsnJIcXxr3AztqdfF76OTetuwmlTMnS8UsZFTHKdV64Tzhzc+by8I6HXceGhw0nKSDpZ7wLvy8Op4PVx1bz2M7HXMeuTrma27Nux8fjzFp6/4pIwk9CQkJC4q9DV7toa3TaRUTDqpkw4G/CNCUkXTha9uATDHYb+ITCmn/C4BtEVp+9G2JGiKpf3XftabGjodsg1t71MkRkQ/zZIvhcnwIevqDPOfXeWitFdc31Lb+z7znDbxOzhdW7IfEcIdw8tXDpayKawdIpsghjR0HUMNFa2tkI8WeJSmLaxZAr2icJSRN7/PRWYeiSPFGIv9jRQrS+dQkkjBPzgYG9NvglbSUu0Sd26eS/uf/lkqRL+G/uf1Er1PTT9cNisxCkCaKgtcAl+nrYXL2ZrOAsqg3VPLbrMYaEDGFQ6CA2VG3AaDXyeenn3J55O9PSpvF2/tvYHDayg7O5MOFCjFYjLeYWHDKHK0qgoauBqQlTeb+wN/dvbORYDjQccLWLKmQK7si+g//m/pebMm6isLXQNVOYrk+nylCFh9yDhq4GDjUJUb+pehNvnv8m6UHpALR1tXG05SjVhmq8Vd6UtZURp40jNTD11D/bPzE6tY68pjxSA1O5LPkydGoduS25jAgbcUaiDyDWP5ZXz32VZYeXkd+Sz8TYiVyedPlJ4yWONh3lxrU3uirCcf5x3DbwNt7Jf4dr+19LpG/kr27CUthayPMHnuf69Ospby9Ho9RQY6jBYrMQ5x930qw/p9PJx8Ufs7tuNyCEyzsF75ATksM5seec9D7Dw4ezaNQilh9ZjlqhZubAmWQFZ7mdU95ezkPbH3K9tjltPLLjEd6d9K5bZMak+EnE+MVQ1l5GoCaQtMA0AjXugvN/iaqOKp7e87TbsXcK3mFS3CQGBg/8nXb1x0cSfhISEhISfw0aC+HIh6J90VAvRNmMNdBtgqodMOBKqE2G0o2iypX1dyEI81YJ58xD70LS+WItpxOyrhVmKjK5aOE89B4Mu1UIt/Itoiro4ScE18ArTr03EAItdaqoRBZ8Jqp7CeNEVRLEXlQaIfqC+wuHzrUP9F4fP1ZERugTofhr4UCqjRYOnrVHoGqXCGwf80+x/7YKaC4V8RPbnhPnDpslzGDqc0V0RUC8aFG98EXXbVrNrX22brAaSNWl8vf+fyfAM4CytjJGR43GR+lDXkten/MdTgcKmQIvlRfjo8fTT9sPD7kHj454FLPdLPL7HDaygrLICc7B7rSzqXoTO2uF2YvJZnJrL60yVJFty+bmjJvZWLWRCN8ILky4kDmb5rjOsTvtrMhdwX2D76PeVM8To5+g2dxMU1cTNcYa3sp/C4Ab0m/AV+WLwWrA5rCxt2Evfh5+OJwOjjYf5cFtD7qE7BXJV6BWqjFZTQwK/WUcEh1OB9WGaix2CzJk6Dx1tHS10NHdgY/Kh0pjJb4eviTrktF5nqJ6/BuhUqiYkT6DeVvn8Xnp5yhlSm4acNOPrial69N56qyn6LR2ovXUulVZe7Dareyo3cEFCRews3YnZe1llLWXkdeSR42xhvL2ciJ9I3/W81jsFlRy1Unv30NFewWXJl7KE7ufwPndFzTvFb7HzAEzeSP3DWZlzeozm2jsNrpcZk/kYMPBHxR+fmo/piZMZUzUGJxOJzXGGjZXb8ZT4YmHwoNI30jautv6XFfXWUenrRM9vcJPo9S4qqL/a5htZkraSqg31RPmHUY/bT+MVuNJW4RPZjAk0Ysk/CQkJCQk/vwYG+DbpyAyWwiinjbJUXeBoVb8d+gA6H+hqKA1FYqWS5UGLnwJDr0NI+6AzmbQRomWzPBsIfyOfiQMYMbMg2+fFGv1v0i0UGq0EDUYVKcJxjY0QFsleAeBhw9c+LJo0xx2q6hENuSJbL3ybeL8lMlCrJ1I6UYR1P7tk3D8O4ONtkoxJzj6HiF41z0IFd+todHBlIm9Fcb2KvAJETEQB96ES18Xlcob1ov35jui/aJRyVVutv39tP3YU7eHtRVrSQ5I5srkK3kn7x2mJEwhxi8GuUyO44RW2jGRY/CQexDnH8fe+r28eFAIy7GRY7ks6TKsDivvFLxDg6mBsdFjSdGlkKhNpNPayeGmw1yVfJXbegCrj63mwoQLuSr5KsJ9wjnQ2HcOs9nczLH2Yyw7vIypcVNRyBWsOrbK7ZwdtTvIDM5kS80WABwOB8uOLCMtMI0XD72IzWlDrVAT7x/PNxXfkKxLpspQRbhP+I8yD+nBYrNgtBpRK9TkN+fTZevCbDNTYaign7Yfu+t289z+5+iydRHiFcKC4Qv4145/kRSQxP1D7/9DVG3itfEsm7CMamM1nkpPon2jf1KLpVqpPmm1DMDusLOrdhdrytZQ11nH+OjxjI4YzYq8FTR1NZHfko/BavjJz1DXWcf6ivV8VvoZ6YHpXJ58OSkBKa4/rzfV02RqQqPUEOMXw4fFH7pEHwjjlbrOOnbU7iBQE8hdg+5ym23UqDQMChlEeUe5232TA5NPu7daYy0HGw+yePdi1+zpJYmX0NLVwvS06ciQue1leNhwgjRBP/Wt+FWx2q10O7rdXH9PRZe1i/cK32PJviWAaC1fMHwBYyLHEOcXR1lHmetcjVLzs4X/nx1J+ElISEhI/Hlx2EX7ZWuFEGzfLBSiL/MaUeFy2iHjCij4AjwD4NBK4WjZg7ULqneJds2mYjDWiSrY7lfE2j4hED1cVAhlchGj4BMK5jZInSLiF06FoUEIrs4mYbRSvFYEwmujYdSdQjAq1MKYZcvTkHmtuM4rEEbMBrkcqvf2VgUd1l7R14PdKpxF7TYhYusOiZk/tY9oW+0hZSpY2oUTaESOCIhHBpe9BuGZrtPi/eNZOm4pC7YvoN5UT2pAKrdm3sorh17BZDNxU8ZNzNk0hyuSr+CZfc/g5+HH3Tl3s7tuN932bi5MuBB/D38W7lzIzAEzGRg0kAFBA/D38KewpZCC1gJeOvSS6wNu2dEyrkm5huFhwznafBSFTMHAoIE0m5tdAjTQM5DJ8ZMZEjqEdks7ayvWEuET0UdwJuuSqeyoBGDL8S38LeVvfX4koV6h1HXWAeCt8kYmk5GuTydIE0S7pZ1JcZOI8o0irzmPzOBMAjwDqDJU0Wxu/tHCL785n1cOv4LD6SBDn4FaoUbnqUOj0GCymmgxt/D47sddH+rrTfU8sfsJ7sy+k3ZrO4WthYzQjPhR9/y18Pf0x9/T/xdZq6KjggMNB2jqamKgfiAZQRkUtBRwsPEgY6PGsqZ8DZ+UfMKU+Ckk6ZKI9ovm02OfntSQx+6wU9FRQb2pHr1GT6x/bJ8gdqvdyvIjy1lZuBKAvOY81lWs4+1JbxPqE8rmqs08uvNRms3NDAwayGWJl3Fe7Hnsrd/rtk5PtfCzY58xPW06QV694kspV3J16tVsq9lGnUn8fg0LG0ZOSA6mbhPlhnKUMiUquQonTsK8w9CoNFR2VPJF2Rd8UvyJ2/N9XPwxt2XexvqK9bww7gXmb5tPm6WN7OBs7h1y7xm32f5WOJ1ODjUe4vXc16k2VHN50uVMiJmAXqP/wWuOG4+zv34/z+3v/ZLLiZNFuxaRFZzFE2c9waJdizjYeJA4vzgeGv7Qaecs/+pIwk9CQkJC4s+JpRMOvgnrHhItjAqVEHLDbhUi6+Db4jyfEJGx114NXX3bGLEYxWxcxXZRDcQJWdNg32tgrBetoHmr4Kp3IHSgaNWMyALfkFPvr3ofdFSD0gtK1orMQBAxDDV7YerzYh7PaYNRc4TQ9PSHsfNFJW/PciHcEsYJkbj/v+L5PLVCeJ6IRguG49ByDNT+Yj6x8Ath4hIzUsz0+YSAXAWNRZAwXrSoVu+Cz2ZDSDqd3gEUtBRQ0lqCXCZnyZgltJpbaepqwmQ1cc/gezDbzRxtOkqXrQu1Qk27pZ12SztP7nmS/gH9USlUOJwOajtrmZY2Da1ay4sHX6TZ3MyiUYv4tPRTbki/gSBNEBNiJmB32FlbsZYvyr5gePhwAj0DmT90Ps3mZjq6O5idPZt2SzvBXsEsPbCUFXkriPOL45bMW3j50MvckSVm+lotrSTpkrgj6w42VW8CoM3SRoI2Ab1GT1NXk3iblBqmJkxlbcVaskOySQ1I5Yk9T2B1WPnP+P8wMmwknkpPXjn8iuut3VK9hcnxk3905a3aUM2XpV+SFpjGQP1ADjUd4rn9z2F1WIn2jWZ29mxK20u5OPFi9Bo9ec15bKvZRoWhgrzWPAqaC5iWNu1H3fOXxuqwUtJaQoWhggB1AEkBSWjV2p+1ZrWhmlvX30qlQQh0jVLD02c9zYPbH6TF3IJKrmJ62nQ2V29mTfka/jXqX3xa8inhPuHE+sXidDpd2X9Op5ODjQfJbcrFaDWS15THuJhxTE2Y6ib+aow1fFj0ods+Wi2tFLcVY7Qauevbu1xfIBxqFPOfoyJGMTBooOu1DBlx/nF8UvIJ2cHZJxVeSbok3pz0JmXtZXjIPYjXxtNmbuOVwlcoailiQNAAVuStwGg1cnbk2dwz+B5K20pRypW0Wvr+v6nb0c3hpsPMzZnL+1Pfx2Q1EeIV8oc0NylsLeSGr2+g2yG+bPrXrn9htBq5MePGk57vdDr5qOgjkNGnut/t6Kbd0k5WSBYvTXiJZnMzfh5+f4jW5z86kvCTkJCQkPhzUn8ENi6CgVeLCpdvMOhiRUWt5gSnPGO9aG1sKhYzdpXb3ddJOk+EpPd82658Hi57HVpKhOumwgPOukfk9LWWC2MVr9N8AKnLE9W1+jxRLewJW+/BZhFVPlsXFHwODoe4T+5HInR947/EeQqVqGgGJsKEheJ5h8/q/XMQc4kl66HwS/FaJoeRc0T7aHAqpF0C1k7Y9KRoFV1zj8gBHHwDNBZgih1JraWZ3XVbqeusw9/Dn1Ulq2jvbuf69Ot5eq8wWLhl4C0k+Ce4PqQ5nU40So3LQCWvJQ+FTEFtZC3PH3gegPTAdB4b9Rit5lZUchU+Sh+i/KIYHz2eT4o/QS6TMz1tOiAEwO663ayrXAeIkO3padPx9fBl8e7FrvuWdZTx8qGXGagfyH9z/8uk+El4q7zJCc5h/rb5pOvTGRo6lD31e6g2VIsKpNofh9NBiHcITqeTTH0mBxoPMH/bfNfbWN5ezrT0adz6za1uP6pqYzVx/nEnzU87FfWd9Wg9tchkMpotza73BKDSUElHdwfhPuF8XPwxtZ21DAoZxJxBc3gn/x3aLe1srtnsVrG0Oqx0dnfi6+F72viEX4rNVZvdRNGFCRdy9+C7f5b4y2vOo9JQibfKmyGhQxigH8Ci3YtcLqxWh5VXj7zK7Vm3837h+xw3HOecmHOoMlSxpnwNndZOBocOpqy9jI7uDvbV7UOpUJISkEKETwQBngFUd1QTp42jqqOKQ02H8FR4opApsDvdYxCUciUVHRV9hMehxkMMCxvGTRk38crhV/BUeDImagwfFn2IWqFmdvbsH2xlDPUOJdQ71PX6g6IPeO3oa8zOnu2WQ/lt9bcEegYyNWEq9Z31RPtGu8QwgFwmx0PuwZT4KSgVylP+/lUbqtnXsI+qjioygzIZEDzAFXtxMrrt3RxuPMzO2p1o1VqGhg0lUZf4g+efCYUthS7R18PrR1/ngoQLCPbq6+Db3NXMR8UfcVG/i/BSerm59urUOtd76OPh84cUun9UJOEnISEhIfHnxNgoZvh2vSxeT3oKLn6lr8gCUQGLGgZyBUx+VlTPFB4ilN3WDYH9oLFAnGuziNbKKc+DxSAqcXKZMGMJjIe2aiEAVd4QGOeeAdheIwSXoVZU0pwOcQ9PP7B+L45A7Qc9VYPQdCHmfEKE8QoIMxpdrDBf8QoQ17eWierjOQvFtR5eULgG8j/tXTckHbo7YcDl8O0T4nm8AuCCF8BsgOgRsPNFWs9/nA1TH6VTJuP1b+90VcVkyLg7526e2/8c++r3kRaYRm5zLm/mvcmC4QsobS9lcOhgPi/9nBvSb+ClQy9hd9qRy+Q8OPRB/D39uW/wfeg99ZR1lHHflvuYGDsRvfdIcH8AACAASURBVEbPs2OfpcpQ5TJaAXj+wPPcN/g+mrqaXKIPoMHUwLaabZwbc26fD+al7aXMyZ5DZkgmuU25ROuiOdZ2jAkxE3i34F3mZM9hRMQIVhWvoqyjjMlxk8lrzqOso4xHRzzKkv1LsNh7M9YifSIxWA3srd+L09nXbdXYbcRsM5/UhfJE6jrrMHWb8Ff709HdgclqItQ7FIVMQZx/HGXtZW7nL9i2wGUks69+Hw6Hg8dHPc6dm+4EwGQzkdech0ahYdvxbawqWUVWcBaXJV6G1WnFR+VDtF/0KY1Kfir1nfU8uvNRt/d+9bHVXNDvAoaEDvnJ65rtZsZEjWFs5Fi6Hd3oPHXUGGv6nGexW5g7aC4qhYq538517ePDog95ePjDPLDtAWQyGZclXUawJpjZG2cDon33ybOexNvDm8W7F7OlZgtx/nFcnHixq9UTIMY3hkRtopvY6kGv0SOXyTHZTMT5xzE+ejwNnQ1MipvEsPBhZAZnYrVbqTJU0WXrQiFTUNxWjJ+HH2mBaS63zXZzO6tKVqGQKU6a2fd1xddMS5vGsbZj/C3lb7xd8DbVhmr8PPyYkT4Ds9XM2Oixp3w/6zvrmbtprpvJ0r0593Jt/2tdldHvs+P4Dm7bcJvrtb/anzfOf+Nnhb2fWGFVypWMjRpLakDqSf8+gZiJjPCJYFXJKm7Luo03ct+gwdRAmHcYi0ct/knztBKS8JOQkJCQ+LOi0sA3D4MmAKa+AEoP0YYZdBIzhfgx4KUXAszcKapmh9+Hz24HbSycNRfyPxfVNxDVuOYi2LIELB0waIYQZRaDEJzfPAwdNTDgKjGXp/AQBjAH3hSia98bvbmBuZ/AsFtEta4H/ygxx9dUJASc53cVFHMb+IaK9kybRQi3HuLOErmB+Z9Cx3HRDpo6RTx3D2o/yLxa7HPTol6TG1MLfDEXBl4l5h93/od1jjaeOPgC16Vd5xJ9IGZsPi/9nFERoyhpK2Fy3GTkMjm5zbkYug10WDqI9YvliqQr8FB4sOycZbRb2lHJVBS1FbFw10IcTge3Z93Oe4XvcWP6jbx29DWazc0EaYKYlTkLPw8/QrxCRLun045aoT7pB/AjTUfccs18Vb7MSJ+BWqGmo7uD/fX7OS/2PO799l6uTLkSXw8RYq3X6Hl89+MYrUa8Vd6kBKbwRZmY7Qz1DuWBoQ/w0PaHXLN1s7Nn8+C2B4nXxjMxbiKfl37uuqdeo6faWM2xtmMk65JRKvp+tDJZTawpX8OSfUswdhsZHz2eKfFTKGkrYdmRZShlSqalTWOrfCuFrYWAMLX4fgzGgcYD5Lfkc9OAm1hTtoYNlRv4suxL7hp0F5UdlVzU7yKUciX3b7ufJF2SyEwcNJeLEi9Co9T02dfPwWg10mxu7nO87fttxj+SFG0KPiofStpK6LJ2EesbK+Yuv5uL6yE1IJUgTRDP7X/OTXyabCYONx3m1kxRmdV56vBR+XB71u1UGapYVbKKJfuW8I+Mf7jmT9/Kf4sWcwu3Z95ORUcFKYEpjI4YTZhPGJ5KTybFTeLLMlExl8vkXNf/OgboBxDjH0O3vZsVuSvop+vHJYmX0D+wPw2mBl49/CofFH0AwPlx5zMuahzP7n+WeP945g2ZR5BXEB4KD4I0QVQZqk7680nwTyDYK5gnz36SPXV7uDnjZoI0Qeg8dfh5+BHqHXpaE53i1uI+zrpLDy5lXPS4k8ZedHZ3usyWemi3tLO/fv/PEn79A/uj1+ix2Czcmnkrq4+tZn3FevbU7WFuzlySA9z/v+yt8mZ29mxmrpvJSwdfYnL8ZEK9QxkTOYYEXcJP3sdfHUn4SUhISEj8OTHUCWEz6WlRyXM6YM9rkDoJsqeBh7cQeh6+ot2ysVAYoPhHiOqZuU20RLZXw6bHRcj5uY/Bhseg/wVQs0+Iu/Yq4ZZ5yf+JdlGvQBGpkHWtWLtso5i900YLI5iGfCEWe+hqheJ1ohpZtUuIPJlc3D8iByYs+M6gRSHEnsUAKVPg63nuz1u2WewvPBtCM+CLu6DoKxgxBy55VYjIkAyQAeb2XtHner9qxT0+nYX1kuW8XvQqKoXKrfLVQ7ulnURdImdFnEVpeylatZaFIxayp3YPU+Kn4MTJc/ueY0jYEBJ1iYR6hYIcXjr0Eg6ng+zgbKJ9o7kj6w6W7FvismBv7Gpkyb4l3J1zNwqZggpDBSq5ig+KPuDa1Gv77GNg0EBym3K5IOEC1lWsY+HIhSzYvsC13riocRS0FDAtfRp1xjoqDBUMCRmCQqbg9qzbkcvkBHgGsPTAUmJ8Y7gj+w4ygzORy+QkaBPYWbsTh9OBXCbHbDeT15xHSkAK16dfj91hJ9Y/FpPVhMVuoaS1hA+LP2Ry3GRMNhNeSi9CvUOJ9I3kaNNRFmxf4Nr32oq1eKm8GBk+kq01W+l2dPPa0deYlTmLwtZCfFQ+bu2APWjVWo53Hmfn8Z3MSJ/BA9sewImTpQeWMj19OsuPLGfOoDncMvAWFDIF/QP782Hxh6QGppIZnNlnvZ9DsCbYbcYNhCiK9ov+SeuVtJWwtXorKboUajtr0Xvq8fP343DzYW4ecDMOh4NWSyt2p504/zi0Hloauhowfb9S/h2rSla5HDSTdEkMDRtKtaG6V8TJ4IuyL/i6/GvuyBa/h/vr9/PKhFeo6ayhxliDl9KLYO9g/jnkn1yQcAH1nfUEeQUR7h1OvDYemUzGhf0uZEr8FLf22m0123iv8D0A1Ao1coTJ0B1Zd3DnpjuZFDeJEK8Qon2juXnAzcz6Zha1nbVu76daoWZuzlxXK+P34yHOlBMjDxK0CShlSkraStxceU/E6rBi6HZ3R5XL5KgVJ3dbPVNi/WNZfu5yKjoqeHDbg66/oztqdzB301xWTFxBgCbA7Zqc0Bzenvw2JW0leCm9SA1MJcLn181o/LMjCT8JCQkJiT8PFqMIaccJYQNh4lPgFwEl66CrDcIHiOpb/FjYsFAYqehiIf1S2PJM7zqJ58Kg64U5TMV3M3+t5cIU5rLXRXTCvjeE0YrTIYTe+gVi3i4oFUbeAV/eI1w2h94iKnSbFkO/CUKU+UcJwdhD7UHRppn/qagIRgwSAi35fEAuYiMuXgZr54vW1YuXnfz5NTr4+n4hai9eJqIZHHbRXqpPEvc8+pEQrt/HO0hURB12kKsYFTaKjdUbSdGl9LGLnxAzgSZTE54aT9ZWrAVEe9iSMUto6mpi0e5FzEibwaaqTa4A9Tuz78SBg0dGPILVbqW0vRSLzcItA2/hlcOv0GYRlaI4/zgqOypZflSY3ShkCmZlziK/JZ8rk67kg+IPcDgdxPnFkROaw7P7nuXmjJtZOm4pSw8sdcvx2lC1gcGhgwnSBOHr4UugVyD9A/pzuOkwrx19DRBtb2+c/wYKmQKtZ+9sWkZQBh4KDxbuWIjRaiTKN4oqQxUfF3/M2MixeHt4syJvBWOjx5KkTUKj0jAibAT76/dT3FbMxqqNxPjGMHvQbIpaivq83VtrthLlE8Xz456nw9JBlbGKSJ9IZg6YSbBXMGqlmtERo12xEjJk/L3/33kn/x2azc04cfL46MeRy+SuXLdkbTILdy5E76Un1i+WwaGDmRI/hSZTk6saq/XUnrGV/qnwVfvy0PCHeGzHYxxoPECgZyAPDX/oJ1WFDN0G3i98H1O3iVi/WDosHXj7eHPXprtw4mRS3CTsDjtfV3wNiDbMeUPn0WZuY0zUmD4VrQFBA9zahYtaixgbNZaDjQeZOWAmWUFZFLaIyqrNaaO0vZQw7zDuGnQX16+93vU7lKJL4e6cu9GoNAwOHYyHwoOT8f2Zyp596tQ6bhpwEysLV/JZ6WdkBWdxd87dNJgauHPTnWToM1g0ehFvnP8GR5uOcnbk2Thx4nA6iPWLpZ/up1fYeuin7UeCfwIXJ17MkcYj2J12rk+/niONR6jrrCNNn+aqhANoPbVcl3Ydi3aJDoRBIYMYFTGKHcd3UN5ezrmx55IamPqT9pKgTaC+s75P1l6FoYIaY00f4SeXyekf2J/+gf1/0v0k+qJ4+OGHf+89/CIsW7bs4Ztvvvn33oaEhISExG9NSzlU7YW2cij7VgSyYxdVNblSBKMHJQsXz9yPAaeoqPW0bebMgF0v9Zq3gHC/TJ0qjp9ItxGih4kg+M5GOH5QzOitniXaKwFMTSJiYcAVooJXtVNUFJ124a6pCYDkiaJiaG4TFcJz/yUEozZGtJ0GJIiZQ4dN7FepFqIueRIMvlG0fzYX994TRMxE8kQRNG8xiH2UrAefIBETETtK7CssXVQ6wzKFa6fTKYTiOQth7/9RcM58XjYWcqj5CBPjJhLnH8fw8OEc7zyOSq5iWv9pDA8fTnl7OW8XvO26vQMHwV7BBGmCONR4iEifSBq7Ggn2Cqapq4m0wDRGR46moKWA5UeXs6duD2a7mRi/GJIDktlXL2Iorki+gpcPv+xa14mTvOY80vRpRPtFkxWcxeT4yQC8mfcmDhzkhObgrfTmw+IP+1j6Dwsbhq+HL/20/Xh237OsKV/D1PipHGs7Rqe1k39k/oM4/7iTzufpNXrOjT2XWL9YRkeOpri1mAZTA5cmXsp/8/7LLQNvoai1iC/KvmBD5QbCvMOwO+28X/Q+dqedZnMzGyo3cH7s+Wys2ui2dqIukTCfMD4o/IDjncfReepotbSysWojhxoOkRmcSae1kyuTryRRl8iI8BF8VfaVqxJ1Teo1LD24lGjfaJYfXc6b+W/SaGrkrpy7aDG3UGOowc/Djzj/OPzUfizYvoAl+5ZwuPEwSbokt6iBn0qgJpAJMROYmjCVa1KvISMo4yfNExa3FLN492LuG3wfC3cuZHTEaF49+iod3R3IZXLOiTmHdwvfdZ3f3t3O+bHnU2+qJ7c5l/Njz6eju4MInwjuHHQnX5d/7ZbvBkIAVRoqyQzOZELMBLeYjGRdMpf0u4QNVRvcRGSTuYk0fRpFLUW0WdpcQqy2s5bazlqUcuVJf28qOirYW7+X69Ku49UjrzIyfKSrtdJqt5IWmManpZ/SYGrA6XRySeIlZAZnEucfR5x/HPHa+D4i6MditVvJb8mnuK2YYWHD2H58O2sr1lLaXsr6yvWMjRaxGHXGOsJ8wvBR+VDeXs7RpqOEe4czImwEdSaRl/js/mcpbitmf8N+viz7khFhI37y70+bpY2Pij9yO6aUK7km9RoCPH/eM/8SlLaV8nnp53xW8hkOHARqAn92tfO35pFHHql9+OGHT/rtoFTxk5CQkJD438RigKrdIvogcogwaPGNEFW2j2cK85OAOOFY6dSLKltblZi7O9hbDUCuFK2Y38dqEq2PDnenP9R+orIHQrh1NvaNgTDWi/N6aC4R4tNhB7tZnB8/FrwDRZVywyMQM0qcO+Rm4Uia+7Go9BV8DpOfEc9a/DVEDhMVu4FXizWrdou8wOD+IiJCoxPrd5tERbKrHULSRKXv+H5R5QTh6HnWPeAbLnIETc1UDbqGmaUrXQ6Kha2FTImfQm1nLeE+4STrkllZtBKdp65PlQWEw56f2o9zos8hOySbTmsn/mp/bsq4iSZTE94e3m6ZXPkt+cT4xZAVlAWIqtbJPvwZrAa0HlpK20tZWbiSGWkz0HpqUSvVBKoCSQtMo9XcSk5IjqtC1kO0XzRquZq38t6isasRgEd2PsIL417A6XSSrk/v+7M/AV8PX1dF5JUJr3Cs/RhVhioStAlUdlS6WvNsThuv5b7GoyMf5Y6sOzDbzXirvAnxCsHhdJCsS3bN76kVaibGThSitiWPvJY8zo09l4e2PcQL41+gylBFSVsJ4T7hNHQ1UGWo4quyr1x7ui3rNr4s+5KR4SP5z8H/uILLs0OyeWj7Q67qaV5LHpckXkJ1R7Vrn7vrdjNn4xzemvTWLyL+Tnx/fgrNXc00djVy/9D7MdvNXJN6Df10/WjpanGt3/Nz60EhU1BpqGT5keXckH4D1cZqxkeNJ9Y/1tVi+31CvEIw28wMDhlMQWsBs7Nno5Qr+bL0S8ZFjyNFl+L2hUMPhS2F+Kn98FZ5U2OsIb85n4U7FtJqaaV/QH8eGfmIW9A7wOjw0Xx+7HNkyLg86XL21u1l9bHVAIR5h5EWmEaQJoh4/3iONh3F2G10qzb/Euyq28X++v3UddaxrmIdQ8KGMC56HBsqRebn6mOrifCOwEvlxbqKdUT6RPLPLf90tYbePOBmFg5fyOxNs93W7bR2svX4VoK8gn7S70+cfxxXJV/laoUFuD3rdmL8Yn7G0/4yVBmqmLlupmuedGXRSuYPnc9VKVf9zjv75ZCEn4SEhITE/yZlm6HuMMSPE/N5xzZCznT4cIbIvavYCt8+Ls5VqOCil2DMPGFqEjYQikQ7Fs0lovpVe7B3bQ9vMZOXcwPsPuGL0+jh7iLRJwR8gkEmc5+ZkyvFsR689aLS5+kHyITY2/e6+/MUr4VrPhTVRocDEsbChn/Bpa+JPfTETDQXCXfQ/FWiLTQkHeqOiipk5jVCcHa1wqDpgByaCsT1Gp0wodm6RKzTkC/et6vehe3/xnHeYnIdHbRUvO+2rS/LvuTGjBtZdrj3fWjqauL8uPPJb8l3HdMoNSTqEiloLmBQ6CAqOyrReepwOB1Y7BZkyChpK+nzYzzQcIDLEi/j/iH3E+IdgrfKG6Vc6Va5C/MOIys4i521O1k6bil76/ayqXITdw26i+PG4zR0NaBT6xgRPoIGUwOFrYWo5CpmpM0gQB3AF2VfMCx8GGsr12Jz2LA5bDSaGjkr6qzTVqgsNgvHO4+jkCmI8IkgXZ9Op7WTQcGD+Lb62z7nl7aVkhWcxapjq4jyjeLd/HdJ06dxY8aNdNu76bZ3E+YdRkd3B0/vE1EYngpPjN1GAjQBwghHriLEK4SFOxdy16C7GBIyhLTANDq6Owj0DCRZl8yTe55k5oCZLtF3cb+LifGL4arkqzDbzbxb8C4Wu4XVJau5Pv16dtfvdu3xeOdxDjUcIic05xcXHD+GwuZCdtbtpNPaiRMnlR2VZOgzeP3I60xNmMrKwpUYug0EaYTACNIEMTpyNN32bqx2Kx3dHTy7/1kifSLxU/vxcYkINc8MzqS2s5ZNVZvQKDVMT5tOZUcl/xn3H1bkrWB95XrXHuYNmUdLVwtft3/N+OjxvJ7r/vcywjeCFw68QFl7GXdk3eHmIGp1WNlVuwtPhScxfjHi9+o7kfrA0Aew2C0cbjrs9iVJbWctm2s2M73/dNZWrmVQyCDazG2n/DkUtxZT0laCWqEmJSCFcJ/wU76veU15rMhdwc7anUT7RXNH9h28kfsGlydd7hJ+TqeTamM1G6o2uHIST5wHXHZ4Gcna5D4RFyDMivKb83+S8PPx8GFW5izGRY+j3lRPpE8kKQEpKP+fvfMOj6pM3/9n+kwyyaT33khPCCGU0EsEFAtNRWFBEV3sde1iQ1FXsRdAXXUtCKKLoHSR3kIN6Z30Nskkk0zL/P54zYQY3HX3u8Xd33yui0tz5syZ95yZ5Dr3PM9z39L/vCQpaC0YZCL0+onXmRA64aJfJvw38p+/yk6cOHHixMnfS2+vCDBPuFwYnpRsh6jxYg7P3itaJve+3L+/zSIcMHNWCAHWViFE0ukvhFvnlW/B2a9EkLpvImTfCRuXiircxEdEVU/rL1oru36qPmj9RHB6W6UQiH0B7ABj74FzP0UoBGWAUivmAEt3iTZOV1/Rspn/F+hs7H/O17/vn/2TKeDKd4QwvTBbUF8JMpmYF9z3Sn8FDyA4Q4jAqTeJmb6Db4FWWMfT3SaONfY+UUXUeIp2VpkCxj1AqU8kZRfcEPchk8iw/azqabKZKNGXcPewu8lvycdL7cXooNEcrj1MpEckRouRtWfX0mXpAvojIPxdBofaJ/skc6D2AHFecXyc9zFz4uZw+9Db+eDsB+hNekK0Idw//H7aze0EagPZVrGNYLdg7si4g9yGXGI9Y9lUtonswGyiPKKYHz8fk81EoGsgp5pOsbd2L0HaID4r+IxZsbNYV7gOqUSKu8r9otXFTnMnvfTirnSn1lDLO6ff4ZvSb5BL5Nwx9A5GBI6graeNaRHTaDQ20mBsGPB8jVzDs4ef5Z5h99BgbKDH1kOEewSnGk8RoYtgY/FGStpLuGbINdyXeR9mm5mydhHSPTt2Np3mTgJdA/kk/xMeGfEIXxR+wVDfoQz1H0qQNghvlTd6kx6VTOW4WV6YuJDDdYcd85Team+WpS/jleOvIJfKB8VdyCQyCvWFnO88z9SIqRyqO8SZpjMMDxjO8IDhF81V+2dT31VPvbGedQXrCHUPJdojmrrOOgK1gchkMrKDspFL5Wwu20ynuZN7M++lydjE9xXf46P2Efl1EjlWu5XzneehE5amLOWb0m9I802jraeNVRNX4aXywmQzYbQYaTO3DRB9IOJClqQsQS1TMypoFOUd5eyp3oNSpmR27GxONp7Ejp0fz//IgsQFTI+YzubyzcyOnY2l18Kq3FW8dfItbk67Gbvdzpsn3yREG8K8+Hn4qf2o66obdO4nG08S6hbKpNBJ7KjawYnGE7wx+Y2LBpCfbDzJTdtucoiyKPcoXp/8+i+a6HSaO3np2EscbTgKiLbTV46/wk0pNw34MmVcyDhey30Nq91Kl7Vr0OcYoKKjgquHXM3Lx/v/lqpkKrRK7UX3/7V4qD0YFTTqH37+v4qft4mD+Fv389+f/2acws+JEydOnPz3IZEIASeRgs0sWiKt3f25dybD4Oe0lou2z9ipsPFmIcQuWyXMXmRKSJ4jws59YuHjK8Vx8/8iRJKrHwy/AY6tFW2X4+4Tr7F7BaRdLaITJj0qZvhc/UXFTxsgWjtdvMQ83wfT4fqNULUfjq4FqULM1Zk6xD+ldqDhi80i9ku7GuRqYdTSt732pKgIjlwGpz8X5z36TgjKBN94UfWz9EBcjrguUrmYF8z/i3ANvfx1kWeYv1nk9kWMxd5RQZQuikj3SBqMDUwInYBCqiBIG4TR3O+c6KZwI8QtBH8XfxqNjWQHZdPQ3UCxvhiNQoOPxoczzWccog/EnN62ym0sTFjIuJBx/Hj+R0C0310WdRl3/3A31w65lnpjPSX6EjYUb+CyqMvQyDW09LTwwZkPmBIxxREWD0LcvDj+RQ7UHCAnPIe27jaUMiW1XbWcaDyBvkfPzJiZKKVK3jv9HjkROeiUOqQSKben3463ynvAx6Pb2s2B2gO8c+odzDYzCxMX4qH0IM4zjtvSbxMVTJUn+2v3Y7QahdgNHs3p5tOO1thh/sNo6m6iwdhAtaGaUPdQxgaPxVvjTYm+hA/PfchQ36HcmHIjpfpSui3dPHGw3+0zShfFuOBxdFm6CHAN4I/H/siMyBmMDx1PeXs5O6p2EOgayNzYudycejN7a/YyN24uCqnC0UYK0NLTwtnmswzxHMLE0IlE6aJYlraMio4KtpRv4ba020j3T8faa+XRfY9yrOEYABuKNzArZhYPjXjob2YS/l9p6Gqg3dTO3Zl38+f8P/Nl0Zek+aahU+qYHz+fg3UHSfNJ4/LIy2k3t1PQViDMdEInMsRzCN8Uf8NL41/i04JPae5u5rKoy1DJVIwJHsNnBZ8xJWwKrnJXXjvxGjck34BWqR2UkwiidTHAJYDVZ1bz/JjnuT7hembFzOJU0ym2V253xIi4KlwxWoxE6CLwVHniqhDmPiAEwyvHX+H2obdjs9so7yjnj0f/yK1DbyXeK94RBdFHul86H537iEZjI7cPvZ33z75PRXvFIOHXY+3hvdPvDajElXWUcbzh+C8KvwZjg0P09WHptWCz2wjSBjE2eCzDA4bzfcX3jrgQs8180RxJJOJ492Xex+7q3XioPMjwy+D9s+/zwrgXfsW7/O+npbuFMn0ZBouBms4adEodiT6Jv8p0KM4zblBY/MLEhf8z1T5wCj8nTpw4cfLfiEQCWUugaJvIzUudJypx+ioRgeB6kRak2EtE/IJMJZw5e/Rw6nNhCAMQkCqqe43nhOjrw94LnfVCcGn9xGvsf7V/Hf7J0F4LujCRBdhRLQSpTAUqlXAFPbZWzNm1lcGPP4mXKcuhcj94hgOS/krihXTUiHbMzMVw6AKjme42UdW0mmHWGiFc606JGcDEK8Q57HhCrDVqEsx5H058IgRmzBQhgH1iIGYqqHUcaDzGgz8+SLu5nYezHkYqkfLRuY8Y4jmEGI8Y3JXu+Ln60WHuQC6VU2OoIdU3le/Kv+P9POGOKUHCoyMf5bXc1xgbMnbQqRgtRlp6WpBL5CxLW0avvReDxUC1QYhdrVKLQqIgwTuBudK5dFu7+aLwC4xWI29NfosHfnxgwPFaeloo1Zc63D8nhkzEYDEMMJx55fgrLB+1nJaeFhGe7ZPEqgmrcFW4YjAb6DR30mJsAYk4XkFrARNCJ9Bh6qCyoxJXb1dCtCFUdlQyzH8YVZ1VvHv6XQBuSrmJT/I/4bGRj3HecB6A0vZSR3Zbr70Xu91OkncSG0s2OoTZecN5TjadZHzIeDGnKFM5IjPK2su4KuYq/nTuTzwy4hFaeloobCvEaBU5gACnmk5xoPYAq6euFgHY2Pmh+odB17tUX8oDwx/gh+ofeGCvuHYZfhm8PfltKjoqWLZzGYuSFjlEXx8bSzYyP2H+oFy1fyatPa18mPchQdogNpdtduQBHqo7RH1XPRNCJ/BhnnBaXZy8mFGBo/i65Gt0Kh0xHjGOWbytVVuZFzuPe4fdS15rHiqZCoPJwKMjH2VD0QbWF69nTtwc5BI5cZ5xnGs9h0qmYkLoBKJ10fTSi1qmpsPUQZWhik5rJy8cfYHHRjzG0fqjA7Ijb067mdWnVzMnbg4vj3+Z548+P+i8SvQlhGhDqDJUYbVb8VH74Ofix6yYWXxd+jW99l5GBo5EI9fQaBSV/o3FG5kcJsQxZgAAIABJREFUNvmiLcc91p6LitXaztpB2/pQy9W4K90HOWeGu4dzvOE4Y4LGsPLYSkcVa0bkDHZU7eCREY/w+P7Hqe2qRSPXsCxtGWeaz7Ctchv3DLuHCPcIzjafZV/NPm4fevtv0mmzXF/OiiMrSPdL58fqH0nxTaGyvZJNpZtYPnr5RXMLLyTaI5q1l6zl43MfU6ovZVbsLKaET/mHDIt+qziFnxMnTpw4+e+ip0O0LMo0IqC8fJ8wdZGpRCUscpzIz5v5mghSN7ZC9CTIWCjaN2f8UVTrmov6RR+IecGqg0IAuvoOFGJuAeAeJDIBm4pEGLtaJ1pClW6gchOGLq5+wjlz5C1Qdwa6GsEjFLJugvjL+2cOg4aCsU2Iyl3PQNq1EDFWmK3IVXD8T6L6l3q1yAbs0cOkx6C7Vby2b7zI8Ru6QAhfVx8xf2g2ijbWb24V5jQAZbvE3GDGQnG+lQfgkufALwm0/lRj5t6t99Jp6USChC6LCHB+MOtB7NgpaivCU+0pKl+7biPaI5rHsx6nsrOSU839GW527Gwo2sD8hPkEuAawrmjdgKrfzOiZfFn0JcX6YnZV73JsnzdkHgGuAUR7RKOJ0fDo/kfptnbjofLglrRbaO1u5VzLOcwXivGf6LZ2k+idyLmWcwRqAx0GGn302nup6axhQcIC/Fz86DR30mPrwY4dL5UXZ5rPCCt/l0A+OvcRxxuPE+YWJpxFT71Dp6UTfxd/nhz9JFKJlH01+7gt/TYsvRaidFEEugTy1sm3mBo+dcBsmEqmIkIXwZG6I0wInTCgGgfCREKr1PLn/D8zNXzqgEB4gCdGPsHKoyt5buxzWGwWbtp+04DHO8wdHGs4Ro+th8K2QmI9Ygddm5zwHApaCgaYaOQ25tJl6WLl0ZXiPft5luNP7+PFWt7+mRS2FrKjagc3p948KAS+oqMCtUxUG212G2vOrCHGIwZvtTcJXgkOAQzi/f286HM8NZ6k+6bTa+9FLVWzrnCdw+Qn1TeVEG0ISpkSk8XEaxNfY/WZ1WytEDO+Qa5BzI+fz6TQSRgtRorbillXtI67M+6mvKOclp4Woj2iwQ4TwyYikUjIa8kjxiNm0Pvqq/Glraff6MlLI6rCSd5JzB0yl0ZjI+uL1vNh3oeOfbosXWT6ZRKkDcJutyO5YDbYQ+3BVbFX8fqJ1we8zlD/ob94bYO1wfwh6w88su8Rx7ZxweM4UHuAb8u+JdM/kzcnv0mTsQkPlQeeKk/8Xf3x0fjw6sRXHcJvfeF6/LX+3Jh8I+eazzEmZAzTI6eL/EH3sN+kGPq2/FuGeA5Bp9ARoYtge8V2ErwTmBM3h1J96d8UfiBaz58d8yxmmxmXvg6S/yGcws+JEydOnPz30FYF3/8BCn9qnRpyGeQ8LWbgtj0KU58W1bn1i4QIu2oNYBdzb1sfgXEPCKOTyY/3xzlcSMWPIjJh2nOw/zUhBgPTIOsWOPwW1J8Rrxc6HMzdol2zvVpU/n54DuZ9JCIVSnZB+GioyRXCLG0BFG0WmYIgsvxcvODAq2LWsLVUxDCAaMvMeUa0pnbWC0OY0CwheANSwCNCCMGcZ4Vjp6ldVCL3vgTnvhHZhT8PtdZXigph8hxwDxEi2ScOpFIa64/TaekEhANmfms+c+LmYOm18OLRFx3tYCMDRvKH4X8g3D2cd8++y/CA4YwNHsu8IfPEzJzSnf01+3n71NtolVoeHfEoBpOBE40nGBk8kvMd5/FQDTawCHYN5rERj1GsL+atU285RIfepGfNmTW8MPYFlh9czhUxV/BZQb+lv0auwdJrIdM/k3Mt52g3teOr8XWcSx8+Gh82nt9IS08Lid6JDkF3W/ptNHc34+/ij5vSjUlhkzD3mhkXMo5Xjr/iMLVoMDbw5MEnWTFmBd22bt44+QYg5uSeHP0kK4+sxGA2cMfQO9hSvoUAlwBmx82my9xFsb6YrICsi36UpUip6BC5aH3IpXLMvWaWH1zOs2OepbW7FZVchVKmpNs60Hm2L7j9xuQbqeus4/qE6/m84HOsdivjgscRrYseZFQCwtiljzZTGyFuIY6KJYj4i380hP3XUtNZA0CEe8Sgx2QSmciwvIDW7lbmDZnH9ortaOSaQc9xkbvw5MEnqeuqY3HyYpq7mx2PVXZUkuGbwdm2s+Q25eKqdB1Q5aztqiW/NZ9ZMbOo7qxmSvgUNpVt4tuyb8nyzyLVNxWtQsuW8i0crj3MdYnX8dLxl3h1wqvsOb/H8XkLdg1GI9c4zHaG+Q9zuH3q1Dp0ah15zXkcrDvoeG2FVMFjIx9jf+1+Pjj3AVPDp3JF9BUDrv/MqJm0dLewrmgdrgpX7s64mzTftL96fXPCcwhyDaK4rRiFTIFOqXPEiRgtRvw1/rjKXem19+Lr4kugNpAt5Vt4aO9DjkrgnNg55DXnkd+aLyJamk/x0fSPfrNtj2abmQO1B7hmyDX8pfQvZPpniutoh4r2Cob6/bJY/jlyqfw3YTbzr+B/86ycOHHixMn/JiXbheiTSGDU7UJcNRcJg5cRtwjHzV3PiH0762HjEoieIgLaoycIgxdTh2iDTJ4tZt4uJChDtE0WbRPHaysTFbfjH0LSVaJd1MVHhMGX7gL/RJAqxXrkKvHcmmMQNExEJHhFivw+W7doQQ0fDfWnRNXQ96cQZM9wkTHYR68VjqwW84a5YoaIYYuhYi8kzRZtpQEpoiKp1oFvLNisQvQB/Ez4AKDQYO+10uMVgTwoA4Wq337fU+2JUqrE3Gum09yJu8qdFJ8U3jz5pkP0ARyqP8SsuFmcajzFZVGXoVVoKWwt5PZdt+Ol9mJ27GxWn1kNQFN3Ew/te4gXx73IqOBR7KzaybiQcdwceDOnd512tDZGuEeQ7pdOb28vXmqvQZWm1p5WmnqasNltdJg6uDH5Rg7VHcLf1Z+ZUTP5+NzHeGvErN7Oqp08MuIRnjj4hOPmNdI9kmpDtSMyYe/5vVyXcB3vnn6Xd06/wx+G/wFLr4X3Tr9HQVsBo4NG46vxHeRkWNdVR7up3TGbCKIa9fqJ13lj8hvsr9lPglcCEiScN5zngR8fwGa3iWP12rg08lI2l292PDc7KJu8ljwSPBPwUnnhrfYmSBvEzKiZNBmbyInIwWgx8uP5H0n3S2dR0iLePtXf6hvmFoa32psA1wC+LPqSW9NvpbitmBtTbiTeKx61TI232puswKxBsRt9DpkAG4o28Pv031PdIa7RhNAJXBF9xf8pnuFvUWOowWA2kOiVSG1XLTnhOWyr3OZ4fG7cXPZUD3RL9VB7sK5gHQuSFtBmamN90XqkEilnms/gKndFJpU5BO0HZz/g1vRbHY6z8Z7x1Bvree7IcwS4Bgxo3+zjbMtZJodNpsPcgbvSXVS5Ws8xKWQSbaY2Htz7ICqZillxs5BL5HioPJBKpSxKWoTVbkWCBIVUgQQJ92feT6+9l5zwnEEmOQneCazJWcPaM2up6azhrmF3seLQCoeT5Hun3yOvOY+Xxr+EVqkFIFAbyH3D72NB4gLh9uo62CDp5/Tae9lZtZMDtQe4MuZKjjccx13pzorRK/B29eaPx//I4frDxHnEcVXsVUTronnx6IsDTEzWF6/nvsz7yG3MRSaV8ejIR3+zog9AKVMyMXQiANnB2aw+vdohyl3kLqwct/I/ubzfDE7h58SJEydOfru010D7eeFA6R0tIg8A0q8Xs2rt1dBSKgRhU4Ewa9F4ijk3twBRbXMPFGLv6BrhYDn5cSEW3QJFWHrZD+KYQRnC+KTxnBBopbuhvQrkGogYDTuf6l9XylyY8DDkfwMJV4iZwMlPgMJVVNOKtgrzle2PgX+KqK6d2yjm8OJmQEjmT2HunmJ28Oe0lQshCWJNURNAFywqieMfEKHvPkPA66fsq9oLoiiKtopQ+WPvOzZZJzzMpt52nvjxOVaOW8nE0IkO845w93AeH/U4Txx4gpaeFgJdAtHINY6qzIUYzAb0Zj1fHf+Km1JucrRWjggcMeDmvY9zreeQImWY/zCePvQ0t6Tdwh/H/5GKjgo0cg2d5k6+L/+eGI8YOiwirPvCm083hRtl+jIWJC7gtdzXkEvlpPulE6uL5auir1icvJhjDceYETmDaI9oitqKeGvyW5Try9EqtZToS/g4/+P+9VsMjlY6a68VlUzF26fedpizbCnfQopPyqDz0Kl09DLY2a/B2EBJWwkR7hEUtRVR2l7Kt2XfcnnU5Qz1G0pBWwF6s55ZsbNI80ujvL0cD5UH9V31HKo7xENZD2EwGbg/837OG87TaGxkQ/EG7Njx1fgyLXIaxfpi4nRx3JlxJ6X6Unw1vkglUt48+Sa3pt/K6abTeCo9WV+8nsdHPI5SpmRvzV5yG3O5N/NeTjedJrcxF4BJoZNo6W5hdsxsNpRswGq3svr0al4e/zKeSk/iPOII1AYOOs9/Jn3tjn/I+gN37rqTiWETuX3o7RgtRod47mvDBLg08lL8NH4cbTyKVCLl+sTr8VZ7Y+218vTop5FKpDx7+FnH/nbsmHtFW/CEkAkkeiXySYHI7Ww2NhOiDQEg1iMWXxdf4WbqP5x2Uzt1nXXY7DY+L/ycRO9EWnpaBmT7vXnyTZ4a/RSzYmbxau6rTI+czrsn33UEwY8PGY9KpiLTP5Mgt8GRC1KJ+F1I9knGbDNzpvnMoPiA/bX7qTZUk+Cd4NimkCoIcQv51de4vKOcTws+5d5h9/LSsZcc61uRvYKXjr5Esb4YEL+f1bnVLEpexPiQ8YOC1WUSGUtTl9Le006ULuoXX6+2s5by9nLUMjXRHtH/sYiQ6RHTKdGXcKzh2IDKv9FqZM/5PUwInfAfWddvCafwc+LEiRMnv02qj8AX14vZObkKpq2EIZeK+IOkq6ClWLhq9rSLn8NHw84nYeLDkLdRVOn6uOIt8d/hS4Qgaj8vWh/VHjDhQZHB11oq/pXugozfQdKVYqbObofv7h+4tjNfwuVvCPMU/0SQyeHwO6JNc9JjIFcKA5bWUrjsVfjm92L2DqAhT6xVFwozXwXDYLt34i8DXQhMex6QwF9uE3OJvgnCwdQzsl/0gYiIGHIpFG6GqkPCBfSS5+lRu3FeLuXlmp3sLRE5bi8cfQGb3cbY4LHoVDqK9cUUthZyZ8aduMhdiPWIRSPTkB2czb6afQOWFawNpr6rnmmR0yhoK3Bs7zB14KHyoJLKAftLkJDbkMuMqBmEuIWwqXQTnkpPqg3VfFH4hWM/b7U3CxMXsjhpMR/kfUCvvReFVMHDIx7my6IvqTJU8buk3+Gh8nBEMCT4JFCuL8doMRLiFsLbJ99mWfoyeqw9VHdWMzpoNF8WfTnIil3yUx9hoGsgKpnKIfr62FK+haWpSx25hQqpgjuH3kldZx0SJI6baIBhfsOQSCS8e+ZdLou6DIVEwWMjHqO2q5YnDz3p2C/OM4403zTK9GUMDxzO6KDRROuiqeio4C+lf2GY3zB8XHwcRjUgYgYeGfEI75x8h3sz76XWINxK23rauDL6Sm5KvYk1p9fQY+vBV+PLosRFBGmD+KLwC5J8kpgQMoFmYzOeak9uSbsFCRKONxznpeMvsXrqasaEjKHD1IG/qz97qvdg7jXzReEXZAVm4an2pL6rntrOWiQSCcGuwfi5DqxeGUwG2s3teKg8HNWpX4Oviy96kx6zzYxCpmB75Xa2V27H38WfcPdwnj/yPHOHzEUj0yCTyjhcd5iG7gYUUgVXxV3FHbvvcLwH+2r38cDwBwa4MMqlcrL8sxgybghbK7fS3NOMVqlFLpUzP34+kbpI3p78Nla7lQ1FG7gu4TrRLtx6jmkR08hvySc5I5lg12BeO/naoPWfbDpJtC6aEn0JW8q3cPvQ2+mx9aCUKglwCRCVwrBJf/UaqGQqVDIVCqli0GNSiRSFVEGvvZcOUwcuCheUMuWvvr4AXeYuMvwy2HN+z4DPKxIcoq8Pg8WA2WZ2COI+FFIFHeYO9lbv5bHRj1200njecJ7TTaepMlRhs9v4NP9TUn1TuSnlJlp6WgjVhhLlEfV3r/8fJdQ9FE+VJ18VfzXosRrD4C+y/n9Etnz58v/0Gv4pvPfee8uXLl36n16GEydOnDj5tXQ29oshpevAx7qa4dOr++MNem1Q9L0wSQkdIdwsv/6ptdPeK6p0Aali/8Sr+l03+5DKwDtGGK0Ufie2NZ6DtGtExa9yvxBV3tEir88tSATA734WApJFWPzPCUyD9PmQ+yfh2mlsFmYufgkQkAZmg3i97rb+Nsw+2quFuNv6EAxdCBFjoDZXzObF5oi5v7ZyUT3c+qCoKPaJSl2wMHeRXfDdrVwFIcPBK0K0vUZOgPgZbJd2s+TQE1R19d/0jAwcSYxHDN3WbiQSCYu/X8yh+kM0GBuI0EVQZahCpVCR5J1Ea08rNZ01eKo8uTfzXkJdQzFYDVh6LYS5hTkCzGs7a1mQuIBDdYccN5ream9SfVP5tuxbRgeNprK9EmuvlQmhE3j9xOsDKmjd1m7S/dLZXb2beUPmkeGfwbXx1/Jq7qvcmnYrVYYqNpVtorm7mRTfFGQSGSqpiiC3ILot3ZxsOsmi5EVk+mVisVtYdXwVl0dfjo+LD8cbjjteJ8A1gHD3cGy9NubFzaO1p5XD9YcHvDWt3a3cknYLl0ddTrBbMDOjZ7KucB0SJMyLn8fpptP02HpI801jcvhkVuWuYnLYZAxmA3bsBGgDeOPkGwMEZ0tPCxNCJvCXsr9wrOEYBrOBVN9UilqLGOo/lBhdDPtr9w9qQ7Tarbgp3chtyGV86HgO1x/m5rSbKW4r5ljDMa6MvZLsoGz21uwlMyATs82Mt4s3b5x8gyP1R5geMZ3PCj5jf+1+jjUco6azBn8Xf8aFjMNF4cLp5tNsLt9MmHsYMomMKeFTqOuq42DtQWq7asltzOXLoi9xVbiiVWrRqXQAnGk6wx/2/oGXj7/MicYTxHvF/+owb3eVO+Hu4ZxoOEG6XzonGk8AMC1iGlKJlOMNxznecJxjDcc4Wn+U2q5a5sTOYW7cXL6r+I6itqIBx5NKpIS5hVFlqEKr0HLPsHvYUbUDU6+JWM9Y3jv9HsMDhjPMfxhquZo95/fw9qm32Vezj5nRM9lzfg9GixE/Fz+81F6Ud5TjqfbEV+1Lkb6Iyo6BX2aMDhpNmFsY26u209bTxuH6w471LkpexJWxV+Kucv+r16BEX8Kx+mO4yl2pNlQPyPq7LuE6UnxTWHt6LSuPruRM8xnC3ML+rrB0mVTGycaTtJvbB+TtTQmbwo/nfxz0ZcjY4LGMChrF8Ybj6E16vNXerBizghEBI5gXP++iM5/l7eUs3b6UjSUbOVp/lPzWfH6f9ns2l20mwTuBV3Nf5cO8DwlzCyPOM26Aac2/EqVciVQiZXvl9gHb7xh6B7Geg02Q/hd58skn65YvX/7exR5zCj8nTpw4cfLvp+IAfDoP9r0sgs4DUsHjgpuLtgrY++Lg5yVcDr1mIZKqDw18rKtJzO35DBHZdhfSXAjTV4JCA/mbxDZrD5TuFGYn4x4Qs3j1Z+H0Z8J1c/8qwC6qaeZOIeD6UGoh+y4x0xc8TBi11P4kMFx8RPunRicqb11NUDGwcoZEIlw2C74VsQr7X4HkWeJ5AcnCfbSnA1Jmi5y92BwY+XvQeIvWVbeLBGxrdKKFNH2+qCi6eAmXQ7maDnMHepOem1NvJsQtRGSNtYtqWYpPCgWtBVwTfw2rjq+itaeVANcAfDW+RLhHcPWQqxkVNAq5VE6zqZnvyr8jwDWAVJ9UmrqbqDZUY8dOt7WbR0Y8QoBrAFkBWSR6J/Jh3ofY7DbGBI9hU9kmlqYuxUPlwfaq7YNuPocHDGdb5TaONRxDK9fipfZiSvgUZDIZY4LHMDt2NpdEXEKHqYN9tftwV7rTaGxEo9AwPXI67gp32i3teKm9yA7Oxmq34ufiR3ZQNm5KN6ZHTmdB4gJ0Sh1Tw6dS0VEBiJvhBO8E2k3ttPa0sjBpIe5Kd/bW7CXOKw6dUkeLqQWNQsOn+Z8yM3om8+PnU9NZw+eFn2PptZDXksfk8Mlk+meikCn4rvw7x3l5qjyJ9Ywl2iPaITIDtYGU6ktJ9kkm3D0cqUTqiJO4kFGBoyjWF3O+8zwLEhYQ5xnHS8deoqS9hAZjA/tr9xPtEY0ECWqFmmTvZFafWT3gZv+6hOsoby9Hb9IT5xnH79N+z/qS9fi7+NPc3Uy7uZ2DtQeZHD6Zlp4Wnjr4FPtq97Hn/B4hyH3T+SDvA4b6DyVKF0VtZy03bL2BSoMQRHVddeyt2cv0iOm4Kn72Bc4vEKmLxM/VjwCXAIYHDhfvWVA2Wyu2Mi1y2gCxviBxAQUtBbip3KjsqBxUsYrSRZHpn8mCxAWMCBjB1yVfs692HycaTxCqDaXOWEdRWxGJ3okUtRWxs2onIIK5D9QeYEHiAj7M+5DrE66n09xJlC4KpURJgb6AUPdQjtYfdcx8eqo8mRQ+iVNNp4jxHOjqeWPKjcyInIFSpqS6o5rdVbvZWrkVq82Kp9oTlUy0buc25PK773/HlvItfF36NVcPuZppEdMIdgtmcdJicsJzeObwM3xb/i2dlk5K20vFjGzwOLw0Xr/q+mqVWkLdQnFVuLK/dr9je2NXI3OGzOFI/RHHtmkR08gJzyHFN4XpkdO5NOpSFiQuINk3GQ+1xy/mOW4p28J3Ff2fc0uvheygbOK84thfs5+h/kPJDsrmzVNvkhORc1Fjp38Vvi6+BGuDyW/JRyPXcM+we5gYNvFfnk35W+GvCT9nq6cTJ06cOPn30lYJX8zvF1L6SvjiOli6RxidWE0iHsE9WOTY9eEVBQ1nhXtl9p2Dj+sRBqEjhZvnz+MYQrNE+2foCDFz13BGbLfbwS9RVMxaKyDvpxYhS5eoJAKc/kJk7p3dIILYfeJEWLuxRYSkSySiyjjkMuG2aemC6gMi/sHYKqInQjJFzEMfqdeIyuOo28V6pjwlKoaGWtj1lKhQjr1PuJi6+Yt5xF67EIUK1d+8xBabhf21+3nx6Is0dzdzScQlzIicQaJXIkcbjjry6lRSFSGeIdyXeR8bijZwV8ZdeKg82FS2iar2Ki6NvpTC1kLs2EnxTqGppwlXhSurT69mQ9EGnh/7PKODRmOwGGjtaWX1mdWEakPZUrHFcbMsk8jwUnvxxKgnUMlUhLuFc13CdQMs7YNcg9DINXiqPMkJz+GS8Euo667j8QOP02Xpwlvtzf3D7yfINYjd1bsJdwsnwDUAvUlPvbGek40nCXYLZu3ptVwdfzUmq4luWzcGswGlVImn2hNvtTf1XfX4anyp6awhQBuAWqamrrOOTSWbmBY5jduG3kZFewX1XfVE66Ix28zsadjDpZGXsvLIStL80mjoauBs81nH3Fwfec15hGhD6LZ0MyF0Anuq93BD8g302Hooay8DRHTFusJ1jAseh1wq55P8T6jprEEhVbBizAp2VO7AYDGgVWi5IvoKsgKzaOlpIck7CalEisFscMyv9bG5fDMjA0eikCpQy9UDZjO3VW5jQugElqYuxWa3IZPIOFR3iP01+0nyTqLN1Mb0iOl4xHtwsvEk31d8P6A1sKitiClhUzBajdQahHlKtaGaNlPbgDXUd9VzvvP8r65KSSQSR/UlvDscb7U3Ld0tXBZ9GRXtFbww9gVaTa24K91xV7rTY+3hwb0Pctewu9hasdXx2ZIg4bKoy9DINaw9u5by9nJGB40mwz+DtWfXiviNobfRZenCaDUOal0G0absKnel3dzOUwefIic8hyujr6S7tZt1Reu4Oe1mTDYTUomUSPdIAl0DGeE/AjeVG9MiplHbWUuoeyhJXkkoZUrqu+q5c/edDoG6hjU8kPkA1ydej9FqZFXuKoe5EcCq3FW8MuEVHsx6EICC1gIO1B4YsMbWnlZ+rPkRpUxJqHvor7rGCd4J+Ln44eviy2f5n+GicGFh0kISPBNI8EogryUPqURKUWsRS7Yt4d2p75IZkDkoRP6XKG0vHfBzpn8mJxpPsKNqByDMoCLcI7g06lLaTe2/6ph/C4vNQkVHBQazgRC3kEHmOX3oVDrmDZnHpLBJjnlZJwKn8HPixIkTJ/9e2qsHVs9A/KyvFDNz+14WFbZpz8HXy8T/SySizfGbZcIMxWoWrZstJeL5crVwvqw+IoxcLntFzPg1noPwbNHCuWelMHxJuxp650DtCUi8Ugi4gs1ipm7ELWJWr+Y4RE2Est2izXL7Y0KsZd8Jpi6QyKB0uziX0BFCkA6ZLip3NT9VK4KGwpQn4eAbMGQaRIwTlcygoWIuce9LIhdQqoCdz8CctWL2cNLjIsKh1yZC3yVS8S8oeWB750+0dbdRoi+hzdRGhFsEvq6+1BhquGNX/yzUxpKNrBy7kscPPE63tZvbht7GNyXfUKwvZlzIOC6NvJTpkdORSWV8lPcRd2TcQYm+hI/OfcRQv6FEukdSpC9ib81eR3tnS08LN22/ibcmv0VhWyEtxhayArOIcI9AKpXyXfl3BGuDWZi0EKlESre1mxJ9CUk+Sfwu6XfEe8Wzo3KHCIn3jKGyvZLHRz2O0WLkTMsZGrsbWZi40FFNXHV8FQ+NeAipREqQNggJEio6KpBL5eQ15yGXyvld0u948diLLEtfxkuHX3Jco+zgbOI84jCYDBS2FfL+2fdJ801Dp9KR6pPKkpQlvHfmPdyUbrgqXCnXl5Pim0JLTwvBbsFIJBLS/NLIb80n3Ted7ODsQcIvyiMKV4UrTd1NXBd/HeNDxvNZwWeO1sSDtQeZGDKRd6a8g8Qu4fVTrztEmqXXwvKDy3l69NPUdNbgo/FhVe4q/lzwZ1J8Urgr4y62V23HTzP4RlcpVWLttVKqLyXCLYJpEdNYV7TO8fjB2oMUtBbQ2tOK3qR3CECtXIvJZnK4UcqksgEQ2HcWAAAgAElEQVQxCH30iaw+UXexeT6ZRIZW8evn/C5EI9eQ4JWAl8aLqo4qvi75mvfzhDGRt9qbF8e9yJoza9CpdByrP8bz457nQI0QRjOjZuIid2HxtsWOuItvy75lXMg4rhlyDS4KF5YfXA7AYyMfI9QtlLyWvAGvH+AawI0pN2K1Wbkk4hIO1B4gyTuJVN9UPsn/hNdPvI5UIsVut3NHxh38WPMjS1OW4q3xZmzI2EHnU9RWNKgq+cbJN5gUPgmFVOH4EuBCLqzQqmQq5BL5AEddEGHue2v2Mt99/q++tt4aby6JuISJoRORIkX+098Pc6+ZN0++OWDfF4++yJqcNbip/raja6+91xFV0UdmQCbvnnp3wLaKjgouj778n+IG2mnu5NP8T3nr1FvY7Db8Xfx5deKrJPkk/eJzfDQ+/+fX/V/DKfycOHHixMm/F42XmFe70LpfKhPi5vP5kDBTzNnlfgTXfCrMUDzDRVultUfsf/ANyFoKqfNApRNi78h7EDu1f27Q1CHcMGtyhRmLVCZcPSUy2PsCZCwQFbqWItE+KleKAPSEmaIddOrTom2yvRq0AWDugtpT4BsHm+4QghHEjOCYe8DUKeb2YiaL16jNhbbzcNnLwiFUoRHi0GIUDqQSiTi2yQBXfwx9YcHho8COmHPU+ohzvwh6k54TDSc4XH+YL4u+ZFnaMnZU7eBcyzlGBo7k5rSbefdUv+NgbVctLT0tLE5azHun30Nv0gOwp3oPMboY0n3TsWHjzmF38u7pdznbfBaA3dW7xVyTNmyQAQRAVUcVKd4pTAyZSE1XDWabmVEBo5gbNxeNXMNn+Z+xrWobHeYOQFSMVo5dydTwqQRrgznZeBJrr5UM/wzMNjNNxiaiPaJZX7yeaoOY8fRz8eOaIdeQ15LH9xXfk+yTzEP7HnJUnmZEzqCiowI/Fz8mh03m1eOvMjJwJBHuEZxrOcf+mv1MCZ2CSqFiU+kmHhj+AAdqD9BkbMJkM6FWqHl85ON0mDswmA2MDh4tHEJPvcXs2Nl8U/oN5e3lgLixL2or4qroq9hYutGxvnTfdORSOe5yd443HMfPxW/QPNru87tJ9UvFV+PruL59dFm6yG/NRyFVsK5wHbNiZwmDD3MHq46vYknqEiw2C+5Kd8e1BLgy5krWnl3LXRl38fC+h5k7ZC5Twqawq3oXOqWOVN9UMgMy+VPen2jpacFT5cl9mfdR11VHib6EGkMN8xPm46USrbUXtqnKJDKUMiXjg8eT6JMIiNbKRUmLBlRsf5/2+4tm8v01bL02TjaepFRfikKqINgtmMqOygGCuqWnhc8LP2dBwgIMFgNVhiq+LP" id="196" name="Google Shape;196;p1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34AAAHgCAYAAAD62r8OAAAABHNCSVQICAgIfAhkiAAAAAlwSFlzAAALEgAACxIB0t1+/AAAADh0RVh0U29mdHdhcmUAbWF0cGxvdGxpYiB2ZXJzaW9uMy4yLjIsIGh0dHA6Ly9tYXRwbG90bGliLm9yZy+WH4yJAAAgAElEQVR4nOzdeZhU1Zn48e+ttauqu6q6u3rfN3qjaaDZF0ERQURUlLhO1CQ6mrhMEpOMMTMx0cxodCbxN2YmJjGiBpG4gArusggKsjbdLN0Nve9rVXft6/39UVBYNuACApLzeZ48oc6999xzb4NPvf2e8x5JlmUEQRAEQRAEQRCE85fibA9AEARBEARBEARB+HqJwE8QBEEQBEEQBOE8JwI/QRAEQRAEQRCE85wI/ARBEARBEARBEM5zIvATBEEQBEEQBEE4z4nATxAEQRAEQRAE4TynOtsDOF0sFoucm5t7tochCIIgCIIgCIJwVuzatWtAluWk4x07bwK/3Nxcdu7cebaHIQiCIAiCIAiCcFZIktR6omNiqqcgCIIgCIIgCMJ5TgR+giAIgiAIgiAI5zkR+AmCIAiCIAiCIJznzps1foIgCIIgCIIgHJ/f76ejowOPx3O2hyKcBjExMWRmZqJWq7/wNSLwEwRBEARBEITzXEdHB3FxceTm5iJJ0tkejnAKZFlmcHCQjo4O8vLyvvB1YqqnIAiCIAiCIJznPB4PiYmJIug7D0iSRGJi4pfO3orATxAEQRAEQRD+AYig7/zxVX6WIvATBEEQBEEQBEE4z4nATxAEQRAEQRCEz/XHP/6R55577qTnLF++nLvuuuu4x2JjY7+OYZ30nudiv2eLKO4iCIIgCIIgCMLnuuOOO872EEYJBAJnewgnFQgEUKnOjZBLZPwEQRAEQRAE4R9QS0sLpaWl3HbbbZSXl3PJJZfgdrtpbGxk4cKFVFVVMXv2bOrq6gB48MEHefzxxwHYsWMH48aNY/z48fzkJz9h7NixkX67urpYuHAhRUVF/PSnP4265w9/+EPKy8uZN28e/f39AFRXVzNt2jTGjRvHVVddhdVqBWDu3Lns3LkTgIGBAXJzc4FwJm7JkiVcdNFFzJs376T3XLlyJRUVFYwdO5af/exnn9v+zDPPMGbMGKZMmcJHH3100vfX2NjItGnTqKio4Be/+EUko7lx40Zmz57NkiVLKCsrw+PxcOutt1JRUcGECRPYsGFD5Dk+nVFcvHgxGzduBMLZ0eO9q1MhAj9BEARBEARB+Ad16NAhfvCDH7B//37MZjOvvPIKt99+O//zP//Drl27ePzxx/n+978/6rpbb72Vp556iurqapRKZdSx6upqVq1aRW1tLatWraK9vR0Ap9PJpEmT2L9/P3PmzOFXv/oVAN/+9rd59NFHqampoaKiItJ+Mrt37+bll19m06ZNJ7xnV1cXP/vZz1i/fj3V1dXs2LGDNWvWnLC9u7ubX/7yl3z00Uds2bKFAwcOnHQM9957L/feey+1tbVkZmaOGt8TTzxBQ0MDf/jDH5AkidraWlauXMnNN9/8uRU5T/SuTsW5kXcUBEEQBEEQBOGMy8vLY/z48QBUVVXR0tLCxx9/zLJlyyLneL3eqGtsNht2u53p06cDcMMNN7B27drI8Xnz5mEymQAoKyujtbWVrKwsFAoF1157LQA33XQTS5cuZXh4GJvNxpw5cwC4+eabo+59IvPnzychIeGk9xwcHGTu3LkkJSUBcOONN/Lhhx8iSdJx24Go9muvvZaGhoYTjmHr1q2sWbMm8g7uu+++yLEpU6ZE9tjbsmULd999NwAlJSXk5OSctF/guO/qVInATxAEQRAEQRD+QWm12siflUolvb29mM1mqqurT1ufJ1qH93lbEqhUKkKhEMCoDJnBYPhK9zxTPju+4/n088HoZ/y007EVh5jqKQiCIAiC8AU4rB5svS783uDZHoogfG2MRiN5eXm89NJLAMiyzN69e6POMZvNxMXF8cknnwDw4osvfqG+Q6EQL7/8MgAvvPACs2bNwmQyER8fz+bNmwF4/vnnI9m/3Nxcdu3aBRC57suYMmUKmzZtYmBggGAwyMqVK5kzZ84J26dOncqmTZsYHBzE7/dH3sGJTJs2jVdeeeVz38Hs2bNZsWIFAA0NDbS1tVFcXExubi7V1dWEQiHa29vZvn37Sd/VqRIZP0EQBEEQhJMIBIK01g6y6YV63HY/OWMTmXlNIfGpn/8bfUH4JlqxYgV33nknDz/8MH6/n+uuu47Kysqoc55++mluu+02FAoFc+bMiUyzPBmDwcD27dt5+OGHSU5OZtWqVQA8++yz3HHHHbhcLvLz83nmmWcAuO+++/jWt77Fn/70Jy677LIv/RxpaWk88sgjXHjhhciyzGWXXcYVV1wBcML2Bx98kOnTp2M2myNTYE/k97//PTfddBO/+c1vWLhw4Qnfwfe//33uvPNOKioqUKlULF++HK1Wy8yZM8nLy6OsrIzS0lImTpz4ue/qVEiyLJ9yJ+eCSZMmyUer/giCIAiCIBxl7XXRtKePjjor+eOTyKlIxJio+9zr3HYfHfVWGrb3oDdqMSbGsPPNFgL+EPkTkpj/nTJUauXn9iMI54KDBw9SWlp62vpzOByRKpaPPPII3d3dPPHEE6et/28Cl8uFTqdDkiRefPFFVq5cyWuvvXZa+o6NjcXhcJz0nOP9TCVJ2iXL8qTjnS8yfoIgCIIgnLdcw17e/cs+BtrDX6A66qwUNCRx0bdL0cSc/GtQ3dYePn71cOSzLk5N5cVZ7HqrlabqflzDPoyWzw8gBeF8tG7dOv7zP/+TQCBATk4Oy5cvP9tDOuN27drFXXfdhSzLmM1m/vrXv57tIZ2UCPwEQRAEQThvWXtdkaDvqMbd/VQtzCEp23jC6+xDHna82RzV5rb7USjD5RGMiTrUWpHtE/5xXXvttZGqk+e73/zmN6PW+y1btowHHnhg1PrH0+Xzsn1fhQj8BEEQBEH4x/OpCnmhYAhbnwvXiJ9YsxZTsg5kwv87DoVCYvrSAnRxmjMzVkEQzqoHHniABx544GwP45SJwE8QBEEQhPNWfKoeS3YsA23HfnteMDEJU5IOt91HT/Mwvc0jKFUKRgbcHN7Vx4LvlZNTYWHiwhw+ea0pcp1WryI+Vc/875aROcZ8Nh5HEAThKxOBnyAIgiAI5y29UcuC746lqbqfjnoreeMs5FQkolBK7FjbSvX77ZFzs8sSyCxJ4P3lB1n288mUzUonLkHLwY+6ScyMpWBCMnqTBqNFh0Jx6ntqCYIgnEki8BMEQRAE4bxmTtEzcUEOExfkRNoGOx3s/aA96ry2A0NMWZyHzx1gsN3BQKeduIQYLvynEkxJ+jM97G8EWZYZ7nfjdoSnycYlxJztIQmCcAIi8BMEQRAE4R9OwB/k0ztaKdUK4lP1aAwq0ovMvPVUbeRYfJqey+8e/40KaoLBEIMdDmy9bmJiVVgy49AbP39NoizL2Hpd2Ac9xMSpSUg1oNIcv4hNKBiicXc/G/5Wh98bJCZWzYLbxpJZHI/D5kWSwGDSnu5HE85jSqWSiooKZFlGqVTy5JNPMmPGjFPud/ny5ezcuZMnn3wyqv3BBx8kNjaW++6775Tv8U0gAj9BEARBEP7hmJJ0JOXE0d9qZ8yUFIwWHf1tdnSxana8EV3N09rtYqDd/o0K/FprB3n7qdpIcJtXaWHujSWfG/y1Hxzirf+rJeAPATBpUS6lM1MxJoYznsFACLvVg0IhEfSHeP+ZA4RC4Zt4HH7e/cs+5txQzMa/1aNQSky5PI/CqmS0evXX97DCeUOn01FdXQ3AO++8w/3338+mTZuizgkEAqhUIoT5KhRnewCCIAiCIAhnWoxBw8W3lDF5UQ5KlYKdb7bQum+QoU4nfk9w1PlHA6FvAqfNy6YX6qMyms17BxjosJ/0OofNwwfPHox61p1vttC4q5/+Njv2ITeb/97AC7/8hBcf2k5zzQAZxfFRfbjtfvrb7HicflwjPjauqKfrkO20Pp9wblizp5OZj6wn71/XMfOR9azZ03la+x8ZGSE+Pvz3a+PGjcyePZslS5ZQVlaGx+Ph1ltvpaKiggkTJrBhwwaAE7Z/2rp165g+fToDAwORtsbGRiZOnBj5fOjQocjn3NxcfvnLXzJx4kQqKiqoq6s7rc95Jn3tgZ8kSUpJkvZIkrT2yOc8SZI+kSTpsCRJqyRJGvWrJ0mSNJIkPSNJUq0kSXslSZr7dY9TEARBEITzj98boLdlhJbaAYa6HMihY9FQQpqBwimp1G/ribS17h+koCo5qg+VRkFCmuGMjflU+b1BXCO+Ue1eZ+Ck13mcAVzDx7nOHWT3u63Ub+tl/4ddyCEZvyfI1lcbSR9jhk/VudHqVQQ/EyQf3tX31R5EOGet2dPJ/a/W0mlzIwOdNjf3v1p7ysGf2+1m/PjxlJSU8L3vfY9/+7d/ixzbvXs3TzzxBA0NDfzhD39AkiRqa2tZuXIlN998Mx6P54TtR61evZpHHnmEN998E4vFEmkvKCjAZDJFso3PPPMMt956a+S4xWJh9+7d3HnnnTz++OOn9Ixn05nI+N0LHPzU50eB38myXAhYge8e55rbAGRZrgDmA/8lSZLITgqCIAiC8IX5PAF2v9vGy4/sZN0falj1HztoPTAYdY5E9HZ9A+0OYgxqJlySTVxiDBljzCy8fSyJGbFndOyfx9rrpGlPH637BxnqctC6b5DWfYPYhzzozVqyyhOizpckMKfoTtqn3qgJ72EYdSGo1AokSaJuW/eoa1wjPmLN4XV8SpWCaVcWUP9JT9Q5pqST31f45nnsnXrc/ujMuNsf5LF36k+p36NTPevq6nj77bf59re/jXwkdT1lyhTy8vIA2LJlCzfddBMAJSUl5OTk0NDQcMJ2gPXr1/Poo4+ybt26SCbx0773ve/xzDPPEAwGWbVqFTfccEPk2NKlSwGoqqqipaXllJ7xbPpagylJkjKBy4C/HPksARcBLx855VngyuNcWgasB5BluQ+wAZO+zrEKgiAIgnB+GepysnNdS+RzKCCz4bk67NZjGYA4Swxls9Kirmuq7kMToyKtwASSxMiAh3NJX+sIL//nTt56ah99LSOsfbKGtU/uZe2Te1nzX7vpbxth/Lwsso8EfwazlkvvrPjc4FUfp2H+rWUYzOHJWCq1gsmLcjm0sxddrJqE9NFZz8R0A5fdNY7L76nkWw9MJjk3joDvWMZPa1CRPyHpND69cC7osrm/VPtXcXQ6Zn9/PwAGw6ll3QsKCrDb7ZFA8LOuvvpq3nrrLdauXUtVVRWJiYmRY1rtkV9uKJUEAifPnJ/Lvu6Vkb8HfgrEHfmcCNhkWT76xjqAjONctxdYIknSSiALqDry/9u/3uEKgiAIgnC+cA57R7W5Rnx4nX7i4sOFWlQqJVWX5pKYEUvD9l7MyXriU3Qc3tOHY8iLx+Gn8qLMMz10ANxOPwOtI7idAeJT9SRlxeHzBRgecDNpcR4xBjUDHXbsQ8cC05FBD4d29NFc009iuoFL76ggLkFLUrbxuPfwuvxYe5007h6gv22EMVNSWXz3ePpbR7D1umnY0YtGq6JkRhqhoExHnTWyBjI+VU9GcTzmZH3Ut7mlP6lisNOOJElYsuK+UdNkhS8m3ayj8zhBXrr59GV36+rqCAaDUQHYUbNnz2bFihVcdNFFNDQ00NbWRnFx8Qnbd+/eTU5ODo899hhLly7lpZdeory8PKrPmJgYFixYwJ133snTTz992p7jXPK1BX6SJC0G+mRZ3vUV1uj9FSgFdgKtwMfAqJXWkiTdDtwOkJ2dfUrjFQRBEATh/GK06EbN5TQn60ZtMRAXH0PFnExKZqTRWWelr9WOwRRDap6JlHwTiRlnPnBxWN1sXd1Ew/ZeILzOcOHtY5FlmfeePoAckkktMKFUjt5IfrjfRVx8DO0HrAx2OKm8OAskidbaQWRkcsstxCVq6W4cpm5bD+ZkHan5JtLyjShUClqq+zGn6skfbyEpO5ZQCNwOP5ZMA9f8bBJDXU6UagWWzNhIpVM5JDPQ4WCgw4FKoyAlzxQOCIXz0k8WFHP/q7VR0z11aiU/WVB8Sv0eXeMH4a1Fnn32WZTK0duJfP/73+fOO++koqIClUrF8uXL0Wq1J2w/qqSkhBUrVrBs2TLeeOONUf3eeOONrF69mksuueSUnuNcJcmfLvl0OjuWpP8E/gkIADGAEVgNLABSZVkOSJI0HXhQluUFn9PXx8D3ZFk+cKJzJk2aJO/cufO0jV8QBEEQhG+2YCDE4d19bFpRj98bJC4hhgW3lZOSZ4o6L+AP0llvpXX/IEq1kup32yLHDGYtV/144hlfp9a4p4+3n9oX1Rafqmf8/Cw2PB9eR6WOUVIxJ5Pd77RGnVe1MIeaDR34veEv5ZMW5eL3Bdn7fjvjL85ClqG3ZYTEdAMJ6QaUKgXOYS+Nu/tRa5VUzMlgsNuJUilh63VjH/Kg0iiJjdcy9fJ84hKjt7Ww9jgZ7nPz1lO1hILh75WGeC1X3Due+FSR7TtXHDx4kNLS0tPW35o9nTz2Tj1dNjfpZh0/WVDMlROON5Hvm+Pxxx9neHiYhx566GwP5Qs53s9UkqRdsiwfd4nc15bxk2X5fuD+IwOYC9wny/KNkiS9BFwDvAjcDLz22WslSdITDkqdkiTNBwInC/oEQRAEQRA+S6lSUDwlldQ8Ix5ngNh47XE3FO+st7HuDzWMn59N7YaOqGNOm5f+tpEzHvgdr7qmtceFVndsPzy/J4jb7qN0Zhp1W8MFVYomp+Ac9kWCvvhUPWqNgs4GK7njLPS32elsCG+v0NM4zOzrinDavOz41FrI3pYRFtw2lpE+Nyn5RnzuAH5fkPgUPb0tw1GBX0e9lb3r2/C5g5GgD8Bp9dJ1yCYCv/PYlRMyvvGB3qddddVVNDY2sn79+rM9lK/N2aiU+TPgR5IkHSa85u9pAEmSlkiS9Osj5yQDuyVJOnjk/H86C+MUBEEQBOE8YErSk5JrPG7QB3B4Vy+yDJIkETrOTCif+8wXczBaRm8Wn1ZoJroGKRzc2k3RlBSu//cpXPeLyeRXWmiqDhfDMCXpqJyXhd6kpfvwMElZsZGg7yiVWklzzUBUGzIM97lIzDLg9wRIyTNiTtFT/UE7MlD/STdNe/oY7HLStn+AynlZOG2j11N+eu2hIJzrVq9eTU1NTdQ2D+ebM7LtvSzLG4GNR/7cBEw5zjmvA68f+XMLcGqThAVBEARBEL6II7FUS+0AxVNSOfjxsW0LYgxqXCM+HDYPsebRwdjXxZIdx7QrC9i5rpmAP0RCuoGpS/KQFFA8LZXGXX3ojBomXpJNQqohEtTGGNTM/lYhSBKSBN2Hh8kqTTjhfSQJ1Nror4NFk1Nw2Xy8+UYtyFA0ORmtQc30K/JpPziEY9CL3qjBPtTO2DmZuIZ95I6zsPf99qh+jBYdPncAjS7cv98bwNrtwjXiJTZBR0KaHoVSgd8bxGnzotIqI1tDCIJw+p2RwE8QBEEQBOFcVTgpmfpPehjqcpKcE8fEBTl0HbJitOhIzIhlx7pmCqtSzuiYDEYt4y7MIGOMGa87gDExhvhUA3JIJiZWQ8n0NJQaBfHJemIMx6Z/6k1aciqSsHY78HmCjJ+fjcGk4dI7Kmg/OET+eAtN1ccyfLY+N8VTU+hptCHLoFQrMCfroqZ+1n/Sy4RLsgkEQiRlxTHS66brkI3CSckgy/g9AbzOAGPnZGDrdZFdnogkgaQAW5+L5BwjAV+Q2o0dbF3dBICkkLjku2UkpMfSfnAIt91HR90QE+bnkDvOglIltm8WhNNNBH6CIAiCIJy3fO4ACpWESh2uDOhx+RnudaFQKjAl69DEqECWmHF1IV2HbXhdAZKy44hPM9B9eJiG7b1klydiOAuZKLVWRWp+dCEaSSGRkGog4SRr53SxanRF0RtU549PIqPIzGC3E3OKgcFOB/FpeuSgzFC3kwW3j6WnaQRjUgzt+4dG9dnTOMz4S7J598/7CQbC+/TtebeN0hmpFE9PY+OKBtKKTGSXJvDxK4cj1xVNTqZqUS5BbygS9EG4CuiG5+uonJ/NjjeaUaoVzL2xmJFBN03V/aTkGsNVWQVBOG1E4CcIgiAIwnnHNeKjaU8ftZs6MZi0VF2aQ6xZy/rn6+g6FF7nNmZKCtOvKiAQCNLbMkKsWYvD6iUYkGk/MITD6iV3XCIzripErR1dUv5c5/cGUSgllCoF1h4nO9Y1EwrK+I4UhelpGsbrCq/hcw376GywotWpKJqSSvPe6HV/pmQ9rmFfJOg7qv6TXoomp6I3akjLN7PrregKo4d29BGfaojKSh7l8wQJBcLzbMddmMmed9sY6nICoDdquPyeSiyZcaOuEwThqxGBnyAIgiAI5zQ5FM5KDfe7iInVkJB2/EACYGTQja3HSX+bg22vhTNMQ11OOuutLL63krxKC5klZmo2dNCwvZfCSck4rF4G2h1odarwtM/tvUxdkk9qgQmDWYta880J+kIhmf42Oz53gIEOO71NI5TOSqP6vXY66qwAVM7LQsowMNTlJKs0AUO8lo9eOkxsfAwzri5Eq1dRt7Ub+2C4OIveqMGcrENxnD0DNToVfl+QC24oJugLEvCHRp0TCsq4HX4USimq8qfBrMXr8qOOUaJQSJGgD8KB+75NnVxwfTEKxej7CucnSZK48cYb+dvf/gZAIBAgLS2NqVOnsnbt2q/UZ2xsLA6H4wufv3HjRjQaDTNmzABgzZo1jBkzhrKysq90/3OJCPwEQRAEQTintR0Y4s3/qyEUlFHHKJl7YzEZxfEYjNHTL609Ttb+z14yiuNpPxg9XXHalfnUvN9Oy75B9HEapl1RQG/zMAPtDra/0Rw5r7d1hAXfKyc130Rs/Jkr5nI6DPU4ObC5i9pN4S0pSqenUVCVRG+zPRL0Aez/sBNjko6ZVxeSnGekp3mYcRdlYkrS0X3YRt22HsbOyUAXqyYUlNHEqLD2ujDEazEl6xjuc0f6qpibSaxJS0KGgYA3SFJWLP3tx75kq7VKZBnqt3Yza1kRn7zehNcV3lqj6tJcPn7lMPkTknBYR1cA7WkaJugPofgGZluFr8ZgMLBv3z7cbjc6nY733nuPjIwzu2XExo0biY2NjQr8Fi9eLAI/QRAEQRCEr5Nz2MuGv9URCsqUTE8luzyRgx93U7O+g/LZ6eRWWNDFaQBo3T/EyKCHZF8wampmar6R3uYRWmoHgXA2aeML9Sy4bSzb3zi27kypVlA4MRkkCIZGZ67OZV2HrfS3Otj7wbHKmvs3d2EwaTGYNZhTddh63VRelIVKrcBh9WIf8uAc8dK0Z+BI9i+e/Zu7ANj6aiMKhcSUy/PY9EI9Gr2K2UlFXHD9GHqbRnCN+IhLjMGcpCMhw4BKrUSlVjLv1jK2rm6kdd8gCWkGymals/PNFjwOP8FgiG89MBmPw48hXstIv5vxF2ejM6nxjPhHPVPRpJRv5BTbfxg1f4cPfg3DHWDKhHn/DuO+dcrdLlq0iHXr1nHNNdewcuVKrr/+ejZv3gzA9u3buffee/F4POh0Op555hmKi4tZvnw5r7/+Oi6Xi8bGRq666ip++9vfRvp84IEHWLt2LTqdjtdee42UlBTeeOMNHn74YXw+H4mJiaxYsQK3280f//hHlEolf/vb33jiiSd4/fXX2bRpEw8//DCvvPIK69ev509/+hM+n4/CwkKef/559Ho9t9xyC0ajkZ07d9LT08Nvf/tbrrnmmlN+H6eTKJkkCIIgCMI5y+cK4LR5UWuVZJcn8t5fDwCQMzYRh83HQIeDw7v6aK4ZwGBSk1ZgYrDLwdQl+VRdmsuUy/Mom5Ue2dsOIDZeS8WcDOSQTOGkFCrnZTHj6kLm3VxKT/Mw7/xpP2//cR8d9UOEgud+AGgf8rDr7VZa9w2MOtZ12EaMXkVOeSLzv1NGZ4OVXW+3Uv9JDxtX1NPbNEJ2WTwlM1LQGzVMWpRL7jgLSOFpowq1gulXFzL3hhLkELzx//bS32Yn1qzFafNit3ojhXMAEtNjWXDbWL51/yRSC4x8/OphPA4/cYkx5JQlYkzUYcmMZaDDQWe9DVkOZxRt/S7KZqWHp5NKkDvOQs6483c/tW+8mr/DG/fAcDvhjR/bw59r/n7KXV933XW8+OKLeDweampqmDp1auRYSUkJmzdvZs+ePfz617/m5z//eeRYdXU1q1atora2llWrVtHeHv4liNPpZNq0aezdu5cLLriAP//5zwDMmjWLbdu2sWfPHq677jp++9vfkpubyx133MEPf/hDqqurmTNnDkuWLOGxxx6jurqagoICli5dyo4dO9i7dy+lpaU8/fTTkTF0d3ezZcsW1q5dy7/+67+e8rs43UTGTxAEQRCEc5bepCE5Nw5zsp6ephGyyxNQa5Rsf6OZWcuKeOup8F5zkxblYu1xoVArqJicyeHdfRze2QfAxbeWYbToGO53UzQpBZ1RTf0nPTRVDzD7W0U0bO9BqVKwc10zPk8QgIF2B+ufq2P8xVlodCqMiTFo9WrMKfqorQaC/iBIoFSdvcyU0+YlpywR+5CH9oPWqGOmZB1bXjqMw+pl8uI8Btqj1zod/LibebeU4bT5qH6/nWAgRFqhiSmX5bF9bTMBT5Dta5vRGzUUVCWDDM17ByLFX0xJOoqnpkatuVRrlCRlG6laoCa3woIkSSSmxxKXGJ46O9jlpLPOyt4P2gkFZfRGDRMX5lC/rZsJl2QjSRI+T0BU9TyXffBr8Luj2/zucPspZv3GjRtHS0sLK1euZNGiRVHHhoeHufnmmzl06BCSJOH3H8sUz5s3D5MpXAW3rKyM1tZWsrKy0Gg0LF68GICqqiree+89ADo6Orj22mvp7u7G5/ORl5f3hca3b98+fvGLX2Cz2XA4HCxYsCBy7Morr0ShUFBWVkZvb+8pvYevgwj8BEEQBEE4Z2n1amZeU8ThHb2o1BIpuUa2v9FMSp6R9oND+D1BJi3KZfc7rXhdAQA666yMuyiTuMSYI4Vb7FQtysVp9aJQSmxd3QiAlwBD3U6aqgeoujQ2EjVuV70AACAASURBVPQdZR/04Lb72bzqEOUXpGO3eiifmUFsvBZDvJbe5hH2vteOQi0x4eJs0seYo7Jfn+Zx+BjschLwhTCn6DAl6U/pvQT8wcj6O5VawZ732ph0WS56kwbXsA8IF2WJjQ+/AwgXyfmsUFBGrVGw6+1j1Ti7Dw9jMGvJLDWjNagxWmIom5mORj/6a6MpRY9Kc/wJZEaL7rjBm33AzZ532yKfXSM+9n/YSVJ2HLveakWjU7Hknko0YprnuWu448u1f0lLlizhvvvuY+PGjQwODkba/+3f/o0LL7yQ1atX09LSwty5cyPHtNpja36VSiWBQPi/B2q1GkmSRrXffffd/OhHP2LJkiVs3LiRBx988AuN7ZZbbmHNmjVUVlayfPlyNm7ceNwxyPLof29nmwj8BEEQBEE4p+mNGvy+ANljE+ltHgHC0zUHO8NVICWFFAn6jjr4UTfls9NRKBU07umj+v12cioScdq8UecdrTKpVI2uHKlQSZFKlnUf93DhTcW885d9EIJZy4r4cFVD5NyOg1au/OEEMorjR/XjsHrYuKKe1n3hL7Bag4ol94wnOcf4pd9FKCTTfdjGzrdacA37qJibicGkwWH1svnFQ8xYWoBGpyIUktEZNbzz1L7ItcFACF2cGrf9WJYke2wCbmf4s0IhkTfegjnFgN8XYNKlOZiS9YyZkkyMQYOtz0VqvpGepvDPQKVWMOnSnEiwa+120lFvxTXiI6M4ntQ8I6rPVEQN+IM4R8KBqSlZR+HEZCSFhK3XRcHEJIwWHSqNAr8vhCzLkS/swjnGlHlkmudx2k+D73znO5jNZioqKqICq+Hh4Uixl+XLl5/SPT7d17PPPhtpj4uLY2RkJOqz3W6PfLbb7aSlpeH3+1mxYsUZLz5zKsQaP0EQBEEQzhl+T4DBLge2PhdySMbvC+9Fl1NhYeebLSTnhvd162kaJrs84cQdSeGAUJKIVKH0OPwYTNGVQGU5XCm07cAQpTPSoo6Nn5cd+a19KCRj7XUTCsik5Btp/NSawaMadvQcdyi9zSORoA/A6wywY10zfl/wuOefTH/bCK//vpqOg1aGupxseqEerytATKyaSYtycdn9OEd8xBjU9LeMoNIe+6pXu6GD6UsLKZqcgjlFz4RLspkwPxv3sA+FSmL61QUM97vZ9VYLTbv7Ge73oFQqiDFoGOp20n5wiLQCM5fcVs7CO8Zy9c8mkVZgBsIVVdf8bg8fvtjAzjdbeO13e6Ke+ai+VjuSBOlFZvIqLVR/0M7ON1sY7nfj94XY+WYL29Y0sfZ/9mLtdn3p9yOcIfP+HdSfyeaqdeH20yAzM5N77rlnVPtPf/pT7r//fiZMmBDJ3H1VDz74IMuWLaOqqgqL5dh60ssvv5zVq1czfvx4Nm/ezHXXXcdjjz3GhAkTaGxs5KGHHmLq1KnMnDmTkpKSUxrDmSadi2nIr2LSpEnyzp07z/YwBEEQBEH4iqy9Trb8/TBt+wdRqRVMXpyH2+Gj5oMOLNmxTL4sD6/Hj98TYusrh6m8OJuRfhexiTr2b+rE4zyWyRp/cRadDTaSsuM4sKUr0j5zWSHb1jQR9IdISDdQOiMNTYwSvzeI3erBZNERCoU3P2+pGSCzJIFdb7VQPC0Va7eTvlY7KblGYmLVowKbynmZzFo2ZtRz7X63la2vNka16eLUXPuLKaMC0U8LhWQG2u0MD7jQ6tR43QHkENRt7ab9wLHtKiYuyCYuMYaPXjoc2UdPq1cxY2kBPm+QjoNWrD0uskrjyau00NdqJzHTgN8TZKjLhcfpx2DScGhnH7beY8GWUqXgWz+fhEIpseZ3e3DafMfe4zWFZBabsWSFs5b1n/Tw/jMHosZvStZxzc+qiDGEq656XX4OfNRFwBciNj6GgQ47MXo1oZCMSqPA1udiuM9N9+FhAC795wryJySd8P0IX87BgwcpLS09fR1+TVU9hS/ueD9TSZJ2ybI86Xjni6megiAIgiCcdaFgiL0ftNO2PxxMBfwhtq5uZNqV+YRCMn0tdt5/5gBls9IxWnQsu38SAV8I+5CH/jY7F1xfREedDfuQh9wKC0gy2epE4lP1UYHf7rdbufCmYlx2PwpJYstLhyLHKuZmMtjpYv/mTgDiEmJQKCUmLswhrdDEuidrgPBefzOvLqRt/yBHf3+uUEkUVqUc99ksGbGj2vIqLcTEHn8T+qM666288+d9TFqUy6YXGtDFahgZdJNfmUTO2MRI4Gnrc+Gw+aI2T/e6AgwPeEjJjSMlz0jBxCT83gBtB4bIKQ9Pma1+vw2jRYclKxaDWRsV9EF4auhQlxO1TsWkRXloYpTUbuqgp3GEmvUdmJJ16M0+9HEaAsfJXvrcAYKBYwkGvy+I0+bF5w5gTtHTtn8ock9JghlXF6KP00QCP61BfE09p437lgj0vmHEVE9BEARBEM46t8NP4+7R0yfddn+keIjXFUCpUrBpZT1+XwhLVhwJ6QZ8niAbnq+ns8FKzthEhvtdbH7xEDXr29HolFQtzEGrV6FQSGSVJqBUK9DGKPnk9aaoe9Vu7MAQH87A6eLUTFyYw0C7nQObuwh4g2SVHlm/J0P99h4uu6uS8fOzqLo0h6U/nkhK3ug1e64RL+oYJfNuKUVvDGe+UvKMJGXH4f9MMRmPw09Hg5XW/YMMdNr5+NVDFFYl43UFKJ+VQWKGgaoFOShUiqh7jbswC/vgZyosAsN9Lna93cpwvwuPw8/mVYc5sKUL+5CHpr39TFyYy0CHg7jEcMVTdUx4PZ5CKSEpJIyWGDzuAG/9Xy2bXqhnw/N1FE9JpeLCDHyeAB0HrdSub8fr8hOfpkehiF6PV3FhZlRGUx+nITEzjoMf9+Bx+qMCTVmGA1u60OjCwd6YKSkkHidgFgThqxO/ShEEQRAE4azTxKiwZMbSURe9HYFWr4rKZCkUEsjhSpAApiQ9ZTOT0Rs1mBNCmHRWdCVmxlblMTCkw+sMcGhHLyXT01CpFbTuG6Rhey+Lvl+B3zs6S2VMjKHq0lz83gBbXz0cqfTp9waJMWiYsjiPUEgmFJRRKGHm1UUnfKaepmHe/et+7AMecioSufDbJbiHvbTUDrFpZQOWzDhS88Pl5912H1teOYw2RkkwIKOJUWIf8lJ5kYmaDR30t4WLSzTST9GkFIzJOiYuyCGrLIHkPCNlM9MjmbKjkrLjaNrTT1+LnZyxAXIqEhnscIAU3gJiuN9F7JFAt2F7L1MuzyPoD+Fzh9dVpuQaeetPtYSOZO0C/hAfv9rI3BuLUSgVNO3pxz7oIaMkgVAoxLxbStn3YRduu4/iaalo9SqCwRBKZThwVygV6OM0SFJ4neNnOW1eEjNiufyeSixZsVFbRAiCcOpE4CcIgiAIwlmn1iqZdkU+r7VURzJh6UWmcBXOI7MF8yck0d00jFKlIC4hBtq3Q80qEnpqiC++DMlSBTufBlsr+sL5xMRXUjdQQOmsdD557Vh2L2dsIpIUzmiNDHgi7Uq1AnWMksFOBy01xzZDV6oUyMChndH7ctn6XGSVJB73eZw2L+/8eR+hkMycG8bQVD3A+mcPkjEmnuRcI801AzhsXhq295BeZGa4z01yVizDAx4OftRJfJqevHFJ+LzBSNB31KFdvYydk07x5NRImylZx4RLsqn/pAelUkHJjDTaD1ojU1Fb9w2y+O5KBtrt+NwB3HY/7hEfqQUmMovNxKfp0WiVrPvf2si2DzOWFkSCvqP83iAOmxe9UYN9MPzu7INueltGOLC5i4zieCyZsRzY3EXFhZn4vUGU+mMTzCxZscSnG5AkQCLyswUompxCUpYBg1ns3ycIXwcR+AmCIAiCcE5IyTOx7F8nYet1odYqMSXpGBn0kJgRi98bpLdlhP5WOwtvLydeaoW/fxvs3QBI7duhfCnY2qBzN3TuRjf1DrJNKjZ+ZGHaFfn4fUESM2JprxvC2uNi3EVZ7N/cibXbhcGsZfLiXJQKiQnzs9DolDRXD2BK0jHjmkKaPxUIHnWi/esAHDYvxdPSMKfo2Lq6kVizlpTc8N6DQ91OJlyShdfpZ+vqRmZfO4ZtaxopnZWGRquk6tJc9CY1iRlxuEa8VM7LomF7z7FtGGRGbZMQ9Ieo39bD3JtKAJkPlh+M2uJCo1Mhh2S0OiVb1zQDUFiVgkIt0XZgiIT0WHa93Rq1118wIKNUKQgGjmVc1TFKNDFK9n94bN2kLk7DwY+7kWWiMrZKlYRWF/1V02DSMv+WMuq39zDz6kL2fdiJa9hH0eQU8icmiaBPEL5GIvATBEEQBOGcEZ9qID7VEPkcl6gjI0eN2x0isySeWcuKiIuVof7DSNAXcWANzP4RdO4Kf65+AfPF5XhdZna/08q0KwuIT9HjGvHhtvtISDOQWZJA/vhkdHFqTEl6Wmv76W21M35eNrnjLFgyYolPNaBUKdi3sTMSGEkSlM9KP+4zOIe9BAMhDu3opWxWGhMuyaazzorD6qVsVjquER/xKQZ6mocpmxWeglpYlYzL5sOcog9vMaFR8e5f9uO0edHqVUxcmMO+jZ3Yh8LTRs0p0RvAh2QZU7Ke/tYR4hJjiE/VR/bbAxh3YSbOYR973u9ArVUwYX4ewUCI95+tAxmKJqVENn6PvM6Purjg+jFsfrGBgD+EWqtk8mV5SEqJgSNTRifMz8acrEelVuL7THl9rUHNoZ19GBNiSMg0oNGGv3ZasuIIBkI07e3nguvGEAqGaNo7ENkPUBCEr4cI/ARBEARB+PoEAxBwgzbui1/TewCGO0FjAFsLbP0DOl08utk/Bn8yvPwQpFeOvk5SRE0dRKVBoVJy2YJBFPkzQaVl3f/uRaFQUDAxCeewj5ScOHRGDZJCwj7oQavXUDItlZyKxMjaNIDUPCNX/XgCh3f1AVBYlUxK7uhiLrZeJ+ufryO7PJGRATemJB3rn6uLrCcc6HBQfkEGqhiJ9KJ4XCNehvvdDHQ66KyzotGpuPDbJXy4siESiHldAT55vYnpVxXg9wYZMzkFTUz0V7iBdgeWTAPmVD273mqlfHY62eWJBHwhNDFKWmoHmLokn4kLsulrsdPf7sA1PBh5X12HrZTNSmfH2pZIn/ZBDwoFXPhPpQQDwSNZRhlzip4l944nxqDGnKJDrVUx7cp8Plx5bEN7U1IMgx0O9rzbBsD0pQVUXpiFUh1+p0nZcYSCMod3h99n6fS0475P4R9LR0cHP/jBDzhw4ADBYJBFixbxX//1X2i1J972RPjiROAnCIIgCMLXo3svbPs/6K6GcdfC2GvAnHXya7r2hjN2cgisLSAHoOwK2PI72PFncA5C+zaIz4b4PLA2H7t23LVw6J1jn6u+gxRwY8oshmQTzTUDuEf8jL0gg21rjq35Sy8ykZAey75N4W0ccisSSc42Ysk6FqwqlArSCsyk5pvwugIMdDho3juAKVlPYroBSSHR3Wijp3GY7sPDZBaHK4CODHpGFZGp39ZNan4cHyyvi7RdcP0YskoSsA958Dr8pBWYoqqchgIypiQ9eeMsHE9SVhxbX23EaQtnFUcGPfg9QVprB4hNiGHiJTmkFpgYGfRwYEsXRZOTI4VrAMpnZeB2+Bh3USaHd/ah0amYcnkeSdlxtB8YorvRRnZZIpkl8ag0SuyDNuq2dmNO1ZNfmUR6kYnZ145hsNOBMUlHjF6FfdDDuIsyqVnfwbY1TeSUJ0YqdSqUCtIKzaQVmk/+90H4hyHLMkuXLuXOO+/ktddeIxgMcvvtt/PTn/6UJ5544mwP77wgAj9BEARBEE6/wUZ47gpwH1nz9f6DMNQMix4D1ad+e+8ZAYUynN0DaNoECTnQUwseK5iywNoKM+4K1/z/8LHweTv+ArN/DJ7h8AbSKeWQPDa8kXRyGeRdAHFpEJ+DHF+ArceJ3xNg5jWFfPhiQ9RQuw4Nk1mSEPncUjtIbqUlKvDrb7fjtvvCgZkzgDFJR0f9EO/+ZT+X/WAcphQd6/63NjL9MxiQ0cWpCfjC6+N0cWoq5mYeqQYqgSyhUEmEAnJ4T77awagN4cdMTSUlz0hv85HpmhLEmk+c9UjJNTL72iK2rWlieMDNlMV5aHQqiiYn0dtsZ6BjBGOSjvQiM7mVFtIKzZhT9Ax1OdHFqXE7fNRu7MRg1pJXacHnCdLXOkLRpBTMyXpKZqQy2OFgoMOBJEHD9h66Dw/TXDNA7YYOqi7NoXF3PwlpBna92RIJdlPyjBRNTuHQjl48Tv8X/usjnPvWNa3jid1P0OPsIdWQyr0T7+Wy/Mu+cn/r168nJiaGW2+9FQClUsnvfvc7cnJyKCoqoq6ujieffBKAxYsXc9999zF37lzeffddfvnLX+L1eikoKOCZZ54hNjaWXbt28aMf/QiHw4HFYmH58uWkpaUxd+5cpk6dyoYNG7DZbDz99NPMnj2b/fv3c+utt+Lz+QiFQrzyyisUFZ24au83kQj8BEEQBEE4/frqjgV9R+15HmbcDZYicA1B3Tpo3hwOBAvmgTEN0irg4/8HjeuPXTfx25BeBc5+WPoXeOf+8J83/RYMFlj0O7AeyeBlTQPXYLjAy9R/JmjOp2lXH+ufO0jAH2LSZblRRU+OCgWjq1c6rF5kWUYOyfS12QkFQ+x8q4XuQ8e2TJh7YzG9GSNsXFHPgtvK8LsDJGQYqJyXRU+TjelLC1BrVRjMGibMz2HbmsbI1hQGs5aqBTnsWNdCSq6R7Wubo+7fsL2HyZflRgK/aVfkY06LXtf3aRqdioq5meRUWBhod1CzoQOVWkFqgYmENAM1G9vZsa4VS5aB2deO4Z0/7Sc518ikRbkMdTuxD4UrdDptXvZvDhduSS0wEQqGkCSJ1tpB1DEqvC4/bqefynlZ5FYkMtjpRKNT4feGyCyOZ8dbLZROSwtvEyFJjPS7MSbp0MWpMVpE4ZbzxbqmdTz48YN4guG/N93Obh78+EGArxz87d+/n6qqqqg2o9FIbm4ugcDof7MAAwMDPPzww7z//vsYDAYeffRR/vu//5v777+fu+++m9dee42kpCRWrVrFAw88wF//+lcAAoEA27dv58033+RXv/oV77//Pn/84x+59957ufHGG/H5fASDo7d7+aYTgZ8gCIIgCKeX2wZqHUz/AdS+BPkXQmoFxKWDewh2/y2cyYtLhdyZoE8EQ1J4ewZTRjjQK7gIgn6o/Tvs+RtkTgZdPOx6Fhb/Hl6/KxxYZk8P95EzI1xxJRQI30sXj9cn07F3gPXPH4wEXD2Hh8ksjafj4LGgVKGSwlm4TzEl6bD1uxgZ8NCyt5/41NiooA9g+xvNXPhPJaz7Qw3WXhfzbi2j+r02rN1OcioSIQTV77Ux75Yyaj5oj9qP0Gnz4vcF0cQoCYWig04AZLBkxnHRzSWYk/QkZcd9bvETSZIwWXT43AHSi8x0Nlj55LUmFCqJspnpqFRKWvcN0nVoGNeIj5aaAboarGSXJZJaaKalZjCqv9yKRA7t7CU+zYBGp6JhRy8jfW7yJyQx2OnAafORVmCien074+ZmMtTlpGpBLs17+zn4sRMIr+XLrbRw6R0V4S04hPPCE7ufiAR9R3mCHp7Y/cQpZf2+rG3btnHgwAFmzpwJgM/nY/r06dTX17Nv3z7mz58PQDAYJC0tLXLd0qVLAaiqqqKlpQWA6dOn85vf/IaOjg6WLl163mX7QAR+giAIgiCcTr374bW7oWtXOFC74n9hpBMC3nB2rn0nJI2Bto9h0yPhayQJFj4Ke1+AvgOg1ISrc+57BSpvgI+eAKU2PKVz3DIYbIIlfwCfHXJmgeH4e+n1tQzR3+6ITLcE6Ki3MnlxHro4DU17+jEl6ZhyeR77PuwID0UhUTojDaVSgcfuZ6Tfjd6oxW33jerfZfehVEqkFZoIBWU+XHmsiEvj7n6cwz70Rg21GzsYGfSMut7rDKA1qFFrlcTGa3FYvZFjCekGuhttVMzJ/MKZsqA/RF/7CIPtDrR6FcnZcXQfshEKyOzb1MnUK/Jp3T+Izx1ArVXi9wbxeYIc3t2HjMyES7Kp2dCBHJIpvyA8ZXWww0mcJYb3nzkQ2U6iu3GYkulp9LfZ2fdhJ3NvLMY+5EFGRqVWoNGp0OhU+NwB+tvsOAY9FE5M/kLPIHwz9Dh7vlT7F1FWVsbLL78c1TYyMkJPTw+JiYk0NBybou3xhP89ybLM/PnzWblyZdR1tbW1lJeXs3Xr1uPe62ixGKVSGckm3nDDDUydOpV169axaNEinnrqKS666KKv/DznohNvQCMIgiAIgvBleEZg7Y/DQR+Es3R7ngsHbsiw8lp49+fhoi8fPnrsOlmG9/4dii8Nfw76wmv5xl4D25+C6XdB/Zuw/iFQqCE2KVwp1G0Fc+ZxhxIMhsIbn8vyqP32dr/TSvHUFCovyqR4agrb32gixqBh0qJcqhbm0Nc6QnejjVAwhNcZIBgIr8tTKKKzgnmVFjwuPxMX5KA3aph7Uwnzv1vOrGWFxBhU9DQOk5gRzhTmlCfwWUk5cRRNSqG70UblxVkUViWjN2konprCrGVFXyros/Y6ObSrl1cf282mlQ1s+fshWmoHGXfRsWI6Dmt4a4jG3X1MX1pw7HkkiEuIwdrjZNyFmcz/bjl5lUl01tvYu6GdoU7nsT0Ej2jY3kNuRSIehx9rtxODSU1qvhmP049SpaB8Vjpj52QA0NlgxWEdHfieLrIsM9Bhp357D417+hgZdH9t9xLCUg2pX6r9i5g3bx4ul4vnnnsOCGfpfvzjH3PXXXeRl5dHdXU1oVCI9vZ2tm/fDsC0adP46KOPOHz4MABOp5OGhgaKi4vp7++PBH5+v5/9+/ef9P5NTU3k5+dzzz33cMUVV1BTU/OVn+VcJTJ+giAIgiCcHo5eaD/yG3ZdPEy4CXpqoGIZbP4d+N3haZ2xSeFg79MCnnDm76hQEDSx4OgLr/vb+JvwNRv+Axb+B3TsCE8dPYGhTgfBQIi6bd1MWpTHzjebCfhCqNQKLv5OGV6XH0tWHHXbujEnGzi8sy/q+vzxSax/rp6Z1xQy1O3kwJYupl9dwL5NndgHPORWWqicl8W+Dzs5vKOXmcuK2PVWK267D6Mlhrk3ltB5yEowEMLj9OPzhaicl8mBLd2oNAqqLs3F2uOkdkMnloxYknOMjJ2Tgc8dQKtXR20l8XmsvS5qN3bQtm8oajsLW6+LMVNSIp/1cWr87iBjL8jk8M5eFv7zWNwOP85hL83VA+Hs3JAXU5KOT15rwtbrAhgV9EF4WunRH2HAH8KYpOf9vx6MXNNZbyWv0kLGGDPxaQa2vdbEtCvziTWf/umePY3DvPb76shG8+YUPYt/MA5T8onXRAqn5t6J90at8QOIUcZw78R7v3KfkiSxevVqfvCDH/DQQw/R39/PtddeywMPPIAsy+Tl5VFWVkZpaSkTJ04EICkpieXLl3P99dfj9YYz5g8//DBjxozh5Zdf5p577mF4eJhAIMC//Mu/UF5efsL7//3vf+f5559HrVaTmprKz3/+86/8LOcqEfgJgiAIgnB6aI1gzAhX2pzzU3j9HvDYQKEKZ+2KLwVk0CXw/9l77/i4CjPd/3vO9K4pGvXeJcuSey/Y2BgwHQIEEkgh+4MNm5AtIXc3u5vd5N5klyRsfiQ3YZMA2ZBGC7ZpNrgB7pa7rd6lUdf0Xu4fRx5ZyCSmJKGc7z+eOX3OjD+f8+h93+dBpYdYcHpfY5ZUMTyPqACtRWr5bN0xLRTH20Cpl0xh1n39bS9lwiXN52VkGTi1u5+GdQWICpGCGisDbW46j49SNi+Tojo7RqsWQYCOY1J8grPYRNgfwzsWQhDB4tRRtTSboy/1UL7QSWGtHVIphru9pBIpUik4ubOfwlobLQeH8I6FOfpyD6XzMpkY8AOg1SvpOzdO3epc8iqt6Ewqapfn0LC+EI1OidagAkBpeuch5iM9XkRRJOid3Y6aTKQQRYGlN5Si0atYdVsFyUSKzEIzQV+M5n0DzFlTQNEcOyVzHQS8UfyTkbSAA4iG47NaUauXZdN1YhRBFHAWm3EPhWbsA9B1Yow1n6xkfCBAy8EhSuY68BhDOItMqDTvzyNoLJrg8LautOgDSfAOdnhk4fcn5Pwc3/vp6glQUFDAli1bANi3bx+33347TU1NzJ8/nyeffPKi+6xbt47Dhw/PWt7Y2MjevXtnLd+9e3f6tcPhSM/4Pfjggzz44IPv6fo/6MjCT0ZGRkZGRub9wZQF1/wXtL4M+38oiT6QDFfatkPdjdPVvnX/CPseAZ9LyuPb9H9g61S1QKGClQ9I7p4bvgG/u2v6HAVL4cyzMP8uyKp/20tRaRU073cxf1Mhcy/LJ5VMEYvEmRwKcmbvALUrcznwfGe6QtawPp/LPlVFYDKKZzTEyV3SzJ9nJEjAE8Oep2fD52oRRQH/RJiAO0pGjh5broHscjMnX+2fYRAz2uujsM5GXrUVe56R/tZJRrr9KNVKcisysOUYUGmUWLTv/VEsFk7Qe3acsvlOmve70ssFAez5RjZ8rpZ9z3bgm5ozVKpEVt1WiW88TEaWkWQiSdPLPWmTmYVXFSOKQvr9yZ39LLyymEQiyaQrQF61Dc9wEL1ZzZLrygj7omj0qotem86oJhbx0rAuH+94mGPbe1lwVTEFNRkoVe/us/vdYSZdQQQBTHYt7tHZrZ1/ytZSGYmrS6/+kxq5LF++nJ6enj/Z8T+OyMJPRkZGRkZG5r0RC0umLO5eya2z9nopZ+9C1v0TnNsGTY9D+QbJuKX+Fqkl1D8MR56ANV+VRJ+7F049DROdEJyUqn8JwFEJK74Eaj0ULAPV2+faWTJ1rPlkJa4OD02vnIIUzF1fgHsoQMWiLI5t753RFnnitX7W310DArQdHQZAqRaJRZKIokDLgWHmXVGAeziMZzRIVrGZwVY3g21uskstrL2zijef6UgfLyNLtlmOZwAAIABJREFUj28igj3fyPiAn2Q8xbIbyyiqs2HPM731ct8TmYUm3MMhCmps1CzPofP4KIYMDXMvy2es34tCFNOiD6TWzM5jo5TPz2So08NAW4pNfzWH9qMjxGNJ8qutKJQCB7dIERPJRArPeIiSuQ5ikQQarUBelZXiRgcT/X7CoTgTw0GsOXomXdNVv7IFmcTjSVztHkL+KDXLcyhf6OTwtk5GeuxULMjClmt8R591cijASz8+xeSQdJ6CGitVS7M58kL3jO1ySi3v8m7KyHx0kYWfjIyMjIyMzLsnmYSTv4Ot90vvRQV89hUpSN0jVc0oXgMDJ8BeKmX4hd0Q8cKRn00fp3Cp5M750oNSFRBAmyG9vvYR6XVuI56AnglXAEVbAHseGCyS+At4Ioz1+4kE4liz9djyDAy2umk9OJw+RdfxUYrnOhAVYtp980I8IyGCnggbPlNLz+lxnMVmADqOjmDNMRCPpjjwfAfLbpBm/QZapYrmWJ+f3jPjLLuhjFf++wwqrYI5q/MYaJ1ArVVQuyIXa7YBhfJP46mXWWjiqnvrOfJiNwqVyMpPVBAJxLBk61BqRIY7vbP28YyGCAfjFM2xo7eo2fXLZuZtLKRuVR7xaAJHgZHcioy0MynAlh8cJxlPsfITFRx+sZ1FV5cQ8sfxT4bJr7aSW25htMfHUKeXojl2bLkGtv7gRPqcJ3f203h5AXlVVgZaPKRSApWLwZZ96eKv7ehIWvQB9J2bpGZlLg3r8zm1ZwCNTsnyG8vJKjG/hzsqI/PRRBZ+MjIyMjIyMu+eiU54+R+m3zd+Cnr2weX/Bi98RRJ5q78CA8dg9BxYiyBnHii1kqHLeeZ9Wgplt5VKYi+7QZrv2/olWPUA2EoYHdfw/H8dIRKQ7NedxWbW3VlF0B/l6Eu9DLRI2XyCKHD9A430t8wMkPeNh7FmS1UpS6YOzwUtggqlSGaBkYPHR+k6OUbl4mzG+vz0nBpjw+dqcRaZ2fdMB0V1diLBeFr0ncc7FiYeS7L2jipi0SSCQmDBlVIA+1h/gHg0ibPIhPgOTFsuRjKRJBKKo9Yp0wYwyUSSjCwdS68vxTceRhQFnKVmDm3pov/cJEuvK511nKqlWXSfGmd8wE/YH8Oao8dk1/Hsfx5FEAXq1+TzxtNtxMIJNAYla26vQq1RYszRMNjmZt6GQt58ui1t/NJyYIhlN5aRkaOn79wkLQeGZhjLnKf10DDFcx242t242t2E/VFWfaLykkXxwFu+U4CW/UNcdW89c6fmOI0Zb18JlpH5OCMLPxkZGRkZGZl3R8QnGblUboLxdgiMQcFiKbcvlYSN35Tm90QRFEoYPg0nfysFt1/7A3CdAv8Q5DTAgR/CaAvc8RR4bwelAQ78CDKrwFZBQmWm6aWetOgDGOn20t/qJhZJzBAEqWSKPb9tpWJBFp1Thi3ncQ8FcRQYKKi1ceD5DiYGAhgyNCy7voy9v20j4JYMTE681sfCq4q56cEFCKJALJJApVUQ8kcRBAEEZrSKgiQeq5fmkEymmBwK8MIPT0BKwDcRRhAFrvtSI3lV1nd9uydcfloODqEzqhFEAUOGmoxMPa2Hhkil4PhrfZACURRYfXslE4NSiHrv2QkWXlXM6T0DxCIJ5q7Lp3JRFtmlFs7tc6FUipTOd7LtkROQkmb89v6mNW2YEgnE2fPrFmqW5xBwRxnu8pBXmTHL7fPUrn4uu7Oa4S4vKq0CjWH23J/eoibsn97v7BsuapbloNIqMDt0fzSkvny+k8G3iO6SRqmKa7ZfWvSFjMzHFVn4ycjIyMjIyLwzYiEYOCJFKwgizLlJcu4stEkzfi0vwMH/C6v/Hp6/F5bfL1UBh6dytHxD8OwX4JbHIR6Dwz+R3EDX/iMMnQLvEJSvgwWfleIfBpuI5a1ltGd2rtZ4vx+jbXaFZ2IgQO6tFhwFRsb6JGdNs0NHQa2NtsPDlDQ4mLexAJVKiavTg2cslBZ95znz+gC2XD3e0TBGuxZnkYmzbwxSNMdO+Xwn7UenIyCySsyoNCKRUAyNToV7OEjJ3Eyi4TjWHCmMfXI4QMgfRW/WYM83oNFd3BDlYgR9UV577Bw1K3LY+9s2UskUjgIj1mw91mwDh7Z1pYVoMpli3zPt1K3K49iOXgbb3EwOBahckkVxvYO8KiuiKGB26MmvkvIFT+zsS++fSjHDJRMk8afSKBnrGye7LINk4i2qF8lhMxqWhHn5fCdBbxSLU4dnRKqsCqJA1dJs9j83PQspCNB1coyml3uoXZnLwquKMVrfPvKhuN6Oq9NJ26EREKBqSTZFdfZLvo8fJOLRBPF4Eu3bGOPIyLzfyMJPRkZGRkZG5tLwDYG7T5rP2/5PUHEFZBTAtgemtzFlSa6eK78iCUOlFozZ0Lt/9vFGWyQzF40Zlv61VCXMXwQ6u3SOWEgycFnyVyhEDaXzMiVTlgswO3RS/N9UBc6WY6B8oROVRoF/MsKS60rwjkotpRanHkEAv0dy5ew+PU7IG6VqafYMR87z6Mxq/JMRDjzfyYIrizn35gDr76rBMxaickkWWSVmRnp9ZBaacOQb2fbICW55cCE+IcLOXzQjigLFcx34JsKUNjrZ+YtzF7iIFrB4cwlq3aU9inlGgmTk6jmxs5/UlNtmfrUN/2RYOsZbdFg0nEC8oH0y5IsRcEfoPTdOdrkFUZxZWbvQlVOjUyCIQvo8ACqNgqI6G0qViNGqQRQFFCqRRGxaINYuz2Wkx8ecNXmkUnBoaxdLryvBZNcRjyYw2bUc3NJJMj593MrF2fScGieVgjOvD+IsNlO74u3zGU12HZfdWcP8jUUggMWhe9+iIf5cpJIpBjvcHH2xG99EhDmrcylfkIVBblHlW9/6Fr/61a9QKBSIoshPfvITlixZwsMPP8wXvvAF9Po/HNFxqdtdCrt37+ahhx5i27ZtF13f3d3N5s2bOX369J/8XO8XH67/KTIyMjIyMjJ/XpJJmOiQ2jcTcTBkglIHl/0TkIRX/nF6W4UKrMWw6m9BoYYr/0MyeGnfAXkLoP3Vmcc250FgXDqm2gCOatBd3PGy44ALs0NL8Vw73SfHUShFGtbnM9LrxT0cZNkN5YR9ETR6FQe3dJJKSRWmhVcVM9LjpaTBwcSgn6aXe2ncUMi+Z9vTVat9z7Sz8XN1mGxafBNTc4cCzN9YxK5fNgOSw2fQG+PF/3uKzEITthwDggjOIhNBT4TB1jgKpYhCpWB8wEfF4iwsDh2ndvUjiGDLNrD2jirJcObQMCde66NsfiY5ZRmX9DUolCLOQjOdR6XWVVuOgQynDvdIEINZzYIri1EoBTwjIVoODqE3q7HnGdDolUSCcQpqrJTNcxIKxEhEkox2+wgHY1gydVicOhwFBurX5uF3R4jHUyy4opCjr/SSSqYQFQLrPl2Ns9hMVonklhkOxLjq3npO7x3APxGhfIETZ7GJlgPD9DdPpDP/zr7h4uYHF6I1qOg7N05hrZ3MAhOekRA55RmodcoZERSdx0b/oPADUKkVOPLfX2fUPyejfT62PHw8/ft746l2YpEEC64sltqIP6bs37+fbdu20dTUhEajYWxsjGhUyqZ8+OGHufPOOy9J+F3Kdh9XZOEnIyMjIyMjc3ESMWkm78W/k6pvDZ+UzFkO/lgSatf/GOZ/WprvO/Oc1Np53skzlYTO3ZBdD52vw+bvguuEZOACUrWwdz/MvQ0aPwkm59tehn8yzBtPtbFgUxGxSJKFVxWTTKQY6fFSUGsj5I1CKoXOouHAsx3prPdUMkXTyz00biik++QYlYuyiUUSRIKxWa2KB57vYM0dlQx3eonHkmj0SoK+aLqi1X5kmJWfqODg852M9vqIBGPMXVfA+GCAkDdKhlPHmturePWxM0QCcWpW5DLS7cU3EUZUCpza08+iq4rJyNJRNMdOz+nxGbNuf4yMbAMjfX5K52XS3jRCw+UF7HuunfkbinjlZ2fSFb/cigzqVueSU57B4W1d1K7IxZ5vQGtS4Wp1UzrPyZvPttO8TxJbCqXImjuq2Pd0G3qzmnlXFPHa4+ew5ujT9zmz0EhJQ+YMUaI1qCistZNbmUE8It2voU4PLQdc6fsP0HB5AVqDinAgyuu/bWNySMr/M1o1HH2pm/mbimYcM79amoF0jwTxjQeZGAqRiCUpmmPH/g6jHz6ojPX7Z/3+jr/WR83y3A9V1c+zdSsj33+YuMuFMicH5wNfxnLNNe/6eC6XC4fDgUYj3QOHwwHAD37wAwYHB7nssstwOBzs2rWLe++9l8OHDxMKhbj55pv5xje+cdHttm/fzr/8y78QiUQoKyvjsccew2g0UlxczF133cXWrVuJxWI89dRTVFdXv+217dmzhy99ScoZFQRhVjB8d3c3n/rUpwgEpLnaRx55hOXLl7N7927+9V//FYfDwenTp1mwYAG//OUvEQSBl19+mS9/+cvo9XpWrlz5ru/bO0EWfjIyMjIyMjKzScSgc4/kqpmMS0LPVgTD52DFA5LpStP/wKnfSk6cG/4dTDnw3D2SSAQposGcB9c8DIPHYO6tUgafoIDBJjj+JFRvniH6YpEEokKY4fIYjyZJJlKE/TEGWiZnGLlEQnHmbyjklZ+eYcGVxenQ8fTHmJpVM9l0U69TF3XWVChFEtEER17qQVQI2HMNNKwvSFfSFEoRS6aG9XfXMDEYwD8ZYajTQ3G9HZNdQySQ4MUfn0oLsAO/75iKR8hFZ1IzMRhgYiiINVuP3qKh79wE5sxLNyNRaxSU1Nux2KWq50i3j9rlORx/dWYe4WCbm/q1ecSiCZZcV4YxQ42gkO5r7ap8PCPBtOg7f3+OvNBFSUMmg21uek9PADDpCnJ4m5TjZ88zotEriceSWDJ1WLMM6f2VSgVKpdQ26iw2c83fNHL4xS7CvhgN6wsoaXSkv1fPmPS7CHqjBL1SJSeVApNNy5y1eQTcEbQmFa2Hhug6MYbGoMKapUOlVvDCj05w3ZfmYcn88FdylOrZBjYanfKi7cYfVDxbt+L6+j+TCksV8vjgIK6v/zPAuxZ/Gzdu5N/+7d+orKzk8ssv59Zbb2XNmjX8zd/8Dd/73vfYtWtXWgx+61vfwmazkUgkWL9+PSdPnpy13djYGN/85jd59dVXMRgMfOc73+F73/se//zP0nU6HA6ampr40Y9+xEMPPcRPf/rTt722hx56iB/+8IesWLECv9+PVjtzDtXpdLJjxw60Wi1tbW3cfvvtHDlyBIBjx45x5swZcnNzWbFiBW+++SYLFy7knnvuYefOnZSXl3Prrbe+q3v2TpGFn4yMjIyMjMxMEjEYOg1KNWz6Dpz9PeQ0gtYOJaslt82JDihbB+v/BXb+m2T2MtoyLfoAeg9Ilb3guDSDd+RnM9erdGCQRF/IF6Xr5BindvdjyNAwf2MhOWUZCFOzZMuuL72oYHMWmmhvkqqIqWQKlUYxI6NPmn9LYcnUEvJHqV2Vh6gQpqpQ0xW32lW5aI1qUskUWrOKojl2dvz8bHp9frUVvTmbN59pp2KhE51JxXi/n51PNLP4uhJJyLxlzq7z+Cj1a/J446n29HtbroHlN5dz5f9XjzXbwDvBYNGQSqXY+oM2KhdnYXboOLa9b9Z20XAC33iYRCxIdyDKkmvL0hEHrnb3rO29Y2EqFmkI+aIYrOpZ6zOydLz5dDtjfX5K5zlYeHUJmRdptVQoRApqbGSXWUjGU2j004+ZerOGykVZNO8fmrFPboUFZ5GJg893UtKYiVqt4PTrgwx1eCibn0nQG8Xs1JFXYWWs3/+REH7OIhP6DDVBdzS9bP4VRXjHQrhHQxgs6g+8Q+nI9x9Oi77zpMJhRr7/8LsWfkajkaNHj/L666+za9cubr31Vr797W9z9913z9r2d7/7HY8++ijxeByXy8XZs2eZO3fujG0OHDjA2bNnWbFiBQDRaJRly5al1994440ALFiwgGefffYPXtuKFSv4yle+wh133MGNN95Ifn7+jPWxWIwvfvGLHD9+HIVCQWtra3rd4sWL09s3NjbS3d2N0WikpKSEiooKAO68804effTRS7xT7x5Z+MnIyMjIyMhMExiDc1th579LGXzLvwRL7oPQJEQmYfs3IDH1wNr+miTkyi+X3DfH22Yey+AAWxm4eyCjGNZ8FfZ8Z8q0RQdXPgRaKWi7vWmEvb+WHpbG+vz0nZngpn9YgMWp48DvO2g9NEz5AidVS7NpOSCJB5NdS2ahiaGpgPLm/S4Wby7h6Ms9hAMxdCYVK2+pIBqOc+D5TuaszodkiuwyM7bcKlztbqKhONZsA22Hhgm4IzRcno+AwImd/TM+Sn/zJJWLswj7Y5zaPTBjXTKeQm+cLZi0eiV9zTNz5yYGA8RCccoXzM64uxSC3igTgwHMDh2xSIL8KuuMvMJFm4tpPzpC39kJVBoF9WvzGe314RsPoVSJmOyzHTOzS82M9fuIhhNTlU0tnilDHLVOSXaJhY4pcd15bIy8SutFhd95VGoFvOV2KJQiC64sJh5N0t40gs6oYtWtlWSVmjnxaj/OYjNHX+wmmUxRszybFTeX0/RKDyF/jOqlOeRX24hHExc/4YeMDKee6788j66TY3hGQlicOs6+OYh/IsKa2yvZ+fhZ1t9dQ3ZpBkFvhEgwjt6snmHA85cm7nK9o+WXikKhYO3ataxdu5b6+nqeeOKJWcKvq6uLhx56iMOHD2O1Wrn77rsJv0WEAqRSKTZs2MCvf/3ri57rfEupQqEgHo9fdJvzPPjgg1x99dW8+OKLrFixgldeeWVG1e/73/8+WVlZnDhxgmQyOWPd+fNc6rn+lMjCT0ZGRkZGRkZi8BgMnYFtXwatRWrf9Lok4WYtgqh3WvSdp2efNNvX/ipUXgmnn5aWz78LStfCeCu07QCVHpbeC1d9F5IxKd9v/w+hciMhf3SWW2dyyvkwmUzSemgYW64BlUZBVqkZe66BaDhBOBBj729bWXpd6ZT5SpSjL/dQtSyb3HILaq2S9iMjdJ8eQ61Vcmx7D1d8YQ5HtnWjNaoYbHOj0ihmVKHyqqw4i8wcf3V2JS0WSaAzqWbk12UWGplwBSidl4nWqJqe2xOgcUMRO35+ZtZxxEsMK78YGp0StVbBxGAAW66BvGorolKg9+wEBbU2PKMh+s5OpK+36ZUe1t9dg28shKvTg96kYvXtlRx4roNoOIEj30jZPCf7npWqkv3Nk1x171z6W92oNCLRYJyDW7tmXMNgu4e5lxW842vPcOpZf3fN1PelwJChIZlMoVSKnH1jML2dxWlg95Mt6fendvcjKgooW5j5bm7ZBxK1TsmZvVKuolqrpHJxFsmk1Pq64uZyTu8d5PirfWSXWuhoGiGZSLH2jmoyCz8YpjbKnBzig4MXXf5uaWlpQRTFdBXs+PHjFBVJM6Amkwmfz4fD4cDr9WIwGLBYLAwPD/PSSy+xdu3aWdstXbqUv/7rv6a9vZ3y8nICgQADAwNUVla+42vr6Oigvr6e+vp6Dh8+THNzM42Njen1Ho+H/Px8RFHkiSeeIJH4w3+kqK6upru7m46ODsrKyt5WnL7fyMJPRkZGRkZGBsba4Fe3QuMd0vslfwVnt0J2HUR9cPoZKLsMRAUkL3io0VkhGoCy9WAvh8AIOGul2IenPyMFtdXeIM32Hfm5tI/WDGoTNN4OOiupQEqqEr0FQRCIhBIs2lyCezhIz5lxAt4Ic1blceD3HUy4JKMQtV7J6tsqGR8IkEqlsOUYGO33o9aJ5NdYSSHNsmWVmIlHEoz1+6lfm0/XiTEiwem/vudX22g9PMTEYICc8owZbZEKpUg0FGf+piJ6To4z1u8nryqDsnlO9v62BVGUgs+DnijxaAKDVYN3PEhJgyNdLQMwZGj+YLXsj2HJ1LP6k1UcfL6ThvUFxKNJYpEkCzYVYcsxsOfXrbP2CbgjHHmpm3gkmb6GTX81h1QK+ponSCSTzN9UjNmhJbcyA4NZg3fUhUIpEA0niIVnPsRmFb/761eqFFic0+2aoijgHZ9u/1UoRSKB2aY3rYeGqFnx7kXFB41UMkXIH8NgUVO5KJsjL3WTTKRQqEQWbS6h79wEQU+UjqZRll5fypEXutnx8zPc8Lfz0ZlmV5f/3Dgf+PKMGT8AQavF+cCX3/Ux/X4/999/P263G6VSSXl5ebr98Qtf+AKbNm0iNzeXXbt2MW/ePKqrqykoKEi3cl5su8cff5zbb7+dSERymf3mN7/5roTfww8/zK5duxBFkbq6Oq688kpcF1Q377vvPm666SZ+8YtfsGnTJgyGP9zGrdVqefTRR7n66qvR6/WsWrUKn8/3jq/rnSKkUqk/vtWHgIULF6bOD1HKyMjIyMjIvENOPwvP3yfN7L38oNSWKQjQ9brkutn0P1C8HAqXw+nn4MST0n6bvgMkwV4pxTl4ByTRt/t/zzz+6r+DAz+B638EaiP0HSCWuYC+cA0ai4nhLi/7n50O9tbolaz7dDW2XAM7n2jG1eFJr3MUGFl9WwWe0TDxWJLWQ0PoTWr6zk4giJJYSSVTrPt0DXt+1TIdRi7AFZ+vY/tPz1C3Og/3SJD+c1KbZFaJmQVXFhENJ+g4OkJJQybdp8boPjFGRo6eJdeWcmhrJ+P9AerW5FFQZeXoyz2UNmZybHsPsUiCpdeXMT7gZ6DNjcmmoXJR9pSxi5/uU+Nkl5qpW5WHPe+9uVMmYkkmXH6CngiiSiQSSBANxdAaVRzb0cfQBfcKYO0dVTMqaAA5ZWZseUbKFzhJJlMYLGpC3hhN23sJB2IsuqqYl//7NFffN5fXf9uGezgo3adiE5fdWY39fYpTcA8HaT86zMEtUlVRECQBffiF7hnbOQqMXP/AvA9Uu+N7IZVK0d40giAI7PjpmRmmRCqNgjlr8tJVcEeBEZNNS9eJMW752kKcReZ3dc5z585RU1Pzvlw/vP+unjLvnIt9p4IgHE2lUgsvtr1c8ZORkZGRkZEBlRHWfV1y8MyaA4IICg003AaHfgqrvgJjreA6Lrl43vqkNNN38jdStS8/QwpuL1gmmbi8laHTULIKOnZCyWoSWgcvvmJhcrSPeRsKUKpENny2Fu94mJA3is6sRqVREI8mZ4g+e56RkrkOtv7gJLFIAotTR8O6ApKJJGqtEpNdSzyaRGtUEQnEpkUfQArOvumiamk2Z18fpLDOxqLNJRitGsb7/Qy2uhnu9rLpC3PQ6FUU19vwbiwCMYXZpmP1rZX0np1krM/HK/99GpVWSXG9neJ6O0FfFKVagcmuJq/SSiwSJxyIEfBEyCo2U74wE2u28X3JaVOoRDILpYf/kV4vW/7rBEzlFq68uZyxPh/xqPS586oyEMXZ50wmIa8ygx0/O8vNX1tIYCLMlv86no5i2PPrFjbdMwdXu4fVt1UQCcZRqEQceUZM75PxSCKRpGl7D2qtEkeBkbE+P0abFmu2gaXXlxL0Rmne5yIWTbLwymImXAHsucZLDr3/IOMZDeEdC6FSK2Y50UrOttPtwKlkCkEQUGkUaD5An91yzTWy0PuQ8cH59cjIyMjIyMj8+QmMQccu0Bih6RdQf4s0m+eolAxb9j8CCz8LT90lZfMBFK+UjF9K1kiB7SEvRP2gs0lun/mLof8tXTj2cqkqaM4C3zDHhxYw3Odn8eYS9j3XQTIuPfxWLHIiIKA1qsgsMhPyRhGVAg3rC8jMN6HRK/F7IuRXW+meMsc4+8YgDesLCHginLsgqmDJtSXUrc5FpVHgaveg0SsprLUT8kdZdlM5kCIWStBzepzOY6MsubYUa7YenVGN3x3hjd+10XlcatPMLDJx+V015JZbSCaS5JRbKKy14Sh4a+Urg1gkjmc0RDScQGdUYbBo/mRixZ5j5PK7a9nz6xZi4QTNB4a45v4GwoE4oigQDkQJ+WKIojBDYJQ2ZtJ2aASTXYt/Ikx/8+SM/L2AO8qB5zu58R/mo9FKVbaQP5r+nt4piXiSoC+KSqNAO1W1C/tidDSNEg3FqV6WQ82yHFIp2PmLc8RjSfRmNevuqiGZSLHv2Xa8Y2EaLy9g4dXFaHQf7sqfdzRI57FRCmvtiEphxn1V65QkL/iDRfmCLI6+3M3q2yrfUQSIjMxbkYWfjIyMjIzMx5lTv4OXvwZr/5ck+nZ9EzQWybRlzo1QvAp2f2ta9AF0vyGJvkRY2tfnAnsZLLoHXv0XuPwbknnL5JQpSNYcqNwkicPxDlLnttE7+e9ULMzixGt9Mx562w6PsPmLc8mvsaFQiKg1Cq79m0aO7ejl2CtS61teZQaFdTZyyzPY/1wHY/1+VBoFvWcm0sfRm9WodUqGmkZxDwUprLNRsSiL7ReEnWcVm7DmGeg8PkrtyhwmXAHq1+TReXwEvzuaFn0Aoz0+zrw+yLjLj8GswWTX4Gr3IIgCQV+U4S4vI90+ShockiB8n1oh/xDRUJzRPh+pZIorPl+HziQFo+vNkovgQOskE64oiXiKdZ+uxjcZZqjDS8WiLE7t6ifoi5JTYUGjV110xlKtVSIKIrFInO5T4+x/roNYJEHj5QVUL8vBYLm0sHH3cJCjL3fTdmSEDKeelbeUk1dlRaVVYM814Orw0LzfhSWzlINbO9PfT9Ab5c2n2ll7ZxWiUqpaHn+1j5LGTHLLM96fm/gXIhpOMtLtI+SLsfjqEmkGM5pErVWw+tYKBlonKai1Ur0sB5VWyfUPzMeeb3hfKsYyH19k4ScjIyMjI/NxxeuCvf8pvdZZpfbOdV+HwCgk4pIANDrBNzR730QU4mFJ9AGMd0jVwYbb4JWvwS2PS8eIBcGUDfEYWPLBWoxgK6PSZcPnAf9kZNahI6EEiqlWt4A3Qv+5SXpOjafXD7S6cRSYGOnxUjbfiavDTTQcR1QIJBOSaqhblcu+ZztIxCTBet7IpajOTs9p6VjD3T5qV+VhtunIKbcn46yjAAAgAElEQVSg0ijZ/ctm4rEk9rzZ5gyDbW4MVg2th4bpOjFG4+UFTLoCHH6hm8khaQau++QYNctzWH1b5UWDut8v4rEEJ3b2cegCx835VxSx8Kqi9PuAO8KB33emK3lF9XYysvWEAzGGu73ULM8htzKDDKeOZLUkxC40cll4VTEqjYL+5gm2/3TanfTA7ztRa5XUr53OMkskkunv7EJi0QT7n2un8/gYAOMDfrY+coLrvtSIqBRZcn0pLzwite3GY8lZWYi+iTBjvX7mXlaQjvsIeaNvPc2HDq1BegT3jYc5vXeAeRsKMTm0mKxadj3ZzMKritEZ1SRiSSx2Hbbcd5b5KCNzMWThJyMjIyMj83FFEECYEiemLFBq4Zl/hYhvev2ntkDFRmjbfsF+otQKqlDDZf9LCmrv2AmeftDbpDnBkXMgqEBvAUMW5MwBpKD2lLaUwswkPWcmyCw0Mdo7083OckE7W9ATZaTHO+vSpWUCliwdVcuyiUeTNKwvwGTTEg7ESCZS0kNzpo76y/LRGlT4JsIYLGpEpUDXlBCJBGPkVVnJKbPQcnCIsX4/SpVI2fzZ0QGZRSb6p3L5YpEEqRTEIsm06DvPuf0uGtYXXNTExT0cxDsWQmtUYc3Wo9K8u0cx90iQw9tmxiw0be+hbH4m1mw9kVCcN59un9G+2XNqnOwSC4l4ksI5dmpW5OIoMCIqRBwFJm74ynx6z4wTDsYorneQVSLNEfaem+CtnN4zQOWSLOLRJN2nxmjeP4Qj30jtylwyL2h/9Y2HcRSYsOYYUapFuk6MMtLto+/cJEde7Cav2so19zfg6vBgzZkdzq43S223Nv2U8BHA7Pjwtzva8w1ULcmi5eAwFqceQRSkirYAq26p5MSuPkZ7fJQvcDLc7aVsnoOskg93lVPmL48s/GRkZGRkZD6umLIl986X/h4UOhhsmhZ9IIWK7f7f0HC79L59B5hyYf0/S2YwYTfs/jbUXAPVmyXxl5xqCXXWSv9m1YGthGgoTueJUQ5v60IQBBZcVYTZrmXlJyrY8+sWJgYCUpvbbZUzqm2xSAJbroHeszPFhz3PSP+5CYrqbAy0ujm1u58Fm4oRFQJqnRJLpo7qpdlYsnQEPNK83nnK5mdSUGNjpMdLUb0DW7Z0vvOVpHgsSdgfo6DGRt+U6HHkGzFYNPjGp+3rJdOUi8y8pSSBpzOr0Jum2yH7WyZ58UdSdQtgwaYi5l9RdMnzf6lkiomhAJ7REIIgMMuYPQVDHR52/uIcS66VzFHeisGiJqvUzJw1+ag1MyuSmYWmi+bEGcyzWzr1GRrG+iQBd/SlHkA6d9vhYW766gKsWQZikTjn3hyckYk4/4oiIkGpOgsw0DxJX7mFzAITAXeUeRsKOf5qL6kUKNUiy24o4+TOPuKxBBq9kjW3V30kql+RQAJBIbD85jKUKkW6mgkw2ucjFk7QsL6A03sHiIbiRENxNAY1Gc7Z4lhG5lKRhZ+MjIyMjMzHmZxGKZIhMAzR4Oz1UT+0vyZl8eXMhYgfvIMQOgNqA9z8GOz6Fsz9hCTyml+AK/8TjFnSnJ/RAcBAm5uu42PMv6IIo1XD2X2DuNo8VC/L5orP15GMpxCVImqtIj3HlIgn8I6GcRabcRaZGOmRRKk9z4BGr2LO2nzisRRHX+ph8bUlJJMpDm7pJBKMI4gCizcXo1IrOPJCz4yP1NE0yurbKlm0uSQt+gCySizp12deH6S43s6Gz9ZismsJeqO8/Ojp9HqzQ4u9wMhwpxtLpg7P6HQWXXG9nVO7+4mE4tSuyAUg6I2w83/OpUUfwNGXeyicY7/kebX+lklcHW4MFg0Wpx6jVTOjVVZnUuEdDzM+EODM64PklmcweEEWoSBI0QC2nHcWJ+EoMKI3q4nHkhTNsQMpcisyCHpjHN8xM+g+Eowz3u/HmmVgwhWcIfoATrzWx9IbShnvD6SXtRwYxpFvxNXhYWLQz6KrS0hMtewmEgmW31KORq9i4VXFmN8nR9G/NKIC2g+PkFlkmtESLAhSXEdJQyYHfj8db3Lm9UGMNi0Lryz+C1ztnw+FQkF9fT2pVAqFQsEjjzzC8uXL/9KX9ZFBFn4yMjIyMjIfV0bOwW9ul2b6ADZ+U3ryvLCUVHcDDJ2CQz8G1wmp2vfmwxCeilgQFXDtD6UQ9+w5Us6fQgV586V1U4T9MUL+KLufbEFUCNSsyCWr2Myx7X0olCK55Vb2PduGezhEcYODxssLsecaaD08RNWSbBZcVUwykSKVTElGHymBtsND2HIMKNUiKrWCoy/1pAPZU8kUB7d0seGztTMjHaYwWjXklElCL5lIMtrnxz0S5LJPVeObCHNyZx+2PAM55RmYbFrGB/0su74Mz2gIk12LyaYh4I7Qd26CulW5+N0RRnv9ZBWbiMeSnN4zQCQUp2JhFiqNgnAgjm8sPOs6Au7ZM44XwzMWJBZOoNYqaT86wnCnhxW3VNC838VQp5fMQiNVS3M4+HwnAD1nxllxYzmCQmCgZRK9Rc2aT1ZhyzMScEcYH/CDAKRS+Cci6CxqnEXmWYYt4WCMA893sPDqYhKxJKf3DiCKArnlGag0CkSFQCI+81qFqfiISHB2EHsinkSlVtC8f9p9Nb8qA41OyUi3F/dwkLE+f3pd/do8Shsy0ZkuzUjmw4LJpmPh1cW0HBjCnj/92VIpScC/tX0Y4NybLmqX56C/RFOdDyM6nY7jx48D8Morr/C1r32NPXv2zNgmHo+jVMoS5t0g3zUZGRkZGZmPI/EYtG6H4Bhkz5Xm8sJeuOEncOQxiHih9npIJqDqakns6azgH5kWfSCtP/kbWPV3oDZDy4vS9heIvmQiiat9Ele7Z+p9ijN7B1hybSndp8bRmdS88KOTaYHWfmSEsD/GZZ+qZs6afF559DR5lRlYnHo8I0EWX1vK0Re7QYCJIT+rPlFBOBinZkUOntEQLQemzWgC3ijWbP2MB2mVRoH1gkpff8sk2/7/E2m9m5Gt54a/nY8915gWMQICB57vwJghzRDGIglEUeC6B+aRiCVIplIIApzb50qLT5NNm25p1JvUOPKMjA1MixoAk10766sZ7fMx0DJJIpEiv9JKZoERV7ubicEgfecm0sJoz69bKZ3n4Kp764lFEuz6ZTMVi7LS4q3z5CgbPlNHPJpAVIqE/VH6zk4wPhCg+9Qo9WvzGevzIwgCQV+MtsMjrLq1Ap1Rnb4W71iI0R4/RXVxDm7pTC/f8+tW1nyyisbLC2aEresz1DjypYqi2aGbZRhjsmuJRaffWzJ1zF1fgFqnJKvEnA6KP4/OqGbvb9pYfVslOpOajwqCKFC7Mg9rtoFYNEHXibG0EVHP6TEKau2z9jFaNZzY3U9hjQ2zQ4fJNvu38+ek9eAQ+5/vwD8RwWjTsOy6MiqXZL9vx/d6vVitVgB2797N17/+daxWK83NzZw8eZJ7772XI0eOoFQq+d73vsdll13G448/zpYtWwgGg3R0dHDDDTfwH//xH/T09HD55Zezf/9+bDYba9as4etf/zobN2583673w4As/GRkZGRkZD5uTHRD5y5IxmDDv0vRDUqNlMk3eBwKl8FEJ7z5X1KrZ2YNLL4HXv+u9P6tBMfBMyBVEMs3SNW+CwgHY/ScmW0QEvBE0OiVCIIwqyrX3zyJdzREYY2NTV+Yw4mdfQTcEeZdUcThFzqxOPT4J8OotSp2/PxsWrTllFuoWpqdFn9KpUjtilw6T4ziavdgzzOw+vYqMrL0xGMJPCMh9j0z0wTFPRRkcig4I5LBnKmlZnkuZ98YTC8zWjXoLSpefrSF8vlZjA/606JPVArUrc5LC0etUcXaT1XzyqOn8U2EUahEVt5SPssAZqTHx++/15RuCRVFgc33NzDpCqJQiTOqYalkio6joxRU29DolSy7sZyTO/vwjIQQFQLzNhaCkEKjV7Lv2Y70PdFb1Gz4TC2HtnWhUisYG/BTuSiLojl2Jl0BdBXTAkupVJBVYqavefb313d2nOU3lmPLNdJxbAR7rpHiuXYsmdIcWoZTz9X3zWX3L5txj4TILDKx9pNVWDJ1ZJdYEATQWzRpAVO3MpfRHi8TLkn8lTQ48E2EaT86Qt3qPPKrPjrCD0BnVFHaKJkI2bINDLa7ScSTpKbaXE12bXqmVFQKlDZm8ubTbXiGg0QjcVbcVIE995217b5ftB4cYteTzcSj0v9b/0SEXU82A7wn8RcKhWhsbCQcDuNyudi5c2d6XVNTE6dPn6akpITvfve7CILAqVOnaG5uZuPGjbS2SnOSx48f59ixY2g0Gqqqqrj//vspKiriq1/9Kvfeey+LFy+mtrb2Yyf6QBZ+MjIyMjIyHy8CE9D9OugdoDXD05+dXpdKSQ6evfvAUSEFuB/5GYyeA2sRrHxAquQd++XMY86/CwaOSALyzqelVs8LUGuVZBWb6ToxNmO5zqQmGk6gMSrJr7YiiAIDrZMk45JYSSRTxKIJ8qut2PMN+N0REtEUGU49BosWnVnNoS2dM0Sbq91DQY0NURRYdkMpxQ0O3MNBHIVGNDoVJrsWrUFFOBjj+I5eIsE4/ou0W4YDM9sUlSoFC68uJrPQRNuRYXLLM6hYmDVl3iLQ9EoPjRsK0+2o9jwDnpEgOpMKZ6HkjplVbOamry7ANxFGo1OSMeXmeCGdx0dmzAEmkylO7+lHa1Zjy5baWs8/bJ9HoRSIhBN0NI3gGZFmDZMJafYxpyyDRDw5owoa9ETpPjVG7QqpRbVmRQ4dR0c4/mofKq2CdZ+uobTBgagQsWTpKF+YRf9bnD1zyiyULXCi0ioorLWht6iYdAXoPjmOZzREdpkFg1lDXqWVG/9+AeFgHJ1RhdagIplMkUqlGB8MEO3wYDCr0RpV9LdMsnBzCf6JMPFIEkEU6DoptSGfF9QfVTILTdhy9bzwo1P0nZ1AFAUaLi9ApVagnDLhadreQyoFPafHmbM6jzOvD7LqlopZv6E/B/uf75j1O4xHk+x/vuM9Cb8LWz3379/Ppz/9aU6flmZrFy9eTElJCQBvvPEG999/PwDV1dUUFRWlhd/69euxWKQ27traWnp6eigoKODzn/88Tz31FD/+8Y/T5/i4IQs/GRkZGRmZjwthL7S8AO5uyJoLx56cXpc7H9R6eP6+6WWFy2DOTXD6GRg4CvEIZJTA5u/B0V9A1Afz7gJLASRi0LwVRCVBT4SxgQDRYAydWY3OrGLxNSW4OjyE/ZKgyq+2YrJr2XRPHYlEikQ8STKRYvHmErpPjlFYZ8c7GsIzHOTM64PEo0kqFjkZHwjgHQ1SOs9JVomZIy92z/qYWoOSa/6mAWepGbVaick6uyVupNvH0Zd6sDh1lDZmcu7N6ZkzBNLtihdismqZszqPOavzZiyft6GQVx87y+FtXYiigEItsmBTMbFIgklXIC38AAwWzR8MPg/5Z8/FhfwxMrL0KFQijRsKOXJBa2VJgwOFUoHJomawzT1rX+9YEN/kTHfPgjorKq2S1544l15WszyH7DILQx0edvz0DJ/4p0XYc40oFCIVC51YMrX0nB4nEU+yaHMJ4/0+Xv35WQwZGpbdWIZ/MsL+Z6fNSOZfUcSizcUoVQp0JnW6TTMeTzDa42NyKMjeX7WSTEqqPb/aSmGdlR0/O8vym8o4/EIXCALzryhivD+ANevj4GYpkJr6K0YymeLY9l4Aalbk0HtmgqBH+h7NDh3+yQju4SDxqZnJPzf+iYvPpr7d8nfDsmXLGBsbY3RUEv8Gw6W5uWo00/+/FAoF8bj0R4NgMEh/f790nX4/JtNsB9uPOrLwk5GRkZGR+TiQSkH3G7Dn21LeXv0nQGeTcveCE1BxOex9aOY+vfth7degZA24TkLzNsgogtV/D1d8G/oPSQHuoy2gs8Cqv8UXNbH9Z6cZ6pDm+TR6JYuvKUZn1nDT38/HPxkhEoqh0atIJpJEgokZ4eDDXV42fK4WpUqBIELYH6e0MRNRFIiE4mQWmhhomQQBJgd9FM+x031qnMI6G9mlFhLxFCa7DqVGgARvSyKWYMGVRfgnI6g0CmqW59DeNILerGbFTeUzxNofI6vEzLIbyxhsdaPWKXEWmji2o5c5a/JQa9/Zo1ZRnZ2zrw/OWFazPIfJ4SBjfT7MDh0bP19HyB9DrVYwOSK1gHafHCUz38ho38xW3EgwgVo7LQzseQaql+by2mNnZ2x3bp+LxdeUMDSVpxdwRwi4I5hsWtQ6Baf39rPo6mKUahFXhycdyO6fjPDqz8+y8XN1aPTKdGXu2PYeKhY5Z7TLDnd7OflaLyWNDppe7kmLPpBae4vnOlh2QxldJ8bIq7Iy2OZGrVNwzf0NF834+6ihUIrMu7yQ/nOT6WWiQiCr2Jz+w4SoEKhdkcu+59pZdHXJX0T0ARhtmouKPKPt/TOeaW5uJpFIYLfPnndctWoVTz75JOvWraO1tZXe3l6qqqpoamp62+N99atf5Y477qCoqIh77rmHbdu2vW/X+mFBFn4yMjIyMjIfB0Zb4JnPQiwEmVWQXQ++QZhzM9grptw8Z7tfklEotXy+/l3pvdokuYBu+SLkL4Z5d8KLfwe3PAE5jfSfmWSow4Nap6R+bR6OfCPRSIJoKMG2H54kGoozZ00+qUSSzhNjZGTPfqA/t89FIp6ktCFzxvydLUfPomtKWXBlEYPtbjbf10B2hZfyhU5i4QTuEcnY5ejL3ay5vZJkAnLLrbOOP9zl5eCWTsYHAlicOurX5tNyUBI+FQucGDLemWlGhlOPyaYl6IviGQ0Ri8RZfXslgggZ76BSNT7o59j2HpbdUEbbkWGS8RTVy3Ow5hpoPjCEbzxMdqmFrhNjlM3LxJhjwFls4nf/5wipRIpVt1Vy4PcdafFVuzKH4W4v9lwDdatzOfv6IGXznUy6AjNE13mSiRSOAiP51da02Y1SJbL+7loG2zx0HR9n0dXFdB4bnbFfKgUTQwHKF2ZxZu9Aeln0AlOXCVeA579/jFQyRfXyXLxjId5K2B+j/egIpY0OPKMh5q7Lp2ZZzkfK1OWPkVuZwXVfbqTl0DBqjYKKRVmYbBquurce71iIaDjBsR29FNc7qFyU9Re7zmXXlc2Y8YOp3MXryt7Tcc/P+AGkUimeeOIJFIrZ4va+++7j3nvvpb6+HqVSyeOPPz6j0vdW9uzZw+HDh3nzzTdRKBQ888wzPPbYY3zmM595T9f7YUMWfjIyMjIyMh9lUimpcjfeIYk+UQnzPgU7vg6CCKv/AUbOgtYitXb27p/e15QjZfU1vwhzb5Uqf+e2ws5/l9b3H5JcPTc/DNoMQmIGIz195FdbKaixcXrPAGdeH2TO6jw8o6H0/NnhbV00bihAqRZRKsVZl6zVK7E4DZx9Y3DG/N6EK8jkYICBtknmXlaAIApEAjHefLqdkC+G1qBiwaYiju3o5cDznSzeXIKz0DwjJ80/GeGln5wk4Jba5jwjIQ5t7aJhfT655RkYMqTMvng0gUIpMOEKEo8lsWXrsfyB8OzSxkzMDi3esTCiKCAqBFJJcI8ESCSSOPL+eFvZpCvAUKeX0T4/hbU2RIXAkRe7qF+bT93KXBRKkYAnSu3KXJzFJtQaJd7xEKIoEIsl2f9cB3WrpO2cxdL5XvzRKZxFJkZ7fCy8qhitQcX4YACTTYtvYjpeQqNXSmK7MZNDW7vSy+OxJHt/00LVkmxO7uzH745gtM7cF0AQBLSG6dlOo1WD2TGduTcx6E/PLqaSSQrn2Ok5NX7BAUChEnEPB7HmGHAUmsgtz/hYiT6QZknzq23kV9tmLC/J0BKPJ/COhihpcGDO1KPW/GWqfTBt4PJ+u3omEhcv069du5a1a9em32u1Wh577LFZ2919993cfffd6fcXVvUOHDiQfv3ss8++p+v8sCILPxkZGRkZmY8yQydg97elaAaYEm9bJEG48DNw8reSgyfAmn+QqoGde6SKYP3N8Ow90mwfwLFfwNp/nFkZHDwKk5fBli+ivOW35FU2kFNmYaTHR+WSLGLhBCd39TNvYyGLNpcQDcVpPzpC98lxHAVGMgtMjA/6Kapz4Cg0olSJjPf7UaoV1KzM5fDWrhlmJ4l4ksFWN43rCxnp9vDqY2fTFa7w/2PvvKPrOst0/9und52m3nt3lXtJbCeO49hphBBKCC2ZoQ6XAQYYZrgzwMzAnUKZAYYJPSEwkEqqndhOcZe7LdmyZPXejk7v+/7xSUc6lgPpdsL+reUlnV2/I2+tdR697/s8gRiHHu9kwYYCjjzdTSKWpOP4KL6xMEV1TjKLrfgmQinRN0M0FMeRY2ak24dnOEh/m4fzh4dZtr0Ui13Pied68YwEuemvFpNZdGkBNzEQ4In/OknINzvD6MgxE/RGqFubTyIniVo9X+TOZUagJmLJlBGO3qQhHk3y7M9aeM9Xl1O+JCvtHKvTwNLri+k6NU5uWQbesRDDXV5qVuYgy2B26EkmZEa6fYx0+1i+vZSz+wdZdXM55w4OMdrjw5lnZuXN5YT80XlrAgj5YqmW1fYjI6x/TxW7ftmaEuXZpTa0ehX+iSBIwvhl7bsrsdjnzFrNEfgv/r6dldvLAGFUYrLqWLChgLbDw0iSMKtRqyQ0OhXeiTAaDcRjMjqDGoP51QnBwFQkZaaTkWVCdRmMUN4oNBo1ztzL4+J5KapW5Lyh8Q0Kbz6K8FNQUFBQUHgn0398up2zAlZ9CiY7wT8s9plcs6IP4Plvg6sctn8PPL3QvgvcVSLAHcQs4MXtoOZMYRojJ9G88HWiNT9BVps5e2CQSCCOyaZj+bZSOo6NULrQzYnnBmlYn08sGmdyKEjIHyWvws7xZ3tQa1U0rMtnvN9PT8sEepOGJVuKU6HkSCKDT5ZFW2Qsapzn9hiLJECScOWbkdQSzU904RkO0vxkFzf/9WL0Jg0qtUQyMaeUKIFnOJiqdNWuyWXNbRUc29GDdzxMSaOL4noXR5/p5poP16VETCQUI5mQ0erVND/ZmRJ9IGbWcivsnH6+D89wkK2fWIDNZcQ/GWZiMIBGqyIRT2Iw67BnG9HqNbgLLLgLLWmRDQ1XFdC6T1Q+/ZNhXPkWPCNBRrq8RENx3IVWShrdjPT4OLG7F2eOmXW3V+KdCOPMNXPTZxcxNRLCaNUS8sXoPDHG0i3F7Hu4g5IGFyWNLpz5ZrpPjVG3Nk/8OCTSKq1mu56ieiddp8bwDAeZGguy9eONqXlCnVFDcYOL2jVall4vqoo6Y/pHTHehNZWn6BkMcu7gEAs2FlC2KJPRHh/Hnu0hEoiz6NpCjj/by4INBZx5cQCbS5jKnG8eweo0sOqWcvIqMwhOxdDoVdhcRl6O4S7vbHyGRsWa2yqoWZWDVq98/FX480R58hUUFBQUFN7JWPNAJcHOr0J2PSz+IHh64KkviE/4FzNxQVQJJQ1c2AX5S6H+Vtj9TRHyLs2pWkkqISb3fVe89A2iMxl49lfnU2HUQW+U5ie7aNoqjEFi4ThHn+lm4wdr6DgyQm5ZBkefEe6FyYSYX1pxUxm9rRPYs0zY3AaWby9FTsroTBpaXxpEZ1CjUkskYknUGlVaBqBKJWGwaFi2rZSxXn8qEDwRT3L+0DDLt5ey4sYy9j8860BZvzaPrlOzURM2t5EXHph1nOw8MUYinkRn0BALx4mrJDpPjHFydx8avYoFVxdQuSwLo03P2en5RICQL4rOqGG8P0DQGyURS/LED09RvzaPU3v6UhltjVfns3BjIeODARZvLiIaTuAZCmC06ug+PU5wKorVZaDr1Dg6k4ad957BN22sIUmw/r3VdJ0cIxmXGevzs/MnLSzeXMTRZ7rZdFcdJY1ubvjkQvY/3M5Il4+gN8INH2/EMxoiEU3gn4ywZEsxNpeRRDzJxrtqef7+c8RjSYxWLdd+pA69SUPT1hJ0Rg3+yQiHnuiiqM5J1fIcbJkGNBpRrdQb06M8Uo+h08DWTyygv83D1GiQ/CoHOoOG8X5R+TXb9Wi0KmLRBKtuqaD5yS5kWcZs13P+kPhDhWc4yNM/Ps2We+p56ken0Zs0rL29UsRKaNPbHsOBGHvuP5tqSU3Ek7zwmzYyi63klGZc+ndFQeEdjiL8FBQUFBQU3qlEg2DNgWe/Jlo4zVnw0MdEyPr134LgJGTWwOjZ2XNqtsPQaYiHRESDuwa0Rtj+XTj3tKgcbvhbMDogGoCjvxCVQCC24EN4xhIp0TdDOBDDYNEydEGYvsTCCcZ6fWz6UB37Hmyft+zJwQCVy7LR6NTs/GkLyGC0alm+rRS9RUPdujJOPNvDwmsKWbKlWIiEpIwkwapby8krt9N+bIRj04IShPGEu9DC+cPDGK1arv/LBkZ7/dizjLTuHWSky5c6NhFLzjM/6WmZ4NqP1qE3a2k7NJwWhTDYPsWqW8rpbRln44drGOv2M9bnx2TTEQnFkSSRZdhxdBSTVUtf60RK9AGc2tOPPcvEwccuUL8+H41OTUG1qLANX/CSX22nZIGbQ492Ys8ypkQfiMrcmRf7Ka53pdpD47Eksizex3DnFBc8Ucx2HRs/WEskGCPki4loAEmmsNaJq8CCJEl4x0OE/TEKahzc/tXlhP0xLA49/skwz/2ilfLFWZx+vp+gL0rlsmxikQQhfxRn7iuz2bdnmbDPmZM881I/w51eAp4IF46PIU//zDd9uJb+c5Ns+GANe+47l3YNOSnjHQuj0aqwOPSc2tNHRqaR3HJ72nEhXzStcjqDdyz8Zy38ZFlGutQffBTedsjyfIOmP4Ui/BQUFBQUFN6JBCZhoBkGjkFoEio2wo6vin1nHoLzz8Ct/wPlG6DlERhrg5yFEBwXlUGVWkQ3dD0PeYtFi6ecFNeKBcQMYNgjzGKMDlj6YcIV70XdpprXKqjRqfCOhTDb9dRNm5RIKmEI4sg1M94fAMQ8W93aPGxuAxqdmud+PiuuQpSz2a8AACAASURBVL4YLfsGabq+hNEenzA4KbKy/9ELLLuhhERcRqNV4cwz8/wD5yhbPDsLp9WLUPLOk6PYs0ypteRV2pGTclrFEITJyMWYrDrUavE+Tu7uTd8pg3c0yOLNxZza1c9Ip5e8KjuufJGDt3BTAbZMA4MXpqhank3QK3L52g4Np4Li/Z4wG++qZXIoSCKWZKzfj9agYt0dldgyTfzhe8fRaFVEQvPNL0K+GJmF6bOHWr2a3HI7T//36dS2gmoH1360jszC9KgKOSnTeWqU537RSiQQx+LQc+1H68mrsBMORNlz/zmqlmenVUnP7hukdnUumkv8rF4JIX+UaDBOQY2To093pT0v8emZzngkgcmmI+BJjw3Q6tWsvEXEZ8RjCXwTYRw5UREVEoxjcxsxWLSUL82k89hYmoi3OMTcoXcsRE/LBEMdUxTUOiiodmC5RN7jOwmDwcD4+Dgul0sRf29zZFlmfHwcg+HVPbOK8FNQUFBQUHinMdoGgTGI+CCrXrRkyklY9jE4fK+o2tXcILaNtoKzHHQWIf7yFkPr41CxCfZ9T1yvex+UbxTXSUSh9hY4+EMoXAbbvgtaA7gqMGks5CZ9LNtWyqHHO0EGSSVCuEP+KI4cM617B9Os/G/45IK0YPDDj3cSCcZZen3J/LfV7WO0x5cKbXfmm1n77kq8YyEkwJVvoadlnNFeP2qtipU3lREJxcmrzMAzHEKrU6c5Vva2TFCxNIuyJVnkVzo4sauXzGIr2aU28irtaYHoS64rZvd9Z9nwgZpLZvNll2aw/+GO1Jxf39lJpkZD3PR/FuHINqPRqFm8uZDhC6KyqDdpWHJ9Eaf39OMdC5Nf6eDI010MdngB8XNbfUs5KpUK/0QYZPFhL7/Kjry1BJVKov+8h/5zk1SvzKHt4FBqLQXVDvQmzbxw+75zk4z3BzDZhPgZ6/Mx1usXVSCVlBLA/skIz/zPaW7/ynKSySTeidC8WUqACydGWbKl+FJP4J9EQmKk10dRrRNJLSHHZ8WZZySE1WXg6I5ulm8vY/d9Z2F6t7vQgj3byKPfOZGqECbiMuN9AY7t6Eaerg5v+EANZpuOdXdU4R0PceyZHpZcV4w730LIF+XZn7cw2C6yJs8dHKJmVQ7r31t92XLx3goKCgro6+tLBaIrvL0xGAwUFBS8qnMU4aegoKCgoPBOIB6FiQ4I+yAyJf5N9sBz/zB7TOEquOMBCIzAVD/s+ZZw9nzy88LURWcVIe0qLeQvSb9+xy6R1dfyCBz9pXD8dFXCC/8Pul6AvKWot/wTOWVN6IzqlJW/Si2h1auJhuNEgvF5+W37H+lg3e0i8+7Yjp6UwLhUJSmzyMp4/2z73kR/gOFOLyd397L6lgo8I0EsTgNb/qKReCSObzLM5HCQghoHOqOG1n2Dadcb6fZRty6P8b4ABdV2mm4oQa1W8dzPWihucFG9MgffeBi1VkXL3gEigTh9ZydYdG0RfecmU2JEo1MhSVKauQuAbzyMbzxMbrmdkR4vO3/SIlosAZNNR+OGAmpW5RLwRAj6oynRB6IKd3JPH2tvq2BqLERBjYPFm4vY9atWvKOiTbRiaRYbP1iDLdOIVq9GrVGhUkmM9vgI+aJpbqgzhHxRfBNhAp4wT/336dR6DBYtG++sZce9Z9CbNSy6pojDj1/AOx5m+Q1l864DYHXqMVouPdP3pzBYtJQ2uulpGafxqgJOPDdbRe1rneC6u+s5/Xw/E/0+ttzdgGc0iFanweLQ0XVqPCX6QDiopgyAEBXQQ3/oxJ5t4uTuc1QszeL2v12GPUuY6Aycn0yJvhnO7h9i4abCtMD5dxparZbS0tLLvQyFy4gi/BQUFBQUFN7uyDJ0HwSdHnZ9A0rWCOF39Fezx2gMUH8TPPE58A2Kub3Vn4ZIQOT1jc+28bHqM3D2D+n3cFeJKuKZh8Xr7pfg2q/D4DFh+tJ3EO6/De7egzO3BKNFh288TMexUY7t6CavykFJo2ve0n1jYcKBGJFgnImBQGp7/7lJ6tfn0/Jiv4glsOuoXZ3Li/97Pu18SYIN769hx71nQIIV28voPDHGxECA0gVuckpteEdDGCzadCdPoKDWQSQQ5/zhYc7uH6R2TS7OXDPRSIKWvYPYc0wceaoLZ56FiiVZ0CRRUG0nI8vEjZ9ZRPeZcVQqCb1JSzw2X2RJkoiKABGDMCOyQJje+MbDFNU7abgqj44j86sw/okwWoOarGIrRQ0umh/vSom+mWtWLc/GnW9hoj/AwccukFlspXp5Djq9mqJ6Jz1nJmYfAZ0Kz2iQswcGceVZ0tYT9sfoOzeJu9BC+eIsDj8+G6PROz3faM82pcxyJJXE6lsr0Ztem/ADKG50ozMJ85t1d1Qx0uUV77XOhT1bzAO2Hx3hwKMdqDXC+GXD+2uQSG9TnBsiPsNYn5/i6eet/cgICzYWpNw8L34OZrhUqL2CwjsJRfgpKCgoKCi83Rk9L5w7Q5NQs1UErK/5K4j6ROtm5WZR0dvzL0L0gQhzf/7bsPHvxL/B4yLqoWgVFK2B9mfFcc4yaPoIDJ6E3gOw+Rtw5GdCKB6+F6q3wvH7xbGhSeEK6izBaNVhtOpw5pspbnAy3u/HaNOhUklpH7ArmrKIx+JYHXqySqwpk5W+c5OEgzG2/EUDkWCcwFQEz3AgrdIDIkrg2LO9xGNJllxXzJFnugn7ReXt+LO9lC52k1uWgacjRFGDk57TQghJEhTWONPm1k7u6mPVzeWp+SejVcfSLcVEIwmGu7y4C63s/GkLKrXE8m2lLN9WykjPFIPnvajUWurW5tLy0mxVsW5tXiqb75JGI6MhMjKNGC16MottIJGqIgKULsrEmW/BbNMTmIqIKuNFTA4HKV2YSePVBRTWOgn6ooR8EQxWHcu3l2G06ug6OYY9y0Ttmlz0Jg1yAsZ6ffOvNRjElW8hHkvOqxYeeLiD6+5uwDsWIh6XceWZcRe+vuqY3qihpMFNSYP70vtNWiqXZuPKsxDyR8lwm3DkmNDo1Jx4rjf1HGl086vD7gILUyOz1eUZAQ7gyDGnoiVmKKp3Ys80oaDwTkYRfgoKCgoKCm9XZBkGjgt3zZO/AUeJcPHc8BUwOmHzv8DIadGOue5z6Zl97iqov0Xk8GlNgAQVm8HkhP0/gM3/CH3NYMmBx/9qNr/v9IOw+evwzN8KAxhrbvqaDOnGIfG4zJmXBjBl6DE7DFx3dwPNT3cR8EQoW5RJQY2D/Q93EAnGWPvuSg4+1olvPIxKLZFf5SAUiNH60iCNVxdgztCz7o4qDjzcgVavZtm2UsKBKFMj4gO8Si2lRN8MncfGqF2Zy74HO2jaWkyG20hPywTFDa5U9Wou7UdHWHd7JYMXpsgpzcBk1fHkD0+x9PritPnAnT9t4YZPLsCZa+alY+1MDYe47p4GnHkWQr4YWp2KkC+ayvyrWpZNb8tE2r2KGpypHDp3gYXr72nkhd+eIzAVpWxRJitvKsM8PY+nN2soqHHQ3jySdg1Hzqyjpj3bhD17Vry07h/E5jJQtTwb73iY5x9oA2D9HZUYrE66To2nXatssRt7tonARLqZCohHzeo2ojdpOX9kmJaXBihd4KZ8SSYZr0AwxWMJRnt8eIaDGK06MgutmOcEvL8cOqOGnLJ0F86sEhs3//Vizu4fIhaOk1eewZLriji2owdZFm20NatzU46x9hwTZsfsvcx2PVv+opGz+wfpOztJ2aJMKpdlzcseVFB4p6E84QoKCgoKCm9HJjrhzCOirfP3HxJtl+d3QCIiRJpvEHIXwfN/EK+Dk0Kk+QaFa2fVFnjx30Sbps4M274DJ/8X2neK61szhTFMx3Ppoe1yEnoOQHYDLLkLmn8yu2/ph4SgnIN/PEjF0mzG+nwMtns4d2CI1e+qQGdUM9bjJxqOs+EDNQx2eOhtnaSo3klBtYNYJMGp5/uxZRpw5Jh59uci1sHi0LPprlp6z05yak8fCzcV0rS1hGPP9KBSSag1KsqXZGJ1ChfNoQtTaAxqqldk0/xUN1angfp1eaj1anyj6fOGIK5/cncfZoceSQ0jPT4aN+Sj1qjmhaufOzhE9cocVt9agXcsxLkDQySTMq58C4mEjHc8zED7FKWL3BTWOVm6pZjjz4pZtsYN+ZQtnhUbgakIJruOGz6xgFgkgaRWoTfPtlFqNGqari9hrMeHZ7qS1XBVPtklL191i4XjnNjVl1btAtHWqTdpWHRNIaefF620detyKW5w4cg2TzuKqomFZ6t+y7aVIgE7f3qGkW5RLRzqmKL37CRb7q7/ky2fHcdGefanLanXRQ0uNn2wFpNN90fPuxQqlURuuT09wkECtVaNnJRx5ZvpOj2O2a4nv8pB6UJ3miAGcOaaWXVLOYl4Eo32nWvooqAwF+m1ZEBciTQ1NcnNzc2XexkKCgoKCgpvPhMXoOcgqPVgcsBkF6hUQgzu+74Qc0aHyNsb7xAOnHobXP03sOubsPb/wJ5/Ss9cMLth/d9AaBxQicgGdy20Py0E5lxqtom8P0cRBMbBNwD2IihYJq4zTdAXYd+DHZw7IBwnDRYtTVtL2Pu786y4qSxlsFFU78ScoScSipPhNpBZZEOtUxHwRBm64GHnT1rSbp9bkUFGphFXvoVzB4cITolcOUeeCTkBJ3f1MjkcpLDGSe3qXBKJJPYsA5FQgvB0XMFj3z1O0/UlIpfOK2bdtHo1y7eXsvf3olJ0wycXEI8lOb6zh8mhIIW1Dlx5FuFYCtSuzqW3dYJoKM6Km8rwT0Y4tqMnba2LNxex6hbRPppMyiK/T5axuo2oVKKltPvMODt/coZIMI7WIATeqT19OHLNbLizBuucmIGgN4pnJIhWp8aebUzNrV2KC8dH2fdgO1MXCdwVN5Yy2utj3XuqpvP8ROVwrqPlSI+X84eGmRoNUbMyh7wqBxMDfh7+t2Pz7nPb3ywl+49k4/knw/zmG4eIBNIF6I2fWUhh3fy5z9dCNBxnz/3nOH9YhL0788zUrs7FXWDGkWvBnPGnq4sKCu8EJEk6Isty06X2KRU/BQUFBQWFtxsT3aAxAwl46ouw4HbR5vnSf8weE5qEvd+Bm34A423Q/hzs/a6oDKrV6aIPhHFLMi5C340OcDaCf0iIvEsJv1gQQlNiWM4/CsXr0kQfCNdMz3AQrV5NLJIg7I/RfmSEonoXsUgC/2SERdcW4BuPcOgPnWz71MK0tj6by0DPmfmmKcNdXhrW5/Psz1pSb+PEc70sua6YjmMjqdmu3tYJYtE41ctz8E9EKah30tc6SXAqioTEkae6WbipEI1WhSzLZBZZee6Xs9mBErDrF62pebeOo6OE/TGKG1wMtHuwZ5tSTqF9Z0WsQnapjcmhIPXr83DnW1Lh6CAqVRmZxrT3MjUaSok+gFg4waHHO1l8bRHNT3YxfMGLdems8DPZdK+4SuYutLBwUyEv/LYtNTuYkWkgt9JO/fp8jBYdFvulc8CyimxkFaW37b5c9puk+uOZcLFIYp7oAy6ZSfha0WhVrH13JeWLMxnr9+POt5BTnqEIPgWFOSjCT0FBQUFB4e1EIjGdyxeFhz4mBFwyLkTYxUz1gbdfVAYbb4POFyERhlBwNttvBku2mA9svheaPgqPfkJk9mXVwXX/DF0vgpyAhtsg6AGDGYx2QAK9RYS5z2FiMEB/mwetTk3j1QUEvVHO7h9krMdH/fp8NDo1deuE+Uk0FGfbpxaSXSKEhizLTAwEmBwOYjDPbyHMKbMRmIrO064tLw1Q0ZTF1Eh/attQh5eyxVmY9WpIJkkmkxjMWmpW5XDmxQGOPtMNCNfQJdbiNIESDsbnmZz0t3m47u568qvFe2+aztSzZxtpfrKLymXZaHVqTu3po69ViMGQL0pepSNV4ZvBMxpk+IJ3XkZeIpZkpiPr4mrdq8HmMlKxLAtbppHxfj8mq266WvraTEzsOSbyKjMYOD/7rJUudGPP+uPXMzsMFDW46Dk9O1OoUkvYc16/mUpgKkLP6XFa9w/iyrdQtyaP8iVZr/u6CgrvRBThp6CgoKCg8HYhHhWVOZUE4+2zVTtPrxBuF5NRIGIczu+AG78PSz8GQychERdi7tm/h3gEDHa4/tsQHAdDxrRAnLb6H2mBHV+Bzf80W1XMqhV5gQ23wOmHYOXHIeKHrr1QsAyfN8nj/3lCtDUiHDqrlmeTWWRFb9Zgzzah1auQ1BIVS7KpWCLWLssyk0MBxgf8TA4GaW8eweo2ULc2j5a9AyALY466Nfn4xucLIqNVO09E6QxqbC4Dfa0TmKw6dv/qLNfcVYer0MKyG0oY7vSSkWWkdKGbI08LEag3a1h7W+UlM+q0ejUGi5bgVBS/J4xWp0FnVKM1aChfkonOoOb5X7eljh/t8bH61nL0Ri2ZRbPzeEFvlJ0/baGw2oFGp0qLJFCpJFRqYQrjLrT80UcikUjiHQkRjyWxuQ2pWbuJwQATAwFkZKLBOG0Hhyioc5JdZvuj1/tjGC06Vr+rAs9ICLVawpyhxz8Vob9tEmee+WUFpU6vZu1tFRzSq+k4Noo9y8i6O6pw5ZovefwrRU7KnHlxgMPTrbeD7VOcPzzMu764NM30RkFBQaAIPwUFBQUFhSudiS4IjIoKnm9ACDrDnJmqE7+G7EYx0/f8v0AyIfZf8w8weEIYrkz1iQy/eBgKV0BWI3zwMbiwR7x+8KOw7KNQdxO0XpThJ8vQ3yyqgYvvFLEQ77lPiMiarcI5VJZBnwHDrUxMFqRE3wznm0dYeXMZmUVWIsEoHUdGabohPUy658w4T//4NPFoEkklsfjaIrpPjxP2x9j2qYXISZmeM+Psue8sjRsKsLoMs/eRYNG1RSQTMvYs0U6ZTILJpmXfQx1Ur8hBUosq2FifnwvHR6loymbJlmIigRjDnT7KFmWSV2EnGo7jyDHRf26S3PIMBjtmK1wrby7DmWdmcjBAe/MosixTtyaPJ35wkpJGN/7J9PcNMDkUJCPLlCb8JocCjHR6CXoiLL2+hMOPd5JMyEgqiSVbimk/MsyKG8vILn15oRYOxji1u4/mJ7tIJmRyyzPYcGcN4UCMP3zvRKpa6cgxUbLAzbEdPYx0etn68QWXrKT+KQbOT/Lsz1tTP/OqFdlkFdsY7fGx76F2ttzTiCv/0kLVkWNm04dqWXVrOVq9GqPl1Zu6XIx/Msyx6YrtDJFgnKELU3SeGMNs15NTnkGGWzwPsXCcwFQUlUZKuakqKPw5oQg/BQUFBQWFK5mhUxDywoXnRHRD4TJRpctuFBW4yS4hunZ8RYixd/1MiERPNzz9JajdDkUrwZYHiRhs/XdQa2GqF87vBHc1HP+1qPZpTBANQ/kmEeUwl7xFcOYhUeFrfDdEQ8L18/xOqNgE3gHx7+J4hzlkFds49HgnJfVOqpbn0HZomKELbVQszSKvws4LD7RRvy4/lX13/vAwNatyOPSHTgKeCBaHnlN7RBvniWd72fThOiYHA8RjCQxmLYlYkoOPXUhV/QxmLRvvqsU7GiLojWC26lhxYxkTgwE8Q0E0WomnfnQqdbzVaaBmVQ69LRPIssj1q12TS2Gdk1gkQXapjYIaJ7Is45+M4psIs3hzEcd29oAsZtn0pvkfrbQGNVp9unPkTCunfzJC694Blm4pJpmEwloHerOGquXZZGSZ5rWHzmWk05sWMTHYMUVPyzi9rZNpLaqTQ0FqVmnRaFUMtk/hHQu9auEXCcY48kxPmqBvOzhMXoUdV75FCOW2yZcVfgAarfo1C67J4SATA35UahXuAgtWpwEk6ZLzhb6JSKoK6Mwzs+1TC4gE40yNhAhNO5pODgXIr3SknrXXQyyaIDgVRWtQYbIqM4UKVy6K8FNQUFBQULhSGTotBFksLLL6VCpRbbv9VzDaCoveL+b0knHIXypC2QdPCFOXGZp/Ctf9E6h0cMdv4PTv4cyDor1z+T0w0irm/SQJon4YPi1er/0cnPodaHSw5MPCHVSWxZxfTgPs/kdo+phw//zt+8S9am8EkxNn8dL0ahxQtSyL881DVC3LRm/WsPf355kaFfsH2jxs/GANCzYV0vxkF2F/DLVGxeLNRSnBZM82YbRosTj0+CcjJJMyw52itS8WTmB26MkpzUhr9QwHYnSdGsPi0E9X8hLYXHoMZg3Xf7yB9uaRtON9E2EioTiLNhdx6DEhHFr3CvMWlUZi6ZZiyhdnpa4NoFKrUiJroG2Sq99fw0CbJ9WFqzOoceSYcOaltx46csw488xMDATwjoU5/EQXJQtcLLmuCJ3hlX08G++fHwqvN2jwDM3PJ/R7IuhMGuLeKCr1HzdjuRQhf4zhC/PnSD3DQdoOD9OwLh/pTdA8yaTMQLuHp+cI9IwsIzd8ciGObBPLtpWm8vpAmN8kYrNtsxMDAaZGQ/gmwhx8VPwBQW/SsOLGMkzWAJlFr731FURL7YFHOug8OYbVZeCq91ZTWOv8o4JdQeFyoQg/BQUFBQWFKxXfEHiHwFkOGYVw8EeQ0yjm7174NvhHhGCTVGKW7wMPi2MupvMF8dWaI4LeQVQFd38TNv09FN0M2XUw1iHMXF76d+g9KLL+ElFRHZzJ91v4PnjuH8U9/UNw4oHZ+7Q8Cs4yrOWTbPvkQtqPDjPY4aV8cSbOXBM9ZyYIeUXlLhJMN02Rk3B8Z08qgD0RT9L8VBebP1rP9s8sJBZNEB6OsuHOavrbpjj6dDejPT5W3VLBrl+1YrLqLtlm6Z8I07ixgEQ8yW++fohkQqag2sG691QweQmBFPLHCPujuAos+Cdng8yTcZmMOSYmxQ0uWl4aIOSLpkRuRpaJkDfK2tsrCU5FUWtVZBZZycgyzHOXNGfo2XJPA+ebh+ltFSHi5YszX7HoA7BlXqJ6JkkU1DqZGu1P2+wusHBqdx+NGwtQqSSO7exhpNtL6UI3+ZUOwoGoELOSRNATRWtQ4y6wYJmOkrA49ORW2uk6MZZ2Xb1JzDvGY0lGen2veO2vlLFeH6f39KUJ9KmREL0t4ziyTdSuysXmMtB+ZARHjgmVRkXzk13pF5HhwCMXRHQFoh30pd+d54ZPLnhda4tGEuz9fTs9Z4RpjW8szJP/dZJ3f7kJd+HL5ysqKFwuFOGnoKCgoKBwJRHxi6rdeAdoDeCuhPAkXNgl9ucvEVEK/hHxeqYKFw2I6qCrQoi2udiLhFA78/D8+wVGweiEqX7Qm0GtE9cYb4fj94t20vVfgLE2MUN4/NfiXgVNMDA/043+I7DaiDPPzPK8MkBUwh7592OpKphGp2LFjWWpvLycMhsavSpNaIn3BslkkmgwTjQcp6/NQ8gbpXxpFlv+soHRHh/51XZu/3ITE4MBwoE4/W3p7qJlizKxugwceLSDurV5GMxajBYt55tHKW50pcLIZ3Bkm2jdN8SyG0oZ6phKCY6ccltaYHhueQYrbizl5J5+mq4v5tSefsqXZHHoiU5yyjIobnTRdnCIlpcGWLipEINZP88sxpFjZvm2Mpq2yq+pQpRdkkHpQjed02LMYNbiLjQjJ2UiS7PoODaKRqeiYX0+JquOLfc04Mgz8+QPTqYiL9qbR1h0bRGFdQ4Gz3uIR4Xr6bGdPVhdBq67pwF7pgmNVs3ia4qY6PfjHRMCu3JZNqPTYi8RT6Zm6d5I+s5OpNY6l4mBgHjPFi3lS7IoX5JFIp7kxf9tS6v4qTWqVCvmXJIJmZAvfdurJTAZTom+1HWTMpPDQUX4KVyRKMJPQUFBQUHhSkGWhbB66guz2+74NTz2aVjwHpHFN3QaqraKCl98ToVLUglTF1e5mLPziRZFHCUil2/wuDCF8Q+n39OaB2EvWDJh1zfEdZo+IuIfLDmgNUI8KIxiQh7o2SfO8/SK+cELe9Kvl9+ErLWQTCRRq1Uk4kmO7uhJi16IR5OE/THqr8rDkmHAMxJktMeHyaZLhanPYHMb8Y2H6To9jlqtorjexbFnull9awVHn+6mdlUumUU23IVW+tsmWXRNIWdeGkAC6tbm0X16nM6TY2y8s5ZTe/oobnTR/FQXIV+M2tW51KwSs4YqtcSCDQVYHHrq1ubx/P1nWXFTORaHHo1WjSvfjGlO1U5SSZgy9CzbWkJgKkrJAhcZWUbkpExRvZP9D3Wkjt37+3aMVh3VK3Iu+d/+WtsCLQ49G+6sZdE1AWKRBI4cEza3Eb1JhwxkFlnRGdVkl9rILBQtjd2nx+cJqZO7elGrpZSrqVavZun1xRx45AL9ZyexT7t12rONLNhYgN6sxTsapu/sBIPtU0iScFstrHW8pvfxcsiyzFhfgPxqB2N96W2tRfXOecerNSqWbC7GYNZydv8gGVkmVtxYht6oQWtQEwvPqTJLYHVdOsPwlaLVqzFatYR8sbTtBrPy8VrhykR5MhUUFBQUFK4UJjpFxMJcvAOikqfWQe5CUVELT8GmrwlDlxlFdfWXQWeG47+BLd+azdjregFe/FdxzOZvCrOYmagGd42o3CWTwvUTRM/l4XvF944SKFgmZv0W3wkFK0Tsg39EVBk1RnCWwcQFcbyznFjRRi4cHUeWZcwZOjQ6FeFg+gdjEPlrNWtyaX68k4b1BUwMBlh3eyVHdnRTuiCTZELGlW8mMBll509aUud1HBtl9S3l9J2bYMmWYvTG2Y8y3acncOSY2HJ3Az0tE7QfGUlVEfc+eJ4Nd9YwNRpKfVBv3TeIM89M09YS3IUWAp4IgxemaH1JiObOk2Ns++SCVLTCXPQmDZIEQV+UI091AdBwVT75VfZ5VUSAMy/0U9GUhfoS13o9GC1ajJX2tG1Wp4G6NXlEQjE0WjVqzew9k8nkxZcQj9CccPZYJIF/MoLRqsU/FSEUiGA06zHZ9OSW2+lvm0RnUBMOxMittNN4VT7OPBOuvDe2yiVJElXLsuk6NUbV8mzam0dQqSUWby4it+LSItPmNrLixjIW2Lfx1gAAIABJREFUbChAq9ekZkSvem81u37RSjIpgwQrbyojs/j1zfdZHAbW31HFM/eegelfw5IFblwFSrVP4cpEEX4KCgoKCgqXG+8gDBwVVbT1X4S2p2fbNTXTVYm934GF74Xq6yEwAoWrhclLcEIIPmse9ByERe+Fxz4FyZiYxytaCXW3iOvLCPEX9YM5SwjI/d+H5R+HzJr563JXgadHfG/OhH3fhfHz4rXBDjf/ELZ/XziIShIhTQ67d1mpXaVGa1SjUqlIxpOsuKmMc/sG6Ts7SWC65c6ZZ2FqOERlUzbP/aKVWCTBVe+ronJpNgcevYCclMmtzJg38yYnZUZ7fTjzzRTWODFMxwLEY0n6WidQa1x4xyOceK437bxIIM5Yjx9XfrrJysRAgBOeXrZ9aiHP/M9pErHZ0uTCjYWXFH0gREluhR2LI0x2iY3hLi9n9w1y1furGe70zjve6jKgkt5aww+9cb5zpyvPgilDl9b6WNmURW9restiLJygZnUuWp2anfe2kl/toGxxJlnFNmxuI2F/lNLFbvQG7WuKhnil5FXbSSaSdBwfZfVt5bjzrWSWWNDpX/6ekiRhsqXPVFY2ZeHKt+AdC2Gx63HmmdFoX7+jZ+mCTG77YhOe4QAGi47MIgsm6+uPqlBQeDNQhJ+CgoKCgsLlZOSciF2I+aF0PaAS1bXidbD/uyCpoXwjdOyCiQ4wuyG/CZ79GnS/OHudvEWw6APw5OdntzX/ROT5lV0lIhx2fwMSEbj+X+GxT84ed+5puOtxYRwzdEpsM2RA2dXwzFdAZwG9FRbcLs6fCYU/fp8QkBXXwpOfY2TLS1QsTbDvoQ7UGon6dfkceryTsD9GTlkGa99dSTSSQK2ROP5sL4uuKUSWJRZuKkSSwGjT8cIDp1NFTDkpZscuRpZFNp19jtmKVqemdJGbwfNTlC3JRKWSRHVnGle+Gc9IEFOGDq1enRZ3sHBTIc4CM9s/vYhTz/cTjyZovLqA/IsqaRdjzzKh0ahYekMxEX8cWZZJREXsQ9uhYaIhMR+o1qpovLrgktEDbzU2t5EbP7OIlr0DDHd6ya3IILPQSttP01uAy5uyCHgiBCYjOHJNHH6ik/PNQ2z/9CLMGfo3VezNRafXULY4i8J6FyD+n18LMzEQ7oKXj5t4Lai1KrJLbX80b1FB4UpBkuc23b+NaWpqkpubm//0gQoKCgoKClcKgTHo2gu9+4V7Z+ujQlSt/oyo1CUSoDOK2Tq1RpittD0jqnML74Bj90PVZiHKXFXi/JO/Tb9H/lLhzmkvhYhH5Pbt/Q50PCf2a01QvAoKV4l7jrSICqLeBvv/U1QeC5ZD/a3TraXTQmzZx0S1MREVuX5aC+3+Bey49wxyUmbFTWUcfOwCyGIerrDWQVaxDe9YiKxiKxlZJvY/3JEy6dDoVFz70Xqe+tGpVNucpJJYdUt5ml2/wazh2o/U45sMozdocBdZUwJwaiTI879po3ShG41OzYGHOwh6o7gLLVSvyGH/Qx0sv7EUtVbFSKcX71iYmtW5lC3KxGSbrdLIsoz0KqpzIz1eOo6M0nliFEeumYXXFKI3aBjp9pJMyGSV2Mi8As0+Qv4oL/ymjVg4QVaJjY6jI2h1Kpq2ldJ+eJjzh0dYsqUYm8uA0apl38MdrL+jmoLqN3aWT0FB4Y1DkqQjsiw3XWqfUvFTUFBQUFC4XIy1idmqRBxaph03Y0F4/l/g2q+LjLyi1WDNhp1fg+6XxDGDx0XZa/H74fBPxNcdfyvaQC/GXgRI4txoQAi59X8tMgFVGshZIKIa+pvFsWo97PlnMcfX+G5RbcwoEoYz8pzq2+F74eYfiZnEhXcQmhhjciyAPF1li0eTIIsWx4UbCznfPMy5g0NULc9haiyEWqtOib6Z40/t7qOg2kHf2UlAtHV2nRpl0121tB8ZQaNXUbsql6d/fDpVsTPZdNz42UW48ixkZJm47u56pkZC6PQqrv5ADcOdXjzDAfY/1EHJIjdGi5agN0YoEGPRtYWUL8maJ/JejegDyCqykVlgZcGmAvQmDRqNqEr9sTDzKwGjRcead1UwdMGLdzzE+vdWoTWoGWjz0HlijC1/2ciBR4Q4V2kklmwuRvXGjigqKCi8hSjCT0FBQUFB4XIhacCWNxvVMJfJTtHuOXgCbLmzom+Guu2iDXP9F0QeXyImDF3mOnrqbVC4EqI+OPYLeNfPoO8gvPCvQtCZs+Dhe2avWbgCnvuH2dfH7xcOn7mLxFzgxUR8oNKC0YkqpkGtm1UFao0QT/Xr8tj3YHuq7fLIU10suraQgCcy73Ke4SDr7qhiuNNLLJJAb9ZQszIX32SExdcWEYnEOHdgKK1NM+iN0nVyHFeeEFl6o5asYtGGaHYZMVq0eLKN1K3Nx+rSMzEQJBZNsvS6ErKKra9a5L0ckkrCbHsTEszfZCwOAxVLxRxpyBfl7IFBouEEK28p59SevpQ4T8Zlmp/sIqdcaWlUUHi7ogg/BQUFBQWFt5pkAoZbIB4Bswuy6kVu3wwGuwhslySQEHN3OrOo2M0QD4sKnJwQog/gxX+D1Z8Fa5Z4bXKLquJL/y6MXl76dxg6KfZ17BItoDPzgyqNEHJzqd4Ktnxh8GLLB++cUHC1TuQM3vQDCE6gd+TgUplxF1oY6/Uz3u+nuNFFLJJIm7UD4aa55rbKeT+WiqXCZKTx6gJMGTrMGToioQSOHCMv/LYNs11P5BIOoVOj84PYAbRaNTllGeSUZaS2ObLNlzxWAfxTEc7uH6KyKRuDWcvAec+8Y7yj4UucqaCg8HZAEX4KCgoKCgpvJckktP5BGKYERkQ755I7YfQsLP2QyNxTaUSQuzEDSMKh/4HlfyGE2wzWPPFVrRMCUZaFkHzhW2Lmb/v3hQNn5/MQC0F2najgzaXtabj6S0L4yQlxb0epaB2Vk2DKhMFjcPpB2Ph3cOCHwsHT7IYNXwFbAdx3izg2v4mCjf/A6nfV4RkKEo8lyCyyMjU6P3zbYNLiGw+z5LpiTj/fRyySoGJpFq5C4YgY8EQI+2No9Gp6z04w0uWjdIEbvUWNJKkY6UoXqKUL3G/s/9GfKUFPhImBACPdXhy5Jtz5Foa70h1KTRmKY6WCwtsVRfgpKCgoKCi8VSRionXTkgvjbSL/rnSdMHlZ9alpd8+gEIVXfRH2fAvWfBbqbhbh6+/+hQhgNzqECcxVfwMtjwkzmH3fE+JPrYW1n4NnvgS+IdGqWbkFjK5Lr0mWweSC9Z8X831XfXE6DmK6nTJ/KTTcJlpAZ2b+ElFAgue/BTU3CCHb34z63KMUlk6Rv6QJb9jJ0IUpEjEZi0OfytMDqF2Tx5GnutCbNNSuyaOg2sGpF/p47met0/tz2XhnLQA5JTa84yESsSQBbxSVSmL59hKO7ehFpZFYen0JNvfrC+JWEKim8/46T4zhLrRQtzYPz0iQSFC4k1YszUqrniooKLy9eNOFnyRJaqAZ6JdleZskSaXAbwAXcAS4U5bl6EXnaIF7gSXTa/ylLMv//GavVUFBQUFB4U1l4DhEvHD0l8JMpXgtaExClD32PtG+CWKe7vlvw/K7IewRAeozc3vWPLjx+0I4WrJEJVBrhPf+VuTyTXbBkZ8L0QeiTbRknWjjzGqAkdOz66m6HopWiSpfIiIE5+5vzoo+EIHxVVtE1fDoLyFvsRCoRqeId1DrhPAD6HoRvP2oTvwa+43fx74yl3g0QX61nYE2D0FvFKNFS+v+QWKRBLFIghO7ejGYtfScnkjdcq5rpMGiY7BziqnhECPdPmLhOGVLslhzWwXj/QGQ4YkfnuKGjy+44s1UrnScOWacOSYmhoIcfryLRdcWsfHOGkL+GCabDneRFXPG22+OUUFBQfBWVPz+CmgFZqaBvwX8hyzLv5Ek6UfAR4EfXnTOuwG9LMuNkiSZgBZJkh6QZbnrLVivgoKCgoLCG8/oWRF/8MyXIDAq5ufylwlHTYlZ0TdD1A8qtRBcM+QvgeobYKpHzAGe+v1sLENGIWz9f0K4zaC3QdV18PsPi3bQdX8NJWtg+AyUrBbRDvfdKvZt+KoQjTOB7XNJTP991ugQArL+VjjxAGjNEJ+zvoLlIvT9wm7xfotXo9GpceVZUuYrQ51TnNjVB4DWoGb97VUMdEzPkklQtyaPvKpZ4Tc1GmRqKMT+RztIxsWsYNepcTbcWUPLSwMs3lyEbyzM0R3dbLyzFrVGsZ18rZjterb8ZSPnm4fpOzuJxaHHXWTF5jJe7qUpKCi8Abypwk+SpALgBuCbwOckYZ21EXjf9CG/AP4v84WfDJglSdIARiAKeFFQUFBQUHi7MdUHnl449wQMnoRldwujFN8ATHWL/ZXXQvEa6N47e57WBEgQHBeVv2P3QdkG2PX12WMWvQ+KV0P3PpjqBUklIhlmxFvtNjj6K/G9LAs3T0s23PBvMNUPD90t5vOyGqDvsGgjrb5+toIHQhS6q0U4fE6juP/KvxT7LFmixbR8k2gBVeuEMDRniXnDsfPgTjdxySnN4F1fXIJ/MoLepCEj00TpYjcNV+WjUkkiFH1OSHc4GGdqLJQSfTOcebGfghoHGq0QegNtHnwT4bRQd4VXjyPHzPJtZSzbKl8RgfMKCgpvHG/2n8W+A3wRmAn+cQEeWZbj06/7gPxLnPd7IAAMAj3Av8qyPHGJ4xQUFBQUFK5Mkgno2APtu+F3d8G+7wujlWe+LOb49vyzEE1nHoJHPg4N7wKTU5yrMcDGr4r8vOZ7RXvnmr8S19z096J1E+D4r6Hs6tl7TvXByk+Aq0K8NrmFecxc/MMw2SPm+mZy+cIeMGeKts6sWiH+JJWIhtj6H6KV1OwSxi5XfQkMTtj8DSHy1nxWzP71H4HIlKhUlqwR7z3sg/Zd6W6kgMmmJ6vYRkamEGl6o5asIhvuAmua6AMw23SiInoxMlStyOHsAdHSmldpT82iKbx+3mmibzQ4ytHho5ydOEv44uq6gsKfCW9axU+SpG3AiCzLRyRJuvpVnr4cSAB5gAN4UZKkZ2VZvnDRPe4B7gEoKip6/YtWUFBQUFB4oxhtE0JIoxViawa1TrhthqfSjz/wAxGIPnpOCMALL8Dp30HtjXDmQTi/c/bYVZ8S0QoTF2ajHPRWCE3CC98WrZhXfwlGWmHBe2D/f6XfPx6C0LgwgknEhGB0loEhQ8wWFi4X+YA5DeDpgwc/Iip4INZ2/bdFHIVaI4RlPCoqj09+fs4aPw3BUeFQ2n8ESte/ph+jxWGgtNFNy4sDJBOzVb/69fm88MA5IsE4zlwzuRX2VPVPQWEu5ybO8dndn6XP34eExF31d/HRho9iN9gv99IUFN5S3sxWzzXAjZIkbQUMiBm/7wJ2SZI001W/AqD/Eue+D3haluUYMCJJ0l6gCUgTfrIs/xj4MUBTU5M87yoKCgoKCgpvNb0Hoe8oZORD2zNCRM1FktLNU2ZIRCHsBXsx/O6Ds9vzFsOzX0s/9vC9orJ36Mdijq/+FuH8OXBCCLQTD4h2T70V9Bbh8nn+GdGC2fQRYfwydAo2/K1o/4z6ofmncOv/iNy/sEeIwr3fE62j8Tlh61VbIOSBIz8TQhMgs0Y4jM7l4A8gdyE8+gnY/h3x3gyvLfy7sNbJ9k8vpHXfIOFgnJJ6F3qjmmXbSomGhfCbGAwobZ5vEVORKXq8PUiSRImtBJWkQq/Wo1ap//TJbzHheJj/PPaf9PnFXKmMzM/P/JyVuStZk7/mMq9OQeGt5U0TfrIsfxn4MsB0xe/zsiy/X5Kk3wG3IZw97wIevcTpPYhZwF9JkmQGViLaRhUUFBQUFK5ceg7Ao5+Ca/4BHvskLL9HBLNbc2ddOeMRyKwVlbfEHFPrpo/BsV+Czgq3/wo6X4DMatH2eTHxsKjObf8euMuhejtMdYo5O1sOnHlEiLH6W6DlUWh9FGq2CRfR7v1w/ilRDbTmwrKPCYEmqaDzRRHfcOBH4O2DvCXzK5OZtcK8ZUb0gTBymeoRc4mx6TD1ZELMHSaisPufhJHNaxR+kkqioMZJQY2TaDhONBRnciiAKQH2LCNavZqFGwpRKxW/N51eXy/Ng80YNAbUKjV7evewu3c3CzMX8p7q91DtrL7cS0zDE/FwcOjgvO39/kvVHRQU3tlcjhy/vwF+I0nSN4BjwE8AJEm6EWiSZfnvgf8CfiZJ0hlEZ//PZFk+eRnWqqCgoKCg8MqI+EW1r+5GMQtXvBrOPiEqaOu/IITfZBeUbQRnOdz6Yzj1oGgDbbhVzP91viCudWEX3PZTiIWFA6feJmIgZihcKcxgwn4hFF2l4C6FaBDsZeIeEZ8Qc9XbxAzevu+JIParvgR7W8FRIqqRk12Qt0gIxPM74NB/w/ovgqMI/GNgzYb2Z2fv7ekWpi0XM9El5ganpoWfuwrG28X3U32QfGPm73QGDTqDBotDye67HHRMduCL+Xik4xHseju7encB0DbZxq6eXdy39T4KrAWXeZWzZOgzaMpu4sX+F9O255nzLtOKFBQuH2+J8JNleQ+wZ/r7C4gZvouPeQx4bPp7PyLSQUFBQUFB4cpm8BQERoRTpzVPCJ7AmIhh0NumK17fBFueqLDFw5CMCYOVpR8S7ZcP3D5bEQRxrn8Uxs7Bsfthw1eEaBs9C6VXCaMXtR6K60E3p71RZwLn9OuIH3oPQc9ByKmDs4+L7ZIkzg9OiPvkL4Vd3xAice1noWMX7P4G3PQDYfQS8cHGvxP3RxbGMTqLELRzKVophF5wXHzf9BH43YfEvoJlIoBe4W1NIplgIjzB/a33s718Oz8++eO0/ePhcTo8HVeU8DNqjHxm8Wdom2xjOChmbd9b817q3fWXeWUKCm89l6Pip6CgoKCg8M6g/4QwcOl8Xpi5FK0QlbSMIiGOltwFeQvFrJ1KA31HRHXtvptn5+au+xYixegi1Drhyhn2wDNfgYprRHxDIi7OzWkUbpsvR99h6Dso7h/xCtfOwCj0HhZf23eI6t/Ov5s9Z9c3YNPXRNC8Sg2tj0FBk3Ak3fItaHtSxDksuQtqboBzT4p1Lv2IqBhqdELMDp4QJjXJOGTVwTX/9zW3eSpcOahVakxaE7dV3YZerefTiz/NS/0vcXTkaOoYjerK+2hZ46rh/q330+vrxaQ1UWIrwaRV5kEV/vy48n47FRQUFBQU3g4ExsA/KETRgveImbozD4vZtqJsWHYPyAmxzSciB1j0AVFRm2uW8uK34Kovw1NfmN1mzhSiqaAJbAVi3u78DiGy3ve/ULruT68vEYOufeAogye/ADf9Fzz1RbAXwrFfiLD1rhfnn9d/BK79OvQfFRl8Eb+oBHq6hLgD4UBatArWfV7MDXr7ofknorrZ/pxoQ3VXihbX/CYxq6jwticYC3Js5Bi/Pvvr1LY76+7k/7N33uFRlekbvqdlMqkzyaT3hDSSQBJCB6VZaPa26grYWEUFxbKIiqILVnRFV0V+6mLFClYEBKT3nh7SQ3qdyWQm035/fGbCGATsrp77urx0Dud85zuT4DXPvO/7PO3d7RxrO0aSLolEbWKf66wOKx2WDnxUPqiV6t9yyy5CvEMI8Q75Xe4tIfFHQRJ+EhISEhISP5bmUuFSqVCJObmNj4ImQASt+4TAkfdFS+b+N3pFH8DBt0Tb5ImYWsBTKypt9UeF6PMKgK/ug4tegAGXC4MXpQYisiF21A/vy9gAnc1CkBrrIei7ObvMq4Xxyqi7RKum0lNUAX3D+q6h0cKOF6C1TLzOniZiIwZNBw/v3ky+yh2ikukfJTIJz7pbiE2FSlQ8ty8V5jYR2eKZJP7nKWsvcxN9AO8WvMtDwx7CYrcwInwEwd7Bbn9e2VHJW3lvsb5yPVnBWdw84OYzNoBxOp1UGippNbcS7BVMuI80lych8XOQhJ+EhISEhMSPwdjYW+EKTIStS7473iBy7C59Dco3Q/xY0W75feRK0UZ5YqSDyhM2LARdnHDL7GoVM3dqPzE36BUIAXFCRP0QdUfFP15aYbSiixEiT58IeZ/Bp7eJsPX1DwsRV7MfMi4T0Qxlm77bhxfok+HAW73rHnxbXPfl3UK05n8qnEpTpor2zZJ1kDoVtj4nKpyDZkC/c+Haj6X2zj8ZHd0dfY7ZHDbi/eMZGDzQ7XhLVwt76/eyqXoTwZpgJsVPYkXuCg40HODtyW8T5n2SLx2+t+76ivU8tP0humxdaNVanj77aYaGDf1Fn0lC4q+EJPwkJCQkJCR+DPW5ULNXiLKDb4ucPblCCClPf5DLxeycb5hopyzd6H69XziEpIs5OLWfyL+TewjR13JCXG36paDWQnAaeAdCcMoP78luE7l85jaR7ZcyUbR3jrkftjwDFdvFeZZ24TaaME7k/K2+DaKGwpVvif1EDoZVt7iv7bCJZ+pqha/nQcYVMP5hqD0onELbq8Xeh98m1vWPAu0fx9xD4pcjyjcKPw8/NwEY7h1OhG8E+c357Kvfh8PpIDskm+0121l6cKnrvCRdEhcnXszHxR9T0V5xWuFX3lHOvC3zsDmFG2ybpY17N9/Le5PfI8zH/VqH00GNoQa7006Yd9jv1k76W9Pc1YxCppCC6CXOGEn4SUhISEhInClWs6iKWYyQMEEYpxStFS6dk58BmUq0buZ/Jlo9E88V8QctpaKCl3mNEImj7xFtk1aTmO0z1ot5uM4W4eSZeI7Iy5MBYRmnr5yZmntdRIfPEq2iunhxXcV2cTx1KkQOFXN9X93XKzKLv4aGXDhvsZg9lH0vC6/fOeAZIKqHYQMhfoyIjajcKXICPXzBWy8iJkJ/fafEBlMDNcYafFW+xPjFoFKofvV7SggifSN5cfyLPLbzMQpbC8kMymTe0HnUdtZy/ZrrMdvNAHjIPZiTPcft2qLWIsZHjwfA82TZlN+j1ljrEn09tJhbaOxqdBN+bZY2Pij8gFcOv4LVYeXChAv5x8B//Ki2UIfTQUVHBY2mRoK8gojxi0H+/b8HfyBau1rZUbuDelM9ZpuZWP9YsoOzpRlGidMiCT8JCQkJCYkzpa0KcIpIBKsBvpgLzu8cOUu+gUuWw+q5YLcIwRc/HmJHi5ZKmVyEpzfkQ94qGHyTEE9DZsI3j8Cmx0WVcPISISx10SIa4lTYLFCfJ4Rn8deiKhc9DIrXiWzA4DRx/7iz4NC7QvSNmedeWQRRtas/Iubyxs6H4/tFBTBmlGgVVXrAOQuhow5U3mBqEHN7CeOFi6k2RlQFf2XymvOYvXE2dZ11KGVKbs28lfNizyPEK+QvU+X5pajrrCOvOY9Wcytx/nH0D+x/RoIsMziT/zvv/+jo7kCr1uLr4cviXYtdog+g29HNoaZDJGgTONZ2zHXciZNREaMI9go+2dJuBHkFIZfJcTgdrmO+Kl8CPAPczjtQf4DnDzzvev1JySdE+0VzY8aNp70HCNG3rmId87fOx2K3oFaoWTxqMRNiJiCTyc5ojd+affX7ONx0mLfz33YduyLpCu7KuQtvlffvuDOJPzp/3K8zJCQkJCQk/ghYOqFsC5RtBcNxIfS0seK183sxDAffgYgs8d/B/SFhjKjemdpFbl+/8bDzJRGA/s0jEBgPuR9D/4vENYZaYZ4SkXN60WdoFHOG714B7/1NuIoOmg6H3xeib+Mi2LRI5Ol1Noj9BPYTERAn+0ArV4qq4doHoK0aRt4lYirWPgAaHexfATuWQkOeEH/plwr3zoC4X130We1WjN1GFu9aTF2nMMuxOW08f+B51pSvYd6WeZS2lZ5mFYkeGk2NzNsyj9kbZ/PwjoeZtmYa6yrWnfH1/mp/onyj8PXwFet1NfY5x9BtwEfl43od6BlIojaRQM9AKjsqT3uPBP8E7h96v6vy5iH34LFRj/XJCNxVt6vPtZ+Xfo6x23hGz1LRUeESfQAWu4X52+ZT0VFxRtf/1ljsFupMdawsWOl2/P2i96W/AxKnRar4SUhISEhInIqirwAZrF8A7VUQPhgmPwW1B/qeq1CA1SEC0gPi4cCboqoXlgmDb4BPZva6YnZ3inVrD4mWUBCxELpY0Meffl+lG2DNvN7X254T1cJzHxPh6mP+CZpAKFkPBV9A2ABIniSiGAZcCYfe67124N/EPnqo3g3xZ0FrOfgEi1bOgHjImSEcO0P6/7j38CdSa6xlfeV61pStITkgmbHRYylsLaTL1uU6x2wzs65yHQargefGPidVPM6AwpZC9tbvdTv25J4nGRw6mFDv0B+93oUJF/YRjpcmXsqxtmMYrUYS/BMYGDyQB7c9iMlmYlTEKZxpv0OlUHFJv0vIDMqkuauZUO9QYv1j+5yX4J/Q51hqQOoZV4AbTA0u0ddDl62Lpq4mQr1DMVlNaD21f5jWT4VMgVKu7NMGC2C0npnYlfjrIgk/CQkJCQmJk9FeIwxQvALhg2kQP04EkTsdwgUzdhQcWOHuzplxhTBTCYiHXa+I6hgIg5f6oyLeYOuzvecrPES0QmA/uOglUeXT981Bc8NuFUYueav6/ln+p2Azw/EDkD1dREkc/K4dTBcnzFg6joN3MIx7QDh66pOgfKsQpwVfiHN9Q8HcLuYRxz4goiQih4Jv5G8m+qwOK2/kvuGKDzjcdBitWss1qdfw2tHXyNBnYHfaCfAMIM4vjl21u1xZcp5KTwwWA0q5Es2pQu7/opxMILRb2vsIoDPB4XQQ7RvNolGLeP3o6zicDm4acBMjwkcwKnwUCpmCtRVrWVuxFoDs4Gy2H99OTmgOeo3+lGurFKrTRj8MDRtKP/9+lLSXAODn4UeGPoONlRsZEzUGD4XHKa8P8QpBrVC7PbtGqUEhVzBn4xyK24qZFDeJK5KvIMo36kzekl8VpVxJuj6dKN8oqgxVruP+an+ifaN/x51J/C8gCT8JCQkJCYkeWsqg5ZgwaWkrg8YiCM+EK98GiwE+mwPnLxYzcTGj4PLCrEfVAAAgAElEQVQVQoA5HRCeDTv+I6p9XW29oq+Hzkbw1PW+Tr0AqnbC2feKNky1FgJO88Gtq01U4Sq2g/Yk5/oEg9ofEs8TQey+oTD2ftj8tGjltFvFeQWfi3+UnjDidjj6gXAABVFxPP8JqDsM5y4WgrF8KwQmgO/pZ7N+KeqMdbxf9L7bsTZLG6FeoSwYvoAOSwdx/nHkt+STEpjCJYmXUGOsweF0IENGlaGKo01HCfcJZ2TESBK0fStDf1Xi/eNRyVVYHVbXsQnREwjx+nHmIIZuAx8VfcQLB19ALpMzvf90JsZNxO60s79hPwGeAQwMGojZbibSN5JYv1i6bF2sr1zPHVl3/CLPEu0Xzbyh8yhqLaK9ux27w86/9/+bLlsXL45/EZ1aR5w27gcrwdF+QrTO3zofs92MRqnhkRGP8MDWB6g0iJbUN3LfoL6znkdHPvqHmCVNC0zjsZGPsfTAUvbV7yNNn8a8IfOI8I34vbcm8QdHEn4SEhISEhIADYWw7zXhyqlPgq5mEdLuqYPWChGFcOlyMLVCcCpsXAxNBZAyWczk1R8R7Z8bF8PEJ0VsQ8dx93v4R8CER8SfWbtETEO3WczMnUr0ddSK7MC2KlG162qBcx4Thi3mdnGO2leI0brDYn6wB79wGPoPESo/8G/i+h5kclF1dDpFiPzou4VDqE+wMISRqaCzCUIzICBBHP8V6bR2ktecR3l7OTF+MShkCmzY+pzz7C5RNfWQe3DnoDtZW76Wr8q+YsHwBdz77b0EaYK4PuN6RkWMospQxaqSVVyWeBkx/jEA5Dfns+34NrpsXYwMH0mGPuMv5Q6aqEvk5Qkv8/Sepyk3lDMxdiLXZ1x/RuYuJ3K06SjP7HvG9frD4g+J9I2krL0Mu9OOj4cPKpmKvKY8ak217Di+A5PNxEPDH0Lvdepq34+htK2Up/c+jd1pdzte0FLA8weeZ3DIYOYNnUeirm81XS6TMyFmAkm6JJq6mtBr9FR2VLpEXw9rytdwa+atJ203/aVxOp0cbjzMl6VfYrAamJowlcygTFf1WiaTkR2SzeJRi8lvyafV3IrNYaPL1oVGKVW4JX4YSfhJSEhISEjYuoVws1lE2+XRD4SBS/JE0TqpUIo5N5kMfAIBO2gjQJ8gnDgLPhNB6xe9LNY4vBLSLgWNv6i22czCwKVyJ2i0sGe5MEcxGyFykFjnhzC1wo4XRN7eR9eL6iLA6lvgwv8IB1GllzjusELeavfrO46Dh5do+3TYYcpzYr7PJxiih8KWJcKV09IhAufrj4pZwNiRInLiV6Dd0k5ZexlOp5M4/zi0nlqcTiefHvuURbsWARDtG82VyVeyIm+F67ow7zCazc2u192Obr4s+5KRESMpai2iy9bFrZm3opQr8fbw5r2C99hYtRG9Rk+SLglDtwEPhQfT1kxzzQm+evhVlp2zjGHhw36VZ/0jIpPJGBI2hOXnLcdkMxHoGfiThG9RaxEAidpELki4gCjfKO7ZfI+rkuil9GLmwJnMyJjB1pqtVBmqmBI/hcGhg3/R5/Hx8CHMO4xqY7XbcX+1P2mBaeyp38MjOx7hpfEv4av27XO9XCYn1j/WJeq+vw6I9k+V/Lf5cuBo01FmfD3D9T5uqtrEU2c/xciIka5z2ixtLNm/hK/KvnIde3DYg1yedPkPupHa7DaazE14q7xdxjwSfy0k4SchISEh8dfGaoHKHaIC57DC9n+LfL3GQqjYKsSVuR2UajHrZ2qGiEGiRbKhQAiu5MmilbMhX1zfg0+wEIOdjaJNM2UilO+AIf8AXYwwXDndB+7Wcuh/MeSvFnl8KZPFNYVfwaF3IHQAbHlaiDqvQNE6um6BEJs9eOlFHIM2BhRq0f4p94DCL4QTaEiGmFu0dUHW34XI/RGiz2AxYLAa8FX5nvSD9YnUGmt5r+A9Pi39lKauJibHTmZW1iyQwbP7eucfKw2V+Hv488iIR9hWs40kXRL9tP24e/PdbuvVGGtIC0xjWNgwnt33LEGaICJ9I/H38Oebym8AYeAxf+t8bs+6nWZzM1ckXYHZZkbrqaXb3s0nxZ+QHZJ92nmwPxt+aj/81KfJiDwF4T7hhHqHck7MOXxZ9iWh3qFu7aMmm4mKjgr6B/Rnbs7cU65VY6zhYMNBqjqqyAjKICMoAz+PM9tbSkAKszJn8cC2B1xVvwH6AeQ25zIuehy5zbkcajxEnanutL+fIMLmM/QZHGk64jo2O3v2b9ZKubl6M1aHlVDvUP6W/DcauhrYW7cXnVpHf72YsS1pLXETfQBP732a4eHDTzqLWNFRwfIjy/m6/Gvi/eO5Z/A9DAoZ9Js8j8QfB0n4SUhISEj8tak7BEVfQ/rFonrmFyVm4zy8RGWuqVAIo5VX98Y3xI+Fbf8WJioAiefDyDvg3Svd1zY2iOs3LYZL/09U/Ly0Qizq+51e9Nm6oTFf/DvubCEUq/eJCuPw2yEoCd65ovd8UzPsflXEORwUpih468U+QtKFGU3JenFcFwfnieoa6x6EZmGOQdVuETcx8QnRiqryOunWao21HGg4gNPppMvexTv57yCTybg+/XrGRI1xm6lqNbfSam7F7rCz5fgWttdu5+qUq0kNSOWr8q+Y++1cbsu8zc2t8+J+F7OzbicHGg4Q5xdHUWsRd2bfic3h3vo5OmI0HnIPcptyuTXzVkrbSonyjcKJk03Vm1xCxIkTi93CyoKVvDj+Rd4ueJuVRSvRKDX8PfXvGLuNBGjcM+IkTk2GPoPpadP59/5/k65Pp6O7o885HZYOwr1PHabeaGrk3m/v5XDTYdexuYPmMi1t2hll6fXT9cNsM3Nr5q1027tRyVXUGGv4uPhjbh5wMyCqfyfGS5yKYK9gnjr7KQ42HOS48Tjp+nQy9BlndO0vgQNR1b+u/3Us2bfE9Tv/dsHbvHHeG/TX9z9pXEWXrQuT1dT3uLWLp/Y8xbfV3wKQ25zLzHUzeW/Ke/TT9vsVn0Tij4Yk/CQkJCQk/tpYzZB5DRx+V7RU9pB4rpiJ08VBa1mv6POPBFNTr+gDKF4j8vIcfS3WkSth0jMiBsFiFI6aUUOEsDwd9UdEFbFmr5izU3lD5XYxQ3j0IyFUv09zCYx/WIS065MhZYrYV0Ner+gD8Ux5qyFySK/o66HwC8j+O1TtEa2o8WPcKoBVHVXctuE2KjsqmZU1i3/v761y/nPLP3lh3AuMjhxNZUclZe1lPLP3GbRqLdf2vxY/lR/X9b8OnVrHA9seQClXMj1tOtuObyMrOIsDDQeQy+SEeYfxSckn4u1tKwbgvaL3WDBsAc8deA5Dt4HzY88nTZ+GUqbES+Xlto8QrxCeHP0kBa0FyGQyuu3d6DV65mTPYV3FOjZXbwbEh+VlR5YxOHQwwzR/nXbPX4JQ71BSA1LpsnVxqOEQNw24iX31+9zOOS/2vNNWyopbi91EH8CLB19kfMz4M3bSDPUO5eOij6nprHE7rlaokSFj/tD5hPmEndFaABE+EUT4/D5mKaMjRrOjZgc7a3e6fdHRZevim6pv6K/vT7RfNJ4KT8z23sr+AP0Awrz7PmNtZ61L9PVgsVsoby+XhN9fjD9GKImEhISEhMTvgd0q5vDaK0W+3YkUrxUtmg67e2UuONVd9J14/pCZ7sc8tRCeBf5RQmjVHYHwgT8s+pxOaD4mAuPr82D9w8KMpWK7iIc49g0MvglWzxLC72QEJIgcPoUHBCWLvL/itcK05vtU7RRunSejqQhC0+Hjm0Qr7AkcazvG5PjJ3DLwFvw8/Pp8ePyk5BPWl69nbflaHt/9OFckX0GCLoG1FWsx2oy8kfsGrx55lQsSLuCq5KtYsm8Jec15/D3179w/9H6StEl0Wjv7bKmopYjS9lKmxE/hsZGPYeg2cKztGCFeIXxQ9IHbufWmelosLfzf0f/D2G1ke812/rXrX1QYKthQtaHP2nvr97K7djdt5ja67d19KosSJyfMJ4wInwi6Hd0cajzEPwb8g2jfaOL943l05KOcFXkWCrnilGucKF56sNgtWO3Wk5x9cvReeh4b9ZirPVQhUzAnew6J2kTemfwOE6In/LgHOwMaTY1UdFRgtvXd/w9h6DaQ15xHcWsxFtvJ4zMy9Bk8OPzBk1b1mrvEjGu8Np6XznmJJF0ScpmcsyPP5vas26nrrMPucDe58VR64qvq2+Lqrfzfzrw028wcajjEF6VfsLt2N+2W9t97S394pIqfhISEhMRfE3MHHNsAhnqwm3tNU07EYYWuJiHIkieKubrGQtHqeWLgOYCnnxCFo++G8i0QlCIiG0xNoEsADw2MuRc0ur736aFkPXwwHbqNMGYelG12//PaQ+L6oTN7K5Bn3QtbnxECVaOD8Q/CqlvE7N7uZWJGUBMI4+7ve7+4s0XFMywTag/2Hs+4XIjFxHOFcN3/JvQTH5wN3Qa+qfqGVSUiR1CGjFmZs1hZuJLGrkYAfFW+bK/djl6j57r+1/H03qddgdPrKtYxN2cuz+17jgsSLkDrqeXZMc/ycfHH3L35bryV3swcOJNgTV8H0cGhg9lTt4fS9lLShqUxJHQIm6o2EekTicnWt8VNJVcxb8g87A47WrUWo83IceNxon2jaTG7C+EAzwAq2iuo6KhgdclqgryCuLb/tWQFZ7mFd1sdVqo6qrDYLUT4RPysGbk/AwqZgmlp01hZsJKtNVs5bjzOndl3opArGBo2FK8faBU+kXj/eHxUPm75gufEnEO4z8lbRMvayyhqKcLmtCFHTpeti5zQHHJCc3h/yvsc7zyOVq0l1i/2V3FrtdqtbK7ezKLdi1DKlAwNG8qM9BnE+ced8rrKjkoe2fEIu+t2I5fJuSr5Km7OuJlAr0C38xRyBamBqVydcjX7G/a7/dl5see5/jsnJIcXxr3AztqdfF76OTetuwmlTMnS8UsZFTHKdV64Tzhzc+by8I6HXceGhw0nKSDpZ7wLvy8Op4PVx1bz2M7HXMeuTrma27Nux8fjzFp6/4pIwk9CQkJC4q9DV7toa3TaRUTDqpkw4G/CNCUkXTha9uATDHYb+ITCmn/C4BtEVp+9G2JGiKpf3XftabGjodsg1t71MkRkQ/zZIvhcnwIevqDPOfXeWitFdc31Lb+z7znDbxOzhdW7IfEcIdw8tXDpayKawdIpsghjR0HUMNFa2tkI8WeJSmLaxZAr2icJSRN7/PRWYeiSPFGIv9jRQrS+dQkkjBPzgYG9NvglbSUu0Sd26eS/uf/lkqRL+G/uf1Er1PTT9cNisxCkCaKgtcAl+nrYXL2ZrOAsqg3VPLbrMYaEDGFQ6CA2VG3AaDXyeenn3J55O9PSpvF2/tvYHDayg7O5MOFCjFYjLeYWHDKHK0qgoauBqQlTeb+wN/dvbORYDjQccLWLKmQK7si+g//m/pebMm6isLXQNVOYrk+nylCFh9yDhq4GDjUJUb+pehNvnv8m6UHpALR1tXG05SjVhmq8Vd6UtZURp40jNTD11D/bPzE6tY68pjxSA1O5LPkydGoduS25jAgbcUaiDyDWP5ZXz32VZYeXkd+Sz8TYiVyedPlJ4yWONh3lxrU3uirCcf5x3DbwNt7Jf4dr+19LpG/kr27CUthayPMHnuf69Ospby9Ho9RQY6jBYrMQ5x930qw/p9PJx8Ufs7tuNyCEyzsF75ATksM5seec9D7Dw4ezaNQilh9ZjlqhZubAmWQFZ7mdU95ezkPbH3K9tjltPLLjEd6d9K5bZMak+EnE+MVQ1l5GoCaQtMA0AjXugvN/iaqOKp7e87TbsXcK3mFS3CQGBg/8nXb1x0cSfhISEhISfw0aC+HIh6J90VAvRNmMNdBtgqodMOBKqE2G0o2iypX1dyEI81YJ58xD70LS+WItpxOyrhVmKjK5aOE89B4Mu1UIt/Itoiro4ScE18ArTr03EAItdaqoRBZ8Jqp7CeNEVRLEXlQaIfqC+wuHzrUP9F4fP1ZERugTofhr4UCqjRYOnrVHoGqXCGwf80+x/7YKaC4V8RPbnhPnDpslzGDqc0V0RUC8aFG98EXXbVrNrX22brAaSNWl8vf+fyfAM4CytjJGR43GR+lDXkten/MdTgcKmQIvlRfjo8fTT9sPD7kHj454FLPdLPL7HDaygrLICc7B7rSzqXoTO2uF2YvJZnJrL60yVJFty+bmjJvZWLWRCN8ILky4kDmb5rjOsTvtrMhdwX2D76PeVM8To5+g2dxMU1cTNcYa3sp/C4Ab0m/AV+WLwWrA5rCxt2Evfh5+OJwOjjYf5cFtD7qE7BXJV6BWqjFZTQwK/WUcEh1OB9WGaix2CzJk6Dx1tHS10NHdgY/Kh0pjJb4eviTrktF5nqJ6/BuhUqiYkT6DeVvn8Xnp5yhlSm4acNOPrial69N56qyn6LR2ovXUulVZe7Dareyo3cEFCRews3YnZe1llLWXkdeSR42xhvL2ciJ9I3/W81jsFlRy1Unv30NFewWXJl7KE7ufwPndFzTvFb7HzAEzeSP3DWZlzeozm2jsNrpcZk/kYMPBHxR+fmo/piZMZUzUGJxOJzXGGjZXb8ZT4YmHwoNI30jautv6XFfXWUenrRM9vcJPo9S4qqL/a5htZkraSqg31RPmHUY/bT+MVuNJW4RPZjAk0Ysk/CQkJCQk/vwYG+DbpyAyWwiinjbJUXeBoVb8d+gA6H+hqKA1FYqWS5UGLnwJDr0NI+6AzmbQRomWzPBsIfyOfiQMYMbMg2+fFGv1v0i0UGq0EDUYVKcJxjY0QFsleAeBhw9c+LJo0xx2q6hENuSJbL3ybeL8lMlCrJ1I6UYR1P7tk3D8O4ONtkoxJzj6HiF41z0IFd+todHBlIm9Fcb2KvAJETEQB96ES18Xlcob1ov35jui/aJRyVVutv39tP3YU7eHtRVrSQ5I5srkK3kn7x2mJEwhxi8GuUyO44RW2jGRY/CQexDnH8fe+r28eFAIy7GRY7ks6TKsDivvFLxDg6mBsdFjSdGlkKhNpNPayeGmw1yVfJXbegCrj63mwoQLuSr5KsJ9wjnQ2HcOs9nczLH2Yyw7vIypcVNRyBWsOrbK7ZwdtTvIDM5kS80WABwOB8uOLCMtMI0XD72IzWlDrVAT7x/PNxXfkKxLpspQRbhP+I8yD+nBYrNgtBpRK9TkN+fTZevCbDNTYaign7Yfu+t289z+5+iydRHiFcKC4Qv4145/kRSQxP1D7/9DVG3itfEsm7CMamM1nkpPon2jf1KLpVqpPmm1DMDusLOrdhdrytZQ11nH+OjxjI4YzYq8FTR1NZHfko/BavjJz1DXWcf6ivV8VvoZ6YHpXJ58OSkBKa4/rzfV02RqQqPUEOMXw4fFH7pEHwjjlbrOOnbU7iBQE8hdg+5ym23UqDQMChlEeUe5232TA5NPu7daYy0HGw+yePdi1+zpJYmX0NLVwvS06ciQue1leNhwgjRBP/Wt+FWx2q10O7rdXH9PRZe1i/cK32PJviWAaC1fMHwBYyLHEOcXR1lHmetcjVLzs4X/nx1J+ElISEhI/Hlx2EX7ZWuFEGzfLBSiL/MaUeFy2iHjCij4AjwD4NBK4WjZg7ULqneJds2mYjDWiSrY7lfE2j4hED1cVAhlchGj4BMK5jZInSLiF06FoUEIrs4mYbRSvFYEwmujYdSdQjAq1MKYZcvTkHmtuM4rEEbMBrkcqvf2VgUd1l7R14PdKpxF7TYhYusOiZk/tY9oW+0hZSpY2oUTaESOCIhHBpe9BuGZrtPi/eNZOm4pC7YvoN5UT2pAKrdm3sorh17BZDNxU8ZNzNk0hyuSr+CZfc/g5+HH3Tl3s7tuN932bi5MuBB/D38W7lzIzAEzGRg0kAFBA/D38KewpZCC1gJeOvSS6wNu2dEyrkm5huFhwznafBSFTMHAoIE0m5tdAjTQM5DJ8ZMZEjqEdks7ayvWEuET0UdwJuuSqeyoBGDL8S38LeVvfX4koV6h1HXWAeCt8kYmk5GuTydIE0S7pZ1JcZOI8o0irzmPzOBMAjwDqDJU0Wxu/tHCL785n1cOv4LD6SBDn4FaoUbnqUOj0GCymmgxt/D47sddH+rrTfU8sfsJ7sy+k3ZrO4WthYzQjPhR9/y18Pf0x9/T/xdZq6KjggMNB2jqamKgfiAZQRkUtBRwsPEgY6PGsqZ8DZ+UfMKU+Ckk6ZKI9ovm02OfntSQx+6wU9FRQb2pHr1GT6x/bJ8gdqvdyvIjy1lZuBKAvOY81lWs4+1JbxPqE8rmqs08uvNRms3NDAwayGWJl3Fe7Hnsrd/rtk5PtfCzY58xPW06QV694kspV3J16tVsq9lGnUn8fg0LG0ZOSA6mbhPlhnKUMiUquQonTsK8w9CoNFR2VPJF2Rd8UvyJ2/N9XPwxt2XexvqK9bww7gXmb5tPm6WN7OBs7h1y7xm32f5WOJ1ODjUe4vXc16k2VHN50uVMiJmAXqP/wWuOG4+zv34/z+3v/ZLLiZNFuxaRFZzFE2c9waJdizjYeJA4vzgeGv7Qaecs/+pIwk9CQkJC4s+JpRMOvgnrHhItjAqVEHLDbhUi6+Db4jyfEJGx114NXX3bGLEYxWxcxXZRDcQJWdNg32tgrBetoHmr4Kp3IHSgaNWMyALfkFPvr3ofdFSD0gtK1orMQBAxDDV7YerzYh7PaYNRc4TQ9PSHsfNFJW/PciHcEsYJkbj/v+L5PLVCeJ6IRguG49ByDNT+Yj6x8Ath4hIzUsz0+YSAXAWNRZAwXrSoVu+Cz2ZDSDqd3gEUtBRQ0lqCXCZnyZgltJpbaepqwmQ1cc/gezDbzRxtOkqXrQu1Qk27pZ12SztP7nmS/gH9USlUOJwOajtrmZY2Da1ay4sHX6TZ3MyiUYv4tPRTbki/gSBNEBNiJmB32FlbsZYvyr5gePhwAj0DmT90Ps3mZjq6O5idPZt2SzvBXsEsPbCUFXkriPOL45bMW3j50MvckSVm+lotrSTpkrgj6w42VW8CoM3SRoI2Ab1GT1NXk3iblBqmJkxlbcVaskOySQ1I5Yk9T2B1WPnP+P8wMmwknkpPXjn8iuut3VK9hcnxk3905a3aUM2XpV+SFpjGQP1ADjUd4rn9z2F1WIn2jWZ29mxK20u5OPFi9Bo9ec15bKvZRoWhgrzWPAqaC5iWNu1H3fOXxuqwUtJaQoWhggB1AEkBSWjV2p+1ZrWhmlvX30qlQQh0jVLD02c9zYPbH6TF3IJKrmJ62nQ2V29mTfka/jXqX3xa8inhPuHE+sXidDpd2X9Op5ODjQfJbcrFaDWS15THuJhxTE2Y6ib+aow1fFj0ods+Wi2tFLcVY7Qauevbu1xfIBxqFPOfoyJGMTBooOu1DBlx/nF8UvIJ2cHZJxVeSbok3pz0JmXtZXjIPYjXxtNmbuOVwlcoailiQNAAVuStwGg1cnbk2dwz+B5K20pRypW0Wvr+v6nb0c3hpsPMzZnL+1Pfx2Q1EeIV8oc0NylsLeSGr2+g2yG+bPrXrn9htBq5MePGk57vdDr5qOgjkNGnut/t6Kbd0k5WSBYvTXiJZnMzfh5+f4jW5z86kvCTkJCQkPhzUn8ENi6CgVeLCpdvMOhiRUWt5gSnPGO9aG1sKhYzdpXb3ddJOk+EpPd82658Hi57HVpKhOumwgPOukfk9LWWC2MVr9N8AKnLE9W1+jxRLewJW+/BZhFVPlsXFHwODoe4T+5HInR947/EeQqVqGgGJsKEheJ5h8/q/XMQc4kl66HwS/FaJoeRc0T7aHAqpF0C1k7Y9KRoFV1zj8gBHHwDNBZgih1JraWZ3XVbqeusw9/Dn1Ulq2jvbuf69Ot5eq8wWLhl4C0k+Ce4PqQ5nU40So3LQCWvJQ+FTEFtZC3PH3gegPTAdB4b9Rit5lZUchU+Sh+i/KIYHz2eT4o/QS6TMz1tOiAEwO663ayrXAeIkO3padPx9fBl8e7FrvuWdZTx8qGXGagfyH9z/8uk+El4q7zJCc5h/rb5pOvTGRo6lD31e6g2VIsKpNofh9NBiHcITqeTTH0mBxoPMH/bfNfbWN5ezrT0adz6za1uP6pqYzVx/nEnzU87FfWd9Wg9tchkMpotza73BKDSUElHdwfhPuF8XPwxtZ21DAoZxJxBc3gn/x3aLe1srtnsVrG0Oqx0dnfi6+F72viEX4rNVZvdRNGFCRdy9+C7f5b4y2vOo9JQibfKmyGhQxigH8Ci3YtcLqxWh5VXj7zK7Vm3837h+xw3HOecmHOoMlSxpnwNndZOBocOpqy9jI7uDvbV7UOpUJISkEKETwQBngFUd1QTp42jqqOKQ02H8FR4opApsDvdYxCUciUVHRV9hMehxkMMCxvGTRk38crhV/BUeDImagwfFn2IWqFmdvbsH2xlDPUOJdQ71PX6g6IPeO3oa8zOnu2WQ/lt9bcEegYyNWEq9Z31RPtGu8QwgFwmx0PuwZT4KSgVylP+/lUbqtnXsI+qjioygzIZEDzAFXtxMrrt3RxuPMzO2p1o1VqGhg0lUZf4g+efCYUthS7R18PrR1/ngoQLCPbq6+Db3NXMR8UfcVG/i/BSerm59urUOtd76OPh84cUun9UJOEnISEhIfHnxNgoZvh2vSxeT3oKLn6lr8gCUQGLGgZyBUx+VlTPFB4ilN3WDYH9oLFAnGuziNbKKc+DxSAqcXKZMGMJjIe2aiEAVd4QGOeeAdheIwSXoVZU0pwOcQ9PP7B+L45A7Qc9VYPQdCHmfEKE8QoIMxpdrDBf8QoQ17eWierjOQvFtR5eULgG8j/tXTckHbo7YcDl8O0T4nm8AuCCF8BsgOgRsPNFWs9/nA1TH6VTJuP1b+90VcVkyLg7526e2/8c++r3kRaYRm5zLm/mvcmC4QsobS9lcOhgPi/9nBvSb+ClQy9hd9qRy+Q8OPRB/D39uW/wfeg99ZR1lHHflvuYGDsRvfdIcH8AACAASURBVEbPs2OfpcpQ5TJaAXj+wPPcN/g+mrqaXKIPoMHUwLaabZwbc26fD+al7aXMyZ5DZkgmuU25ROuiOdZ2jAkxE3i34F3mZM9hRMQIVhWvoqyjjMlxk8lrzqOso4xHRzzKkv1LsNh7M9YifSIxWA3srd+L09nXbdXYbcRsM5/UhfJE6jrrMHWb8Ff709HdgclqItQ7FIVMQZx/HGXtZW7nL9i2wGUks69+Hw6Hg8dHPc6dm+4EwGQzkdech0ahYdvxbawqWUVWcBaXJV6G1WnFR+VDtF/0KY1Kfir1nfU8uvNRt/d+9bHVXNDvAoaEDvnJ65rtZsZEjWFs5Fi6Hd3oPHXUGGv6nGexW5g7aC4qhYq538517ePDog95ePjDPLDtAWQyGZclXUawJpjZG2cDon33ybOexNvDm8W7F7OlZgtx/nFcnHixq9UTIMY3hkRtopvY6kGv0SOXyTHZTMT5xzE+ejwNnQ1MipvEsPBhZAZnYrVbqTJU0WXrQiFTUNxWjJ+HH2mBaS63zXZzO6tKVqGQKU6a2fd1xddMS5vGsbZj/C3lb7xd8DbVhmr8PPyYkT4Ds9XM2Oixp3w/6zvrmbtprpvJ0r0593Jt/2tdldHvs+P4Dm7bcJvrtb/anzfOf+Nnhb2fWGFVypWMjRpLakDqSf8+gZiJjPCJYFXJKm7Luo03ct+gwdRAmHcYi0ct/knztBKS8JOQkJCQ+LOi0sA3D4MmAKa+AEoP0YYZdBIzhfgx4KUXAszcKapmh9+Hz24HbSycNRfyPxfVNxDVuOYi2LIELB0waIYQZRaDEJzfPAwdNTDgKjGXp/AQBjAH3hSia98bvbmBuZ/AsFtEta4H/ygxx9dUJASc53cVFHMb+IaK9kybRQi3HuLOErmB+Z9Cx3HRDpo6RTx3D2o/yLxa7HPTol6TG1MLfDEXBl4l5h93/od1jjaeOPgC16Vd5xJ9IGZsPi/9nFERoyhpK2Fy3GTkMjm5zbkYug10WDqI9YvliqQr8FB4sOycZbRb2lHJVBS1FbFw10IcTge3Z93Oe4XvcWP6jbx29DWazc0EaYKYlTkLPw8/QrxCRLun045aoT7pB/AjTUfccs18Vb7MSJ+BWqGmo7uD/fX7OS/2PO799l6uTLkSXw8RYq3X6Hl89+MYrUa8Vd6kBKbwRZmY7Qz1DuWBoQ/w0PaHXLN1s7Nn8+C2B4nXxjMxbiKfl37uuqdeo6faWM2xtmMk65JRKvp+tDJZTawpX8OSfUswdhsZHz2eKfFTKGkrYdmRZShlSqalTWOrfCuFrYWAMLX4fgzGgcYD5Lfkc9OAm1hTtoYNlRv4suxL7hp0F5UdlVzU7yKUciX3b7ufJF2SyEwcNJeLEi9Co9T02dfPwWg10mxu7nO87fttxj+SFG0KPiofStpK6LJ2EesbK+Yuv5uL6yE1IJUgTRDP7X/OTXyabCYONx3m1kxRmdV56vBR+XB71u1UGapYVbKKJfuW8I+Mf7jmT9/Kf4sWcwu3Z95ORUcFKYEpjI4YTZhPGJ5KTybFTeLLMlExl8vkXNf/OgboBxDjH0O3vZsVuSvop+vHJYmX0D+wPw2mBl49/CofFH0AwPlx5zMuahzP7n+WeP945g2ZR5BXEB4KD4I0QVQZqk7680nwTyDYK5gnz36SPXV7uDnjZoI0Qeg8dfh5+BHqHXpaE53i1uI+zrpLDy5lXPS4k8ZedHZ3usyWemi3tLO/fv/PEn79A/uj1+ix2Czcmnkrq4+tZn3FevbU7WFuzlySA9z/v+yt8mZ29mxmrpvJSwdfYnL8ZEK9QxkTOYYEXcJP3sdfHUn4SUhISEj8OTHUCWEz6WlRyXM6YM9rkDoJsqeBh7cQeh6+ot2ysVAYoPhHiOqZuU20RLZXw6bHRcj5uY/Bhseg/wVQs0+Iu/Yq4ZZ5yf+JdlGvQBGpkHWtWLtso5i900YLI5iGfCEWe+hqheJ1ohpZtUuIPJlc3D8iByYs+M6gRSHEnsUAKVPg63nuz1u2WewvPBtCM+CLu6DoKxgxBy55VYjIkAyQAeb2XtHner9qxT0+nYX1kuW8XvQqKoXKrfLVQ7ulnURdImdFnEVpeylatZaFIxayp3YPU+Kn4MTJc/ueY0jYEBJ1iYR6hYIcXjr0Eg6ng+zgbKJ9o7kj6w6W7FvismBv7Gpkyb4l3J1zNwqZggpDBSq5ig+KPuDa1Gv77GNg0EBym3K5IOEC1lWsY+HIhSzYvsC13riocRS0FDAtfRp1xjoqDBUMCRmCQqbg9qzbkcvkBHgGsPTAUmJ8Y7gj+w4ygzORy+QkaBPYWbsTh9OBXCbHbDeT15xHSkAK16dfj91hJ9Y/FpPVhMVuoaS1hA+LP2Ry3GRMNhNeSi9CvUOJ9I3kaNNRFmxf4Nr32oq1eKm8GBk+kq01W+l2dPPa0deYlTmLwtZCfFQ+bu2APWjVWo53Hmfn8Z3MSJ/BA9sewImTpQeWMj19OsuPLGfOoDncMvAWFDIF/QP782Hxh6QGppIZnNlnvZ9DsCbYbcYNhCiK9ov+SeuVtJWwtXorKboUajtr0Xvq8fP343DzYW4ecDMOh4NWSyt2p504/zi0Hloauhowfb9S/h2rSla5HDSTdEkMDRtKtaG6V8TJ4IuyL/i6/GvuyBa/h/vr9/PKhFeo6ayhxliDl9KLYO9g/jnkn1yQcAH1nfUEeQUR7h1OvDYemUzGhf0uZEr8FLf22m0123iv8D0A1Ao1coTJ0B1Zd3DnpjuZFDeJEK8Qon2juXnAzcz6Zha1nbVu76daoWZuzlxXK+P34yHOlBMjDxK0CShlSkraStxceU/E6rBi6HZ3R5XL5KgVJ3dbPVNi/WNZfu5yKjoqeHDbg66/oztqdzB301xWTFxBgCbA7Zqc0Bzenvw2JW0leCm9SA1MJcLn181o/LMjCT8JCQkJiT8PFqMIaccJYQNh4lPgFwEl66CrDcIHiOpb/FjYsFAYqehiIf1S2PJM7zqJ58Kg64U5TMV3M3+t5cIU5rLXRXTCvjeE0YrTIYTe+gVi3i4oFUbeAV/eI1w2h94iKnSbFkO/CUKU+UcJwdhD7UHRppn/qagIRgwSAi35fEAuYiMuXgZr54vW1YuXnfz5NTr4+n4hai9eJqIZHHbRXqpPEvc8+pEQrt/HO0hURB12kKsYFTaKjdUbSdGl9LGLnxAzgSZTE54aT9ZWrAVEe9iSMUto6mpi0e5FzEibwaaqTa4A9Tuz78SBg0dGPILVbqW0vRSLzcItA2/hlcOv0GYRlaI4/zgqOypZflSY3ShkCmZlziK/JZ8rk67kg+IPcDgdxPnFkROaw7P7nuXmjJtZOm4pSw8sdcvx2lC1gcGhgwnSBOHr4UugVyD9A/pzuOkwrx19DRBtb2+c/wYKmQKtZ+9sWkZQBh4KDxbuWIjRaiTKN4oqQxUfF3/M2MixeHt4syJvBWOjx5KkTUKj0jAibAT76/dT3FbMxqqNxPjGMHvQbIpaivq83VtrthLlE8Xz456nw9JBlbGKSJ9IZg6YSbBXMGqlmtERo12xEjJk/L3/33kn/x2azc04cfL46MeRy+SuXLdkbTILdy5E76Un1i+WwaGDmRI/hSZTk6saq/XUnrGV/qnwVfvy0PCHeGzHYxxoPECgZyAPDX/oJ1WFDN0G3i98H1O3iVi/WDosHXj7eHPXprtw4mRS3CTsDjtfV3wNiDbMeUPn0WZuY0zUmD4VrQFBA9zahYtaixgbNZaDjQeZOWAmWUFZFLaIyqrNaaO0vZQw7zDuGnQX16+93vU7lKJL4e6cu9GoNAwOHYyHwoOT8f2Zyp596tQ6bhpwEysLV/JZ6WdkBWdxd87dNJgauHPTnWToM1g0ehFvnP8GR5uOcnbk2Thx4nA6iPWLpZ/up1fYeuin7UeCfwIXJ17MkcYj2J12rk+/niONR6jrrCNNn+aqhANoPbVcl3Ydi3aJDoRBIYMYFTGKHcd3UN5ezrmx55IamPqT9pKgTaC+s75P1l6FoYIaY00f4SeXyekf2J/+gf1/0v0k+qJ4+OGHf+89/CIsW7bs4Ztvvvn33oaEhISExG9NSzlU7YW2cij7VgSyYxdVNblSBKMHJQsXz9yPAaeoqPW0bebMgF0v9Zq3gHC/TJ0qjp9ItxGih4kg+M5GOH5QzOitniXaKwFMTSJiYcAVooJXtVNUFJ124a6pCYDkiaJiaG4TFcJz/yUEozZGtJ0GJIiZQ4dN7FepFqIueRIMvlG0fzYX994TRMxE8kQRNG8xiH2UrAefIBETETtK7CssXVQ6wzKFa6fTKYTiOQth7/9RcM58XjYWcqj5CBPjJhLnH8fw8OEc7zyOSq5iWv9pDA8fTnl7OW8XvO26vQMHwV7BBGmCONR4iEifSBq7Ggn2Cqapq4m0wDRGR46moKWA5UeXs6duD2a7mRi/GJIDktlXL2Iorki+gpcPv+xa14mTvOY80vRpRPtFkxWcxeT4yQC8mfcmDhzkhObgrfTmw+IP+1j6Dwsbhq+HL/20/Xh237OsKV/D1PipHGs7Rqe1k39k/oM4/7iTzufpNXrOjT2XWL9YRkeOpri1mAZTA5cmXsp/8/7LLQNvoai1iC/KvmBD5QbCvMOwO+28X/Q+dqedZnMzGyo3cH7s+Wys2ui2dqIukTCfMD4o/IDjncfReepotbSysWojhxoOkRmcSae1kyuTryRRl8iI8BF8VfaVqxJ1Teo1LD24lGjfaJYfXc6b+W/SaGrkrpy7aDG3UGOowc/Djzj/OPzUfizYvoAl+5ZwuPEwSbokt6iBn0qgJpAJMROYmjCVa1KvISMo4yfNExa3FLN492LuG3wfC3cuZHTEaF49+iod3R3IZXLOiTmHdwvfdZ3f3t3O+bHnU2+qJ7c5l/Njz6eju4MInwjuHHQnX5d/7ZbvBkIAVRoqyQzOZELMBLeYjGRdMpf0u4QNVRvcRGSTuYk0fRpFLUW0WdpcQqy2s5bazlqUcuVJf28qOirYW7+X69Ku49UjrzIyfKSrtdJqt5IWmManpZ/SYGrA6XRySeIlZAZnEucfR5x/HPHa+D4i6MditVvJb8mnuK2YYWHD2H58O2sr1lLaXsr6yvWMjRaxGHXGOsJ8wvBR+VDeXs7RpqOEe4czImwEdSaRl/js/mcpbitmf8N+viz7khFhI37y70+bpY2Pij9yO6aUK7km9RoCPH/eM/8SlLaV8nnp53xW8hkOHARqAn92tfO35pFHHql9+OGHT/rtoFTxk5CQkJD438RigKrdIvogcogwaPGNEFW2j2cK85OAOOFY6dSLKltblZi7O9hbDUCuFK2Y38dqEq2PDnenP9R+orIHQrh1NvaNgTDWi/N6aC4R4tNhB7tZnB8/FrwDRZVywyMQM0qcO+Rm4Uia+7Go9BV8DpOfEc9a/DVEDhMVu4FXizWrdou8wOD+IiJCoxPrd5tERbKrHULSRKXv+H5R5QTh6HnWPeAbLnIETc1UDbqGmaUrXQ6Kha2FTImfQm1nLeE+4STrkllZtBKdp65PlQWEw56f2o9zos8hOySbTmsn/mp/bsq4iSZTE94e3m6ZXPkt+cT4xZAVlAWIqtbJPvwZrAa0HlpK20tZWbiSGWkz0HpqUSvVBKoCSQtMo9XcSk5IjqtC1kO0XzRquZq38t6isasRgEd2PsIL417A6XSSrk/v+7M/AV8PX1dF5JUJr3Cs/RhVhioStAlUdlS6WvNsThuv5b7GoyMf5Y6sOzDbzXirvAnxCsHhdJCsS3bN76kVaibGThSitiWPvJY8zo09l4e2PcQL41+gylBFSVsJ4T7hNHQ1UGWo4quyr1x7ui3rNr4s+5KR4SP5z8H/uILLs0OyeWj7Q67qaV5LHpckXkJ1R7Vrn7vrdjNn4xzemvTWLyL+Tnx/fgrNXc00djVy/9D7MdvNXJN6Df10/WjpanGt3/Nz60EhU1BpqGT5keXckH4D1cZqxkeNJ9Y/1tVi+31CvEIw28wMDhlMQWsBs7Nno5Qr+bL0S8ZFjyNFl+L2hUMPhS2F+Kn98FZ5U2OsIb85n4U7FtJqaaV/QH8eGfmIW9A7wOjw0Xx+7HNkyLg86XL21u1l9bHVAIR5h5EWmEaQJoh4/3iONh3F2G10qzb/Euyq28X++v3UddaxrmIdQ8KGMC56HBsqRebn6mOrifCOwEvlxbqKdUT6RPLPLf90tYbePOBmFg5fyOxNs93W7bR2svX4VoK8gn7S70+cfxxXJV/laoUFuD3rdmL8Yn7G0/4yVBmqmLlupmuedGXRSuYPnc9VKVf9zjv75ZCEn4SEhITE/yZlm6HuMMSPE/N5xzZCznT4cIbIvavYCt8+Ls5VqOCil2DMPGFqEjYQikQ7Fs0lovpVe7B3bQ9vMZOXcwPsPuGL0+jh7iLRJwR8gkEmc5+ZkyvFsR689aLS5+kHyITY2/e6+/MUr4VrPhTVRocDEsbChn/Bpa+JPfTETDQXCXfQ/FWiLTQkHeqOiipk5jVCcHa1wqDpgByaCsT1Gp0wodm6RKzTkC/et6vehe3/xnHeYnIdHbRUvO+2rS/LvuTGjBtZdrj3fWjqauL8uPPJb8l3HdMoNSTqEiloLmBQ6CAqOyrReepwOB1Y7BZkyChpK+nzYzzQcIDLEi/j/iH3E+IdgrfKG6Vc6Va5C/MOIys4i521O1k6bil76/ayqXITdw26i+PG4zR0NaBT6xgRPoIGUwOFrYWo5CpmpM0gQB3AF2VfMCx8GGsr12Jz2LA5bDSaGjkr6qzTVqgsNgvHO4+jkCmI8IkgXZ9Op7WTQcGD+Lb62z7nl7aVkhWcxapjq4jyjeLd/HdJ06dxY8aNdNu76bZ3E+YdRkd3B0/vE1EYngpPjN1GAjQBwghHriLEK4SFOxdy16C7GBIyhLTANDq6Owj0DCRZl8yTe55k5oCZLtF3cb+LifGL4arkqzDbzbxb8C4Wu4XVJau5Pv16dtfvdu3xeOdxDjUcIic05xcXHD+GwuZCdtbtpNPaiRMnlR2VZOgzeP3I60xNmMrKwpUYug0EaYTACNIEMTpyNN32bqx2Kx3dHTy7/1kifSLxU/vxcYkINc8MzqS2s5ZNVZvQKDVMT5tOZUcl/xn3H1bkrWB95XrXHuYNmUdLVwtft3/N+OjxvJ7r/vcywjeCFw68QFl7GXdk3eHmIGp1WNlVuwtPhScxfjHi9+o7kfrA0Aew2C0cbjrs9iVJbWctm2s2M73/dNZWrmVQyCDazG2n/DkUtxZT0laCWqEmJSCFcJ/wU76veU15rMhdwc7anUT7RXNH9h28kfsGlydd7hJ+TqeTamM1G6o2uHIST5wHXHZ4Gcna5D4RFyDMivKb83+S8PPx8GFW5izGRY+j3lRPpE8kKQEpKP+fvfMOj6pM3/9n+kwyyaT33khPCCGU0EsEFAtNRWFBEV3sde1iQ1FXsRdAXXUtCKKLoHSR3kIN6Z30Nskkk0zL/P54zYQY3HX3u8Xd33yui0tz5syZ95yZ5Dr3PM9z39L/vCQpaC0YZCL0+onXmRA64aJfJvw38p+/yk6cOHHixMnfS2+vCDBPuFwYnpRsh6jxYg7P3itaJve+3L+/zSIcMHNWCAHWViFE0ukvhFvnlW/B2a9EkLpvImTfCRuXiircxEdEVU/rL1oru36qPmj9RHB6W6UQiH0B7ABj74FzP0UoBGWAUivmAEt3iTZOV1/Rspn/F+hs7H/O17/vn/2TKeDKd4QwvTBbUF8JMpmYF9z3Sn8FDyA4Q4jAqTeJmb6Db4FWWMfT3SaONfY+UUXUeIp2VpkCxj1AqU8kZRfcEPchk8iw/azqabKZKNGXcPewu8lvycdL7cXooNEcrj1MpEckRouRtWfX0mXpAvojIPxdBofaJ/skc6D2AHFecXyc9zFz4uZw+9Db+eDsB+hNekK0Idw//H7aze0EagPZVrGNYLdg7si4g9yGXGI9Y9lUtonswGyiPKKYHz8fk81EoGsgp5pOsbd2L0HaID4r+IxZsbNYV7gOqUSKu8r9otXFTnMnvfTirnSn1lDLO6ff4ZvSb5BL5Nwx9A5GBI6graeNaRHTaDQ20mBsGPB8jVzDs4ef5Z5h99BgbKDH1kOEewSnGk8RoYtgY/FGStpLuGbINdyXeR9mm5mydhHSPTt2Np3mTgJdA/kk/xMeGfEIXxR+wVDfoQz1H0qQNghvlTd6kx6VTOW4WV6YuJDDdYcd85Team+WpS/jleOvIJfKB8VdyCQyCvWFnO88z9SIqRyqO8SZpjMMDxjO8IDhF81V+2dT31VPvbGedQXrCHUPJdojmrrOOgK1gchkMrKDspFL5Wwu20ynuZN7M++lydjE9xXf46P2Efl1EjlWu5XzneehE5amLOWb0m9I802jraeNVRNX4aXywmQzYbQYaTO3DRB9IOJClqQsQS1TMypoFOUd5eyp3oNSpmR27GxONp7Ejp0fz//IgsQFTI+YzubyzcyOnY2l18Kq3FW8dfItbk67Gbvdzpsn3yREG8K8+Hn4qf2o66obdO4nG08S6hbKpNBJ7KjawYnGE7wx+Y2LBpCfbDzJTdtucoiyKPcoXp/8+i+a6HSaO3np2EscbTgKiLbTV46/wk0pNw34MmVcyDhey30Nq91Kl7Vr0OcYoKKjgquHXM3Lx/v/lqpkKrRK7UX3/7V4qD0YFTTqH37+v4qft4mD+Fv389+f/2acws+JEydOnPz3IZEIASeRgs0sWiKt3f25dybD4Oe0lou2z9ipsPFmIcQuWyXMXmRKSJ4jws59YuHjK8Vx8/8iRJKrHwy/AY6tFW2X4+4Tr7F7BaRdLaITJj0qZvhc/UXFTxsgWjtdvMQ83wfT4fqNULUfjq4FqULM1Zk6xD+ldqDhi80i9ku7GuRqYdTSt732pKgIjlwGpz8X5z36TgjKBN94UfWz9EBcjrguUrmYF8z/i3ANvfx1kWeYv1nk9kWMxd5RQZQuikj3SBqMDUwInYBCqiBIG4TR3O+c6KZwI8QtBH8XfxqNjWQHZdPQ3UCxvhiNQoOPxoczzWccog/EnN62ym0sTFjIuJBx/Hj+R0C0310WdRl3/3A31w65lnpjPSX6EjYUb+CyqMvQyDW09LTwwZkPmBIxxREWD0LcvDj+RQ7UHCAnPIe27jaUMiW1XbWcaDyBvkfPzJiZKKVK3jv9HjkROeiUOqQSKben3463ynvAx6Pb2s2B2gO8c+odzDYzCxMX4qH0IM4zjtvSbxMVTJUn+2v3Y7QahdgNHs3p5tOO1thh/sNo6m6iwdhAtaGaUPdQxgaPxVvjTYm+hA/PfchQ36HcmHIjpfpSui3dPHGw3+0zShfFuOBxdFm6CHAN4I/H/siMyBmMDx1PeXs5O6p2EOgayNzYudycejN7a/YyN24uCqnC0UYK0NLTwtnmswzxHMLE0IlE6aJYlraMio4KtpRv4ba020j3T8faa+XRfY9yrOEYABuKNzArZhYPjXjob2YS/l9p6Gqg3dTO3Zl38+f8P/Nl0Zek+aahU+qYHz+fg3UHSfNJ4/LIy2k3t1PQViDMdEInMsRzCN8Uf8NL41/i04JPae5u5rKoy1DJVIwJHsNnBZ8xJWwKrnJXXjvxGjck34BWqR2UkwiidTHAJYDVZ1bz/JjnuT7hembFzOJU0ym2V253xIi4KlwxWoxE6CLwVHniqhDmPiAEwyvHX+H2obdjs9so7yjnj0f/yK1DbyXeK94RBdFHul86H537iEZjI7cPvZ33z75PRXvFIOHXY+3hvdPvDajElXWUcbzh+C8KvwZjg0P09WHptWCz2wjSBjE2eCzDA4bzfcX3jrgQs8180RxJJOJ492Xex+7q3XioPMjwy+D9s+/zwrgXfsW7/O+npbuFMn0ZBouBms4adEodiT6Jv8p0KM4zblBY/MLEhf8z1T5wCj8nTpw4cfLfiEQCWUugaJvIzUudJypx+ioRgeB6kRak2EtE/IJMJZw5e/Rw6nNhCAMQkCqqe43nhOjrw94LnfVCcGn9xGvsf7V/Hf7J0F4LujCRBdhRLQSpTAUqlXAFPbZWzNm1lcGPP4mXKcuhcj94hgOS/krihXTUiHbMzMVw6AKjme42UdW0mmHWGiFc606JGcDEK8Q57HhCrDVqEsx5H058IgRmzBQhgH1iIGYqqHUcaDzGgz8+SLu5nYezHkYqkfLRuY8Y4jmEGI8Y3JXu+Ln60WHuQC6VU2OoIdU3le/Kv+P9POGOKUHCoyMf5bXc1xgbMnbQqRgtRlp6WpBL5CxLW0avvReDxUC1QYhdrVKLQqIgwTuBudK5dFu7+aLwC4xWI29NfosHfnxgwPFaeloo1Zc63D8nhkzEYDEMMJx55fgrLB+1nJaeFhGe7ZPEqgmrcFW4YjAb6DR30mJsAYk4XkFrARNCJ9Bh6qCyoxJXb1dCtCFUdlQyzH8YVZ1VvHv6XQBuSrmJT/I/4bGRj3HecB6A0vZSR3Zbr70Xu91OkncSG0s2OoTZecN5TjadZHzIeDGnKFM5IjPK2su4KuYq/nTuTzwy4hFaeloobCvEaBU5gACnmk5xoPYAq6euFgHY2Pmh+odB17tUX8oDwx/gh+ofeGCvuHYZfhm8PfltKjoqWLZzGYuSFjlEXx8bSzYyP2H+oFy1fyatPa18mPchQdogNpdtduQBHqo7RH1XPRNCJ/BhnnBaXZy8mFGBo/i65Gt0Kh0xHjGOWbytVVuZFzuPe4fdS15rHiqZCoPJwKMjH2VD0QbWF69nTtwc5BI5cZ5xnGs9h0qmYkLoBKJ10fTSi1qmpsPUQZWhik5rJy8cfYHHRjzG0fqjA7Ijb067mdWnVzMnbg4vj3+Z548+P+i8SvQlhGhDqDJUYbVb8VH74Ofix6yYWXxd+jW99l5GBo5EI9fQaBSV/o3FG5kcJsQxZgAAIABJREFUNvmiLcc91p6LitXaztpB2/pQy9W4K90HOWeGu4dzvOE4Y4LGsPLYSkcVa0bkDHZU7eCREY/w+P7Hqe2qRSPXsCxtGWeaz7Ctchv3DLuHCPcIzjafZV/NPm4fevtv0mmzXF/OiiMrSPdL58fqH0nxTaGyvZJNpZtYPnr5RXMLLyTaI5q1l6zl43MfU6ovZVbsLKaET/mHDIt+qziFnxMnTpw4+e+ip0O0LMo0IqC8fJ8wdZGpRCUscpzIz5v5mghSN7ZC9CTIWCjaN2f8UVTrmov6RR+IecGqg0IAuvoOFGJuAeAeJDIBm4pEGLtaJ1pClW6gchOGLq5+wjlz5C1Qdwa6GsEjFLJugvjL+2cOg4aCsU2Iyl3PQNq1EDFWmK3IVXD8T6L6l3q1yAbs0cOkx6C7Vby2b7zI8Ru6QAhfVx8xf2g2ijbWb24V5jQAZbvE3GDGQnG+lQfgkufALwm0/lRj5t6t99Jp6USChC6LCHB+MOtB7NgpaivCU+0pKl+7biPaI5rHsx6nsrOSU839GW527Gwo2sD8hPkEuAawrmjdgKrfzOiZfFn0JcX6YnZV73JsnzdkHgGuAUR7RKOJ0fDo/kfptnbjofLglrRbaO1u5VzLOcwXivGf6LZ2k+idyLmWcwRqAx0GGn302nup6axhQcIC/Fz86DR30mPrwY4dL5UXZ5rPCCt/l0A+OvcRxxuPE+YWJpxFT71Dp6UTfxd/nhz9JFKJlH01+7gt/TYsvRaidFEEugTy1sm3mBo+dcBsmEqmIkIXwZG6I0wInTCgGgfCREKr1PLn/D8zNXzqgEB4gCdGPsHKoyt5buxzWGwWbtp+04DHO8wdHGs4Ro+th8K2QmI9Ygddm5zwHApaCgaYaOQ25tJl6WLl0ZXiPft5luNP7+PFWt7+mRS2FrKjagc3p948KAS+oqMCtUxUG212G2vOrCHGIwZvtTcJXgkOAQzi/f286HM8NZ6k+6bTa+9FLVWzrnCdw+Qn1TeVEG0ISpkSk8XEaxNfY/WZ1WytEDO+Qa5BzI+fz6TQSRgtRorbillXtI67M+6mvKOclp4Woj2iwQ4TwyYikUjIa8kjxiNm0Pvqq/Glraff6MlLI6rCSd5JzB0yl0ZjI+uL1vNh3oeOfbosXWT6ZRKkDcJutyO5YDbYQ+3BVbFX8fqJ1we8zlD/ob94bYO1wfwh6w88su8Rx7ZxweM4UHuAb8u+JdM/kzcnv0mTsQkPlQeeKk/8Xf3x0fjw6sRXHcJvfeF6/LX+3Jh8I+eazzEmZAzTI6eL/EH3sN+kGPq2/FuGeA5Bp9ARoYtge8V2ErwTmBM3h1J96d8UfiBaz58d8yxmmxmXvg6S/yGcws+JEydOnPz30FYF3/8BCn9qnRpyGeQ8LWbgtj0KU58W1bn1i4QIu2oNYBdzb1sfgXEPCKOTyY/3xzlcSMWPIjJh2nOw/zUhBgPTIOsWOPwW1J8Rrxc6HMzdol2zvVpU/n54DuZ9JCIVSnZB+GioyRXCLG0BFG0WmYIgsvxcvODAq2LWsLVUxDCAaMvMeUa0pnbWC0OY0CwheANSwCNCCMGcZ4Vjp6ldVCL3vgTnvhHZhT8PtdZXigph8hxwDxEi2ScOpFIa64/TaekEhANmfms+c+LmYOm18OLRFx3tYCMDRvKH4X8g3D2cd8++y/CA4YwNHsu8IfPEzJzSnf01+3n71NtolVoeHfEoBpOBE40nGBk8kvMd5/FQDTawCHYN5rERj1GsL+atU285RIfepGfNmTW8MPYFlh9czhUxV/BZQb+lv0auwdJrIdM/k3Mt52g3teOr8XWcSx8+Gh82nt9IS08Lid6JDkF3W/ptNHc34+/ij5vSjUlhkzD3mhkXMo5Xjr/iMLVoMDbw5MEnWTFmBd22bt44+QYg5uSeHP0kK4+sxGA2cMfQO9hSvoUAlwBmx82my9xFsb6YrICsi36UpUip6BC5aH3IpXLMvWaWH1zOs2OepbW7FZVchVKmpNs60Hm2L7j9xuQbqeus4/qE6/m84HOsdivjgscRrYseZFQCwtiljzZTGyFuIY6KJYj4i380hP3XUtNZA0CEe8Sgx2QSmciwvIDW7lbmDZnH9ortaOSaQc9xkbvw5MEnqeuqY3HyYpq7mx2PVXZUkuGbwdm2s+Q25eKqdB1Q5aztqiW/NZ9ZMbOo7qxmSvgUNpVt4tuyb8nyzyLVNxWtQsuW8i0crj3MdYnX8dLxl3h1wqvsOb/H8XkLdg1GI9c4zHaG+Q9zuH3q1Dp0ah15zXkcrDvoeG2FVMFjIx9jf+1+Pjj3AVPDp3JF9BUDrv/MqJm0dLewrmgdrgpX7s64mzTftL96fXPCcwhyDaK4rRiFTIFOqXPEiRgtRvw1/rjKXem19+Lr4kugNpAt5Vt4aO9DjkrgnNg55DXnkd+aLyJamk/x0fSPfrNtj2abmQO1B7hmyDX8pfQvZPpniutoh4r2Cob6/bJY/jlyqfw3YTbzr+B/86ycOHHixMn/JiXbheiTSGDU7UJcNRcJg5cRtwjHzV3PiH0762HjEoieIgLaoycIgxdTh2iDTJ4tZt4uJChDtE0WbRPHaysTFbfjH0LSVaJd1MVHhMGX7gL/RJAqxXrkKvHcmmMQNExEJHhFivw+W7doQQ0fDfWnRNXQ96cQZM9wkTHYR68VjqwW84a5YoaIYYuhYi8kzRZtpQEpoiKp1oFvLNisQvQB/Ez4AKDQYO+10uMVgTwoA4Wq337fU+2JUqrE3Gum09yJu8qdFJ8U3jz5pkP0ARyqP8SsuFmcajzFZVGXoVVoKWwt5PZdt+Ol9mJ27GxWn1kNQFN3Ew/te4gXx73IqOBR7KzaybiQcdwceDOnd512tDZGuEeQ7pdOb28vXmqvQZWm1p5WmnqasNltdJg6uDH5Rg7VHcLf1Z+ZUTP5+NzHeGvErN7Oqp08MuIRnjj4hOPmNdI9kmpDtSMyYe/5vVyXcB3vnn6Xd06/wx+G/wFLr4X3Tr9HQVsBo4NG46vxHeRkWNdVR7up3TGbCKIa9fqJ13lj8hvsr9lPglcCEiScN5zngR8fwGa3iWP12rg08lI2l292PDc7KJu8ljwSPBPwUnnhrfYmSBvEzKiZNBmbyInIwWgx8uP5H0n3S2dR0iLePtXf6hvmFoa32psA1wC+LPqSW9NvpbitmBtTbiTeKx61TI232puswKxBsRt9DpkAG4o28Pv031PdIa7RhNAJXBF9xf8pnuFvUWOowWA2kOiVSG1XLTnhOWyr3OZ4fG7cXPZUD3RL9VB7sK5gHQuSFtBmamN90XqkEilnms/gKndFJpU5BO0HZz/g1vRbHY6z8Z7x1Bvree7IcwS4Bgxo3+zjbMtZJodNpsPcgbvSXVS5Ws8xKWQSbaY2Htz7ICqZillxs5BL5HioPJBKpSxKWoTVbkWCBIVUgQQJ92feT6+9l5zwnEEmOQneCazJWcPaM2up6azhrmF3seLQCoeT5Hun3yOvOY+Xxr+EVqkFIFAbyH3D72NB4gLh9uo62CDp5/Tae9lZtZMDtQe4MuZKjjccx13pzorRK/B29eaPx//I4frDxHnEcVXsVUTronnx6IsDTEzWF6/nvsz7yG3MRSaV8ejIR3+zog9AKVMyMXQiANnB2aw+vdohyl3kLqwct/I/ubzfDE7h58SJEydOfru010D7eeFA6R0tIg8A0q8Xs2rt1dBSKgRhU4Ewa9F4ijk3twBRbXMPFGLv6BrhYDn5cSEW3QJFWHrZD+KYQRnC+KTxnBBopbuhvQrkGogYDTuf6l9XylyY8DDkfwMJV4iZwMlPgMJVVNOKtgrzle2PgX+KqK6d2yjm8OJmQEjmT2HunmJ28Oe0lQshCWJNURNAFywqieMfEKHvPkPA66fsq9oLoiiKtopQ+WPvOzZZJzzMpt52nvjxOVaOW8nE0IkO845w93AeH/U4Txx4gpaeFgJdAtHINY6qzIUYzAb0Zj1fHf+Km1JucrRWjggcMeDmvY9zreeQImWY/zCePvQ0t6Tdwh/H/5GKjgo0cg2d5k6+L/+eGI8YOiwirPvCm083hRtl+jIWJC7gtdzXkEvlpPulE6uL5auir1icvJhjDceYETmDaI9oitqKeGvyW5Try9EqtZToS/g4/+P+9VsMjlY6a68VlUzF26fedpizbCnfQopPyqDz0Kl09DLY2a/B2EBJWwkR7hEUtRVR2l7Kt2XfcnnU5Qz1G0pBWwF6s55ZsbNI80ujvL0cD5UH9V31HKo7xENZD2EwGbg/837OG87TaGxkQ/EG7Njx1fgyLXIaxfpi4nRx3JlxJ6X6Unw1vkglUt48+Sa3pt/K6abTeCo9WV+8nsdHPI5SpmRvzV5yG3O5N/NeTjedJrcxF4BJoZNo6W5hdsxsNpRswGq3svr0al4e/zKeSk/iPOII1AYOOs9/Jn3tjn/I+gN37rqTiWETuX3o7RgtRod47mvDBLg08lL8NH4cbTyKVCLl+sTr8VZ7Y+218vTop5FKpDx7+FnH/nbsmHtFW/CEkAkkeiXySYHI7Ww2NhOiDQEg1iMWXxdf4WbqP5x2Uzt1nXXY7DY+L/ycRO9EWnpaBmT7vXnyTZ4a/RSzYmbxau6rTI+czrsn33UEwY8PGY9KpiLTP5Mgt8GRC1KJ+F1I9knGbDNzpvnMoPiA/bX7qTZUk+Cd4NimkCoIcQv51de4vKOcTws+5d5h9/LSsZcc61uRvYKXjr5Esb4YEL+f1bnVLEpexPiQ8YOC1WUSGUtTl9Le006ULuoXX6+2s5by9nLUMjXRHtH/sYiQ6RHTKdGXcKzh2IDKv9FqZM/5PUwInfAfWddvCafwc+LEiRMnv02qj8AX14vZObkKpq2EIZeK+IOkq6ClWLhq9rSLn8NHw84nYeLDkLdRVOn6uOIt8d/hS4Qgaj8vWh/VHjDhQZHB11oq/pXugozfQdKVYqbObofv7h+4tjNfwuVvCPMU/0SQyeHwO6JNc9JjIFcKA5bWUrjsVfjm92L2DqAhT6xVFwozXwXDYLt34i8DXQhMex6QwF9uE3OJvgnCwdQzsl/0gYiIGHIpFG6GqkPCBfSS5+lRu3FeLuXlmp3sLRE5bi8cfQGb3cbY4LHoVDqK9cUUthZyZ8aduMhdiPWIRSPTkB2czb6afQOWFawNpr6rnmmR0yhoK3Bs7zB14KHyoJLKAftLkJDbkMuMqBmEuIWwqXQTnkpPqg3VfFH4hWM/b7U3CxMXsjhpMR/kfUCvvReFVMHDIx7my6IvqTJU8buk3+Gh8nBEMCT4JFCuL8doMRLiFsLbJ99mWfoyeqw9VHdWMzpoNF8WfTnIil3yUx9hoGsgKpnKIfr62FK+haWpSx25hQqpgjuH3kldZx0SJI6baIBhfsOQSCS8e+ZdLou6DIVEwWMjHqO2q5YnDz3p2C/OM4403zTK9GUMDxzO6KDRROuiqeio4C+lf2GY3zB8XHwcRjUgYgYeGfEI75x8h3sz76XWINxK23rauDL6Sm5KvYk1p9fQY+vBV+PLosRFBGmD+KLwC5J8kpgQMoFmYzOeak9uSbsFCRKONxznpeMvsXrqasaEjKHD1IG/qz97qvdg7jXzReEXZAVm4an2pL6rntrOWiQSCcGuwfi5DqxeGUwG2s3teKg8HNWpX4Oviy96kx6zzYxCpmB75Xa2V27H38WfcPdwnj/yPHOHzEUj0yCTyjhcd5iG7gYUUgVXxV3FHbvvcLwH+2r38cDwBwa4MMqlcrL8sxgybghbK7fS3NOMVqlFLpUzP34+kbpI3p78Nla7lQ1FG7gu4TrRLtx6jmkR08hvySc5I5lg12BeO/naoPWfbDpJtC6aEn0JW8q3cPvQ2+mx9aCUKglwCRCVwrBJf/UaqGQqVDIVCqli0GNSiRSFVEGvvZcOUwcuCheUMuWvvr4AXeYuMvwy2HN+z4DPKxIcoq8Pg8WA2WZ2COI+FFIFHeYO9lbv5bHRj1200njecJ7TTaepMlRhs9v4NP9TUn1TuSnlJlp6WgjVhhLlEfV3r/8fJdQ9FE+VJ18VfzXosRrD4C+y/n9Etnz58v/0Gv4pvPfee8uXLl36n16GEydOnDj5tXQ29oshpevAx7qa4dOr++MNem1Q9L0wSQkdIdwsv/6ptdPeK6p0Aali/8Sr+l03+5DKwDtGGK0Ufie2NZ6DtGtExa9yvxBV3tEir88tSATA734WApJFWPzPCUyD9PmQ+yfh2mlsFmYufgkQkAZmg3i97rb+Nsw+2quFuNv6EAxdCBFjoDZXzObF5oi5v7ZyUT3c+qCoKPaJSl2wMHeRXfDdrVwFIcPBK0K0vUZOgPgZbJd2s+TQE1R19d/0jAwcSYxHDN3WbiQSCYu/X8yh+kM0GBuI0EVQZahCpVCR5J1Ea08rNZ01eKo8uTfzXkJdQzFYDVh6LYS5hTkCzGs7a1mQuIBDdYccN5ream9SfVP5tuxbRgeNprK9EmuvlQmhE3j9xOsDKmjd1m7S/dLZXb2beUPmkeGfwbXx1/Jq7qvcmnYrVYYqNpVtorm7mRTfFGQSGSqpiiC3ILot3ZxsOsmi5EVk+mVisVtYdXwVl0dfjo+LD8cbjjteJ8A1gHD3cGy9NubFzaO1p5XD9YcHvDWt3a3cknYLl0ddTrBbMDOjZ7KucB0SJMyLn8fpptP02HpI801jcvhkVuWuYnLYZAxmA3bsBGgDeOPkGwMEZ0tPCxNCJvCXsr9wrOEYBrOBVN9UilqLGOo/lBhdDPtr9w9qQ7Tarbgp3chtyGV86HgO1x/m5rSbKW4r5ljDMa6MvZLsoGz21uwlMyATs82Mt4s3b5x8gyP1R5geMZ3PCj5jf+1+jjUco6azBn8Xf8aFjMNF4cLp5tNsLt9MmHsYMomMKeFTqOuq42DtQWq7asltzOXLoi9xVbiiVWrRqXQAnGk6wx/2/oGXj7/MicYTxHvF/+owb3eVO+Hu4ZxoOEG6XzonGk8AMC1iGlKJlOMNxznecJxjDcc4Wn+U2q5a5sTOYW7cXL6r+I6itqIBx5NKpIS5hVFlqEKr0HLPsHvYUbUDU6+JWM9Y3jv9HsMDhjPMfxhquZo95/fw9qm32Vezj5nRM9lzfg9GixE/Fz+81F6Ud5TjqfbEV+1Lkb6Iyo6BX2aMDhpNmFsY26u209bTxuH6w471LkpexJWxV+Kucv+r16BEX8Kx+mO4yl2pNlQPyPq7LuE6UnxTWHt6LSuPruRM8xnC3ML+rrB0mVTGycaTtJvbB+TtTQmbwo/nfxz0ZcjY4LGMChrF8Ybj6E16vNXerBizghEBI5gXP++iM5/l7eUs3b6UjSUbOVp/lPzWfH6f9ns2l20mwTuBV3Nf5cO8DwlzCyPOM26Aac2/EqVciVQiZXvl9gHb7xh6B7Geg02Q/hd58skn65YvX/7exR5zCj8nTpw4cfLvp+IAfDoP9r0sgs4DUsHjgpuLtgrY++Lg5yVcDr1mIZKqDw18rKtJzO35DBHZdhfSXAjTV4JCA/mbxDZrD5TuFGYn4x4Qs3j1Z+H0Z8J1c/8qwC6qaeZOIeD6UGoh+y4x0xc8TBi11P4kMFx8RPunRicqb11NUDGwcoZEIlw2C74VsQr7X4HkWeJ5AcnCfbSnA1Jmi5y92BwY+XvQeIvWVbeLBGxrdKKFNH2+qCi6eAmXQ7maDnMHepOem1NvJsQtRGSNtYtqWYpPCgWtBVwTfw2rjq+itaeVANcAfDW+RLhHcPWQqxkVNAq5VE6zqZnvyr8jwDWAVJ9UmrqbqDZUY8dOt7WbR0Y8QoBrAFkBWSR6J/Jh3ofY7DbGBI9hU9kmlqYuxUPlwfaq7YNuPocHDGdb5TaONRxDK9fipfZiSvgUZDIZY4LHMDt2NpdEXEKHqYN9tftwV7rTaGxEo9AwPXI67gp32i3teKm9yA7Oxmq34ufiR3ZQNm5KN6ZHTmdB4gJ0Sh1Tw6dS0VEBiJvhBO8E2k3ttPa0sjBpIe5Kd/bW7CXOKw6dUkeLqQWNQsOn+Z8yM3om8+PnU9NZw+eFn2PptZDXksfk8Mlk+meikCn4rvw7x3l5qjyJ9Ywl2iPaITIDtYGU6ktJ9kkm3D0cqUTqiJO4kFGBoyjWF3O+8zwLEhYQ5xnHS8deoqS9hAZjA/tr9xPtEY0ECWqFmmTvZFafWT3gZv+6hOsoby9Hb9IT5xnH79N+z/qS9fi7+NPc3Uy7uZ2DtQeZHD6Zlp4Wnjr4FPtq97Hn/B4hyH3T+SDvA4b6DyVKF0VtZy03bL2BSoMQRHVddeyt2cv0iOm4Kn72Bc4vEKmLxM/VjwCXAIYHDhfvWVA2Wyu2Mi1y2gCxviBxAQUtBbip3KjsqBxUsYrSRZHpn8mCxAWMCBjB1yVfs692HycaTxCqDaXOWEdRWxGJ3okUtRWxs2onIIK5D9QeYEHiAj7M+5DrE66n09xJlC4KpURJgb6AUPdQjtYfdcx8eqo8mRQ+iVNNp4jxHOjqeWPKjcyInIFSpqS6o5rdVbvZWrkVq82Kp9oTlUy0buc25PK773/HlvItfF36NVcPuZppEdMIdgtmcdJicsJzeObwM3xb/i2dlk5K20vFjGzwOLw0Xr/q+mqVWkLdQnFVuLK/dr9je2NXI3OGzOFI/RHHtmkR08gJzyHFN4XpkdO5NOpSFiQuINk3GQ+1xy/mOW4p28J3Ff2fc0uvheygbOK84thfs5+h/kPJDsrmzVNvkhORc1Fjp38Vvi6+BGuDyW/JRyPXcM+we5gYNvFfnk35W+GvCT9nq6cTJ06cOPn30lYJX8zvF1L6SvjiOli6RxidWE0iHsE9WOTY9eEVBQ1nhXtl9p2Dj+sRBqEjhZvnz+MYQrNE+2foCDFz13BGbLfbwS9RVMxaKyDvpxYhS5eoJAKc/kJk7p3dIILYfeJEWLuxRYSkSySiyjjkMuG2aemC6gMi/sHYKqInQjJFzEMfqdeIyuOo28V6pjwlKoaGWtj1lKhQjr1PuJi6+Yt5xF67EIUK1d+8xBabhf21+3nx6Is0dzdzScQlzIicQaJXIkcbjjry6lRSFSGeIdyXeR8bijZwV8ZdeKg82FS2iar2Ki6NvpTC1kLs2EnxTqGppwlXhSurT69mQ9EGnh/7PKODRmOwGGjtaWX1mdWEakPZUrHFcbMsk8jwUnvxxKgnUMlUhLuFc13CdQMs7YNcg9DINXiqPMkJz+GS8Euo667j8QOP02Xpwlvtzf3D7yfINYjd1bsJdwsnwDUAvUlPvbGek40nCXYLZu3ptVwdfzUmq4luWzcGswGlVImn2hNvtTf1XfX4anyp6awhQBuAWqamrrOOTSWbmBY5jduG3kZFewX1XfVE66Ix28zsadjDpZGXsvLIStL80mjoauBs81nH3Fwfec15hGhD6LZ0MyF0Anuq93BD8g302Hooay8DRHTFusJ1jAseh1wq55P8T6jprEEhVbBizAp2VO7AYDGgVWi5IvoKsgKzaOlpIck7CalEisFscMyv9bG5fDMjA0eikCpQy9UDZjO3VW5jQugElqYuxWa3IZPIOFR3iP01+0nyTqLN1Mb0iOl4xHtwsvEk31d8P6A1sKitiClhUzBajdQahHlKtaGaNlPbgDXUd9VzvvP8r65KSSQSR/UlvDscb7U3Ld0tXBZ9GRXtFbww9gVaTa24K91xV7rTY+3hwb0Pctewu9hasdXx2ZIg4bKoy9DINaw9u5by9nJGB40mwz+DtWfXiviNobfRZenCaDUOal0G0absKnel3dzOUwefIic8hyujr6S7tZt1Reu4Oe1mTDYTUomUSPdIAl0DGeE/AjeVG9MiplHbWUuoeyhJXkkoZUrqu+q5c/edDoG6hjU8kPkA1ydej9FqZFXuKoe5EcCq3FW8MuEVHsx6EICC1gIO1B4YsMbWnlZ+rPkRpUxJqHvor7rGCd4J+Ln44eviy2f5n+GicGFh0kISPBNI8EogryUPqURKUWsRS7Yt4d2p75IZkDkoRP6XKG0vHfBzpn8mJxpPsKNqByDMoCLcI7g06lLaTe2/6ph/C4vNQkVHBQazgRC3kEHmOX3oVDrmDZnHpLBJjnlZJwKn8HPixIkTJ/9e2qsHVs9A/KyvFDNz+14WFbZpz8HXy8T/SySizfGbZcIMxWoWrZstJeL5crVwvqw+IoxcLntFzPg1noPwbNHCuWelMHxJuxp650DtCUi8Ugi4gs1ipm7ELWJWr+Y4RE2Est2izXL7Y0KsZd8Jpi6QyKB0uziX0BFCkA6ZLip3NT9VK4KGwpQn4eAbMGQaRIwTlcygoWIuce9LIhdQqoCdz8CctWL2cNLjIsKh1yZC3yVS8S8oeWB750+0dbdRoi+hzdRGhFsEvq6+1BhquGNX/yzUxpKNrBy7kscPPE63tZvbht7GNyXfUKwvZlzIOC6NvJTpkdORSWV8lPcRd2TcQYm+hI/OfcRQv6FEukdSpC9ib81eR3tnS08LN22/ibcmv0VhWyEtxhayArOIcI9AKpXyXfl3BGuDWZi0EKlESre1mxJ9CUk+Sfwu6XfEe8Wzo3KHCIn3jKGyvZLHRz2O0WLkTMsZGrsbWZi40FFNXHV8FQ+NeAipREqQNggJEio6KpBL5eQ15yGXyvld0u948diLLEtfxkuHX3Jco+zgbOI84jCYDBS2FfL+2fdJ801Dp9KR6pPKkpQlvHfmPdyUbrgqXCnXl5Pim0JLTwvBbsFIJBLS/NLIb80n3Ted7ODsQcIvyiMKV4UrTd1NXBd/HeNDxvNZwWeO1sSDtQeZGDKRd6a8g8Qu4fVTrztEmqXXwvKDy3l69NPUdNbgo/FhVe4q/lzwZ1J8Urgr4y62V23HTzP4RlcpVWLttVKqLyXCLYJpEdNYV7TO8fjB2oMUtBbQ2tOK3qR3CECtXIvJZnK4UcqksgEQ2HcWAAAgAElEQVQxCH30iaw+UXexeT6ZRIZW8evn/C5EI9eQ4JWAl8aLqo4qvi75mvfzhDGRt9qbF8e9yJoza9CpdByrP8bz457nQI0QRjOjZuIid2HxtsWOuItvy75lXMg4rhlyDS4KF5YfXA7AYyMfI9QtlLyWvAGvH+AawI0pN2K1Wbkk4hIO1B4gyTuJVN9UPsn/hNdPvI5UIsVut3NHxh38WPMjS1OW4q3xZmzI2EHnU9RWNKgq+cbJN5gUPgmFVOH4EuBCLqzQqmQq5BL5AEddEGHue2v2Mt99/q++tt4aby6JuISJoRORIkX+098Pc6+ZN0++OWDfF4++yJqcNbip/raja6+91xFV0UdmQCbvnnp3wLaKjgouj778n+IG2mnu5NP8T3nr1FvY7Db8Xfx5deKrJPkk/eJzfDQ+/+fX/V/DKfycOHHixMm/F42XmFe70LpfKhPi5vP5kDBTzNnlfgTXfCrMUDzDRVultUfsf/ANyFoKqfNApRNi78h7EDu1f27Q1CHcMGtyhRmLVCZcPSUy2PsCZCwQFbqWItE+KleKAPSEmaIddOrTom2yvRq0AWDugtpT4BsHm+4QghHEjOCYe8DUKeb2YiaL16jNhbbzcNnLwiFUoRHi0GIUDqQSiTi2yQBXfwx9YcHho8COmHPU+ohzvwh6k54TDSc4XH+YL4u+ZFnaMnZU7eBcyzlGBo7k5rSbefdUv+NgbVctLT0tLE5azHun30Nv0gOwp3oPMboY0n3TsWHjzmF38u7pdznbfBaA3dW7xVyTNmyQAQRAVUcVKd4pTAyZSE1XDWabmVEBo5gbNxeNXMNn+Z+xrWobHeYOQFSMVo5dydTwqQRrgznZeBJrr5UM/wzMNjNNxiaiPaJZX7yeaoOY8fRz8eOaIdeQ15LH9xXfk+yTzEP7HnJUnmZEzqCiowI/Fz8mh03m1eOvMjJwJBHuEZxrOcf+mv1MCZ2CSqFiU+kmHhj+AAdqD9BkbMJkM6FWqHl85ON0mDswmA2MDh4tHEJPvcXs2Nl8U/oN5e3lgLixL2or4qroq9hYutGxvnTfdORSOe5yd443HMfPxW/QPNru87tJ9UvFV+PruL59dFm6yG/NRyFVsK5wHbNiZwmDD3MHq46vYknqEiw2C+5Kd8e1BLgy5krWnl3LXRl38fC+h5k7ZC5Twqawq3oXOqWOVN9UMgMy+VPen2jpacFT5cl9mfdR11VHib6EGkMN8xPm46USrbUXtqnKJDKUMiXjg8eT6JMIiNbKRUmLBlRsf5/2+4tm8v01bL02TjaepFRfikKqINgtmMqOygGCuqWnhc8LP2dBwgIMFgNVhiq+LP" id="197" name="Google Shape;197;p17"/>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8" name="Google Shape;198;p17"/>
          <p:cNvPicPr preferRelativeResize="0"/>
          <p:nvPr/>
        </p:nvPicPr>
        <p:blipFill rotWithShape="1">
          <a:blip r:embed="rId3">
            <a:alphaModFix/>
          </a:blip>
          <a:srcRect b="0" l="0" r="0" t="0"/>
          <a:stretch/>
        </p:blipFill>
        <p:spPr>
          <a:xfrm>
            <a:off x="431446" y="1430730"/>
            <a:ext cx="8220188" cy="4234913"/>
          </a:xfrm>
          <a:prstGeom prst="rect">
            <a:avLst/>
          </a:prstGeom>
          <a:noFill/>
          <a:ln>
            <a:noFill/>
          </a:ln>
        </p:spPr>
      </p:pic>
      <p:sp>
        <p:nvSpPr>
          <p:cNvPr id="199" name="Google Shape;199;p17"/>
          <p:cNvSpPr/>
          <p:nvPr/>
        </p:nvSpPr>
        <p:spPr>
          <a:xfrm>
            <a:off x="740539" y="6002512"/>
            <a:ext cx="75208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Times New Roman"/>
                <a:ea typeface="Times New Roman"/>
                <a:cs typeface="Times New Roman"/>
                <a:sym typeface="Times New Roman"/>
              </a:rPr>
              <a:t> The location of each apartment using latitude and longitude values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p:nvPr/>
        </p:nvSpPr>
        <p:spPr>
          <a:xfrm>
            <a:off x="611575" y="629183"/>
            <a:ext cx="10620103" cy="454355"/>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None/>
            </a:pPr>
            <a:r>
              <a:rPr b="1" lang="en-IN" sz="1600">
                <a:solidFill>
                  <a:srgbClr val="2E75B5"/>
                </a:solidFill>
                <a:latin typeface="Times New Roman"/>
                <a:ea typeface="Times New Roman"/>
                <a:cs typeface="Times New Roman"/>
                <a:sym typeface="Times New Roman"/>
              </a:rPr>
              <a:t>What is the distribution of the room type and its distribution over the location ?</a:t>
            </a:r>
            <a:endParaRPr sz="1600">
              <a:solidFill>
                <a:srgbClr val="2E75B5"/>
              </a:solidFill>
              <a:latin typeface="Times New Roman"/>
              <a:ea typeface="Times New Roman"/>
              <a:cs typeface="Times New Roman"/>
              <a:sym typeface="Times New Roman"/>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05" name="Google Shape;205;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06" name="Google Shape;206;p18"/>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8"/>
          <p:cNvSpPr/>
          <p:nvPr/>
        </p:nvSpPr>
        <p:spPr>
          <a:xfrm>
            <a:off x="680869" y="5001388"/>
            <a:ext cx="1058643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So we can notice the following</a:t>
            </a:r>
            <a:endParaRPr/>
          </a:p>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1) That maximum numbers of room are Entire home/Apartment and Private room there are only few shared rooms .</a:t>
            </a:r>
            <a:endParaRPr/>
          </a:p>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2)So mostly host prefer to give Entire home/ Apartment or Private Rooms rather than Shared rooms</a:t>
            </a:r>
            <a:endParaRPr/>
          </a:p>
        </p:txBody>
      </p:sp>
      <p:pic>
        <p:nvPicPr>
          <p:cNvPr id="208" name="Google Shape;208;p18"/>
          <p:cNvPicPr preferRelativeResize="0"/>
          <p:nvPr/>
        </p:nvPicPr>
        <p:blipFill rotWithShape="1">
          <a:blip r:embed="rId3">
            <a:alphaModFix/>
          </a:blip>
          <a:srcRect b="0" l="0" r="0" t="0"/>
          <a:stretch/>
        </p:blipFill>
        <p:spPr>
          <a:xfrm>
            <a:off x="5661212" y="1159442"/>
            <a:ext cx="6319880" cy="3524773"/>
          </a:xfrm>
          <a:prstGeom prst="rect">
            <a:avLst/>
          </a:prstGeom>
          <a:noFill/>
          <a:ln>
            <a:noFill/>
          </a:ln>
        </p:spPr>
      </p:pic>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09" name="Google Shape;209;p18"/>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0" name="Google Shape;210;p18"/>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1" name="Google Shape;211;p18"/>
          <p:cNvSpPr/>
          <p:nvPr/>
        </p:nvSpPr>
        <p:spPr>
          <a:xfrm>
            <a:off x="765175" y="4651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2" name="Google Shape;212;p18"/>
          <p:cNvSpPr/>
          <p:nvPr/>
        </p:nvSpPr>
        <p:spPr>
          <a:xfrm>
            <a:off x="917575" y="6175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3" name="Google Shape;213;p18"/>
          <p:cNvSpPr/>
          <p:nvPr/>
        </p:nvSpPr>
        <p:spPr>
          <a:xfrm>
            <a:off x="1069975" y="769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4" name="Google Shape;214;p18"/>
          <p:cNvSpPr/>
          <p:nvPr/>
        </p:nvSpPr>
        <p:spPr>
          <a:xfrm>
            <a:off x="1222375" y="922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5" name="Google Shape;215;p18"/>
          <p:cNvSpPr/>
          <p:nvPr/>
        </p:nvSpPr>
        <p:spPr>
          <a:xfrm>
            <a:off x="1374775" y="1074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6" name="Google Shape;216;p18"/>
          <p:cNvSpPr/>
          <p:nvPr/>
        </p:nvSpPr>
        <p:spPr>
          <a:xfrm>
            <a:off x="1527175" y="12271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8"/>
          <p:cNvSpPr/>
          <p:nvPr/>
        </p:nvSpPr>
        <p:spPr>
          <a:xfrm>
            <a:off x="0" y="0"/>
            <a:ext cx="12192000" cy="457200"/>
          </a:xfrm>
          <a:prstGeom prst="rect">
            <a:avLst/>
          </a:prstGeom>
          <a:solidFill>
            <a:srgbClr val="FFFFFF"/>
          </a:solid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212121"/>
              </a:buClr>
              <a:buSzPts val="1000"/>
              <a:buFont typeface="Arimo"/>
              <a:buNone/>
            </a:pPr>
            <a:r>
              <a:rPr b="0" i="0" lang="en-IN" sz="1000" u="none" cap="none" strike="noStrike">
                <a:solidFill>
                  <a:srgbClr val="212121"/>
                </a:solidFill>
                <a:latin typeface="Arimo"/>
                <a:ea typeface="Arimo"/>
                <a:cs typeface="Arimo"/>
                <a:sym typeface="Arimo"/>
              </a:rPr>
              <a:t>&gt;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12121"/>
              </a:buClr>
              <a:buSzPts val="1000"/>
              <a:buFont typeface="Roboto"/>
              <a:buNone/>
            </a:pPr>
            <a:r>
              <a:rPr b="0" i="0" lang="en-IN" sz="1000" u="none" cap="none" strike="noStrike">
                <a:solidFill>
                  <a:srgbClr val="212121"/>
                </a:solidFill>
                <a:latin typeface="Roboto"/>
                <a:ea typeface="Roboto"/>
                <a:cs typeface="Roboto"/>
                <a:sym typeface="Roboto"/>
              </a:rPr>
              <a:t>  </a:t>
            </a:r>
            <a:endParaRPr b="0" i="0" sz="1900" u="none" cap="none" strike="noStrike">
              <a:solidFill>
                <a:srgbClr val="212121"/>
              </a:solidFill>
              <a:latin typeface="Roboto"/>
              <a:ea typeface="Roboto"/>
              <a:cs typeface="Roboto"/>
              <a:sym typeface="Roboto"/>
            </a:endParaRPr>
          </a:p>
        </p:txBody>
      </p:sp>
      <p:sp>
        <p:nvSpPr>
          <p:cNvPr descr="data:image/png;base64,iVBORw0KGgoAAAANSUhEUgAAAfMAAAF1CAYAAAD85gOOAAAABHNCSVQICAgIfAhkiAAAAAlwSFlzAAALEgAACxIB0t1+/AAAADh0RVh0U29mdHdhcmUAbWF0cGxvdGxpYiB2ZXJzaW9uMy4yLjIsIGh0dHA6Ly9tYXRwbG90bGliLm9yZy+WH4yJAAAba0lEQVR4nO3de7BlZX3m8e9DNwiRICgtIVwEtTUhURGPgNHxHmyciRhFhDjS4xDbGUXJJKMBUzVQaoxmSq2QUlIYiFhxuMQb7QzStBQXdcLlNCAXkaFL7YEuhJZGITqi4G/+2Ktld+c053DO4ax+V38/VbvOXu9ae5/fphf7Oetd73pXqgpJktSuHfouQJIkzY1hLklS4wxzSZIaZ5hLktQ4w1ySpMYZ5pIkNW5x3wXM1p577lkHHHBA32VIkrQg1qxZ88OqWjLVumbD/IADDmBycrLvMiRJWhBJ1m1tnd3skiQ1zjCXJKlxhrkkSY0zzCVJapxhLklS4wxzSZIaZ5hLktQ4w1ySpMYZ5pIkNc4wlySpcYa5JEmNmzbMk+yX5LIk305yS5KTuvbTkqxPckP3eO3Ya05JsjbJbUleM9a+rGtbm+TksfYDk1zdtZ+fZKf5/qALIvExk4ckaV7N5Mj8IeDPquog4HDgXUkO6tZ9oqoO7h4XAXTrjgV+B1gGfCrJoiSLgE8CRwIHAceNvc9Hu/d6JnAfcMI8fT5JkgZv2jCvqruq6rru+QPArcA+j/KSo4DzqurBqvoesBY4tHusrarvVtXPgfOAo5IEeCXw+e715wCvn+0HkiRpe/OYzpknOQB4PnB113RikhuTnJ1kj65tH+COsZfd2bVtrf0pwI+q6qEt2iVJ0gzMOMyT7Ap8AfiTqrofOAN4BnAwcBfwscelws1rWJFkMsnkhg0bHu9fJ0lSE2YU5kl2ZBTkn6uqLwJU1d1V9XBV/RL4NKNudID1wH5jL9+3a9ta+73A7kkWb9H+r1TVmVU1UVUTS5YsmUnpkiQN3kxGswc4C7i1qj4+1r732GZ/CNzcPV8JHJvkCUkOBJYC1wDXAku7kes7MRokt7KqCrgMOLp7/XLgwrl9LEmSth+Lp9+EFwNvBW5KckPX9n5Go9EPBgr4PvAOgKq6JckFwLcZjYR/V1U9DJDkRGAVsAg4u6pu6d7vz4HzknwIuJ7RHw+SJGkGMjowbs/ExERNTk72XcbmvIZ6Zhrd5ySpT0nWVNXEVOucAU6SpMYZ5pIkNc4wlySpcYa5JEmNM8wlSWqcYS5JUuMMc0mSGmeYS5LUOMNckqTGGeaSJDXOMJckqXGGuSRJjTPMJUlqnGEuSVLjDHNJkhpnmEuS1DjDXJKkxhnmkiQ1zjCXJKlxhrkkSY0zzCVJapxhLklS4xb3XYCkrUv6rqANVX1XIPXLI3NJkhpnmEuS1DjDXJKkxhnmkiQ1zjCXJKlxhrkkSY0zzCVJapxhLklS4wxzSZIaZ5hLktQ4w1ySpMYZ5pIkNc4wlySpcYa5JEmNM8wlSWqcYS5JUuMMc0mSGmeYS5LUOMNckqTGTRvmSfZLclmSbye5JclJXfuTk6xOcnv3c4+uPUlOT7I2yY1JDhl7r+Xd9rcnWT7W/oIkN3WvOT1JHo8PK0nSEM3kyPwh4M+q6iDgcOBdSQ4CTgYuraqlwKXdMsCRwNLusQI4A0bhD5wKHAYcCpy66Q+Abpu3j71u2dw/miRJ24dpw7yq7qqq67rnDwC3AvsARwHndJudA7y+e34U8NkauQrYPcnewGuA1VW1saruA1YDy7p1u1XVVVVVwGfH3kuSJE3jMZ0zT3IA8HzgamCvqrqrW/UDYK/u+T7AHWMvu7Nre7T2O6dolyRJMzDjME+yK/AF4E+q6v7xdd0Rdc1zbVPVsCLJZJLJDRs2PN6/TpKkJswozJPsyCjIP1dVX+ya7+66yOl+3tO1rwf2G3v5vl3bo7XvO0X7v1JVZ1bVRFVNLFmyZCalS5I0eDMZzR7gLODWqvr42KqVwKYR6cuBC8faj+9GtR8O/Ljrjl8FHJFkj27g2xHAqm7d/UkO737X8WPvJUmSprF4Btu8GHgrcFOSG7q29wMfAS5IcgKwDjimW3cR8FpgLfBT4G0AVbUxyQeBa7vtPlBVG7vn7wQ+A+wCfLV7SJKkGcjodHd7JiYmanJysu8yNufl8TPT6D7XB3epmXGX0vYgyZqqmphqnTPASZLUOMNckqTGGeaSJDXOMJckqXGGuSRJjTPMJUlqnGEuSVLjDHNJkhpnmEuS1DjDXJKkxhnmkiQ1zjCXJKlxhrkkSY0zzCVJapxhLklS4wxzSZIaZ5hLktQ4w1ySpMYZ5pIkNc4wlySpcYa5JEmNM8wlSWqcYS5JUuMMc0mSGmeYS5LUOMNckqTGGeaSJDXOMJckqXGGuSRJjTPMJUlqnGEuSVLjDHNJkhpnmEuS1DjDXJKkxhnmkiQ1zjCXJKlxhrkkSY0zzCVJapxhLklS4wxzSZIaZ5hLktQ4w1ySpMZNG+ZJzk5yT5Kbx9pOS7I+yQ3d47Vj605JsjbJbUleM9a+rGtbm+TksfYDk1zdtZ+fZKf5/ICSJA3dTI7MPwMsm6L9E1V1cPe4CCDJQcCxwO90r/lUkkVJFgGfBI4EDgKO67YF+Gj3Xs8E7gNOmMsHkiRpezNtmFfVlcDGGb7fUcB5VfVgVX0PWAsc2j3WVtV3q+rnwHnAUUkCvBL4fPf6c4DXP8bPIEnSdm0u58xPTHJj1w2/R9e2D3DH2DZ3dm1ba38K8KOqemiLdkmSNEOzDfMzgGcABwN3AR+bt4oeRZIVSSaTTG7YsGEhfqUkSdu8WYV5Vd1dVQ9X1S+BTzPqRgdYD+w3tum+XdvW2u8Fdk+yeIv2rf3eM6tqoqomlixZMpvSJUkanFmFeZK9xxb/ENg00n0lcGySJyQ5EFgKXANcCyztRq7vxGiQ3MqqKuAy4Oju9cuBC2dTkyRJ26vF022Q5Fzg5cCeSe4ETgVenuRgoIDvA+8AqKpbklwAfBt4CHhXVT3cvc+JwCpgEXB2Vd3S/Yo/B85L8iHgeuCseft0kiRtBzI6OG7PxMRETU5O9l3G5pK+K2hDo/tcH9ylZsZdStuDJGuqamKqdc4AJ0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nGEuSVLjDHNJkho3bZgnOTvJPUluHmt7cpLVSW7vfu7RtSfJ6UnWJrkxySFjr1nebX97kuVj7S9IclP3mtOTZL4/pCRJQzaTI/PPAMu2aDsZuLSqlgKXdssARwJLu8cK4AwYhT9wKnAYcChw6qY/ALpt3j72ui1/lyRJehTThnlVXQls3KL5KOCc7vk5wOvH2j9bI1cBuyfZG3gNsLqqNlbVfcBqYFm3brequqqqCvjs2HtJkqQZmO05872q6q7u+Q+Avbrn+wB3jG13Z9f2aO13TtEuSZJmaM4D4Loj6pqHWqaVZEWSySSTGzZsWIhfKUnSNm+2YX5310VO9/Oern09sN/Ydvt2bY/Wvu8U7VOqqjOraqKqJpYsWTLL0iVJGpbZhvlKYNOI9OXAhWPtx3ej2g8Hftx1x68CjkiyRzfw7QhgVbfu/iSHd6PYjx97L0mSNAOLp9sgybnAy4E9k9zJaFT6R4ALkpwArAOO6Ta/CHgtsBb4KfA2gKramOSDwLXddh+oqk2D6t7JaMT8LsBXu4ckSZqhjE55t2diYqImJyf7LmNzXiI/M43uc31wl5oZdyltD5KsqaqJqdY5A5wkSY0zzCVJapxhLklS4wxzSZIaZ5hLktQ4w1ySpMYZ5pIkNc4wlySpcYa5JEmNM8wlSWqcYS5JUuMMc0mSGmeYS5LUOMNckqTGGeaSJDXOMJckqXGGuSRJjTPMJUlqnGEuSVLjDHNJkhpnmEuS1DjDXJKkxhnmkiQ1zjCXJKlxhrkkSY0zzCVJapxhLklS4wxzSZIaZ5hLktQ4w1ySpMYZ5pIkNc4wlySpcYa5JEmNM8wlSWqcYS5JUuMMc0mSGmeYS5LUOMNckqTGGeaSJDXOMJckqXGGuSRJjTPMJUlq3JzCPMn3k9yU5IYkk13bk5OsTnJ793OPrj1JTk+yNsmNSQ4Ze5/l3fa3J1k+t48kSdL2ZT6OzF9RVQdX1US3fDJwaVUtBS7tlgGOBJZ2jxXAGTAKf+BU4DDgUODUTX8ASJKk6T0e3exHAed0z88BXj/W/tkauQrYPcnewGuA1VW1saruA1YDyx6HuiRJGqS5hnkBlyRZk2RF17ZXVd3VPf8BsFf3fB/gjrHX3tm1ba1dkiTNwOI5vv4lVbU+yVOB1Um+M76yqipJzfF3/Er3B8MKgP3333++3laSpKbN6ci8qtZ3P+8BvsTonPfdXfc53c97us3XA/uNvXzfrm1r7VP9vjOraqKqJpYsWTKX0iVJGoxZh3mSJyb59U3PgSOAm4GVwKYR6cuBC7vnK4Hju1HthwM/7rrjVwFHJNmjG/h2RNcmSZJmYC7d7HsBX0qy6X3+R1VdnORa4IIkJwDrgGO67S8CXgusBX4KvA2gqjYm+SBwbbfdB6pq4xzqkiRpu5KqeTulvaAmJiZqcnKy7zI2N/rDRtNpdJ/rg7vUzLhLaXuQZM3YZeCbcQY4SZIaZ5hLktQ4w1ySpMYZ5pIkNc4wlySpcYa5JEmNM8wlSWqcYS5JUuMMc0mSGmeYS5LUOMNckqTGGeaSJDXOMJckqXGGuSRJjTPMJUlqnGEuSVLjDHNJkhpnmEuS1DjDXJKkxhnmkiQ1zjCXJKlxhrkkSY0zzCVJapxhLklS4wxzSZIaZ5hLktQ4w1ySpMYZ5pIkNc4wlySpcYa5JEmNM8wlSWqcYS5JUuMMc0mSGmeYS5LUuMV9FyBJWjiXX56+S2jCy19efZfwmHhkLklS4wxzSZIaZ5hLktQ4w1ySpMYZ5pIkNc4wlySpcYa5JEmN22bCPMmyJLclWZvk5L7rkSSpFdtEmCdZBHwSOBI4CDguyUH9ViVJUhu2iTAHDgXWVtV3q+rnwHnAUT3XJElSE7aVMN8HuGNs+c6uTZIkTaOpudmTrABWdIv/kuS2PutpxJ7AD/suYjNxbujGbXP7lLtU87a5fQq2yZ3qaVtbsa2E+Xpgv7Hlfbu2zVTVmcCZC1XUECSZrKqJvuvQcLhPab65T83dttLNfi2wNMmBSXYCjgVW9lyTJElN2CaOzKvqoSQnAquARcDZVXVLz2VJktSEbSLMAarqIuCivusYIE9LaL65T2m+uU/NUaraugG7JEna3LZyzlySJM2SYT4wSZ4wkzZJ0nBsM+fMNW/+GThkBm3SjCQ5EHg3cABj3xlV9bq+apK0OcN8IJL8BqNZ83ZJ8nwemfFgN+DXeitMQ/Bl4CzgK8Ave65FA5Dk3wEfZDQJymJG31dVVbv1WljDHAA3EEmWA/8BmAAmx1Y9AHymqr7YR11qX5Krq+qwvuvQcCRZC7wBuKkMoXlhmA9MkjdW1Rf6rkPDkeSPgKXAJcCDm9qr6rreilLTklwGvKqq7OmZJ3azD8/lSU4HXgIU8A3gA1V1b79lqWHPAd4KvJJHutmrW5Zm433ARUmuYPM/ED/eX0ltM8yH5zzgSuCN3fJbgPOBV/dWkVr3JuDp3e2Jpfnwl8C/ADsDO/VcyyDYzT4wSW6uqt/dou2mqnpOXzWpbUm+DKyoqnv6rkXDMNX3lObGI/PhuSTJscAF3fLRjOa8l2Zrd+A7Sa5l8y5RL03TbF2U5IiquqTvQobCI/OBSfIA8EQeObe5A/CT7rmXfugxS/Kyqdqr6oqFrkXDMPY99XPgF12z309zYJhLmlaSvYAXdovX2OUubVsM8wFKsgejS4l23tRWVVf2V5FaluQY4L8DlzOa3OPfAO+tqs/3WZfaluR1wEu7xcur6n/2WU/rDPOBSfLHwEnAvsANwOHAP1eVlxFpVpJ8C/j9TUfjSZYAX6uq5/VbmVqV5COMeno+1zUdB0xW1Sn9VdU2w3xgktzE6H+Sq6rq4CS/BXy4qt7Qc2lq1JZXQyTZAfiWV0hotpLcCBy8adKYJIuA66vquf1W1i5Hsw/Pz6rqZ0lI8oSq+k6SZ/ddlJp2cZJVwLnd8puBi3qsR8OwO7Cxe/6kPgsZAsN8eO5Msjujm2OsTnIfsK7nmtSwqnpvkjcwmlUQ4Myq+lKfNal5fwVc303rGkbnzk/ut6S22c0+YN0lRU8CLnb2Ls1FN5r9UEbTuDqaXXOWZG82v0LiB33W0zrDfCCSrGE0D/tXGY0M/VnPJWkgHM2ux8MWo9mvqKqv9FlP6wzzgUiymFE36DLgFcC9jGZ++2pV/Z8+a1PbHM2u+baV0ezXVtX7+6uqbYb5QCX5TUbBvgx4JqPR7e/styq1yNHsmm+OZp9/DoAbrh9V1dnA2d2X74v6LkjNcjS7Hg+OZp9HhvnAJPk94O+BXYH9kzwPeIdH5ZqNJAFOZ9Ql6mh2zZcP42j2eWU3+8AkuZrRndJWVtXzuzZvN6hZ8xa6mk9dT+HRwNdxNPu82aHvAjT/quqOLZoe7qUQDcV1SV44/WbS9Lrz5O+rqruqamX3MMjnyG724bmj62qvJDsymqf91p5rUtsOA96SZB2j2+mG0e0qHayk2fpakv8KnM8jt2imqjZu/SV6NHazD0ySPYG/AV7N6Ev3EuCkqrq318LUrCRPm6q9qpxZULOS5HtTNFdVPX3BixkIw1ySpMbZzT4wSQ4E3g0cwNi/b1W9rq+aJEmPL8N8eL4MnAV8Bfhlz7VIkhaA3ewDk+Tqqjqs7zo0LN1586VV9bUkuwCLq+qBvuuSNGKYD0ySPwKWMhr49uCm9qq6rrei1LQkbwdWAE+uqmckWQr8XVW9qufS1Jgkhzzaer+nZs9u9uF5DvBW4JU80s1e3bI0G+9idPvTqwGq6vYkT+23JDXqY93PnYEJ4FuMrrp5LjCJ007PmmE+PG8Cnu79yzWPHqyqn49mdv3VHfrs0tNjVlWvAEjyReCQqrqpW/5d4LQeS2ueM8ANz82MbmAgzZcrkrwf2CXJ7wP/xGiApTRbz94U5ABVdTPw2z3W0zzPmQ9MkssZdVldy+bnzL00TbPSzaV9AnAEoy7RVVX16X6rUsuSnMto5rd/7JreAuxaVcf1V1XbDPOBSfKyqdqr6oqFrkXDkOSkqvqb6dqkmUqyM/CfGd0tDeBK4Iyq+ll/VbXNMB+gJHux+d2I7umzHrUtyXVVdcgWbddvuiufNBvdJY77V9VtfdcyBJ4zH5gkxwDXMBoIdwxwdZKj+61KLUpyXJKvAAcmWTn2uAzwhhiatSSvA24ALu6WD06yst+q2uZo9uH5C+CFm47GkywBvgZ8vteq1KL/DdwF7MkjlxQBPADc2EtFGopTGV3ueDlAVd3QTUWtWTLMh2eHLbrV78UeGM1Cd1e0dXjtr+bfL6rqx5sud+x4zncODPPhuTjJKuDcbvnNwEU91qPGJTkc+FtGlw7tBCwCflJVu/VamFp2Szdb5aJuRsH3MOoJ0iw5AG6AkrwReHG3+PWq+lKf9ahtSSaBYxldXz4BHA88q6pO6bUwNSvJrzE6JXhE17QK+JCj2WfPMJf0qJJMVtVEkhur6rldm6PZNStJFgFf2zQbnOaH3ewDk+QNwEeBpzKa4CNA2SWqOfhpkp2AG5L8NaNBcY7D0KxU1cNJfpnkSVX1477rGQqPzAcmyVrgD6rq1r5r0TB0tz+9m9H58v8CPAn4VFWt7bUwNSvJhcDzgdWMZoIDoKre01tRjTPMBybJN6vqxdNvKc1M19vzv6rqwWk3lmYgyfKp2qvqnIWuZSgM84HovnABXgb8BvBlNp+b/Yt91KX2JfkHRrfQvRI4H7i4qh7qtypJ4wzzgei+cLemquo/LlgxGpwkOwJHMrrU8SXA6qr6436rUqu6y9H+CjiI0b3NAaiqp/dWVOMMc0kz0gX6MuBtwEuras+eS1KjknyD0SxwnwD+gNE+tUNV/bdeC2uYI1IlPaokRyb5DHA78Ebg7xmdypFma5equpTRAeW6qjoN+Lc919Q0L02TNJ3jGZ0rf4eD4DRPHkyyA3B7khOB9cCuPdfUNLvZJUkLKskLgVuB3YEPMrrc8a+r6qpeC2uYYT4w3b3MPwz8ZlUdmeQg4EVVdVbPpakxSb5RVS9J8gCb3wTDiYikbYxhPjBJvgr8A/AXVfW8JIuB66vqOT2XJkkAJHkW8F7gaYyd7q2qV/ZWVOM8Zz48e1bVBUlOAaiqh5I83HdRalM3j/YtVfVbfdeiQfkn4O+ATwN+P80Dw3x4fpLkKXTdot3tK53/WLPSzaN9W5L9q+r/9l2PBuOhqjqj7yKGxDAfnj8FVgLPSPJNYAlwdL8lqXF7MLr/9DVsPo/26/orSS1K8uTu6VeSvBP4EpvPVLmxl8IGwHPmA9J1ib4H+Fvg2YwGKt1WVb/otTA1LcnLpmqvqisWuha1Lcn3GPUaZorV5Qxws2eYD0ySa6rq0L7rUPuS7Az8J+CZwE3AWc7JLm2bDPOBSfIJYEdGk3yMd4le11tRalKS84FfAF9nNC/7uqo6qd+q1LLu+vI7quoH3fLxjGYVXAecZjf77BnmA5Pksimay0s+9FgluWnTJY3dJY7XVNUhPZelhiW5Dnh1VW1M8lLgPODdwMHAb1eV43tmyQFwA1NVr+i7Bg3Gr8ZadJc49lmLhmHR2NH3m4Ezq+oLwBeS3NBjXc0zzAciyb+vqn9M8qdTra+qjy90TWre85Lc3z0PsEu37Axwmq1FSRZ3Yy9eBawYW2cezYH/8Ybjid3PX59inedS9JhV1aK+a9DgnAtckeSHwP9jNB6DJM/E+TDmxHPmA5PkxVX1zenaJKkP3URWewOXVNVPurZnAbs6UHf2DPOBSXLdloOUpmqTJA2H3ewDkeRFwO8BS7Y4b74bYHepJA2YYT4cOwG7Mvo3HT9vfj9O5ypJg2Y3+8AkeVpVreu7DknSwvHIfHiekORM4AC8T7AkbRc8Mh+YJN9idJ/gNYzdJ7iq1vRWlCTpcWWYD0ySNVX1gr7rkCQtHMN8YJKcBtyD9wmWpO2GYT4w3f2Ct+R9giVpwAxzSZIat0PfBWh+JHnf2PM3bbHuwwtfkSRpoRjmw3Hs2PNTtli3bCELkSQtLMN8OLKV51MtS5IGxDAfjtrK86mWJUkD4gC4gUjyMPATRkfhuwA/3bQK2LmqduyrNknS48swlySpcXazS5LUOMNckqTGGeaSJDXOMJckqXGGuSRJjTPMJUlq3P8H9Ojn1ivcH2oAAAAASUVORK5CYII=" id="218" name="Google Shape;218;p18"/>
          <p:cNvSpPr/>
          <p:nvPr/>
        </p:nvSpPr>
        <p:spPr>
          <a:xfrm>
            <a:off x="34925"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4">
            <a:alphaModFix/>
          </a:blip>
          <a:srcRect b="0" l="0" r="0" t="0"/>
          <a:stretch/>
        </p:blipFill>
        <p:spPr>
          <a:xfrm>
            <a:off x="612775" y="1194611"/>
            <a:ext cx="5017505" cy="35247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p:nvPr/>
        </p:nvSpPr>
        <p:spPr>
          <a:xfrm>
            <a:off x="807530" y="567405"/>
            <a:ext cx="11075719" cy="929485"/>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None/>
            </a:pPr>
            <a:r>
              <a:rPr b="1" lang="en-IN" sz="1600">
                <a:solidFill>
                  <a:srgbClr val="2E75B5"/>
                </a:solidFill>
                <a:latin typeface="Times New Roman"/>
                <a:ea typeface="Times New Roman"/>
                <a:cs typeface="Times New Roman"/>
                <a:sym typeface="Times New Roman"/>
              </a:rPr>
              <a:t>How does the room type is distributed over Neighborhood Group are the ratios of respective room types more or less same over each neighborhood group ?</a:t>
            </a:r>
            <a:endParaRPr sz="1600">
              <a:solidFill>
                <a:srgbClr val="2E75B5"/>
              </a:solidFill>
              <a:latin typeface="Times New Roman"/>
              <a:ea typeface="Times New Roman"/>
              <a:cs typeface="Times New Roman"/>
              <a:sym typeface="Times New Roman"/>
            </a:endParaRPr>
          </a:p>
        </p:txBody>
      </p:sp>
      <p:pic>
        <p:nvPicPr>
          <p:cNvPr id="225" name="Google Shape;225;p19"/>
          <p:cNvPicPr preferRelativeResize="0"/>
          <p:nvPr/>
        </p:nvPicPr>
        <p:blipFill rotWithShape="1">
          <a:blip r:embed="rId3">
            <a:alphaModFix/>
          </a:blip>
          <a:srcRect b="0" l="0" r="0" t="0"/>
          <a:stretch/>
        </p:blipFill>
        <p:spPr>
          <a:xfrm>
            <a:off x="746975" y="1500239"/>
            <a:ext cx="7166088" cy="3693632"/>
          </a:xfrm>
          <a:prstGeom prst="rect">
            <a:avLst/>
          </a:prstGeom>
          <a:noFill/>
          <a:ln>
            <a:noFill/>
          </a:ln>
        </p:spPr>
      </p:pic>
      <p:sp>
        <p:nvSpPr>
          <p:cNvPr id="226" name="Google Shape;226;p19"/>
          <p:cNvSpPr/>
          <p:nvPr/>
        </p:nvSpPr>
        <p:spPr>
          <a:xfrm>
            <a:off x="0" y="0"/>
            <a:ext cx="11514138" cy="15875"/>
          </a:xfrm>
          <a:prstGeom prst="rect">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4425">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9"/>
          <p:cNvSpPr/>
          <p:nvPr/>
        </p:nvSpPr>
        <p:spPr>
          <a:xfrm>
            <a:off x="1388838" y="5534342"/>
            <a:ext cx="508184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21"/>
              </a:buClr>
              <a:buSzPts val="1600"/>
              <a:buFont typeface="Times New Roman"/>
              <a:buNone/>
            </a:pPr>
            <a:r>
              <a:rPr b="0" i="0" lang="en-IN" sz="1600" u="none" cap="none" strike="noStrike">
                <a:solidFill>
                  <a:srgbClr val="212121"/>
                </a:solidFill>
                <a:latin typeface="Times New Roman"/>
                <a:ea typeface="Times New Roman"/>
                <a:cs typeface="Times New Roman"/>
                <a:sym typeface="Times New Roman"/>
              </a:rPr>
              <a:t>This seems more or less same ratio in every neighbourhood</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92" name="Google Shape;92;p2"/>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p:nvPr/>
        </p:nvSpPr>
        <p:spPr>
          <a:xfrm>
            <a:off x="520175" y="789704"/>
            <a:ext cx="11770788" cy="615553"/>
          </a:xfrm>
          <a:prstGeom prst="rect">
            <a:avLst/>
          </a:prstGeom>
          <a:noFill/>
          <a:ln>
            <a:noFill/>
          </a:ln>
        </p:spPr>
        <p:txBody>
          <a:bodyPr anchorCtr="0" anchor="t" bIns="45700" lIns="91425" spcFirstLastPara="1" rIns="91425" wrap="square" tIns="45700">
            <a:spAutoFit/>
          </a:bodyPr>
          <a:lstStyle/>
          <a:p>
            <a:pPr indent="0" lvl="0" marL="0" marR="0" rtl="0" algn="l">
              <a:lnSpc>
                <a:spcPct val="170000"/>
              </a:lnSpc>
              <a:spcBef>
                <a:spcPts val="0"/>
              </a:spcBef>
              <a:spcAft>
                <a:spcPts val="0"/>
              </a:spcAft>
              <a:buNone/>
            </a:pPr>
            <a:r>
              <a:rPr b="1" lang="en-IN" sz="2000">
                <a:solidFill>
                  <a:srgbClr val="2E75B5"/>
                </a:solidFill>
                <a:latin typeface="Times New Roman"/>
                <a:ea typeface="Times New Roman"/>
                <a:cs typeface="Times New Roman"/>
                <a:sym typeface="Times New Roman"/>
              </a:rPr>
              <a:t>How the price column is distributed over room type and are there any Surprising items in price column ?</a:t>
            </a:r>
            <a:endParaRPr/>
          </a:p>
        </p:txBody>
      </p:sp>
      <p:pic>
        <p:nvPicPr>
          <p:cNvPr id="233" name="Google Shape;233;p20"/>
          <p:cNvPicPr preferRelativeResize="0"/>
          <p:nvPr/>
        </p:nvPicPr>
        <p:blipFill rotWithShape="1">
          <a:blip r:embed="rId3">
            <a:alphaModFix/>
          </a:blip>
          <a:srcRect b="0" l="0" r="0" t="0"/>
          <a:stretch/>
        </p:blipFill>
        <p:spPr>
          <a:xfrm>
            <a:off x="2610224" y="3237372"/>
            <a:ext cx="5200649" cy="2753208"/>
          </a:xfrm>
          <a:prstGeom prst="rect">
            <a:avLst/>
          </a:prstGeom>
          <a:noFill/>
          <a:ln>
            <a:noFill/>
          </a:ln>
        </p:spPr>
      </p:pic>
      <p:sp>
        <p:nvSpPr>
          <p:cNvPr id="234" name="Google Shape;234;p20"/>
          <p:cNvSpPr/>
          <p:nvPr/>
        </p:nvSpPr>
        <p:spPr>
          <a:xfrm>
            <a:off x="797410" y="1556785"/>
            <a:ext cx="11394589" cy="1002197"/>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There are many outliers for price  in each of the room type  category, so lets just why there is so high price or what else we can conclude for hosts having highest price for the rooms.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p:nvPr/>
        </p:nvSpPr>
        <p:spPr>
          <a:xfrm>
            <a:off x="700643" y="2826719"/>
            <a:ext cx="11128285" cy="3539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IN" sz="1600">
                <a:solidFill>
                  <a:schemeClr val="dk1"/>
                </a:solidFill>
                <a:latin typeface="Times New Roman"/>
                <a:ea typeface="Times New Roman"/>
                <a:cs typeface="Times New Roman"/>
                <a:sym typeface="Times New Roman"/>
              </a:rPr>
              <a:t>Clearly if i would have working in Airbnb I would have suggested the following</a:t>
            </a:r>
            <a:endParaRPr/>
          </a:p>
          <a:p>
            <a:pPr indent="0" lvl="0" marL="0" marR="0" rtl="0" algn="l">
              <a:lnSpc>
                <a:spcPct val="200000"/>
              </a:lnSpc>
              <a:spcBef>
                <a:spcPts val="0"/>
              </a:spcBef>
              <a:spcAft>
                <a:spcPts val="0"/>
              </a:spcAft>
              <a:buNone/>
            </a:pPr>
            <a:r>
              <a:rPr lang="en-IN" sz="1600">
                <a:solidFill>
                  <a:schemeClr val="dk1"/>
                </a:solidFill>
                <a:latin typeface="Times New Roman"/>
                <a:ea typeface="Times New Roman"/>
                <a:cs typeface="Times New Roman"/>
                <a:sym typeface="Times New Roman"/>
              </a:rPr>
              <a:t>1) Katharine and Erin have price so high and having no availability then what is the benefit of keeping too high price .</a:t>
            </a:r>
            <a:endParaRPr/>
          </a:p>
          <a:p>
            <a:pPr indent="0" lvl="0" marL="0" marR="0" rtl="0" algn="l">
              <a:lnSpc>
                <a:spcPct val="200000"/>
              </a:lnSpc>
              <a:spcBef>
                <a:spcPts val="0"/>
              </a:spcBef>
              <a:spcAft>
                <a:spcPts val="0"/>
              </a:spcAft>
              <a:buNone/>
            </a:pPr>
            <a:r>
              <a:rPr lang="en-IN" sz="1600">
                <a:solidFill>
                  <a:schemeClr val="dk1"/>
                </a:solidFill>
                <a:latin typeface="Times New Roman"/>
                <a:ea typeface="Times New Roman"/>
                <a:cs typeface="Times New Roman"/>
                <a:sym typeface="Times New Roman"/>
              </a:rPr>
              <a:t>2) The last review is also 2-3 years back (as the data was collected in 2019) which is also bad</a:t>
            </a:r>
            <a:endParaRPr/>
          </a:p>
          <a:p>
            <a:pPr indent="0" lvl="0" marL="0" marR="0" rtl="0" algn="l">
              <a:lnSpc>
                <a:spcPct val="200000"/>
              </a:lnSpc>
              <a:spcBef>
                <a:spcPts val="0"/>
              </a:spcBef>
              <a:spcAft>
                <a:spcPts val="0"/>
              </a:spcAft>
              <a:buNone/>
            </a:pPr>
            <a:r>
              <a:rPr lang="en-IN" sz="1600">
                <a:solidFill>
                  <a:schemeClr val="dk1"/>
                </a:solidFill>
                <a:latin typeface="Times New Roman"/>
                <a:ea typeface="Times New Roman"/>
                <a:cs typeface="Times New Roman"/>
                <a:sym typeface="Times New Roman"/>
              </a:rPr>
              <a:t>3) The review may be low as there may be very few people who is staying in Katharine, Erin and jelena apartment so might have less reviews per month</a:t>
            </a:r>
            <a:endParaRPr/>
          </a:p>
          <a:p>
            <a:pPr indent="0" lvl="0" marL="0" marR="0" rtl="0" algn="l">
              <a:lnSpc>
                <a:spcPct val="200000"/>
              </a:lnSpc>
              <a:spcBef>
                <a:spcPts val="0"/>
              </a:spcBef>
              <a:spcAft>
                <a:spcPts val="0"/>
              </a:spcAft>
              <a:buNone/>
            </a:pPr>
            <a:r>
              <a:rPr lang="en-IN" sz="1600">
                <a:solidFill>
                  <a:schemeClr val="dk1"/>
                </a:solidFill>
                <a:latin typeface="Times New Roman"/>
                <a:ea typeface="Times New Roman"/>
                <a:cs typeface="Times New Roman"/>
                <a:sym typeface="Times New Roman"/>
              </a:rPr>
              <a:t>4) I would have suggested to keep moderate(average) price so that more people would visit and stay in her apartment , it would also increase her reviews per month</a:t>
            </a:r>
            <a:endParaRPr/>
          </a:p>
        </p:txBody>
      </p:sp>
      <p:graphicFrame>
        <p:nvGraphicFramePr>
          <p:cNvPr id="240" name="Google Shape;240;p21"/>
          <p:cNvGraphicFramePr/>
          <p:nvPr/>
        </p:nvGraphicFramePr>
        <p:xfrm>
          <a:off x="931440" y="784780"/>
          <a:ext cx="3000000" cy="3000000"/>
        </p:xfrm>
        <a:graphic>
          <a:graphicData uri="http://schemas.openxmlformats.org/drawingml/2006/table">
            <a:tbl>
              <a:tblPr>
                <a:noFill/>
                <a:tableStyleId>{1D215717-6A61-433F-946A-1F95FFDC63BA}</a:tableStyleId>
              </a:tblPr>
              <a:tblGrid>
                <a:gridCol w="1502225"/>
                <a:gridCol w="1995550"/>
                <a:gridCol w="1229075"/>
                <a:gridCol w="1711575"/>
                <a:gridCol w="1055075"/>
                <a:gridCol w="2426675"/>
              </a:tblGrid>
              <a:tr h="431675">
                <a:tc>
                  <a:txBody>
                    <a:bodyPr/>
                    <a:lstStyle/>
                    <a:p>
                      <a:pPr indent="0" lvl="0" marL="0" marR="0" rtl="0" algn="r">
                        <a:spcBef>
                          <a:spcPts val="0"/>
                        </a:spcBef>
                        <a:spcAft>
                          <a:spcPts val="0"/>
                        </a:spcAft>
                        <a:buNone/>
                      </a:pPr>
                      <a:r>
                        <a:rPr b="1" lang="en-IN" sz="1600">
                          <a:latin typeface="Times New Roman"/>
                          <a:ea typeface="Times New Roman"/>
                          <a:cs typeface="Times New Roman"/>
                          <a:sym typeface="Times New Roman"/>
                        </a:rPr>
                        <a:t>Host</a:t>
                      </a:r>
                      <a:r>
                        <a:rPr b="1" lang="en-IN" sz="1600">
                          <a:latin typeface="Times New Roman"/>
                          <a:ea typeface="Times New Roman"/>
                          <a:cs typeface="Times New Roman"/>
                          <a:sym typeface="Times New Roman"/>
                        </a:rPr>
                        <a:t> </a:t>
                      </a:r>
                      <a:r>
                        <a:rPr b="1" lang="en-IN" sz="1600">
                          <a:latin typeface="Times New Roman"/>
                          <a:ea typeface="Times New Roman"/>
                          <a:cs typeface="Times New Roman"/>
                          <a:sym typeface="Times New Roman"/>
                        </a:rPr>
                        <a:t>name</a:t>
                      </a:r>
                      <a:endParaRPr b="1" sz="16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1600">
                          <a:latin typeface="Times New Roman"/>
                          <a:ea typeface="Times New Roman"/>
                          <a:cs typeface="Times New Roman"/>
                          <a:sym typeface="Times New Roman"/>
                        </a:rPr>
                        <a:t>Reviews</a:t>
                      </a:r>
                      <a:r>
                        <a:rPr b="1" lang="en-IN" sz="1600">
                          <a:latin typeface="Times New Roman"/>
                          <a:ea typeface="Times New Roman"/>
                          <a:cs typeface="Times New Roman"/>
                          <a:sym typeface="Times New Roman"/>
                        </a:rPr>
                        <a:t> </a:t>
                      </a:r>
                      <a:r>
                        <a:rPr b="1" lang="en-IN" sz="1600">
                          <a:latin typeface="Times New Roman"/>
                          <a:ea typeface="Times New Roman"/>
                          <a:cs typeface="Times New Roman"/>
                          <a:sym typeface="Times New Roman"/>
                        </a:rPr>
                        <a:t>per</a:t>
                      </a:r>
                      <a:r>
                        <a:rPr b="1" lang="en-IN" sz="1600">
                          <a:latin typeface="Times New Roman"/>
                          <a:ea typeface="Times New Roman"/>
                          <a:cs typeface="Times New Roman"/>
                          <a:sym typeface="Times New Roman"/>
                        </a:rPr>
                        <a:t> </a:t>
                      </a:r>
                      <a:r>
                        <a:rPr b="1" lang="en-IN" sz="1600">
                          <a:latin typeface="Times New Roman"/>
                          <a:ea typeface="Times New Roman"/>
                          <a:cs typeface="Times New Roman"/>
                          <a:sym typeface="Times New Roman"/>
                        </a:rPr>
                        <a:t>month</a:t>
                      </a:r>
                      <a:endParaRPr b="1" sz="16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1600">
                          <a:latin typeface="Times New Roman"/>
                          <a:ea typeface="Times New Roman"/>
                          <a:cs typeface="Times New Roman"/>
                          <a:sym typeface="Times New Roman"/>
                        </a:rPr>
                        <a:t>Last</a:t>
                      </a:r>
                      <a:r>
                        <a:rPr b="1" lang="en-IN" sz="1600">
                          <a:latin typeface="Times New Roman"/>
                          <a:ea typeface="Times New Roman"/>
                          <a:cs typeface="Times New Roman"/>
                          <a:sym typeface="Times New Roman"/>
                        </a:rPr>
                        <a:t> </a:t>
                      </a:r>
                      <a:r>
                        <a:rPr b="1" lang="en-IN" sz="1600">
                          <a:latin typeface="Times New Roman"/>
                          <a:ea typeface="Times New Roman"/>
                          <a:cs typeface="Times New Roman"/>
                          <a:sym typeface="Times New Roman"/>
                        </a:rPr>
                        <a:t>review</a:t>
                      </a:r>
                      <a:endParaRPr b="1" sz="16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1600">
                          <a:latin typeface="Times New Roman"/>
                          <a:ea typeface="Times New Roman"/>
                          <a:cs typeface="Times New Roman"/>
                          <a:sym typeface="Times New Roman"/>
                        </a:rPr>
                        <a:t>Availability 365</a:t>
                      </a:r>
                      <a:endParaRPr b="1" sz="16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1600">
                          <a:latin typeface="Times New Roman"/>
                          <a:ea typeface="Times New Roman"/>
                          <a:cs typeface="Times New Roman"/>
                          <a:sym typeface="Times New Roman"/>
                        </a:rPr>
                        <a:t>price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IN" sz="1600">
                          <a:latin typeface="Times New Roman"/>
                          <a:ea typeface="Times New Roman"/>
                          <a:cs typeface="Times New Roman"/>
                          <a:sym typeface="Times New Roman"/>
                        </a:rPr>
                        <a:t>Neighbourhood</a:t>
                      </a:r>
                      <a:r>
                        <a:rPr b="1" lang="en-IN" sz="1600">
                          <a:latin typeface="Times New Roman"/>
                          <a:ea typeface="Times New Roman"/>
                          <a:cs typeface="Times New Roman"/>
                          <a:sym typeface="Times New Roman"/>
                        </a:rPr>
                        <a:t> </a:t>
                      </a:r>
                      <a:r>
                        <a:rPr b="1" lang="en-IN" sz="1600">
                          <a:latin typeface="Times New Roman"/>
                          <a:ea typeface="Times New Roman"/>
                          <a:cs typeface="Times New Roman"/>
                          <a:sym typeface="Times New Roman"/>
                        </a:rPr>
                        <a:t>group</a:t>
                      </a:r>
                      <a:endParaRPr b="1" sz="16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65750">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Kathrine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0.04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2016-02-13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10000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Queens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65750">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Erin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0.16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2017-07-27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10000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Brooklyn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65750">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Jelena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NaN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NaN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10000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en-IN" sz="1600">
                          <a:latin typeface="Times New Roman"/>
                          <a:ea typeface="Times New Roman"/>
                          <a:cs typeface="Times New Roman"/>
                          <a:sym typeface="Times New Roman"/>
                        </a:rPr>
                        <a:t>Manhattan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p:nvPr/>
        </p:nvSpPr>
        <p:spPr>
          <a:xfrm>
            <a:off x="653146" y="671017"/>
            <a:ext cx="114082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2E75B5"/>
                </a:solidFill>
                <a:latin typeface="Calibri"/>
                <a:ea typeface="Calibri"/>
                <a:cs typeface="Calibri"/>
                <a:sym typeface="Calibri"/>
              </a:rPr>
              <a:t>What is the average preferred price by customers according to the neighbourhood group for each category of Room type?</a:t>
            </a:r>
            <a:endParaRPr sz="2000">
              <a:solidFill>
                <a:srgbClr val="2E75B5"/>
              </a:solidFill>
              <a:latin typeface="Calibri"/>
              <a:ea typeface="Calibri"/>
              <a:cs typeface="Calibri"/>
              <a:sym typeface="Calibri"/>
            </a:endParaRPr>
          </a:p>
        </p:txBody>
      </p:sp>
      <p:pic>
        <p:nvPicPr>
          <p:cNvPr id="246" name="Google Shape;246;p22"/>
          <p:cNvPicPr preferRelativeResize="0"/>
          <p:nvPr/>
        </p:nvPicPr>
        <p:blipFill rotWithShape="1">
          <a:blip r:embed="rId3">
            <a:alphaModFix/>
          </a:blip>
          <a:srcRect b="0" l="0" r="0" t="0"/>
          <a:stretch/>
        </p:blipFill>
        <p:spPr>
          <a:xfrm>
            <a:off x="396664" y="1446138"/>
            <a:ext cx="10779415" cy="3714750"/>
          </a:xfrm>
          <a:prstGeom prst="rect">
            <a:avLst/>
          </a:prstGeom>
          <a:noFill/>
          <a:ln>
            <a:noFill/>
          </a:ln>
        </p:spPr>
      </p:pic>
      <p:sp>
        <p:nvSpPr>
          <p:cNvPr id="247" name="Google Shape;247;p22"/>
          <p:cNvSpPr/>
          <p:nvPr/>
        </p:nvSpPr>
        <p:spPr>
          <a:xfrm>
            <a:off x="766684" y="5201337"/>
            <a:ext cx="1078391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Times New Roman"/>
                <a:ea typeface="Times New Roman"/>
                <a:cs typeface="Times New Roman"/>
                <a:sym typeface="Times New Roman"/>
              </a:rPr>
              <a:t>As we can see that Manhattan is most costly and Bronx is cheap for each room type</a:t>
            </a:r>
            <a:endParaRPr sz="1600">
              <a:solidFill>
                <a:schemeClr val="dk1"/>
              </a:solidFill>
              <a:latin typeface="Times New Roman"/>
              <a:ea typeface="Times New Roman"/>
              <a:cs typeface="Times New Roman"/>
              <a:sym typeface="Times New Roman"/>
            </a:endParaRPr>
          </a:p>
        </p:txBody>
      </p:sp>
      <p:sp>
        <p:nvSpPr>
          <p:cNvPr id="248" name="Google Shape;248;p22"/>
          <p:cNvSpPr/>
          <p:nvPr/>
        </p:nvSpPr>
        <p:spPr>
          <a:xfrm>
            <a:off x="736282" y="5831995"/>
            <a:ext cx="1100446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Times New Roman"/>
                <a:ea typeface="Times New Roman"/>
                <a:cs typeface="Times New Roman"/>
                <a:sym typeface="Times New Roman"/>
              </a:rPr>
              <a:t>We can make it more useful for business implementation if we do some analysis on successful hosts according to the highest no of reviews so that we can suggest this price to our host for good business.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769840" y="498798"/>
            <a:ext cx="11105482" cy="7368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5"/>
              </a:buClr>
              <a:buSzPts val="1800"/>
              <a:buFont typeface="Times New Roman"/>
              <a:buNone/>
            </a:pPr>
            <a:r>
              <a:rPr b="1" lang="en-IN" sz="1800">
                <a:solidFill>
                  <a:srgbClr val="2E75B5"/>
                </a:solidFill>
                <a:latin typeface="Times New Roman"/>
                <a:ea typeface="Times New Roman"/>
                <a:cs typeface="Times New Roman"/>
                <a:sym typeface="Times New Roman"/>
              </a:rPr>
              <a:t>What is the average price preferred for Keeping good number of reviews according to neighbourhood group ?</a:t>
            </a:r>
            <a:endParaRPr sz="4000">
              <a:solidFill>
                <a:srgbClr val="2E75B5"/>
              </a:solidFill>
              <a:latin typeface="Times New Roman"/>
              <a:ea typeface="Times New Roman"/>
              <a:cs typeface="Times New Roman"/>
              <a:sym typeface="Times New Roman"/>
            </a:endParaRPr>
          </a:p>
        </p:txBody>
      </p:sp>
      <p:sp>
        <p:nvSpPr>
          <p:cNvPr id="254" name="Google Shape;254;p23"/>
          <p:cNvSpPr txBox="1"/>
          <p:nvPr>
            <p:ph idx="1" type="body"/>
          </p:nvPr>
        </p:nvSpPr>
        <p:spPr>
          <a:xfrm>
            <a:off x="838200" y="4473108"/>
            <a:ext cx="10515600" cy="170385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t/>
            </a:r>
            <a:endParaRPr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IN" sz="2000">
                <a:latin typeface="Times New Roman"/>
                <a:ea typeface="Times New Roman"/>
                <a:cs typeface="Times New Roman"/>
                <a:sym typeface="Times New Roman"/>
              </a:rPr>
              <a:t>OBSERVATIONS</a:t>
            </a:r>
            <a:endParaRPr/>
          </a:p>
          <a:p>
            <a:pPr indent="-228600" lvl="0" marL="228600" rtl="0" algn="l">
              <a:lnSpc>
                <a:spcPct val="90000"/>
              </a:lnSpc>
              <a:spcBef>
                <a:spcPts val="1000"/>
              </a:spcBef>
              <a:spcAft>
                <a:spcPts val="0"/>
              </a:spcAft>
              <a:buClr>
                <a:schemeClr val="dk1"/>
              </a:buClr>
              <a:buSzPct val="100000"/>
              <a:buChar char="•"/>
            </a:pPr>
            <a:r>
              <a:rPr lang="en-IN" sz="2000">
                <a:latin typeface="Times New Roman"/>
                <a:ea typeface="Times New Roman"/>
                <a:cs typeface="Times New Roman"/>
                <a:sym typeface="Times New Roman"/>
              </a:rPr>
              <a:t>1) clearly if we compare the results with previous result (i.e when we calculated average preferred price by people in each neighbourhood group with different room types) we can see that this result is bit different and more useful</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IN" sz="2000">
                <a:latin typeface="Times New Roman"/>
                <a:ea typeface="Times New Roman"/>
                <a:cs typeface="Times New Roman"/>
                <a:sym typeface="Times New Roman"/>
              </a:rPr>
              <a:t>2) As a analyst I would suggest to keep price in this range to get more number of reviews in specific room type and at particular place</a:t>
            </a:r>
            <a:endParaRPr/>
          </a:p>
          <a:p>
            <a:pPr indent="-109854" lvl="0" marL="228600" rtl="0" algn="l">
              <a:lnSpc>
                <a:spcPct val="90000"/>
              </a:lnSpc>
              <a:spcBef>
                <a:spcPts val="1000"/>
              </a:spcBef>
              <a:spcAft>
                <a:spcPts val="0"/>
              </a:spcAft>
              <a:buClr>
                <a:schemeClr val="dk1"/>
              </a:buClr>
              <a:buSzPct val="100000"/>
              <a:buNone/>
            </a:pPr>
            <a:r>
              <a:t/>
            </a:r>
            <a:endParaRPr sz="2200"/>
          </a:p>
        </p:txBody>
      </p:sp>
      <p:pic>
        <p:nvPicPr>
          <p:cNvPr id="255" name="Google Shape;255;p23"/>
          <p:cNvPicPr preferRelativeResize="0"/>
          <p:nvPr/>
        </p:nvPicPr>
        <p:blipFill rotWithShape="1">
          <a:blip r:embed="rId3">
            <a:alphaModFix/>
          </a:blip>
          <a:srcRect b="0" l="0" r="0" t="0"/>
          <a:stretch/>
        </p:blipFill>
        <p:spPr>
          <a:xfrm>
            <a:off x="1332099" y="1282234"/>
            <a:ext cx="7591425" cy="3190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p:nvPr/>
        </p:nvSpPr>
        <p:spPr>
          <a:xfrm>
            <a:off x="804730" y="561610"/>
            <a:ext cx="6814147" cy="1015663"/>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rPr b="1" lang="en-IN" sz="2000">
                <a:solidFill>
                  <a:srgbClr val="212121"/>
                </a:solidFill>
                <a:latin typeface="Times New Roman"/>
                <a:ea typeface="Times New Roman"/>
                <a:cs typeface="Times New Roman"/>
                <a:sym typeface="Times New Roman"/>
              </a:rPr>
              <a:t> </a:t>
            </a:r>
            <a:r>
              <a:rPr b="1" lang="en-IN" sz="2000">
                <a:solidFill>
                  <a:srgbClr val="2E75B5"/>
                </a:solidFill>
                <a:latin typeface="Times New Roman"/>
                <a:ea typeface="Times New Roman"/>
                <a:cs typeface="Times New Roman"/>
                <a:sym typeface="Times New Roman"/>
              </a:rPr>
              <a:t>Which</a:t>
            </a:r>
            <a:r>
              <a:rPr b="1" lang="en-IN" sz="2400">
                <a:solidFill>
                  <a:srgbClr val="2E75B5"/>
                </a:solidFill>
                <a:latin typeface="Times New Roman"/>
                <a:ea typeface="Times New Roman"/>
                <a:cs typeface="Times New Roman"/>
                <a:sym typeface="Times New Roman"/>
              </a:rPr>
              <a:t> host are the busiest and why?</a:t>
            </a:r>
            <a:endParaRPr/>
          </a:p>
        </p:txBody>
      </p:sp>
      <p:sp>
        <p:nvSpPr>
          <p:cNvPr id="261" name="Google Shape;261;p24"/>
          <p:cNvSpPr/>
          <p:nvPr/>
        </p:nvSpPr>
        <p:spPr>
          <a:xfrm>
            <a:off x="685979" y="1605823"/>
            <a:ext cx="10362333" cy="5355312"/>
          </a:xfrm>
          <a:prstGeom prst="rect">
            <a:avLst/>
          </a:prstGeom>
          <a:noFill/>
          <a:ln>
            <a:noFill/>
          </a:ln>
        </p:spPr>
        <p:txBody>
          <a:bodyPr anchorCtr="0" anchor="t" bIns="45700" lIns="91425" spcFirstLastPara="1" rIns="91425" wrap="square" tIns="45700">
            <a:spAutoFit/>
          </a:bodyPr>
          <a:lstStyle/>
          <a:p>
            <a:pPr indent="-285750" lvl="0" marL="285750" marR="0" rtl="0" algn="l">
              <a:lnSpc>
                <a:spcPct val="30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A metric is a system of measurement in this case 'busiest' which gives a relative comparison between the hosts.</a:t>
            </a:r>
            <a:endParaRPr/>
          </a:p>
          <a:p>
            <a:pPr indent="-285750" lvl="0" marL="285750" marR="0" rtl="0" algn="l">
              <a:lnSpc>
                <a:spcPct val="30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The metric mean across various properties for a host gives the average occupancy rate/percentage the host.</a:t>
            </a:r>
            <a:endParaRPr/>
          </a:p>
          <a:p>
            <a:pPr indent="-285750" lvl="0" marL="285750" marR="0" rtl="0" algn="l">
              <a:lnSpc>
                <a:spcPct val="30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The higher the percentage, the busier a host is said to be.                                                                                                          </a:t>
            </a:r>
            <a:r>
              <a:rPr i="1" lang="en-IN" sz="1600">
                <a:solidFill>
                  <a:schemeClr val="dk1"/>
                </a:solidFill>
                <a:latin typeface="Times New Roman"/>
                <a:ea typeface="Times New Roman"/>
                <a:cs typeface="Times New Roman"/>
                <a:sym typeface="Times New Roman"/>
              </a:rPr>
              <a:t> </a:t>
            </a:r>
            <a:r>
              <a:rPr lang="en-IN" sz="1600">
                <a:solidFill>
                  <a:schemeClr val="dk1"/>
                </a:solidFill>
                <a:latin typeface="Times New Roman"/>
                <a:ea typeface="Times New Roman"/>
                <a:cs typeface="Times New Roman"/>
                <a:sym typeface="Times New Roman"/>
              </a:rPr>
              <a:t>1) Available months = available days / (365/12)    </a:t>
            </a:r>
            <a:endParaRPr/>
          </a:p>
          <a:p>
            <a:pPr indent="0" lvl="0" marL="0" marR="0" rtl="0" algn="l">
              <a:lnSpc>
                <a:spcPct val="300000"/>
              </a:lnSpc>
              <a:spcBef>
                <a:spcPts val="0"/>
              </a:spcBef>
              <a:spcAft>
                <a:spcPts val="0"/>
              </a:spcAft>
              <a:buNone/>
            </a:pPr>
            <a:r>
              <a:rPr lang="en-IN" sz="1600">
                <a:solidFill>
                  <a:schemeClr val="dk1"/>
                </a:solidFill>
                <a:latin typeface="Times New Roman"/>
                <a:ea typeface="Times New Roman"/>
                <a:cs typeface="Times New Roman"/>
                <a:sym typeface="Times New Roman"/>
              </a:rPr>
              <a:t>      2) Total possible bookings = available days / minimum nights</a:t>
            </a:r>
            <a:endParaRPr/>
          </a:p>
          <a:p>
            <a:pPr indent="0" lvl="0" marL="0" marR="0" rtl="0" algn="l">
              <a:lnSpc>
                <a:spcPct val="300000"/>
              </a:lnSpc>
              <a:spcBef>
                <a:spcPts val="0"/>
              </a:spcBef>
              <a:spcAft>
                <a:spcPts val="0"/>
              </a:spcAft>
              <a:buNone/>
            </a:pPr>
            <a:r>
              <a:rPr lang="en-IN" sz="1600">
                <a:solidFill>
                  <a:schemeClr val="dk1"/>
                </a:solidFill>
                <a:latin typeface="Times New Roman"/>
                <a:ea typeface="Times New Roman"/>
                <a:cs typeface="Times New Roman"/>
                <a:sym typeface="Times New Roman"/>
              </a:rPr>
              <a:t>      3) Estimated bookings = reviews per month x available months</a:t>
            </a:r>
            <a:endParaRPr/>
          </a:p>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5"/>
          <p:cNvPicPr preferRelativeResize="0"/>
          <p:nvPr/>
        </p:nvPicPr>
        <p:blipFill rotWithShape="1">
          <a:blip r:embed="rId3">
            <a:alphaModFix/>
          </a:blip>
          <a:srcRect b="0" l="0" r="0" t="0"/>
          <a:stretch/>
        </p:blipFill>
        <p:spPr>
          <a:xfrm>
            <a:off x="2188396" y="3130890"/>
            <a:ext cx="7237880" cy="3321424"/>
          </a:xfrm>
          <a:prstGeom prst="rect">
            <a:avLst/>
          </a:prstGeom>
          <a:noFill/>
          <a:ln>
            <a:noFill/>
          </a:ln>
        </p:spPr>
      </p:pic>
      <p:sp>
        <p:nvSpPr>
          <p:cNvPr id="267" name="Google Shape;267;p25"/>
          <p:cNvSpPr/>
          <p:nvPr/>
        </p:nvSpPr>
        <p:spPr>
          <a:xfrm>
            <a:off x="1187533" y="527661"/>
            <a:ext cx="11132964" cy="2092881"/>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rPr i="1" lang="en-IN" sz="1600">
                <a:solidFill>
                  <a:schemeClr val="dk1"/>
                </a:solidFill>
                <a:latin typeface="Times New Roman"/>
                <a:ea typeface="Times New Roman"/>
                <a:cs typeface="Times New Roman"/>
                <a:sym typeface="Times New Roman"/>
              </a:rPr>
              <a:t> </a:t>
            </a:r>
            <a:r>
              <a:rPr lang="en-IN" sz="1600">
                <a:solidFill>
                  <a:schemeClr val="dk1"/>
                </a:solidFill>
                <a:latin typeface="Times New Roman"/>
                <a:ea typeface="Times New Roman"/>
                <a:cs typeface="Times New Roman"/>
                <a:sym typeface="Times New Roman"/>
              </a:rPr>
              <a:t>Using all the above calculations, the percentage of occupancy throughout the year is gives as :-</a:t>
            </a:r>
            <a:endParaRPr/>
          </a:p>
          <a:p>
            <a:pPr indent="0" lvl="0" marL="0" marR="0" rtl="0" algn="l">
              <a:lnSpc>
                <a:spcPct val="300000"/>
              </a:lnSpc>
              <a:spcBef>
                <a:spcPts val="0"/>
              </a:spcBef>
              <a:spcAft>
                <a:spcPts val="0"/>
              </a:spcAft>
              <a:buNone/>
            </a:pPr>
            <a:r>
              <a:rPr lang="en-IN" sz="1600">
                <a:solidFill>
                  <a:schemeClr val="dk1"/>
                </a:solidFill>
                <a:latin typeface="Times New Roman"/>
                <a:ea typeface="Times New Roman"/>
                <a:cs typeface="Times New Roman"/>
                <a:sym typeface="Times New Roman"/>
              </a:rPr>
              <a:t> Occupancy % = estimated bookings / total possible bookings x 100</a:t>
            </a:r>
            <a:endParaRPr/>
          </a:p>
          <a:p>
            <a:pPr indent="0" lvl="0" marL="0" marR="0" rtl="0" algn="l">
              <a:spcBef>
                <a:spcPts val="0"/>
              </a:spcBef>
              <a:spcAft>
                <a:spcPts val="0"/>
              </a:spcAft>
              <a:buNone/>
            </a:pPr>
            <a:r>
              <a:rPr i="1" lang="en-IN" sz="1600">
                <a:solidFill>
                  <a:schemeClr val="dk1"/>
                </a:solidFill>
                <a:latin typeface="Calibri"/>
                <a:ea typeface="Calibri"/>
                <a:cs typeface="Calibri"/>
                <a:sym typeface="Calibri"/>
              </a:rPr>
              <a:t> </a:t>
            </a:r>
            <a:r>
              <a:rPr lang="en-IN" sz="1600">
                <a:solidFill>
                  <a:schemeClr val="dk1"/>
                </a:solidFill>
                <a:latin typeface="Times New Roman"/>
                <a:ea typeface="Times New Roman"/>
                <a:cs typeface="Times New Roman"/>
                <a:sym typeface="Times New Roman"/>
              </a:rPr>
              <a:t>The grouped table now contains the average occupancy percentage for every host. Sorting the table to obtain the top 10 busiest hosts  for Airbnb.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p:nvPr/>
        </p:nvSpPr>
        <p:spPr>
          <a:xfrm>
            <a:off x="296214" y="1913973"/>
            <a:ext cx="11706896"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In all the listings registered with airbnb, more than 50% of them offer entire home/apt,45%are for private rooms,1.85 for shared rooms and 0.81 for hotel rooms.</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2.   The most of airbnb prices are under $1000.</a:t>
            </a:r>
            <a:endParaRPr sz="1600">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600"/>
              <a:buFont typeface="Times New Roman"/>
              <a:buAutoNum type="arabicPeriod" startAt="3"/>
            </a:pPr>
            <a:r>
              <a:rPr lang="en-IN" sz="1600">
                <a:solidFill>
                  <a:schemeClr val="dk1"/>
                </a:solidFill>
                <a:latin typeface="Times New Roman"/>
                <a:ea typeface="Times New Roman"/>
                <a:cs typeface="Times New Roman"/>
                <a:sym typeface="Times New Roman"/>
              </a:rPr>
              <a:t>Manhattan has the highest range of prices for the listings with an average price of 120 dollars, followed by Brooklyn with 90 dollars per</a:t>
            </a:r>
            <a:endParaRPr/>
          </a:p>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       night.</a:t>
            </a:r>
            <a:endParaRPr/>
          </a:p>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4.   Queens and Staten island appear to have similar distribution, Bronx is the cheapest among all of them.</a:t>
            </a:r>
            <a:endParaRPr/>
          </a:p>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5.   Minimum number of night stays has significant impact on prices.</a:t>
            </a:r>
            <a:endParaRPr/>
          </a:p>
          <a:p>
            <a:pPr indent="-342900" lvl="0" marL="342900" marR="0" rtl="0" algn="l">
              <a:lnSpc>
                <a:spcPct val="150000"/>
              </a:lnSpc>
              <a:spcBef>
                <a:spcPts val="0"/>
              </a:spcBef>
              <a:spcAft>
                <a:spcPts val="0"/>
              </a:spcAft>
              <a:buClr>
                <a:schemeClr val="dk1"/>
              </a:buClr>
              <a:buSzPts val="1600"/>
              <a:buFont typeface="Times New Roman"/>
              <a:buAutoNum type="arabicPeriod" startAt="6"/>
            </a:pPr>
            <a:r>
              <a:rPr lang="en-IN" sz="1600">
                <a:solidFill>
                  <a:schemeClr val="dk1"/>
                </a:solidFill>
                <a:latin typeface="Times New Roman"/>
                <a:ea typeface="Times New Roman"/>
                <a:cs typeface="Times New Roman"/>
                <a:sym typeface="Times New Roman"/>
              </a:rPr>
              <a:t>The machine learning models used in this project, k –nearest neighbours model gives least accuracy and random forest regression  </a:t>
            </a:r>
            <a:endParaRPr/>
          </a:p>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       predicts the sale price with best accuracy.</a:t>
            </a:r>
            <a:endParaRPr/>
          </a:p>
          <a:p>
            <a:pPr indent="0" lvl="0" marL="0" marR="0" rtl="0" algn="l">
              <a:lnSpc>
                <a:spcPct val="150000"/>
              </a:lnSpc>
              <a:spcBef>
                <a:spcPts val="0"/>
              </a:spcBef>
              <a:spcAft>
                <a:spcPts val="0"/>
              </a:spcAft>
              <a:buNone/>
            </a:pPr>
            <a:r>
              <a:rPr lang="en-IN" sz="1600">
                <a:solidFill>
                  <a:schemeClr val="dk1"/>
                </a:solidFill>
                <a:latin typeface="Times New Roman"/>
                <a:ea typeface="Times New Roman"/>
                <a:cs typeface="Times New Roman"/>
                <a:sym typeface="Times New Roman"/>
              </a:rPr>
              <a:t>7.   There are almost 50% positive, 37% neutral and 13%negative comments in review dataset.</a:t>
            </a:r>
            <a:endParaRPr/>
          </a:p>
        </p:txBody>
      </p:sp>
      <p:sp>
        <p:nvSpPr>
          <p:cNvPr id="273" name="Google Shape;273;p26"/>
          <p:cNvSpPr/>
          <p:nvPr/>
        </p:nvSpPr>
        <p:spPr>
          <a:xfrm>
            <a:off x="604082" y="-82612"/>
            <a:ext cx="10510384" cy="1446999"/>
          </a:xfrm>
          <a:prstGeom prst="rect">
            <a:avLst/>
          </a:prstGeom>
          <a:noFill/>
          <a:ln>
            <a:noFill/>
          </a:ln>
        </p:spPr>
        <p:txBody>
          <a:bodyPr anchorCtr="0" anchor="t" bIns="45700" lIns="91425" spcFirstLastPara="1" rIns="91425" wrap="square" tIns="45700">
            <a:spAutoFit/>
          </a:bodyPr>
          <a:lstStyle/>
          <a:p>
            <a:pPr indent="0" lvl="0" marL="0" marR="0" rtl="0" algn="ctr">
              <a:lnSpc>
                <a:spcPct val="300000"/>
              </a:lnSpc>
              <a:spcBef>
                <a:spcPts val="0"/>
              </a:spcBef>
              <a:spcAft>
                <a:spcPts val="0"/>
              </a:spcAft>
              <a:buNone/>
            </a:pPr>
            <a:r>
              <a:rPr b="1" lang="en-IN" sz="3600" u="sng">
                <a:solidFill>
                  <a:srgbClr val="FF0000"/>
                </a:solidFill>
                <a:latin typeface="Times New Roman"/>
                <a:ea typeface="Times New Roman"/>
                <a:cs typeface="Times New Roman"/>
                <a:sym typeface="Times New Roman"/>
              </a:rPr>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idx="1" type="body"/>
          </p:nvPr>
        </p:nvSpPr>
        <p:spPr>
          <a:xfrm>
            <a:off x="838200" y="2883886"/>
            <a:ext cx="10515600" cy="173391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0000"/>
              </a:buClr>
              <a:buSzPts val="8000"/>
              <a:buNone/>
            </a:pPr>
            <a:r>
              <a:rPr b="1" lang="en-IN" sz="8000">
                <a:solidFill>
                  <a:srgbClr val="FF0000"/>
                </a:solidFill>
                <a:latin typeface="Times New Roman"/>
                <a:ea typeface="Times New Roman"/>
                <a:cs typeface="Times New Roman"/>
                <a:sym typeface="Times New Roman"/>
              </a:rPr>
              <a:t>Thank You</a:t>
            </a:r>
            <a:endParaRPr b="1" sz="8000">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Times New Roman"/>
              <a:buNone/>
            </a:pPr>
            <a:r>
              <a:rPr b="1" lang="en-IN" sz="3200" u="sng">
                <a:solidFill>
                  <a:srgbClr val="FF0000"/>
                </a:solidFill>
                <a:latin typeface="Times New Roman"/>
                <a:ea typeface="Times New Roman"/>
                <a:cs typeface="Times New Roman"/>
                <a:sym typeface="Times New Roman"/>
              </a:rPr>
              <a:t>Contents</a:t>
            </a:r>
            <a:endParaRPr sz="3200">
              <a:solidFill>
                <a:srgbClr val="FF0000"/>
              </a:solidFill>
              <a:latin typeface="Times New Roman"/>
              <a:ea typeface="Times New Roman"/>
              <a:cs typeface="Times New Roman"/>
              <a:sym typeface="Times New Roman"/>
            </a:endParaRPr>
          </a:p>
        </p:txBody>
      </p:sp>
      <p:sp>
        <p:nvSpPr>
          <p:cNvPr id="98" name="Google Shape;98;p3"/>
          <p:cNvSpPr txBox="1"/>
          <p:nvPr>
            <p:ph idx="1" type="body"/>
          </p:nvPr>
        </p:nvSpPr>
        <p:spPr>
          <a:xfrm>
            <a:off x="604934" y="1633269"/>
            <a:ext cx="10515600" cy="460340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200000"/>
              </a:lnSpc>
              <a:spcBef>
                <a:spcPts val="0"/>
              </a:spcBef>
              <a:spcAft>
                <a:spcPts val="0"/>
              </a:spcAft>
              <a:buClr>
                <a:schemeClr val="dk1"/>
              </a:buClr>
              <a:buSzPct val="100000"/>
              <a:buChar char="•"/>
            </a:pPr>
            <a:r>
              <a:rPr lang="en-IN" sz="1900">
                <a:latin typeface="Arial"/>
                <a:ea typeface="Arial"/>
                <a:cs typeface="Arial"/>
                <a:sym typeface="Arial"/>
              </a:rPr>
              <a:t>Introduction</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What is Airbnb</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Work Overflow</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Data understanding</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Analyzing the listings based on room types</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Practical Theory</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Agenda</a:t>
            </a:r>
            <a:endParaRPr/>
          </a:p>
          <a:p>
            <a:pPr indent="-228600" lvl="0" marL="228600" rtl="0" algn="l">
              <a:lnSpc>
                <a:spcPct val="200000"/>
              </a:lnSpc>
              <a:spcBef>
                <a:spcPts val="1000"/>
              </a:spcBef>
              <a:spcAft>
                <a:spcPts val="0"/>
              </a:spcAft>
              <a:buClr>
                <a:schemeClr val="dk1"/>
              </a:buClr>
              <a:buSzPct val="100000"/>
              <a:buChar char="•"/>
            </a:pPr>
            <a:r>
              <a:rPr lang="en-IN" sz="1900">
                <a:latin typeface="Arial"/>
                <a:ea typeface="Arial"/>
                <a:cs typeface="Arial"/>
                <a:sym typeface="Arial"/>
              </a:rPr>
              <a:t>Conclusion</a:t>
            </a:r>
            <a:endParaRPr/>
          </a:p>
          <a:p>
            <a:pPr indent="-77470" lvl="0" marL="228600" rtl="0" algn="l">
              <a:lnSpc>
                <a:spcPct val="90000"/>
              </a:lnSpc>
              <a:spcBef>
                <a:spcPts val="1000"/>
              </a:spcBef>
              <a:spcAft>
                <a:spcPts val="0"/>
              </a:spcAft>
              <a:buClr>
                <a:schemeClr val="dk1"/>
              </a:buClr>
              <a:buSzPct val="100000"/>
              <a:buNone/>
            </a:pPr>
            <a:r>
              <a:t/>
            </a:r>
            <a:endParaRPr>
              <a:solidFill>
                <a:srgbClr val="C00000"/>
              </a:solidFill>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lt1"/>
              </a:buClr>
              <a:buSzPct val="100000"/>
              <a:buFont typeface="Calibri"/>
              <a:buNone/>
            </a:pPr>
            <a:r>
              <a:t/>
            </a:r>
            <a:endParaRPr>
              <a:solidFill>
                <a:srgbClr val="C00000"/>
              </a:solidFill>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lt1"/>
              </a:buClr>
              <a:buSzPct val="100000"/>
              <a:buFont typeface="Calibri"/>
              <a:buNone/>
            </a:pPr>
            <a:r>
              <a:t/>
            </a:r>
            <a:endParaRPr>
              <a:solidFill>
                <a:srgbClr val="C00000"/>
              </a:solidFill>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697524" y="224449"/>
            <a:ext cx="10515600" cy="6313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Times New Roman"/>
              <a:buNone/>
            </a:pPr>
            <a:r>
              <a:rPr b="1" lang="en-IN" sz="3200" u="sng">
                <a:solidFill>
                  <a:srgbClr val="FF0000"/>
                </a:solidFill>
                <a:latin typeface="Times New Roman"/>
                <a:ea typeface="Times New Roman"/>
                <a:cs typeface="Times New Roman"/>
                <a:sym typeface="Times New Roman"/>
              </a:rPr>
              <a:t>INTRODUCTION</a:t>
            </a:r>
            <a:endParaRPr b="1" sz="3200" u="sng">
              <a:solidFill>
                <a:srgbClr val="FF0000"/>
              </a:solidFill>
              <a:latin typeface="Times New Roman"/>
              <a:ea typeface="Times New Roman"/>
              <a:cs typeface="Times New Roman"/>
              <a:sym typeface="Times New Roman"/>
            </a:endParaRPr>
          </a:p>
        </p:txBody>
      </p:sp>
      <p:sp>
        <p:nvSpPr>
          <p:cNvPr id="104" name="Google Shape;104;p4"/>
          <p:cNvSpPr txBox="1"/>
          <p:nvPr>
            <p:ph idx="1" type="body"/>
          </p:nvPr>
        </p:nvSpPr>
        <p:spPr>
          <a:xfrm>
            <a:off x="105508" y="1321535"/>
            <a:ext cx="11769969" cy="5384059"/>
          </a:xfrm>
          <a:prstGeom prst="rect">
            <a:avLst/>
          </a:prstGeom>
          <a:noFill/>
          <a:ln>
            <a:noFill/>
          </a:ln>
        </p:spPr>
        <p:txBody>
          <a:bodyPr anchorCtr="0" anchor="t" bIns="45700" lIns="91425" spcFirstLastPara="1" rIns="91425" wrap="square" tIns="45700">
            <a:noAutofit/>
          </a:bodyPr>
          <a:lstStyle/>
          <a:p>
            <a:pPr indent="-228600" lvl="0" marL="228600" rtl="0" algn="l">
              <a:lnSpc>
                <a:spcPct val="200000"/>
              </a:lnSpc>
              <a:spcBef>
                <a:spcPts val="0"/>
              </a:spcBef>
              <a:spcAft>
                <a:spcPts val="0"/>
              </a:spcAft>
              <a:buClr>
                <a:schemeClr val="dk1"/>
              </a:buClr>
              <a:buSzPts val="1600"/>
              <a:buChar char="•"/>
            </a:pPr>
            <a:r>
              <a:rPr lang="en-IN" sz="1600">
                <a:latin typeface="Times New Roman"/>
                <a:ea typeface="Times New Roman"/>
                <a:cs typeface="Times New Roman"/>
                <a:sym typeface="Times New Roman"/>
              </a:rPr>
              <a:t>Introduction Unlike hotels, which have their own pricing system, Aribnb prices are usually determined by the hosts empirically. It poses challenges for the new hosts, as well as for existing hosts with new listings, to determine the prices reasonably high yet without losing popularity. On the consumers’ side, though they can compare the price across other similar listings, it is still valuable for them to know whether the current price is worthy and if it is a good time to book the rooms.</a:t>
            </a:r>
            <a:endParaRPr/>
          </a:p>
          <a:p>
            <a:pPr indent="-228600" lvl="0" marL="228600" rtl="0" algn="l">
              <a:lnSpc>
                <a:spcPct val="200000"/>
              </a:lnSpc>
              <a:spcBef>
                <a:spcPts val="1000"/>
              </a:spcBef>
              <a:spcAft>
                <a:spcPts val="0"/>
              </a:spcAft>
              <a:buClr>
                <a:schemeClr val="dk1"/>
              </a:buClr>
              <a:buSzPts val="1600"/>
              <a:buChar char="•"/>
            </a:pPr>
            <a:r>
              <a:rPr lang="en-IN" sz="1600">
                <a:latin typeface="Times New Roman"/>
                <a:ea typeface="Times New Roman"/>
                <a:cs typeface="Times New Roman"/>
                <a:sym typeface="Times New Roman"/>
              </a:rPr>
              <a:t> The nightly price for Airbnb renting depends on multiple factors, and we divide the input type into 4 categories, including continuous, categorical, text, and date features. We have extracted more than 60 features from the dataset. Here we only list a few of them that are both representative and important for the task, such as room size {accommodates, bathrooms, bedrooms, beds, ...}, extra fees {security deposite, cleaning fee, extra people, ...}, reviews scores {review scores rating, review scores accuracy, review scores cleanliness, ...}, location {neighbourhood, latitude, longitude, ...}, facilities {transit, amenities, property type, ...}, and booking related {availability, cancellation policy, host verification, ...}.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idx="1" type="body"/>
          </p:nvPr>
        </p:nvSpPr>
        <p:spPr>
          <a:xfrm>
            <a:off x="287218" y="1207940"/>
            <a:ext cx="11353800" cy="5919687"/>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l">
              <a:lnSpc>
                <a:spcPct val="120000"/>
              </a:lnSpc>
              <a:spcBef>
                <a:spcPts val="0"/>
              </a:spcBef>
              <a:spcAft>
                <a:spcPts val="0"/>
              </a:spcAft>
              <a:buClr>
                <a:srgbClr val="111111"/>
              </a:buClr>
              <a:buSzPct val="100000"/>
              <a:buChar char="•"/>
            </a:pPr>
            <a:r>
              <a:rPr b="0" i="0" lang="en-IN" sz="4000">
                <a:solidFill>
                  <a:srgbClr val="111111"/>
                </a:solidFill>
                <a:latin typeface="Times New Roman"/>
                <a:ea typeface="Times New Roman"/>
                <a:cs typeface="Times New Roman"/>
                <a:sym typeface="Times New Roman"/>
              </a:rPr>
              <a:t>Airbnb wants to analyze the historical data of all the listings on its platform since its initial stages and improve its recommendations to its customers. </a:t>
            </a:r>
            <a:endParaRPr b="0" i="0" sz="4000">
              <a:solidFill>
                <a:srgbClr val="111111"/>
              </a:solidFill>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rgbClr val="111111"/>
              </a:buClr>
              <a:buSzPct val="100000"/>
              <a:buChar char="•"/>
            </a:pPr>
            <a:r>
              <a:rPr b="0" i="0" lang="en-IN" sz="4000">
                <a:solidFill>
                  <a:srgbClr val="111111"/>
                </a:solidFill>
                <a:latin typeface="Times New Roman"/>
                <a:ea typeface="Times New Roman"/>
                <a:cs typeface="Times New Roman"/>
                <a:sym typeface="Times New Roman"/>
              </a:rPr>
              <a:t>To do this, they need to gather the average rating, number of ratings, and prices of the Airbnb listings over the years.</a:t>
            </a:r>
            <a:endParaRPr/>
          </a:p>
          <a:p>
            <a:pPr indent="-228600" lvl="0" marL="228600" rtl="0" algn="l">
              <a:lnSpc>
                <a:spcPct val="120000"/>
              </a:lnSpc>
              <a:spcBef>
                <a:spcPts val="1000"/>
              </a:spcBef>
              <a:spcAft>
                <a:spcPts val="0"/>
              </a:spcAft>
              <a:buClr>
                <a:srgbClr val="111111"/>
              </a:buClr>
              <a:buSzPct val="100000"/>
              <a:buChar char="•"/>
            </a:pPr>
            <a:r>
              <a:rPr b="0" i="0" lang="en-IN" sz="4000">
                <a:solidFill>
                  <a:srgbClr val="111111"/>
                </a:solidFill>
                <a:latin typeface="Times New Roman"/>
                <a:ea typeface="Times New Roman"/>
                <a:cs typeface="Times New Roman"/>
                <a:sym typeface="Times New Roman"/>
              </a:rPr>
              <a:t> As a data engineer of the company</a:t>
            </a:r>
            <a:r>
              <a:rPr lang="en-IN" sz="4000">
                <a:solidFill>
                  <a:srgbClr val="111111"/>
                </a:solidFill>
                <a:latin typeface="Times New Roman"/>
                <a:ea typeface="Times New Roman"/>
                <a:cs typeface="Times New Roman"/>
                <a:sym typeface="Times New Roman"/>
              </a:rPr>
              <a:t>. We</a:t>
            </a:r>
            <a:r>
              <a:rPr b="0" i="0" lang="en-IN" sz="4000">
                <a:solidFill>
                  <a:srgbClr val="111111"/>
                </a:solidFill>
                <a:latin typeface="Times New Roman"/>
                <a:ea typeface="Times New Roman"/>
                <a:cs typeface="Times New Roman"/>
                <a:sym typeface="Times New Roman"/>
              </a:rPr>
              <a:t> took up the task of building an ETL pipeline that extracts the relevant data like listings, properties, hosts details, and load it in to a data warehouse that makes querying for the decision-makers and analysts easier.</a:t>
            </a:r>
            <a:endParaRPr/>
          </a:p>
          <a:p>
            <a:pPr indent="-228600" lvl="0" marL="228600" rtl="0" algn="l">
              <a:lnSpc>
                <a:spcPct val="120000"/>
              </a:lnSpc>
              <a:spcBef>
                <a:spcPts val="1000"/>
              </a:spcBef>
              <a:spcAft>
                <a:spcPts val="0"/>
              </a:spcAft>
              <a:buClr>
                <a:srgbClr val="212121"/>
              </a:buClr>
              <a:buSzPct val="100000"/>
              <a:buChar char="•"/>
            </a:pPr>
            <a:r>
              <a:rPr i="0" lang="en-IN" sz="4000">
                <a:solidFill>
                  <a:srgbClr val="212121"/>
                </a:solidFill>
                <a:latin typeface="Times New Roman"/>
                <a:ea typeface="Times New Roman"/>
                <a:cs typeface="Times New Roman"/>
                <a:sym typeface="Times New Roman"/>
              </a:rPr>
              <a:t>This dataset has around 49,000 observations in it with 16 columns and it is a mix between categorical and numeric values.</a:t>
            </a:r>
            <a:endParaRPr/>
          </a:p>
          <a:p>
            <a:pPr indent="-228600" lvl="6" marL="228600" rtl="0" algn="l">
              <a:lnSpc>
                <a:spcPct val="120000"/>
              </a:lnSpc>
              <a:spcBef>
                <a:spcPts val="1000"/>
              </a:spcBef>
              <a:spcAft>
                <a:spcPts val="0"/>
              </a:spcAft>
              <a:buClr>
                <a:srgbClr val="212121"/>
              </a:buClr>
              <a:buSzPct val="100000"/>
              <a:buChar char="•"/>
            </a:pPr>
            <a:r>
              <a:rPr lang="en-IN" sz="4000">
                <a:solidFill>
                  <a:srgbClr val="212121"/>
                </a:solidFill>
                <a:latin typeface="Times New Roman"/>
                <a:ea typeface="Times New Roman"/>
                <a:cs typeface="Times New Roman"/>
                <a:sym typeface="Times New Roman"/>
              </a:rPr>
              <a:t>Since 2008, guests and hosts have used Airbnb to expand on traveling possibilities and present a more unique, personalized way of experiencing the world. Today, Airbnb became one of a kind service that is used and recognized by the whole world. Data analysis on millions of listings provided through Airbnb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a:p>
          <a:p>
            <a:pPr indent="-180340" lvl="0" marL="228600" rtl="0" algn="l">
              <a:lnSpc>
                <a:spcPct val="200000"/>
              </a:lnSpc>
              <a:spcBef>
                <a:spcPts val="1000"/>
              </a:spcBef>
              <a:spcAft>
                <a:spcPts val="0"/>
              </a:spcAft>
              <a:buClr>
                <a:schemeClr val="dk1"/>
              </a:buClr>
              <a:buSzPct val="100000"/>
              <a:buNone/>
            </a:pPr>
            <a:r>
              <a:t/>
            </a:r>
            <a:endParaRPr sz="1600">
              <a:latin typeface="Arial"/>
              <a:ea typeface="Arial"/>
              <a:cs typeface="Arial"/>
              <a:sym typeface="Arial"/>
            </a:endParaRPr>
          </a:p>
          <a:p>
            <a:pPr indent="-180340" lvl="6" marL="228600" rtl="0" algn="l">
              <a:lnSpc>
                <a:spcPct val="90000"/>
              </a:lnSpc>
              <a:spcBef>
                <a:spcPts val="1000"/>
              </a:spcBef>
              <a:spcAft>
                <a:spcPts val="0"/>
              </a:spcAft>
              <a:buClr>
                <a:schemeClr val="dk1"/>
              </a:buClr>
              <a:buSzPct val="100000"/>
              <a:buNone/>
            </a:pPr>
            <a:r>
              <a:t/>
            </a:r>
            <a:endParaRPr sz="1600">
              <a:solidFill>
                <a:srgbClr val="212121"/>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a:p>
        </p:txBody>
      </p:sp>
      <p:sp>
        <p:nvSpPr>
          <p:cNvPr id="110" name="Google Shape;110;p5"/>
          <p:cNvSpPr txBox="1"/>
          <p:nvPr/>
        </p:nvSpPr>
        <p:spPr>
          <a:xfrm>
            <a:off x="463064" y="505249"/>
            <a:ext cx="799804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3200" u="sng" cap="none" strike="noStrike">
                <a:solidFill>
                  <a:srgbClr val="FF0000"/>
                </a:solidFill>
                <a:latin typeface="Times New Roman"/>
                <a:ea typeface="Times New Roman"/>
                <a:cs typeface="Times New Roman"/>
                <a:sym typeface="Times New Roman"/>
              </a:rPr>
              <a:t>What is Airbnb?</a:t>
            </a:r>
            <a:endParaRPr sz="3200" u="sng">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1084383"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Times New Roman"/>
              <a:buNone/>
            </a:pPr>
            <a:r>
              <a:rPr lang="en-IN" sz="3200" u="sng">
                <a:solidFill>
                  <a:srgbClr val="FF0000"/>
                </a:solidFill>
                <a:latin typeface="Times New Roman"/>
                <a:ea typeface="Times New Roman"/>
                <a:cs typeface="Times New Roman"/>
                <a:sym typeface="Times New Roman"/>
              </a:rPr>
              <a:t>Work overflow</a:t>
            </a:r>
            <a:endParaRPr sz="3200" u="sng">
              <a:solidFill>
                <a:srgbClr val="FF0000"/>
              </a:solidFill>
              <a:latin typeface="Times New Roman"/>
              <a:ea typeface="Times New Roman"/>
              <a:cs typeface="Times New Roman"/>
              <a:sym typeface="Times New Roman"/>
            </a:endParaRPr>
          </a:p>
        </p:txBody>
      </p:sp>
      <p:sp>
        <p:nvSpPr>
          <p:cNvPr id="116" name="Google Shape;116;p6"/>
          <p:cNvSpPr txBox="1"/>
          <p:nvPr/>
        </p:nvSpPr>
        <p:spPr>
          <a:xfrm>
            <a:off x="994299" y="2394068"/>
            <a:ext cx="8147481" cy="32624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strike="noStrike">
                <a:solidFill>
                  <a:schemeClr val="dk1"/>
                </a:solidFill>
                <a:latin typeface="Times New Roman"/>
                <a:ea typeface="Times New Roman"/>
                <a:cs typeface="Times New Roman"/>
                <a:sym typeface="Times New Roman"/>
              </a:rPr>
              <a:t>  </a:t>
            </a:r>
            <a:r>
              <a:rPr b="0" i="0" lang="en-IN" sz="1600" u="none" strike="noStrike">
                <a:solidFill>
                  <a:schemeClr val="dk1"/>
                </a:solidFill>
                <a:latin typeface="Times New Roman"/>
                <a:ea typeface="Times New Roman"/>
                <a:cs typeface="Times New Roman"/>
                <a:sym typeface="Times New Roman"/>
              </a:rPr>
              <a:t>Work is divided into three steps:</a:t>
            </a:r>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600"/>
              <a:buFont typeface="Arial"/>
              <a:buNone/>
            </a:pPr>
            <a:r>
              <a:t/>
            </a:r>
            <a:endParaRPr b="0" i="0" sz="1600" u="none" strike="noStrike">
              <a:solidFill>
                <a:schemeClr val="dk1"/>
              </a:solidFill>
              <a:latin typeface="Noto Sans Symbols"/>
              <a:ea typeface="Noto Sans Symbols"/>
              <a:cs typeface="Noto Sans Symbols"/>
              <a:sym typeface="Noto Sans Symbols"/>
            </a:endParaRPr>
          </a:p>
          <a:p>
            <a:pPr indent="0" lvl="0" marL="114300" marR="0" rtl="0" algn="l">
              <a:spcBef>
                <a:spcPts val="0"/>
              </a:spcBef>
              <a:spcAft>
                <a:spcPts val="0"/>
              </a:spcAft>
              <a:buNone/>
            </a:pPr>
            <a:r>
              <a:rPr b="0" i="0" lang="en-IN" sz="1600" u="none" strike="noStrike">
                <a:solidFill>
                  <a:schemeClr val="dk1"/>
                </a:solidFill>
                <a:latin typeface="Times New Roman"/>
                <a:ea typeface="Times New Roman"/>
                <a:cs typeface="Times New Roman"/>
                <a:sym typeface="Times New Roman"/>
              </a:rPr>
              <a:t>Step </a:t>
            </a:r>
            <a:r>
              <a:rPr lang="en-IN" sz="1600">
                <a:solidFill>
                  <a:schemeClr val="dk1"/>
                </a:solidFill>
                <a:latin typeface="Times New Roman"/>
                <a:ea typeface="Times New Roman"/>
                <a:cs typeface="Times New Roman"/>
                <a:sym typeface="Times New Roman"/>
              </a:rPr>
              <a:t>1-</a:t>
            </a:r>
            <a:r>
              <a:rPr b="0" i="0" lang="en-IN" sz="1600" u="none" strike="noStrike">
                <a:solidFill>
                  <a:schemeClr val="dk1"/>
                </a:solidFill>
                <a:latin typeface="Times New Roman"/>
                <a:ea typeface="Times New Roman"/>
                <a:cs typeface="Times New Roman"/>
                <a:sym typeface="Times New Roman"/>
              </a:rPr>
              <a:t> Data Collection and Understanding the data</a:t>
            </a:r>
            <a:endParaRPr/>
          </a:p>
          <a:p>
            <a:pPr indent="0" lvl="0" marL="11430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114300" marR="0" rtl="0" algn="l">
              <a:spcBef>
                <a:spcPts val="0"/>
              </a:spcBef>
              <a:spcAft>
                <a:spcPts val="0"/>
              </a:spcAft>
              <a:buNone/>
            </a:pPr>
            <a:r>
              <a:t/>
            </a:r>
            <a:endParaRPr b="0" sz="1600">
              <a:solidFill>
                <a:schemeClr val="dk1"/>
              </a:solidFill>
              <a:latin typeface="Calibri"/>
              <a:ea typeface="Calibri"/>
              <a:cs typeface="Calibri"/>
              <a:sym typeface="Calibri"/>
            </a:endParaRPr>
          </a:p>
          <a:p>
            <a:pPr indent="0" lvl="0" marL="114300" marR="0" rtl="0" algn="l">
              <a:spcBef>
                <a:spcPts val="0"/>
              </a:spcBef>
              <a:spcAft>
                <a:spcPts val="0"/>
              </a:spcAft>
              <a:buNone/>
            </a:pPr>
            <a:r>
              <a:rPr b="0" i="0" lang="en-IN" sz="1600" u="none" strike="noStrike">
                <a:solidFill>
                  <a:schemeClr val="dk1"/>
                </a:solidFill>
                <a:latin typeface="Times New Roman"/>
                <a:ea typeface="Times New Roman"/>
                <a:cs typeface="Times New Roman"/>
                <a:sym typeface="Times New Roman"/>
              </a:rPr>
              <a:t>Step </a:t>
            </a:r>
            <a:r>
              <a:rPr lang="en-IN" sz="1600">
                <a:solidFill>
                  <a:schemeClr val="dk1"/>
                </a:solidFill>
                <a:latin typeface="Times New Roman"/>
                <a:ea typeface="Times New Roman"/>
                <a:cs typeface="Times New Roman"/>
                <a:sym typeface="Times New Roman"/>
              </a:rPr>
              <a:t>2-</a:t>
            </a:r>
            <a:r>
              <a:rPr b="0" i="0" lang="en-IN" sz="1600" u="none" strike="noStrike">
                <a:solidFill>
                  <a:schemeClr val="dk1"/>
                </a:solidFill>
                <a:latin typeface="Times New Roman"/>
                <a:ea typeface="Times New Roman"/>
                <a:cs typeface="Times New Roman"/>
                <a:sym typeface="Times New Roman"/>
              </a:rPr>
              <a:t> Data cleanup and Handling the missing values</a:t>
            </a:r>
            <a:endParaRPr/>
          </a:p>
          <a:p>
            <a:pPr indent="0" lvl="0" marL="11430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114300" marR="0" rtl="0" algn="l">
              <a:spcBef>
                <a:spcPts val="0"/>
              </a:spcBef>
              <a:spcAft>
                <a:spcPts val="0"/>
              </a:spcAft>
              <a:buNone/>
            </a:pPr>
            <a:r>
              <a:t/>
            </a:r>
            <a:endParaRPr b="0" sz="1600">
              <a:solidFill>
                <a:schemeClr val="dk1"/>
              </a:solidFill>
              <a:latin typeface="Calibri"/>
              <a:ea typeface="Calibri"/>
              <a:cs typeface="Calibri"/>
              <a:sym typeface="Calibri"/>
            </a:endParaRPr>
          </a:p>
          <a:p>
            <a:pPr indent="0" lvl="0" marL="114300" marR="0" rtl="0" algn="l">
              <a:spcBef>
                <a:spcPts val="0"/>
              </a:spcBef>
              <a:spcAft>
                <a:spcPts val="0"/>
              </a:spcAft>
              <a:buNone/>
            </a:pPr>
            <a:r>
              <a:rPr b="0" i="0" lang="en-IN" sz="1600" u="none" strike="noStrike">
                <a:solidFill>
                  <a:schemeClr val="dk1"/>
                </a:solidFill>
                <a:latin typeface="Times New Roman"/>
                <a:ea typeface="Times New Roman"/>
                <a:cs typeface="Times New Roman"/>
                <a:sym typeface="Times New Roman"/>
              </a:rPr>
              <a:t>Step 3 – Performing Agenda with the Visualizations.</a:t>
            </a:r>
            <a:endParaRPr b="0" sz="16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1861331" y="236172"/>
            <a:ext cx="5152293" cy="6547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Times New Roman"/>
              <a:buNone/>
            </a:pPr>
            <a:r>
              <a:rPr b="1" lang="en-IN" sz="3200" u="sng">
                <a:solidFill>
                  <a:srgbClr val="FF0000"/>
                </a:solidFill>
                <a:latin typeface="Times New Roman"/>
                <a:ea typeface="Times New Roman"/>
                <a:cs typeface="Times New Roman"/>
                <a:sym typeface="Times New Roman"/>
              </a:rPr>
              <a:t>DATA UNDERSTANDING</a:t>
            </a:r>
            <a:endParaRPr b="1" sz="3200" u="sng">
              <a:solidFill>
                <a:srgbClr val="FF0000"/>
              </a:solidFill>
              <a:latin typeface="Times New Roman"/>
              <a:ea typeface="Times New Roman"/>
              <a:cs typeface="Times New Roman"/>
              <a:sym typeface="Times New Roman"/>
            </a:endParaRPr>
          </a:p>
        </p:txBody>
      </p:sp>
      <p:graphicFrame>
        <p:nvGraphicFramePr>
          <p:cNvPr id="122" name="Google Shape;122;p7"/>
          <p:cNvGraphicFramePr/>
          <p:nvPr/>
        </p:nvGraphicFramePr>
        <p:xfrm>
          <a:off x="2055440" y="876387"/>
          <a:ext cx="3000000" cy="3000000"/>
        </p:xfrm>
        <a:graphic>
          <a:graphicData uri="http://schemas.openxmlformats.org/drawingml/2006/table">
            <a:tbl>
              <a:tblPr bandRow="1" firstRow="1">
                <a:noFill/>
                <a:tableStyleId>{D38EE367-371C-4D66-9BEE-2BABD2D9FCD3}</a:tableStyleId>
              </a:tblPr>
              <a:tblGrid>
                <a:gridCol w="4064000"/>
                <a:gridCol w="4064000"/>
              </a:tblGrid>
              <a:tr h="280075">
                <a:tc>
                  <a:txBody>
                    <a:bodyPr/>
                    <a:lstStyle/>
                    <a:p>
                      <a:pPr indent="0" lvl="0" marL="0" marR="0" rtl="0" algn="l">
                        <a:spcBef>
                          <a:spcPts val="0"/>
                        </a:spcBef>
                        <a:spcAft>
                          <a:spcPts val="0"/>
                        </a:spcAft>
                        <a:buNone/>
                      </a:pPr>
                      <a:r>
                        <a:rPr lang="en-IN" sz="1600" u="none" cap="none" strike="noStrike">
                          <a:latin typeface="Times New Roman"/>
                          <a:ea typeface="Times New Roman"/>
                          <a:cs typeface="Times New Roman"/>
                          <a:sym typeface="Times New Roman"/>
                        </a:rPr>
                        <a:t>Field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Unique id</a:t>
                      </a: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Name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Name</a:t>
                      </a:r>
                      <a:r>
                        <a:rPr lang="en-IN" sz="1600">
                          <a:latin typeface="Times New Roman"/>
                          <a:ea typeface="Times New Roman"/>
                          <a:cs typeface="Times New Roman"/>
                          <a:sym typeface="Times New Roman"/>
                        </a:rPr>
                        <a:t> of the listing </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Host_id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Unique host_id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host_name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Name</a:t>
                      </a:r>
                      <a:r>
                        <a:rPr lang="en-IN" sz="1600">
                          <a:latin typeface="Times New Roman"/>
                          <a:ea typeface="Times New Roman"/>
                          <a:cs typeface="Times New Roman"/>
                          <a:sym typeface="Times New Roman"/>
                        </a:rPr>
                        <a:t> of the host</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Neighbourhood_group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Location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Neighbourhood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Area</a:t>
                      </a: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Latitude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Latitude range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Longitude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Longitude range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Room_type</a:t>
                      </a: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Type of listing</a:t>
                      </a: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Price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Price of listing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Minimum</a:t>
                      </a:r>
                      <a:r>
                        <a:rPr lang="en-IN" sz="1600">
                          <a:latin typeface="Times New Roman"/>
                          <a:ea typeface="Times New Roman"/>
                          <a:cs typeface="Times New Roman"/>
                          <a:sym typeface="Times New Roman"/>
                        </a:rPr>
                        <a:t>_nights</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Minimum night to</a:t>
                      </a:r>
                      <a:r>
                        <a:rPr lang="en-IN" sz="1600">
                          <a:latin typeface="Times New Roman"/>
                          <a:ea typeface="Times New Roman"/>
                          <a:cs typeface="Times New Roman"/>
                          <a:sym typeface="Times New Roman"/>
                        </a:rPr>
                        <a:t> be paid for </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Number_of</a:t>
                      </a:r>
                      <a:r>
                        <a:rPr lang="en-IN" sz="1600">
                          <a:latin typeface="Times New Roman"/>
                          <a:ea typeface="Times New Roman"/>
                          <a:cs typeface="Times New Roman"/>
                          <a:sym typeface="Times New Roman"/>
                        </a:rPr>
                        <a:t> reviews</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No of reviews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Last_review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Content of the last review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Reviews_per_month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No of checks per month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Calculated_host_listing_count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Total count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00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Availability</a:t>
                      </a:r>
                      <a:r>
                        <a:rPr lang="en-IN" sz="1600">
                          <a:latin typeface="Times New Roman"/>
                          <a:ea typeface="Times New Roman"/>
                          <a:cs typeface="Times New Roman"/>
                          <a:sym typeface="Times New Roman"/>
                        </a:rPr>
                        <a:t>_365</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Availability around</a:t>
                      </a:r>
                      <a:r>
                        <a:rPr lang="en-IN" sz="1600">
                          <a:latin typeface="Times New Roman"/>
                          <a:ea typeface="Times New Roman"/>
                          <a:cs typeface="Times New Roman"/>
                          <a:sym typeface="Times New Roman"/>
                        </a:rPr>
                        <a:t> the year</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idx="1" type="body"/>
          </p:nvPr>
        </p:nvSpPr>
        <p:spPr>
          <a:xfrm>
            <a:off x="744416" y="132687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200000"/>
              </a:lnSpc>
              <a:spcBef>
                <a:spcPts val="0"/>
              </a:spcBef>
              <a:spcAft>
                <a:spcPts val="0"/>
              </a:spcAft>
              <a:buClr>
                <a:srgbClr val="545454"/>
              </a:buClr>
              <a:buSzPct val="100000"/>
              <a:buChar char="•"/>
            </a:pPr>
            <a:r>
              <a:rPr b="1" i="0" lang="en-IN">
                <a:solidFill>
                  <a:srgbClr val="545454"/>
                </a:solidFill>
                <a:latin typeface="Lato"/>
                <a:ea typeface="Lato"/>
                <a:cs typeface="Lato"/>
                <a:sym typeface="Lato"/>
              </a:rPr>
              <a:t> </a:t>
            </a:r>
            <a:r>
              <a:rPr i="0" lang="en-IN" sz="2100">
                <a:latin typeface="Times New Roman"/>
                <a:ea typeface="Times New Roman"/>
                <a:cs typeface="Times New Roman"/>
                <a:sym typeface="Times New Roman"/>
              </a:rPr>
              <a:t>The number of listings for each neighborhood and the median price</a:t>
            </a:r>
            <a:endParaRPr/>
          </a:p>
          <a:p>
            <a:pPr indent="-228600" lvl="0" marL="228600" rtl="0" algn="l">
              <a:lnSpc>
                <a:spcPct val="200000"/>
              </a:lnSpc>
              <a:spcBef>
                <a:spcPts val="1000"/>
              </a:spcBef>
              <a:spcAft>
                <a:spcPts val="0"/>
              </a:spcAft>
              <a:buClr>
                <a:schemeClr val="dk1"/>
              </a:buClr>
              <a:buSzPct val="100000"/>
              <a:buChar char="•"/>
            </a:pPr>
            <a:r>
              <a:rPr i="0" lang="en-IN" sz="2100">
                <a:latin typeface="Times New Roman"/>
                <a:ea typeface="Times New Roman"/>
                <a:cs typeface="Times New Roman"/>
                <a:sym typeface="Times New Roman"/>
              </a:rPr>
              <a:t>This gives us a good insight into the potential neighborhoods where there are higher number of listings which we can tap into. By analyzing the number of listings and prices for each neighborhood, we can get a clearer understanding of which neighborhood have a lot of expensive listings. Looking at the analysis done so far, we can see that certain neighborhood are indeed more 'expensive' than others.</a:t>
            </a:r>
            <a:endParaRPr/>
          </a:p>
          <a:p>
            <a:pPr indent="-228600" lvl="0" marL="228600" rtl="0" algn="l">
              <a:lnSpc>
                <a:spcPct val="200000"/>
              </a:lnSpc>
              <a:spcBef>
                <a:spcPts val="1000"/>
              </a:spcBef>
              <a:spcAft>
                <a:spcPts val="0"/>
              </a:spcAft>
              <a:buClr>
                <a:schemeClr val="dk1"/>
              </a:buClr>
              <a:buSzPct val="100000"/>
              <a:buChar char="•"/>
            </a:pPr>
            <a:r>
              <a:rPr i="0" lang="en-IN" sz="2100">
                <a:latin typeface="Times New Roman"/>
                <a:ea typeface="Times New Roman"/>
                <a:cs typeface="Times New Roman"/>
                <a:sym typeface="Times New Roman"/>
              </a:rPr>
              <a:t> However, some of those neighborhood do not have as many listings as other expensive neighborhood. Since our problem was to identify factors that make a listing more expensive, we can infer that these neighborhood tend to have more expensive listings. However, a more thorough inference would be to identify neighborhood that have both a higher number of listings and higher price as lower number of listings would mean fewer available listing for a customer to choose</a:t>
            </a:r>
            <a:endParaRPr sz="2100">
              <a:latin typeface="Times New Roman"/>
              <a:ea typeface="Times New Roman"/>
              <a:cs typeface="Times New Roman"/>
              <a:sym typeface="Times New Roman"/>
            </a:endParaRPr>
          </a:p>
        </p:txBody>
      </p:sp>
      <p:sp>
        <p:nvSpPr>
          <p:cNvPr id="128" name="Google Shape;128;p8"/>
          <p:cNvSpPr txBox="1"/>
          <p:nvPr/>
        </p:nvSpPr>
        <p:spPr>
          <a:xfrm>
            <a:off x="756820" y="471386"/>
            <a:ext cx="984311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IN" sz="2800">
                <a:solidFill>
                  <a:srgbClr val="545454"/>
                </a:solidFill>
                <a:latin typeface="Lato"/>
                <a:ea typeface="Lato"/>
                <a:cs typeface="Lato"/>
                <a:sym typeface="Lato"/>
              </a:rPr>
              <a:t> </a:t>
            </a:r>
            <a:r>
              <a:rPr i="0" lang="en-IN" sz="3200" u="sng">
                <a:solidFill>
                  <a:srgbClr val="FF0000"/>
                </a:solidFill>
                <a:latin typeface="Times New Roman"/>
                <a:ea typeface="Times New Roman"/>
                <a:cs typeface="Times New Roman"/>
                <a:sym typeface="Times New Roman"/>
              </a:rPr>
              <a:t>Analyzing the listings based on room types</a:t>
            </a:r>
            <a:endParaRPr i="0" sz="2800" u="sng">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0" sz="2800">
              <a:solidFill>
                <a:srgbClr val="545454"/>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idx="1" type="body"/>
          </p:nvPr>
        </p:nvSpPr>
        <p:spPr>
          <a:xfrm>
            <a:off x="298940" y="895113"/>
            <a:ext cx="10515600" cy="143338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i="0">
              <a:solidFill>
                <a:srgbClr val="545454"/>
              </a:solidFill>
              <a:latin typeface="Lato"/>
              <a:ea typeface="Lato"/>
              <a:cs typeface="Lato"/>
              <a:sym typeface="Lato"/>
            </a:endParaRPr>
          </a:p>
          <a:p>
            <a:pPr indent="-228600" lvl="0" marL="228600" rtl="0" algn="l">
              <a:lnSpc>
                <a:spcPct val="90000"/>
              </a:lnSpc>
              <a:spcBef>
                <a:spcPts val="1000"/>
              </a:spcBef>
              <a:spcAft>
                <a:spcPts val="0"/>
              </a:spcAft>
              <a:buClr>
                <a:schemeClr val="dk1"/>
              </a:buClr>
              <a:buSzPts val="1600"/>
              <a:buChar char="•"/>
            </a:pPr>
            <a:r>
              <a:rPr lang="en-IN" sz="1600">
                <a:latin typeface="Times New Roman"/>
                <a:ea typeface="Times New Roman"/>
                <a:cs typeface="Times New Roman"/>
                <a:sym typeface="Times New Roman"/>
              </a:rPr>
              <a:t>T</a:t>
            </a:r>
            <a:r>
              <a:rPr b="0" i="0" lang="en-IN" sz="1600">
                <a:latin typeface="Times New Roman"/>
                <a:ea typeface="Times New Roman"/>
                <a:cs typeface="Times New Roman"/>
                <a:sym typeface="Times New Roman"/>
              </a:rPr>
              <a:t>his word cloud shows shows the most frequently used words in the summaries of the top 100 most expensive listings.</a:t>
            </a:r>
            <a:endParaRPr/>
          </a:p>
          <a:p>
            <a:pPr indent="-228600" lvl="0" marL="228600" rtl="0" algn="l">
              <a:lnSpc>
                <a:spcPct val="90000"/>
              </a:lnSpc>
              <a:spcBef>
                <a:spcPts val="1000"/>
              </a:spcBef>
              <a:spcAft>
                <a:spcPts val="0"/>
              </a:spcAft>
              <a:buClr>
                <a:schemeClr val="dk1"/>
              </a:buClr>
              <a:buSzPts val="1600"/>
              <a:buChar char="•"/>
            </a:pPr>
            <a:r>
              <a:rPr b="0" i="0" lang="en-IN" sz="1600">
                <a:latin typeface="Times New Roman"/>
                <a:ea typeface="Times New Roman"/>
                <a:cs typeface="Times New Roman"/>
                <a:sym typeface="Times New Roman"/>
              </a:rPr>
              <a:t> </a:t>
            </a:r>
            <a:r>
              <a:rPr lang="en-IN" sz="1600">
                <a:latin typeface="Times New Roman"/>
                <a:ea typeface="Times New Roman"/>
                <a:cs typeface="Times New Roman"/>
                <a:sym typeface="Times New Roman"/>
              </a:rPr>
              <a:t>T</a:t>
            </a:r>
            <a:r>
              <a:rPr b="0" i="0" lang="en-IN" sz="1600">
                <a:latin typeface="Times New Roman"/>
                <a:ea typeface="Times New Roman"/>
                <a:cs typeface="Times New Roman"/>
                <a:sym typeface="Times New Roman"/>
              </a:rPr>
              <a:t>hey all have particularly 3 words in common: seattle, home, and view. Other words like : kitchen, bedroom, walk, modern.</a:t>
            </a:r>
            <a:endParaRPr sz="1600">
              <a:latin typeface="Times New Roman"/>
              <a:ea typeface="Times New Roman"/>
              <a:cs typeface="Times New Roman"/>
              <a:sym typeface="Times New Roman"/>
            </a:endParaRPr>
          </a:p>
        </p:txBody>
      </p:sp>
      <p:sp>
        <p:nvSpPr>
          <p:cNvPr id="134" name="Google Shape;134;p9"/>
          <p:cNvSpPr txBox="1"/>
          <p:nvPr/>
        </p:nvSpPr>
        <p:spPr>
          <a:xfrm>
            <a:off x="606702" y="765957"/>
            <a:ext cx="107998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400"/>
              <a:buFont typeface="Times New Roman"/>
              <a:buNone/>
            </a:pPr>
            <a:r>
              <a:rPr b="1" lang="en-IN" sz="2400">
                <a:solidFill>
                  <a:schemeClr val="accent2"/>
                </a:solidFill>
                <a:latin typeface="Times New Roman"/>
                <a:ea typeface="Times New Roman"/>
                <a:cs typeface="Times New Roman"/>
                <a:sym typeface="Times New Roman"/>
              </a:rPr>
              <a:t>C</a:t>
            </a:r>
            <a:r>
              <a:rPr b="1" i="0" lang="en-IN" sz="2400">
                <a:solidFill>
                  <a:schemeClr val="accent2"/>
                </a:solidFill>
                <a:latin typeface="Times New Roman"/>
                <a:ea typeface="Times New Roman"/>
                <a:cs typeface="Times New Roman"/>
                <a:sym typeface="Times New Roman"/>
              </a:rPr>
              <a:t>ommon words in the summary of expensive listings</a:t>
            </a:r>
            <a:endParaRPr/>
          </a:p>
        </p:txBody>
      </p:sp>
      <p:sp>
        <p:nvSpPr>
          <p:cNvPr id="135" name="Google Shape;135;p9"/>
          <p:cNvSpPr/>
          <p:nvPr/>
        </p:nvSpPr>
        <p:spPr>
          <a:xfrm>
            <a:off x="606702" y="2825937"/>
            <a:ext cx="88889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accent2"/>
                </a:solidFill>
                <a:latin typeface="Times New Roman"/>
                <a:ea typeface="Times New Roman"/>
                <a:cs typeface="Times New Roman"/>
                <a:sym typeface="Times New Roman"/>
              </a:rPr>
              <a:t>Common words in the summary of the cheapest listings</a:t>
            </a:r>
            <a:endParaRPr/>
          </a:p>
        </p:txBody>
      </p:sp>
      <p:sp>
        <p:nvSpPr>
          <p:cNvPr id="136" name="Google Shape;136;p9"/>
          <p:cNvSpPr/>
          <p:nvPr/>
        </p:nvSpPr>
        <p:spPr>
          <a:xfrm>
            <a:off x="298940" y="3151286"/>
            <a:ext cx="11772865" cy="830997"/>
          </a:xfrm>
          <a:prstGeom prst="rect">
            <a:avLst/>
          </a:prstGeom>
          <a:noFill/>
          <a:ln>
            <a:noFill/>
          </a:ln>
        </p:spPr>
        <p:txBody>
          <a:bodyPr anchorCtr="0" anchor="t" bIns="45700" lIns="91425" spcFirstLastPara="1" rIns="91425" wrap="square" tIns="45700">
            <a:spAutoFit/>
          </a:bodyPr>
          <a:lstStyle/>
          <a:p>
            <a:pPr indent="-184150" lvl="0" marL="285750" marR="0" rtl="0" algn="l">
              <a:spcBef>
                <a:spcPts val="0"/>
              </a:spcBef>
              <a:spcAft>
                <a:spcPts val="0"/>
              </a:spcAft>
              <a:buClr>
                <a:schemeClr val="dk1"/>
              </a:buClr>
              <a:buSzPts val="1600"/>
              <a:buFont typeface="Arial"/>
              <a:buNone/>
            </a:pPr>
            <a:r>
              <a:t/>
            </a:r>
            <a:endParaRPr b="1" sz="16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The word cloud, indeed there are overlapping words with the most expensive listings. Words like : Seattle, bedroom, home appeared frequently in both .So they do not tell us anything special .   </a:t>
            </a:r>
            <a:endParaRPr sz="1600">
              <a:solidFill>
                <a:schemeClr val="dk1"/>
              </a:solidFill>
              <a:latin typeface="Times New Roman"/>
              <a:ea typeface="Times New Roman"/>
              <a:cs typeface="Times New Roman"/>
              <a:sym typeface="Times New Roman"/>
            </a:endParaRPr>
          </a:p>
        </p:txBody>
      </p:sp>
      <p:sp>
        <p:nvSpPr>
          <p:cNvPr id="137" name="Google Shape;137;p9"/>
          <p:cNvSpPr/>
          <p:nvPr/>
        </p:nvSpPr>
        <p:spPr>
          <a:xfrm>
            <a:off x="606702" y="4288803"/>
            <a:ext cx="100612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accent2"/>
                </a:solidFill>
                <a:latin typeface="Times New Roman"/>
                <a:ea typeface="Times New Roman"/>
                <a:cs typeface="Times New Roman"/>
                <a:sym typeface="Times New Roman"/>
              </a:rPr>
              <a:t>Analyzing if any particular amenity results in higher prices</a:t>
            </a:r>
            <a:r>
              <a:rPr lang="en-IN" sz="1600">
                <a:solidFill>
                  <a:schemeClr val="accent2"/>
                </a:solidFill>
                <a:latin typeface="Times New Roman"/>
                <a:ea typeface="Times New Roman"/>
                <a:cs typeface="Times New Roman"/>
                <a:sym typeface="Times New Roman"/>
              </a:rPr>
              <a:t>.</a:t>
            </a:r>
            <a:endParaRPr sz="1600">
              <a:solidFill>
                <a:schemeClr val="accent2"/>
              </a:solidFill>
              <a:latin typeface="Times New Roman"/>
              <a:ea typeface="Times New Roman"/>
              <a:cs typeface="Times New Roman"/>
              <a:sym typeface="Times New Roman"/>
            </a:endParaRPr>
          </a:p>
        </p:txBody>
      </p:sp>
      <p:sp>
        <p:nvSpPr>
          <p:cNvPr id="138" name="Google Shape;138;p9"/>
          <p:cNvSpPr txBox="1"/>
          <p:nvPr/>
        </p:nvSpPr>
        <p:spPr>
          <a:xfrm>
            <a:off x="298940" y="4824537"/>
            <a:ext cx="10515600" cy="157406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The word cloud above was taken from the top 100 listings in terms of their price. We can see that the listings with the highest prices have amenities such as washer, dryer, heating, wireless internet, smoke detector, free parking, kid friendly</a:t>
            </a:r>
            <a:endParaRPr/>
          </a:p>
          <a:p>
            <a:pPr indent="-228600" lvl="0" marL="228600" marR="0" rtl="0" algn="l">
              <a:lnSpc>
                <a:spcPct val="90000"/>
              </a:lnSpc>
              <a:spcBef>
                <a:spcPts val="100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 So, an aspiring Airbnb host should ensure that his property contains these amenities so that he can charge a higher price. Similarly, if a traveller does not require any of these amenities, he can opt for a listing without them to save cost. amenities and their influence into the price will be further explored in depth in the machine learning section of the project.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2022-12-02T06:55:15Z</dcterms:created>
  <dc:creator>adhakhan7081@gmail.com</dc:creator>
</cp:coreProperties>
</file>