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5" r:id="rId8"/>
    <p:sldId id="266" r:id="rId9"/>
    <p:sldId id="267" r:id="rId10"/>
    <p:sldId id="268" r:id="rId11"/>
    <p:sldId id="269" r:id="rId12"/>
    <p:sldId id="284" r:id="rId13"/>
    <p:sldId id="282" r:id="rId14"/>
    <p:sldId id="270" r:id="rId15"/>
    <p:sldId id="274" r:id="rId16"/>
    <p:sldId id="275" r:id="rId17"/>
    <p:sldId id="276" r:id="rId18"/>
    <p:sldId id="277" r:id="rId19"/>
    <p:sldId id="278" r:id="rId20"/>
    <p:sldId id="279" r:id="rId21"/>
    <p:sldId id="271" r:id="rId22"/>
    <p:sldId id="283" r:id="rId23"/>
    <p:sldId id="272" r:id="rId24"/>
    <p:sldId id="273" r:id="rId25"/>
  </p:sldIdLst>
  <p:sldSz cx="18288000" cy="10287000"/>
  <p:notesSz cx="6858000" cy="9144000"/>
  <p:embeddedFontLst>
    <p:embeddedFont>
      <p:font typeface="Apricots" panose="020B0604020202020204" charset="0"/>
      <p:regular r:id="rId26"/>
    </p:embeddedFont>
    <p:embeddedFont>
      <p:font typeface="Helios" panose="020B0604020202020204" charset="0"/>
      <p:regular r:id="rId27"/>
    </p:embeddedFont>
    <p:embeddedFont>
      <p:font typeface="Helios Bold" panose="020B0604020202020204" charset="0"/>
      <p:regular r:id="rId28"/>
    </p:embeddedFont>
    <p:embeddedFont>
      <p:font typeface="Klein" panose="020B0604020202020204" charset="0"/>
      <p:regular r:id="rId29"/>
    </p:embeddedFont>
    <p:embeddedFont>
      <p:font typeface="Klein Bold"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2" d="100"/>
          <a:sy n="32" d="100"/>
        </p:scale>
        <p:origin x="53" y="7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66927" y="-4280359"/>
            <a:ext cx="10812392" cy="10812392"/>
          </a:xfrm>
          <a:custGeom>
            <a:avLst/>
            <a:gdLst/>
            <a:ahLst/>
            <a:cxnLst/>
            <a:rect l="l" t="t" r="r" b="b"/>
            <a:pathLst>
              <a:path w="10812392" h="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7" name="Freeform 7"/>
          <p:cNvSpPr/>
          <p:nvPr/>
        </p:nvSpPr>
        <p:spPr>
          <a:xfrm>
            <a:off x="57078" y="7902203"/>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7467600" y="1935605"/>
            <a:ext cx="9791700" cy="7076813"/>
            <a:chOff x="0" y="-9525"/>
            <a:chExt cx="12190184" cy="9435751"/>
          </a:xfrm>
        </p:grpSpPr>
        <p:sp>
          <p:nvSpPr>
            <p:cNvPr id="9" name="TextBox 9"/>
            <p:cNvSpPr txBox="1"/>
            <p:nvPr/>
          </p:nvSpPr>
          <p:spPr>
            <a:xfrm>
              <a:off x="0" y="-9525"/>
              <a:ext cx="12190184" cy="5322824"/>
            </a:xfrm>
            <a:prstGeom prst="rect">
              <a:avLst/>
            </a:prstGeom>
          </p:spPr>
          <p:txBody>
            <a:bodyPr lIns="0" tIns="0" rIns="0" bIns="0" rtlCol="0" anchor="t">
              <a:spAutoFit/>
            </a:bodyPr>
            <a:lstStyle/>
            <a:p>
              <a:pPr algn="ctr">
                <a:lnSpc>
                  <a:spcPts val="10587"/>
                </a:lnSpc>
              </a:pPr>
              <a:r>
                <a:rPr lang="en-US" sz="6600" b="1" dirty="0">
                  <a:solidFill>
                    <a:srgbClr val="2A2E3A"/>
                  </a:solidFill>
                  <a:latin typeface="Klein Bold"/>
                  <a:ea typeface="Klein Bold"/>
                  <a:cs typeface="Klein Bold"/>
                  <a:sym typeface="Klein Bold"/>
                </a:rPr>
                <a:t>WEATHER FORECASTING FOR POWER PREDICTION</a:t>
              </a:r>
            </a:p>
          </p:txBody>
        </p:sp>
        <p:sp>
          <p:nvSpPr>
            <p:cNvPr id="10" name="TextBox 10"/>
            <p:cNvSpPr txBox="1"/>
            <p:nvPr/>
          </p:nvSpPr>
          <p:spPr>
            <a:xfrm>
              <a:off x="0" y="7389087"/>
              <a:ext cx="11828068" cy="2037139"/>
            </a:xfrm>
            <a:prstGeom prst="rect">
              <a:avLst/>
            </a:prstGeom>
          </p:spPr>
          <p:txBody>
            <a:bodyPr lIns="0" tIns="0" rIns="0" bIns="0" rtlCol="0" anchor="t">
              <a:spAutoFit/>
            </a:bodyPr>
            <a:lstStyle/>
            <a:p>
              <a:pPr algn="l">
                <a:lnSpc>
                  <a:spcPts val="4075"/>
                </a:lnSpc>
              </a:pPr>
              <a:r>
                <a:rPr lang="en-US" sz="2910" dirty="0">
                  <a:solidFill>
                    <a:srgbClr val="2A2E3A"/>
                  </a:solidFill>
                  <a:latin typeface="Helios"/>
                  <a:ea typeface="Helios"/>
                  <a:cs typeface="Helios"/>
                  <a:sym typeface="Helios"/>
                </a:rPr>
                <a:t>NEHARIKA K (CB.EN.U4EEE22026)</a:t>
              </a:r>
            </a:p>
            <a:p>
              <a:pPr algn="l">
                <a:lnSpc>
                  <a:spcPts val="4075"/>
                </a:lnSpc>
              </a:pPr>
              <a:r>
                <a:rPr lang="en-US" sz="2910" dirty="0">
                  <a:solidFill>
                    <a:srgbClr val="2A2E3A"/>
                  </a:solidFill>
                  <a:latin typeface="Helios"/>
                  <a:ea typeface="Helios"/>
                  <a:cs typeface="Helios"/>
                  <a:sym typeface="Helios"/>
                </a:rPr>
                <a:t>PRITHIKA S V(CB.EN.U4EEE22032)</a:t>
              </a:r>
            </a:p>
            <a:p>
              <a:pPr algn="l">
                <a:lnSpc>
                  <a:spcPts val="4075"/>
                </a:lnSpc>
              </a:pPr>
              <a:r>
                <a:rPr lang="en-US" sz="2910" dirty="0">
                  <a:solidFill>
                    <a:srgbClr val="2A2E3A"/>
                  </a:solidFill>
                  <a:latin typeface="Helios"/>
                  <a:ea typeface="Helios"/>
                  <a:cs typeface="Helios"/>
                  <a:sym typeface="Helios"/>
                </a:rPr>
                <a:t>VEDAVARSHA N T (CB.EN.U4EEE22154)</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29889" y="-123825"/>
            <a:ext cx="16829411" cy="4194738"/>
          </a:xfrm>
          <a:prstGeom prst="rect">
            <a:avLst/>
          </a:prstGeom>
        </p:spPr>
        <p:txBody>
          <a:bodyPr lIns="0" tIns="0" rIns="0" bIns="0" rtlCol="0" anchor="t">
            <a:spAutoFit/>
          </a:bodyPr>
          <a:lstStyle/>
          <a:p>
            <a:pPr algn="l">
              <a:lnSpc>
                <a:spcPts val="7503"/>
              </a:lnSpc>
              <a:spcBef>
                <a:spcPct val="0"/>
              </a:spcBef>
            </a:pPr>
            <a:endParaRPr dirty="0"/>
          </a:p>
          <a:p>
            <a:pPr algn="l">
              <a:lnSpc>
                <a:spcPts val="3731"/>
              </a:lnSpc>
              <a:spcBef>
                <a:spcPct val="0"/>
              </a:spcBef>
            </a:pPr>
            <a:r>
              <a:rPr lang="en-US" sz="2860" b="1" dirty="0" err="1">
                <a:solidFill>
                  <a:srgbClr val="153969"/>
                </a:solidFill>
                <a:latin typeface="Helios Bold"/>
                <a:ea typeface="Helios Bold"/>
                <a:cs typeface="Helios Bold"/>
                <a:sym typeface="Helios Bold"/>
              </a:rPr>
              <a:t>E.Optimized</a:t>
            </a:r>
            <a:r>
              <a:rPr lang="en-US" sz="2860" b="1" dirty="0">
                <a:solidFill>
                  <a:srgbClr val="153969"/>
                </a:solidFill>
                <a:latin typeface="Helios Bold"/>
                <a:ea typeface="Helios Bold"/>
                <a:cs typeface="Helios Bold"/>
                <a:sym typeface="Helios Bold"/>
              </a:rPr>
              <a:t> CNN-Based Deep Learning Model for Power Consumption Prediction</a:t>
            </a:r>
          </a:p>
          <a:p>
            <a:pPr marL="914400" lvl="1" indent="-457200">
              <a:lnSpc>
                <a:spcPts val="3731"/>
              </a:lnSpc>
              <a:spcBef>
                <a:spcPct val="0"/>
              </a:spcBef>
              <a:buFont typeface="Arial" panose="020B0604020202020204" pitchFamily="34" charset="0"/>
              <a:buChar char="•"/>
            </a:pPr>
            <a:endParaRPr lang="en-US" sz="2665" dirty="0">
              <a:solidFill>
                <a:srgbClr val="000000"/>
              </a:solidFill>
              <a:latin typeface="Helios"/>
              <a:ea typeface="Helios"/>
              <a:cs typeface="Helios"/>
              <a:sym typeface="Helios"/>
            </a:endParaRPr>
          </a:p>
          <a:p>
            <a:pPr marL="914400" lvl="1" indent="-457200">
              <a:lnSpc>
                <a:spcPts val="3731"/>
              </a:lnSpc>
              <a:spcBef>
                <a:spcPct val="0"/>
              </a:spcBef>
              <a:buFont typeface="Arial" panose="020B0604020202020204" pitchFamily="34" charset="0"/>
              <a:buChar char="•"/>
            </a:pPr>
            <a:r>
              <a:rPr lang="en-US" sz="2665" dirty="0">
                <a:solidFill>
                  <a:srgbClr val="000000"/>
                </a:solidFill>
                <a:latin typeface="Helios"/>
                <a:ea typeface="Helios"/>
                <a:cs typeface="Helios"/>
                <a:sym typeface="Helios"/>
              </a:rPr>
              <a:t> MAE: 4.9364</a:t>
            </a:r>
          </a:p>
          <a:p>
            <a:pPr marL="914400" lvl="1" indent="-457200">
              <a:lnSpc>
                <a:spcPts val="3731"/>
              </a:lnSpc>
              <a:spcBef>
                <a:spcPct val="0"/>
              </a:spcBef>
              <a:buFont typeface="Arial" panose="020B0604020202020204" pitchFamily="34" charset="0"/>
              <a:buChar char="•"/>
            </a:pPr>
            <a:r>
              <a:rPr lang="en-US" sz="2665" dirty="0">
                <a:solidFill>
                  <a:srgbClr val="000000"/>
                </a:solidFill>
                <a:latin typeface="Helios"/>
                <a:ea typeface="Helios"/>
                <a:cs typeface="Helios"/>
                <a:sym typeface="Helios"/>
              </a:rPr>
              <a:t>MSE: 41.9432</a:t>
            </a:r>
          </a:p>
          <a:p>
            <a:pPr marL="914400" lvl="1" indent="-457200">
              <a:lnSpc>
                <a:spcPts val="3731"/>
              </a:lnSpc>
              <a:spcBef>
                <a:spcPct val="0"/>
              </a:spcBef>
              <a:buFont typeface="Arial" panose="020B0604020202020204" pitchFamily="34" charset="0"/>
              <a:buChar char="•"/>
            </a:pPr>
            <a:r>
              <a:rPr lang="en-US" sz="2665" dirty="0">
                <a:solidFill>
                  <a:srgbClr val="000000"/>
                </a:solidFill>
                <a:latin typeface="Helios"/>
                <a:ea typeface="Helios"/>
                <a:cs typeface="Helios"/>
                <a:sym typeface="Helios"/>
              </a:rPr>
              <a:t>R² Score: 0.5392</a:t>
            </a:r>
          </a:p>
          <a:p>
            <a:pPr algn="l">
              <a:lnSpc>
                <a:spcPts val="3451"/>
              </a:lnSpc>
              <a:spcBef>
                <a:spcPct val="0"/>
              </a:spcBef>
            </a:pPr>
            <a:endParaRPr lang="en-US" sz="2665" dirty="0">
              <a:solidFill>
                <a:srgbClr val="000000"/>
              </a:solidFill>
              <a:latin typeface="Helios"/>
              <a:ea typeface="Helios"/>
              <a:cs typeface="Helios"/>
              <a:sym typeface="Helios"/>
            </a:endParaRPr>
          </a:p>
          <a:p>
            <a:pPr algn="l">
              <a:lnSpc>
                <a:spcPts val="3451"/>
              </a:lnSpc>
              <a:spcBef>
                <a:spcPct val="0"/>
              </a:spcBef>
            </a:pPr>
            <a:endParaRPr lang="en-US" sz="2665" dirty="0">
              <a:solidFill>
                <a:srgbClr val="000000"/>
              </a:solidFill>
              <a:latin typeface="Helios"/>
              <a:ea typeface="Helios"/>
              <a:cs typeface="Helios"/>
              <a:sym typeface="Helios"/>
            </a:endParaRPr>
          </a:p>
        </p:txBody>
      </p:sp>
      <p:pic>
        <p:nvPicPr>
          <p:cNvPr id="4" name="Picture 3">
            <a:extLst>
              <a:ext uri="{FF2B5EF4-FFF2-40B4-BE49-F238E27FC236}">
                <a16:creationId xmlns:a16="http://schemas.microsoft.com/office/drawing/2014/main" id="{D95B481B-A6A5-1D39-7DBC-00495AFB0DBE}"/>
              </a:ext>
            </a:extLst>
          </p:cNvPr>
          <p:cNvPicPr>
            <a:picLocks noChangeAspect="1"/>
          </p:cNvPicPr>
          <p:nvPr/>
        </p:nvPicPr>
        <p:blipFill>
          <a:blip r:embed="rId2"/>
          <a:stretch>
            <a:fillRect/>
          </a:stretch>
        </p:blipFill>
        <p:spPr>
          <a:xfrm>
            <a:off x="6629400" y="1638300"/>
            <a:ext cx="4653368" cy="8153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36677" y="176875"/>
            <a:ext cx="17540291" cy="984180"/>
          </a:xfrm>
          <a:prstGeom prst="rect">
            <a:avLst/>
          </a:prstGeom>
        </p:spPr>
        <p:txBody>
          <a:bodyPr lIns="0" tIns="0" rIns="0" bIns="0" rtlCol="0" anchor="t">
            <a:spAutoFit/>
          </a:bodyPr>
          <a:lstStyle/>
          <a:p>
            <a:pPr algn="l">
              <a:lnSpc>
                <a:spcPts val="4005"/>
              </a:lnSpc>
              <a:spcBef>
                <a:spcPct val="0"/>
              </a:spcBef>
            </a:pPr>
            <a:endParaRPr dirty="0"/>
          </a:p>
          <a:p>
            <a:pPr algn="l">
              <a:lnSpc>
                <a:spcPts val="4005"/>
              </a:lnSpc>
              <a:spcBef>
                <a:spcPct val="0"/>
              </a:spcBef>
            </a:pPr>
            <a:r>
              <a:rPr lang="en-US" sz="2860" b="1" dirty="0">
                <a:solidFill>
                  <a:schemeClr val="tx2"/>
                </a:solidFill>
                <a:latin typeface="Helios Bold"/>
                <a:ea typeface="Helios Bold"/>
                <a:cs typeface="Helios Bold"/>
                <a:sym typeface="Helios Bold"/>
              </a:rPr>
              <a:t>F. Optimized Electricity Pricing for Peak Load Reduction Using Smoothed Predictions</a:t>
            </a:r>
          </a:p>
        </p:txBody>
      </p:sp>
      <p:pic>
        <p:nvPicPr>
          <p:cNvPr id="5" name="Picture 4">
            <a:extLst>
              <a:ext uri="{FF2B5EF4-FFF2-40B4-BE49-F238E27FC236}">
                <a16:creationId xmlns:a16="http://schemas.microsoft.com/office/drawing/2014/main" id="{C5CB4D09-F9E0-25ED-03A9-66DCE883074E}"/>
              </a:ext>
            </a:extLst>
          </p:cNvPr>
          <p:cNvPicPr>
            <a:picLocks noChangeAspect="1"/>
          </p:cNvPicPr>
          <p:nvPr/>
        </p:nvPicPr>
        <p:blipFill>
          <a:blip r:embed="rId2"/>
          <a:stretch>
            <a:fillRect/>
          </a:stretch>
        </p:blipFill>
        <p:spPr>
          <a:xfrm>
            <a:off x="2438400" y="2095500"/>
            <a:ext cx="11572875" cy="64293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E2537-1753-15BB-79CB-3DD918A7CFE6}"/>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14A8AECE-71D7-DE8B-5FC5-EB51F6574024}"/>
              </a:ext>
            </a:extLst>
          </p:cNvPr>
          <p:cNvSpPr txBox="1"/>
          <p:nvPr/>
        </p:nvSpPr>
        <p:spPr>
          <a:xfrm>
            <a:off x="429889" y="-2037996"/>
            <a:ext cx="16829411" cy="3102196"/>
          </a:xfrm>
          <a:prstGeom prst="rect">
            <a:avLst/>
          </a:prstGeom>
        </p:spPr>
        <p:txBody>
          <a:bodyPr lIns="0" tIns="0" rIns="0" bIns="0" rtlCol="0" anchor="t">
            <a:spAutoFit/>
          </a:bodyPr>
          <a:lstStyle/>
          <a:p>
            <a:pPr algn="l">
              <a:lnSpc>
                <a:spcPts val="7503"/>
              </a:lnSpc>
              <a:spcBef>
                <a:spcPct val="0"/>
              </a:spcBef>
            </a:pPr>
            <a:endParaRPr dirty="0"/>
          </a:p>
          <a:p>
            <a:pPr algn="l">
              <a:lnSpc>
                <a:spcPts val="3438"/>
              </a:lnSpc>
              <a:spcBef>
                <a:spcPct val="0"/>
              </a:spcBef>
            </a:pPr>
            <a:endParaRPr dirty="0"/>
          </a:p>
          <a:p>
            <a:pPr algn="l">
              <a:lnSpc>
                <a:spcPts val="3438"/>
              </a:lnSpc>
              <a:spcBef>
                <a:spcPct val="0"/>
              </a:spcBef>
            </a:pPr>
            <a:endParaRPr dirty="0"/>
          </a:p>
          <a:p>
            <a:pPr algn="l">
              <a:lnSpc>
                <a:spcPts val="3438"/>
              </a:lnSpc>
              <a:spcBef>
                <a:spcPct val="0"/>
              </a:spcBef>
            </a:pPr>
            <a:endParaRPr dirty="0"/>
          </a:p>
          <a:p>
            <a:pPr algn="ctr">
              <a:lnSpc>
                <a:spcPts val="3241"/>
              </a:lnSpc>
              <a:spcBef>
                <a:spcPct val="0"/>
              </a:spcBef>
            </a:pPr>
            <a:endParaRPr dirty="0"/>
          </a:p>
          <a:p>
            <a:pPr algn="l">
              <a:lnSpc>
                <a:spcPts val="3451"/>
              </a:lnSpc>
              <a:spcBef>
                <a:spcPct val="0"/>
              </a:spcBef>
            </a:pPr>
            <a:r>
              <a:rPr lang="en-US" sz="2860" dirty="0">
                <a:solidFill>
                  <a:srgbClr val="153969"/>
                </a:solidFill>
                <a:latin typeface="Helios Bold" panose="020B0604020202020204" charset="0"/>
                <a:ea typeface="Helios"/>
                <a:cs typeface="Helios"/>
                <a:sym typeface="Helios"/>
              </a:rPr>
              <a:t>G. Power Prediction Using Random Forest Classifier</a:t>
            </a:r>
            <a:endParaRPr lang="en-US" sz="2465" dirty="0">
              <a:solidFill>
                <a:srgbClr val="000000"/>
              </a:solidFill>
              <a:latin typeface="Helios"/>
              <a:ea typeface="Helios"/>
              <a:cs typeface="Helios"/>
              <a:sym typeface="Helios"/>
            </a:endParaRPr>
          </a:p>
        </p:txBody>
      </p:sp>
      <p:sp>
        <p:nvSpPr>
          <p:cNvPr id="7" name="TextBox 6">
            <a:extLst>
              <a:ext uri="{FF2B5EF4-FFF2-40B4-BE49-F238E27FC236}">
                <a16:creationId xmlns:a16="http://schemas.microsoft.com/office/drawing/2014/main" id="{5DBE7353-B759-3B9E-984D-68577511CF18}"/>
              </a:ext>
            </a:extLst>
          </p:cNvPr>
          <p:cNvSpPr txBox="1"/>
          <p:nvPr/>
        </p:nvSpPr>
        <p:spPr>
          <a:xfrm>
            <a:off x="1060784" y="1497074"/>
            <a:ext cx="7875911" cy="7685053"/>
          </a:xfrm>
          <a:prstGeom prst="rect">
            <a:avLst/>
          </a:prstGeom>
          <a:noFill/>
        </p:spPr>
        <p:txBody>
          <a:bodyPr wrap="square">
            <a:spAutoFit/>
          </a:bodyPr>
          <a:lstStyle/>
          <a:p>
            <a:pPr marL="457200" indent="-457200" algn="l">
              <a:lnSpc>
                <a:spcPts val="3451"/>
              </a:lnSpc>
              <a:spcBef>
                <a:spcPct val="0"/>
              </a:spcBef>
              <a:buFont typeface="Arial" panose="020B0604020202020204" pitchFamily="34" charset="0"/>
              <a:buChar char="•"/>
            </a:pPr>
            <a:r>
              <a:rPr lang="en-US" sz="2650" dirty="0">
                <a:solidFill>
                  <a:srgbClr val="000000"/>
                </a:solidFill>
                <a:latin typeface="Helios"/>
                <a:ea typeface="Helios"/>
                <a:cs typeface="Helios"/>
                <a:sym typeface="Helios"/>
              </a:rPr>
              <a:t>Accuracy: 92.88%</a:t>
            </a:r>
          </a:p>
          <a:p>
            <a:pPr marL="457200" indent="-457200" algn="l">
              <a:lnSpc>
                <a:spcPts val="3451"/>
              </a:lnSpc>
              <a:spcBef>
                <a:spcPct val="0"/>
              </a:spcBef>
              <a:buFont typeface="Arial" panose="020B0604020202020204" pitchFamily="34" charset="0"/>
              <a:buChar char="•"/>
            </a:pPr>
            <a:r>
              <a:rPr lang="en-US" sz="2650" dirty="0">
                <a:solidFill>
                  <a:srgbClr val="000000"/>
                </a:solidFill>
                <a:latin typeface="Helios"/>
                <a:ea typeface="Helios"/>
                <a:cs typeface="Helios"/>
                <a:sym typeface="Helios"/>
              </a:rPr>
              <a:t>Precision: 92.90%</a:t>
            </a:r>
          </a:p>
          <a:p>
            <a:pPr marL="457200" indent="-457200" algn="l">
              <a:lnSpc>
                <a:spcPts val="3451"/>
              </a:lnSpc>
              <a:spcBef>
                <a:spcPct val="0"/>
              </a:spcBef>
              <a:buFont typeface="Arial" panose="020B0604020202020204" pitchFamily="34" charset="0"/>
              <a:buChar char="•"/>
            </a:pPr>
            <a:r>
              <a:rPr lang="en-US" sz="2650" dirty="0">
                <a:solidFill>
                  <a:srgbClr val="000000"/>
                </a:solidFill>
                <a:latin typeface="Helios"/>
                <a:ea typeface="Helios"/>
                <a:cs typeface="Helios"/>
                <a:sym typeface="Helios"/>
              </a:rPr>
              <a:t>Recall: 92.88%</a:t>
            </a:r>
          </a:p>
          <a:p>
            <a:pPr marL="457200" indent="-457200" algn="l">
              <a:lnSpc>
                <a:spcPts val="3451"/>
              </a:lnSpc>
              <a:spcBef>
                <a:spcPct val="0"/>
              </a:spcBef>
              <a:buFont typeface="Arial" panose="020B0604020202020204" pitchFamily="34" charset="0"/>
              <a:buChar char="•"/>
            </a:pPr>
            <a:r>
              <a:rPr lang="en-US" sz="2650" dirty="0">
                <a:solidFill>
                  <a:srgbClr val="000000"/>
                </a:solidFill>
                <a:latin typeface="Helios"/>
                <a:ea typeface="Helios"/>
                <a:cs typeface="Helios"/>
                <a:sym typeface="Helios"/>
              </a:rPr>
              <a:t>F1 Score: 92.88%</a:t>
            </a:r>
          </a:p>
          <a:p>
            <a:pPr algn="l">
              <a:lnSpc>
                <a:spcPts val="3451"/>
              </a:lnSpc>
              <a:spcBef>
                <a:spcPct val="0"/>
              </a:spcBef>
            </a:pPr>
            <a:endParaRPr lang="en-US" sz="2650" dirty="0">
              <a:solidFill>
                <a:srgbClr val="000000"/>
              </a:solidFill>
              <a:latin typeface="Helios"/>
              <a:ea typeface="Helios"/>
              <a:cs typeface="Helios"/>
              <a:sym typeface="Helios"/>
            </a:endParaRPr>
          </a:p>
          <a:p>
            <a:pPr algn="l">
              <a:lnSpc>
                <a:spcPts val="3451"/>
              </a:lnSpc>
              <a:spcBef>
                <a:spcPct val="0"/>
              </a:spcBef>
            </a:pPr>
            <a:r>
              <a:rPr lang="en-US" sz="2650" dirty="0">
                <a:solidFill>
                  <a:srgbClr val="000000"/>
                </a:solidFill>
                <a:latin typeface="Helios"/>
                <a:ea typeface="Helios"/>
                <a:cs typeface="Helios"/>
                <a:sym typeface="Helios"/>
              </a:rPr>
              <a:t>Key Findings:</a:t>
            </a:r>
          </a:p>
          <a:p>
            <a:pPr marL="457200" indent="-457200" algn="l">
              <a:lnSpc>
                <a:spcPts val="3451"/>
              </a:lnSpc>
              <a:spcBef>
                <a:spcPct val="0"/>
              </a:spcBef>
              <a:buFont typeface="Arial" panose="020B0604020202020204" pitchFamily="34" charset="0"/>
              <a:buChar char="•"/>
            </a:pPr>
            <a:r>
              <a:rPr lang="en-US" sz="2650" dirty="0">
                <a:solidFill>
                  <a:srgbClr val="000000"/>
                </a:solidFill>
                <a:latin typeface="Helios"/>
                <a:ea typeface="Helios"/>
                <a:cs typeface="Helios"/>
                <a:sym typeface="Helios"/>
              </a:rPr>
              <a:t>Power consumption is classified into Low, Medium, and High categories.</a:t>
            </a:r>
          </a:p>
          <a:p>
            <a:pPr marL="457200" indent="-457200" algn="l">
              <a:lnSpc>
                <a:spcPts val="3451"/>
              </a:lnSpc>
              <a:spcBef>
                <a:spcPct val="0"/>
              </a:spcBef>
              <a:buFont typeface="Arial" panose="020B0604020202020204" pitchFamily="34" charset="0"/>
              <a:buChar char="•"/>
            </a:pPr>
            <a:r>
              <a:rPr lang="en-US" sz="2650" dirty="0">
                <a:solidFill>
                  <a:srgbClr val="000000"/>
                </a:solidFill>
                <a:latin typeface="Helios"/>
                <a:ea typeface="Helios"/>
                <a:cs typeface="Helios"/>
                <a:sym typeface="Helios"/>
              </a:rPr>
              <a:t>The Random Forest model effectively predicts power consumption with high accuracy.</a:t>
            </a:r>
          </a:p>
          <a:p>
            <a:pPr marL="457200" indent="-457200" algn="l">
              <a:lnSpc>
                <a:spcPts val="3451"/>
              </a:lnSpc>
              <a:spcBef>
                <a:spcPct val="0"/>
              </a:spcBef>
              <a:buFont typeface="Arial" panose="020B0604020202020204" pitchFamily="34" charset="0"/>
              <a:buChar char="•"/>
            </a:pPr>
            <a:r>
              <a:rPr lang="en-US" sz="2650" dirty="0">
                <a:solidFill>
                  <a:srgbClr val="000000"/>
                </a:solidFill>
                <a:latin typeface="Helios"/>
                <a:ea typeface="Helios"/>
                <a:cs typeface="Helios"/>
                <a:sym typeface="Helios"/>
              </a:rPr>
              <a:t>The confusion matrix shows balanced classification across all categories.</a:t>
            </a:r>
          </a:p>
          <a:p>
            <a:pPr algn="l">
              <a:lnSpc>
                <a:spcPts val="3451"/>
              </a:lnSpc>
              <a:spcBef>
                <a:spcPct val="0"/>
              </a:spcBef>
            </a:pPr>
            <a:endParaRPr lang="en-US" sz="2650" dirty="0">
              <a:solidFill>
                <a:srgbClr val="000000"/>
              </a:solidFill>
              <a:latin typeface="Helios"/>
              <a:ea typeface="Helios"/>
              <a:cs typeface="Helios"/>
              <a:sym typeface="Helios"/>
            </a:endParaRPr>
          </a:p>
          <a:p>
            <a:pPr algn="l">
              <a:lnSpc>
                <a:spcPts val="3451"/>
              </a:lnSpc>
              <a:spcBef>
                <a:spcPct val="0"/>
              </a:spcBef>
            </a:pPr>
            <a:r>
              <a:rPr lang="en-US" sz="2650" dirty="0">
                <a:solidFill>
                  <a:srgbClr val="000000"/>
                </a:solidFill>
                <a:latin typeface="Helios"/>
                <a:ea typeface="Helios"/>
                <a:cs typeface="Helios"/>
                <a:sym typeface="Helios"/>
              </a:rPr>
              <a:t>Conclusion:</a:t>
            </a:r>
          </a:p>
          <a:p>
            <a:pPr marL="457200" indent="-457200" algn="l">
              <a:lnSpc>
                <a:spcPts val="3451"/>
              </a:lnSpc>
              <a:spcBef>
                <a:spcPct val="0"/>
              </a:spcBef>
              <a:buFont typeface="Arial" panose="020B0604020202020204" pitchFamily="34" charset="0"/>
              <a:buChar char="•"/>
            </a:pPr>
            <a:r>
              <a:rPr lang="en-US" sz="2650" dirty="0">
                <a:solidFill>
                  <a:srgbClr val="000000"/>
                </a:solidFill>
                <a:latin typeface="Helios"/>
                <a:ea typeface="Helios"/>
                <a:cs typeface="Helios"/>
                <a:sym typeface="Helios"/>
              </a:rPr>
              <a:t>Random Forest proves to be a reliable model for predicting power consumption based on weather conditions.</a:t>
            </a:r>
          </a:p>
        </p:txBody>
      </p:sp>
      <p:pic>
        <p:nvPicPr>
          <p:cNvPr id="4" name="Picture 3">
            <a:extLst>
              <a:ext uri="{FF2B5EF4-FFF2-40B4-BE49-F238E27FC236}">
                <a16:creationId xmlns:a16="http://schemas.microsoft.com/office/drawing/2014/main" id="{2FD20D1C-305B-CE7B-434F-8DAFD1E240C3}"/>
              </a:ext>
            </a:extLst>
          </p:cNvPr>
          <p:cNvPicPr>
            <a:picLocks noChangeAspect="1"/>
          </p:cNvPicPr>
          <p:nvPr/>
        </p:nvPicPr>
        <p:blipFill>
          <a:blip r:embed="rId2"/>
          <a:stretch>
            <a:fillRect/>
          </a:stretch>
        </p:blipFill>
        <p:spPr>
          <a:xfrm>
            <a:off x="9753600" y="1866900"/>
            <a:ext cx="7505700" cy="6643559"/>
          </a:xfrm>
          <a:prstGeom prst="rect">
            <a:avLst/>
          </a:prstGeom>
        </p:spPr>
      </p:pic>
    </p:spTree>
    <p:extLst>
      <p:ext uri="{BB962C8B-B14F-4D97-AF65-F5344CB8AC3E}">
        <p14:creationId xmlns:p14="http://schemas.microsoft.com/office/powerpoint/2010/main" val="450622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7D544-54D3-5CCF-FD9E-0FC5E09E3ACC}"/>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77A3D0A4-C0F6-AF86-D305-C6A5E6459A14}"/>
              </a:ext>
            </a:extLst>
          </p:cNvPr>
          <p:cNvSpPr txBox="1"/>
          <p:nvPr/>
        </p:nvSpPr>
        <p:spPr>
          <a:xfrm>
            <a:off x="272094" y="-1714500"/>
            <a:ext cx="16829411" cy="3086229"/>
          </a:xfrm>
          <a:prstGeom prst="rect">
            <a:avLst/>
          </a:prstGeom>
        </p:spPr>
        <p:txBody>
          <a:bodyPr lIns="0" tIns="0" rIns="0" bIns="0" rtlCol="0" anchor="t">
            <a:spAutoFit/>
          </a:bodyPr>
          <a:lstStyle/>
          <a:p>
            <a:pPr algn="l">
              <a:lnSpc>
                <a:spcPts val="7503"/>
              </a:lnSpc>
              <a:spcBef>
                <a:spcPct val="0"/>
              </a:spcBef>
            </a:pPr>
            <a:endParaRPr dirty="0"/>
          </a:p>
          <a:p>
            <a:pPr algn="l">
              <a:lnSpc>
                <a:spcPts val="3438"/>
              </a:lnSpc>
              <a:spcBef>
                <a:spcPct val="0"/>
              </a:spcBef>
            </a:pPr>
            <a:endParaRPr dirty="0"/>
          </a:p>
          <a:p>
            <a:pPr algn="l">
              <a:lnSpc>
                <a:spcPts val="3438"/>
              </a:lnSpc>
              <a:spcBef>
                <a:spcPct val="0"/>
              </a:spcBef>
            </a:pPr>
            <a:endParaRPr dirty="0"/>
          </a:p>
          <a:p>
            <a:pPr algn="l">
              <a:lnSpc>
                <a:spcPts val="3438"/>
              </a:lnSpc>
              <a:spcBef>
                <a:spcPct val="0"/>
              </a:spcBef>
            </a:pPr>
            <a:endParaRPr dirty="0"/>
          </a:p>
          <a:p>
            <a:pPr algn="ctr">
              <a:lnSpc>
                <a:spcPts val="3241"/>
              </a:lnSpc>
              <a:spcBef>
                <a:spcPct val="0"/>
              </a:spcBef>
            </a:pPr>
            <a:endParaRPr dirty="0"/>
          </a:p>
          <a:p>
            <a:pPr algn="l">
              <a:lnSpc>
                <a:spcPts val="3451"/>
              </a:lnSpc>
              <a:spcBef>
                <a:spcPct val="0"/>
              </a:spcBef>
            </a:pPr>
            <a:r>
              <a:rPr lang="en-US" sz="2860" dirty="0">
                <a:solidFill>
                  <a:srgbClr val="153969"/>
                </a:solidFill>
                <a:latin typeface="Helios Bold" panose="020B0604020202020204" charset="0"/>
                <a:ea typeface="Helios"/>
                <a:cs typeface="Helios"/>
                <a:sym typeface="Helios"/>
              </a:rPr>
              <a:t>H. Peak Hour Prediction Using </a:t>
            </a:r>
            <a:r>
              <a:rPr lang="en-US" sz="2860" dirty="0" err="1">
                <a:solidFill>
                  <a:srgbClr val="153969"/>
                </a:solidFill>
                <a:latin typeface="Helios Bold" panose="020B0604020202020204" charset="0"/>
                <a:ea typeface="Helios"/>
                <a:cs typeface="Helios"/>
                <a:sym typeface="Helios"/>
              </a:rPr>
              <a:t>CatBoost</a:t>
            </a:r>
            <a:r>
              <a:rPr lang="en-US" sz="2860" dirty="0">
                <a:solidFill>
                  <a:srgbClr val="153969"/>
                </a:solidFill>
                <a:latin typeface="Helios Bold" panose="020B0604020202020204" charset="0"/>
                <a:ea typeface="Helios"/>
                <a:cs typeface="Helios"/>
                <a:sym typeface="Helios"/>
              </a:rPr>
              <a:t> Classifier</a:t>
            </a:r>
            <a:endParaRPr lang="en-US" sz="2860" dirty="0">
              <a:solidFill>
                <a:srgbClr val="000000"/>
              </a:solidFill>
              <a:latin typeface="Helios Bold" panose="020B0604020202020204" charset="0"/>
              <a:ea typeface="Helios"/>
              <a:cs typeface="Helios"/>
              <a:sym typeface="Helios"/>
            </a:endParaRPr>
          </a:p>
        </p:txBody>
      </p:sp>
      <p:sp>
        <p:nvSpPr>
          <p:cNvPr id="7" name="TextBox 6">
            <a:extLst>
              <a:ext uri="{FF2B5EF4-FFF2-40B4-BE49-F238E27FC236}">
                <a16:creationId xmlns:a16="http://schemas.microsoft.com/office/drawing/2014/main" id="{0E7BEEE3-DACC-8E25-D91A-F213DBC67DD4}"/>
              </a:ext>
            </a:extLst>
          </p:cNvPr>
          <p:cNvSpPr txBox="1"/>
          <p:nvPr/>
        </p:nvSpPr>
        <p:spPr>
          <a:xfrm>
            <a:off x="429889" y="2705100"/>
            <a:ext cx="7875911" cy="4992008"/>
          </a:xfrm>
          <a:prstGeom prst="rect">
            <a:avLst/>
          </a:prstGeom>
          <a:noFill/>
        </p:spPr>
        <p:txBody>
          <a:bodyPr wrap="square">
            <a:spAutoFit/>
          </a:bodyPr>
          <a:lstStyle/>
          <a:p>
            <a:pPr algn="just">
              <a:lnSpc>
                <a:spcPts val="3451"/>
              </a:lnSpc>
              <a:spcBef>
                <a:spcPct val="0"/>
              </a:spcBef>
            </a:pPr>
            <a:r>
              <a:rPr lang="en-US" sz="2650" dirty="0">
                <a:solidFill>
                  <a:srgbClr val="000000"/>
                </a:solidFill>
                <a:latin typeface="Helios"/>
                <a:ea typeface="Helios"/>
                <a:cs typeface="Helios"/>
                <a:sym typeface="Helios"/>
              </a:rPr>
              <a:t>Utilizes the </a:t>
            </a:r>
            <a:r>
              <a:rPr lang="en-US" sz="2650" dirty="0" err="1">
                <a:solidFill>
                  <a:srgbClr val="000000"/>
                </a:solidFill>
                <a:latin typeface="Helios"/>
                <a:ea typeface="Helios"/>
                <a:cs typeface="Helios"/>
                <a:sym typeface="Helios"/>
              </a:rPr>
              <a:t>CatBoost</a:t>
            </a:r>
            <a:r>
              <a:rPr lang="en-US" sz="2650" dirty="0">
                <a:solidFill>
                  <a:srgbClr val="000000"/>
                </a:solidFill>
                <a:latin typeface="Helios"/>
                <a:ea typeface="Helios"/>
                <a:cs typeface="Helios"/>
                <a:sym typeface="Helios"/>
              </a:rPr>
              <a:t> Classifier to predict peak electricity usage hours based on weather and power consumption data. The dataset includes features like temperature, humidity, wind speed, and energy usage patterns. The model achieves an impressive accuracy of 99.83%, demonstrating its effectiveness in distinguishing between peak and non-peak hours. Performance evaluation includes a classification report and confusion matrix, confirming high precision and recall for both classes.</a:t>
            </a:r>
          </a:p>
        </p:txBody>
      </p:sp>
      <p:pic>
        <p:nvPicPr>
          <p:cNvPr id="4" name="Picture 3">
            <a:extLst>
              <a:ext uri="{FF2B5EF4-FFF2-40B4-BE49-F238E27FC236}">
                <a16:creationId xmlns:a16="http://schemas.microsoft.com/office/drawing/2014/main" id="{1B3EAEE5-67DA-D61B-0408-6A23F59BDD13}"/>
              </a:ext>
            </a:extLst>
          </p:cNvPr>
          <p:cNvPicPr>
            <a:picLocks noChangeAspect="1"/>
          </p:cNvPicPr>
          <p:nvPr/>
        </p:nvPicPr>
        <p:blipFill>
          <a:blip r:embed="rId2"/>
          <a:stretch>
            <a:fillRect/>
          </a:stretch>
        </p:blipFill>
        <p:spPr>
          <a:xfrm>
            <a:off x="8686800" y="1731998"/>
            <a:ext cx="8953500" cy="6899462"/>
          </a:xfrm>
          <a:prstGeom prst="rect">
            <a:avLst/>
          </a:prstGeom>
        </p:spPr>
      </p:pic>
    </p:spTree>
    <p:extLst>
      <p:ext uri="{BB962C8B-B14F-4D97-AF65-F5344CB8AC3E}">
        <p14:creationId xmlns:p14="http://schemas.microsoft.com/office/powerpoint/2010/main" val="37777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36677" y="176875"/>
            <a:ext cx="17540291" cy="1491177"/>
          </a:xfrm>
          <a:prstGeom prst="rect">
            <a:avLst/>
          </a:prstGeom>
        </p:spPr>
        <p:txBody>
          <a:bodyPr lIns="0" tIns="0" rIns="0" bIns="0" rtlCol="0" anchor="t">
            <a:spAutoFit/>
          </a:bodyPr>
          <a:lstStyle/>
          <a:p>
            <a:pPr algn="l">
              <a:lnSpc>
                <a:spcPts val="4005"/>
              </a:lnSpc>
              <a:spcBef>
                <a:spcPct val="0"/>
              </a:spcBef>
            </a:pPr>
            <a:endParaRPr dirty="0"/>
          </a:p>
          <a:p>
            <a:pPr algn="l">
              <a:lnSpc>
                <a:spcPts val="4005"/>
              </a:lnSpc>
              <a:spcBef>
                <a:spcPct val="0"/>
              </a:spcBef>
            </a:pPr>
            <a:r>
              <a:rPr lang="en-US" sz="2860" b="1" dirty="0">
                <a:solidFill>
                  <a:srgbClr val="153969"/>
                </a:solidFill>
                <a:latin typeface="Helios Bold"/>
                <a:ea typeface="Helios Bold"/>
                <a:cs typeface="Helios Bold"/>
                <a:sym typeface="Helios Bold"/>
              </a:rPr>
              <a:t>I. Correlation Heatmap of Weather and Power Data</a:t>
            </a:r>
          </a:p>
          <a:p>
            <a:pPr algn="l">
              <a:lnSpc>
                <a:spcPts val="4005"/>
              </a:lnSpc>
              <a:spcBef>
                <a:spcPct val="0"/>
              </a:spcBef>
            </a:pPr>
            <a:endParaRPr lang="en-US" sz="2860" dirty="0">
              <a:solidFill>
                <a:srgbClr val="000000"/>
              </a:solidFill>
              <a:latin typeface="Helios"/>
              <a:ea typeface="Helios"/>
              <a:cs typeface="Helios"/>
              <a:sym typeface="Helios"/>
            </a:endParaRPr>
          </a:p>
        </p:txBody>
      </p:sp>
      <p:pic>
        <p:nvPicPr>
          <p:cNvPr id="5" name="Picture 4">
            <a:extLst>
              <a:ext uri="{FF2B5EF4-FFF2-40B4-BE49-F238E27FC236}">
                <a16:creationId xmlns:a16="http://schemas.microsoft.com/office/drawing/2014/main" id="{BE5778F1-3972-19D0-7A8E-AFD411114EA3}"/>
              </a:ext>
            </a:extLst>
          </p:cNvPr>
          <p:cNvPicPr>
            <a:picLocks noChangeAspect="1"/>
          </p:cNvPicPr>
          <p:nvPr/>
        </p:nvPicPr>
        <p:blipFill>
          <a:blip r:embed="rId2"/>
          <a:stretch>
            <a:fillRect/>
          </a:stretch>
        </p:blipFill>
        <p:spPr>
          <a:xfrm>
            <a:off x="9001416" y="2358122"/>
            <a:ext cx="8687876" cy="6017795"/>
          </a:xfrm>
          <a:prstGeom prst="rect">
            <a:avLst/>
          </a:prstGeom>
        </p:spPr>
      </p:pic>
      <p:sp>
        <p:nvSpPr>
          <p:cNvPr id="6" name="Rectangle 1">
            <a:extLst>
              <a:ext uri="{FF2B5EF4-FFF2-40B4-BE49-F238E27FC236}">
                <a16:creationId xmlns:a16="http://schemas.microsoft.com/office/drawing/2014/main" id="{C7957DD4-AF58-1339-9F63-5BEF04F860D9}"/>
              </a:ext>
            </a:extLst>
          </p:cNvPr>
          <p:cNvSpPr>
            <a:spLocks noChangeArrowheads="1"/>
          </p:cNvSpPr>
          <p:nvPr/>
        </p:nvSpPr>
        <p:spPr bwMode="auto">
          <a:xfrm>
            <a:off x="631240" y="2358122"/>
            <a:ext cx="8370176"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Helios Bold" panose="020B0604020202020204" charset="0"/>
              </a:rPr>
              <a:t>Key Observations from Correlation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1" i="0" u="none" strike="noStrike" cap="none" normalizeH="0" baseline="0" dirty="0">
              <a:ln>
                <a:noFill/>
              </a:ln>
              <a:solidFill>
                <a:schemeClr val="tx1"/>
              </a:solidFill>
              <a:effectLst/>
              <a:latin typeface="Helios Bold"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err="1">
                <a:ln>
                  <a:noFill/>
                </a:ln>
                <a:solidFill>
                  <a:schemeClr val="tx1"/>
                </a:solidFill>
                <a:effectLst/>
                <a:latin typeface="Helios" panose="020B0604020202020204" charset="0"/>
              </a:rPr>
              <a:t>Elec_kW</a:t>
            </a:r>
            <a:r>
              <a:rPr kumimoji="0" lang="en-US" altLang="en-US" sz="2600" b="1" i="0" u="none" strike="noStrike" cap="none" normalizeH="0" baseline="0" dirty="0">
                <a:ln>
                  <a:noFill/>
                </a:ln>
                <a:solidFill>
                  <a:schemeClr val="tx1"/>
                </a:solidFill>
                <a:effectLst/>
                <a:latin typeface="Helios" panose="020B0604020202020204" charset="0"/>
              </a:rPr>
              <a:t> (Electric Power) and </a:t>
            </a:r>
            <a:r>
              <a:rPr kumimoji="0" lang="en-US" altLang="en-US" sz="2600" b="1" i="0" u="none" strike="noStrike" cap="none" normalizeH="0" baseline="0" dirty="0" err="1">
                <a:ln>
                  <a:noFill/>
                </a:ln>
                <a:solidFill>
                  <a:schemeClr val="tx1"/>
                </a:solidFill>
                <a:effectLst/>
                <a:latin typeface="Helios" panose="020B0604020202020204" charset="0"/>
              </a:rPr>
              <a:t>cum_power</a:t>
            </a:r>
            <a:r>
              <a:rPr kumimoji="0" lang="en-US" altLang="en-US" sz="2600" b="1" i="0" u="none" strike="noStrike" cap="none" normalizeH="0" baseline="0" dirty="0">
                <a:ln>
                  <a:noFill/>
                </a:ln>
                <a:solidFill>
                  <a:schemeClr val="tx1"/>
                </a:solidFill>
                <a:effectLst/>
                <a:latin typeface="Helios" panose="020B0604020202020204" charset="0"/>
              </a:rPr>
              <a:t> (Cumulative Power) have a strong correlation</a:t>
            </a:r>
            <a:r>
              <a:rPr kumimoji="0" lang="en-US" altLang="en-US" sz="2600" b="0" i="0" u="none" strike="noStrike" cap="none" normalizeH="0" baseline="0" dirty="0">
                <a:ln>
                  <a:noFill/>
                </a:ln>
                <a:solidFill>
                  <a:schemeClr val="tx1"/>
                </a:solidFill>
                <a:effectLst/>
                <a:latin typeface="Helios" panose="020B0604020202020204" charset="0"/>
              </a:rPr>
              <a:t>, meaning </a:t>
            </a:r>
            <a:r>
              <a:rPr kumimoji="0" lang="en-US" altLang="en-US" sz="2600" b="0" i="0" u="none" strike="noStrike" cap="none" normalizeH="0" baseline="0" dirty="0" err="1">
                <a:ln>
                  <a:noFill/>
                </a:ln>
                <a:solidFill>
                  <a:schemeClr val="tx1"/>
                </a:solidFill>
                <a:effectLst/>
                <a:latin typeface="Helios" panose="020B0604020202020204" charset="0"/>
              </a:rPr>
              <a:t>cum_power</a:t>
            </a:r>
            <a:r>
              <a:rPr kumimoji="0" lang="en-US" altLang="en-US" sz="2600" b="0" i="0" u="none" strike="noStrike" cap="none" normalizeH="0" baseline="0" dirty="0">
                <a:ln>
                  <a:noFill/>
                </a:ln>
                <a:solidFill>
                  <a:schemeClr val="tx1"/>
                </a:solidFill>
                <a:effectLst/>
                <a:latin typeface="Helios" panose="020B0604020202020204" charset="0"/>
              </a:rPr>
              <a:t> is influenced by </a:t>
            </a:r>
            <a:r>
              <a:rPr kumimoji="0" lang="en-US" altLang="en-US" sz="2600" b="0" i="0" u="none" strike="noStrike" cap="none" normalizeH="0" baseline="0" dirty="0" err="1">
                <a:ln>
                  <a:noFill/>
                </a:ln>
                <a:solidFill>
                  <a:schemeClr val="tx1"/>
                </a:solidFill>
                <a:effectLst/>
                <a:latin typeface="Helios" panose="020B0604020202020204" charset="0"/>
              </a:rPr>
              <a:t>Elec_kW</a:t>
            </a:r>
            <a:r>
              <a:rPr kumimoji="0" lang="en-US" altLang="en-US" sz="2600" b="0" i="0" u="none" strike="noStrike" cap="none" normalizeH="0" baseline="0" dirty="0">
                <a:ln>
                  <a:noFill/>
                </a:ln>
                <a:solidFill>
                  <a:schemeClr val="tx1"/>
                </a:solidFill>
                <a:effectLst/>
                <a:latin typeface="Helios" panose="020B060402020202020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600" b="0" i="0" u="none" strike="noStrike" cap="none" normalizeH="0" baseline="0" dirty="0">
              <a:ln>
                <a:noFill/>
              </a:ln>
              <a:solidFill>
                <a:schemeClr val="tx1"/>
              </a:solidFill>
              <a:effectLst/>
              <a:latin typeface="Helio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Helios" panose="020B0604020202020204" charset="0"/>
              </a:rPr>
              <a:t>Weather parameters (Temperature, Wind, Humidity, Barometer) show varying degrees of correlation with power output</a:t>
            </a:r>
            <a:r>
              <a:rPr kumimoji="0" lang="en-US" altLang="en-US" sz="2600" b="0" i="0" u="none" strike="noStrike" cap="none" normalizeH="0" baseline="0" dirty="0">
                <a:ln>
                  <a:noFill/>
                </a:ln>
                <a:solidFill>
                  <a:schemeClr val="tx1"/>
                </a:solidFill>
                <a:effectLst/>
                <a:latin typeface="Helios" panose="020B060402020202020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600" b="0" i="0" u="none" strike="noStrike" cap="none" normalizeH="0" baseline="0" dirty="0">
              <a:ln>
                <a:noFill/>
              </a:ln>
              <a:solidFill>
                <a:schemeClr val="tx1"/>
              </a:solidFill>
              <a:effectLst/>
              <a:latin typeface="Helio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Helios" panose="020B0604020202020204" charset="0"/>
              </a:rPr>
              <a:t>Humidity and Temperature appear to have some impact on power generation</a:t>
            </a:r>
            <a:r>
              <a:rPr kumimoji="0" lang="en-US" altLang="en-US" sz="2600" b="0" i="0" u="none" strike="noStrike" cap="none" normalizeH="0" baseline="0" dirty="0">
                <a:ln>
                  <a:noFill/>
                </a:ln>
                <a:solidFill>
                  <a:schemeClr val="tx1"/>
                </a:solidFill>
                <a:effectLst/>
                <a:latin typeface="Helios" panose="020B0604020202020204" charset="0"/>
              </a:rPr>
              <a:t>, indicating seasonal/weather dependencies.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B4FBE-BAC1-B59D-8CD6-8DE269EF3341}"/>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7FECD06C-66E2-B5C4-8A71-2A8CEBDE0B0A}"/>
              </a:ext>
            </a:extLst>
          </p:cNvPr>
          <p:cNvSpPr txBox="1"/>
          <p:nvPr/>
        </p:nvSpPr>
        <p:spPr>
          <a:xfrm>
            <a:off x="336677" y="176875"/>
            <a:ext cx="17540291" cy="1491177"/>
          </a:xfrm>
          <a:prstGeom prst="rect">
            <a:avLst/>
          </a:prstGeom>
        </p:spPr>
        <p:txBody>
          <a:bodyPr lIns="0" tIns="0" rIns="0" bIns="0" rtlCol="0" anchor="t">
            <a:spAutoFit/>
          </a:bodyPr>
          <a:lstStyle/>
          <a:p>
            <a:pPr algn="l">
              <a:lnSpc>
                <a:spcPts val="4005"/>
              </a:lnSpc>
              <a:spcBef>
                <a:spcPct val="0"/>
              </a:spcBef>
            </a:pPr>
            <a:endParaRPr dirty="0"/>
          </a:p>
          <a:p>
            <a:pPr algn="l">
              <a:lnSpc>
                <a:spcPts val="4005"/>
              </a:lnSpc>
              <a:spcBef>
                <a:spcPct val="0"/>
              </a:spcBef>
            </a:pPr>
            <a:r>
              <a:rPr lang="en-US" sz="2860" b="1" dirty="0">
                <a:solidFill>
                  <a:srgbClr val="153969"/>
                </a:solidFill>
                <a:latin typeface="Helios Bold"/>
                <a:ea typeface="Helios Bold"/>
                <a:cs typeface="Helios Bold"/>
                <a:sym typeface="Helios Bold"/>
              </a:rPr>
              <a:t>J. Electric KW Prediction Using Random Forest (Weka)</a:t>
            </a:r>
          </a:p>
          <a:p>
            <a:pPr algn="l">
              <a:lnSpc>
                <a:spcPts val="4005"/>
              </a:lnSpc>
              <a:spcBef>
                <a:spcPct val="0"/>
              </a:spcBef>
            </a:pPr>
            <a:endParaRPr lang="en-US" sz="2860" dirty="0">
              <a:solidFill>
                <a:srgbClr val="000000"/>
              </a:solidFill>
              <a:latin typeface="Helios"/>
              <a:ea typeface="Helios"/>
              <a:cs typeface="Helios"/>
              <a:sym typeface="Helios"/>
            </a:endParaRPr>
          </a:p>
        </p:txBody>
      </p:sp>
      <p:sp>
        <p:nvSpPr>
          <p:cNvPr id="6" name="Rectangle 1">
            <a:extLst>
              <a:ext uri="{FF2B5EF4-FFF2-40B4-BE49-F238E27FC236}">
                <a16:creationId xmlns:a16="http://schemas.microsoft.com/office/drawing/2014/main" id="{25CE03F0-2A01-1BEC-5D3D-FF814664C186}"/>
              </a:ext>
            </a:extLst>
          </p:cNvPr>
          <p:cNvSpPr>
            <a:spLocks noChangeArrowheads="1"/>
          </p:cNvSpPr>
          <p:nvPr/>
        </p:nvSpPr>
        <p:spPr bwMode="auto">
          <a:xfrm>
            <a:off x="361258" y="1668052"/>
            <a:ext cx="17465936" cy="720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Helios" panose="020B0604020202020204" charset="0"/>
              </a:rPr>
              <a:t>Run Information: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Tool Used: Weka</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Algorithm: </a:t>
            </a:r>
            <a:r>
              <a:rPr kumimoji="0" lang="en-US" altLang="en-US" sz="2200" b="0" i="0" u="none" strike="noStrike" cap="none" normalizeH="0" baseline="0" dirty="0" err="1">
                <a:ln>
                  <a:noFill/>
                </a:ln>
                <a:solidFill>
                  <a:schemeClr val="tx1"/>
                </a:solidFill>
                <a:effectLst/>
                <a:latin typeface="Helios" panose="020B0604020202020204" charset="0"/>
              </a:rPr>
              <a:t>RandomForest</a:t>
            </a:r>
            <a:r>
              <a:rPr kumimoji="0" lang="en-US" altLang="en-US" sz="2200" b="0" i="0" u="none" strike="noStrike" cap="none" normalizeH="0" baseline="0" dirty="0">
                <a:ln>
                  <a:noFill/>
                </a:ln>
                <a:solidFill>
                  <a:schemeClr val="tx1"/>
                </a:solidFill>
                <a:effectLst/>
                <a:latin typeface="Helios" panose="020B0604020202020204" charset="0"/>
              </a:rPr>
              <a:t> with 100 iterations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Dataset: </a:t>
            </a:r>
            <a:r>
              <a:rPr kumimoji="0" lang="en-US" altLang="en-US" sz="2200" b="0" i="0" u="none" strike="noStrike" cap="none" normalizeH="0" baseline="0" dirty="0" err="1">
                <a:ln>
                  <a:noFill/>
                </a:ln>
                <a:solidFill>
                  <a:schemeClr val="tx1"/>
                </a:solidFill>
                <a:effectLst/>
                <a:latin typeface="Helios" panose="020B0604020202020204" charset="0"/>
              </a:rPr>
              <a:t>weka_ready_weather_power_data</a:t>
            </a:r>
            <a:endParaRPr kumimoji="0" lang="en-US" altLang="en-US" sz="2200" b="0" i="0" u="none" strike="noStrike" cap="none" normalizeH="0" baseline="0" dirty="0">
              <a:ln>
                <a:noFill/>
              </a:ln>
              <a:solidFill>
                <a:schemeClr val="tx1"/>
              </a:solidFill>
              <a:effectLst/>
              <a:latin typeface="Helios" panose="020B060402020202020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Total Instances: 2948</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Attributes: 12 (Including Year, Month, Day, Clock, Temperature, Weather, Wind, Humidity, Barometer, </a:t>
            </a:r>
            <a:r>
              <a:rPr kumimoji="0" lang="en-US" altLang="en-US" sz="2200" b="0" i="0" u="none" strike="noStrike" cap="none" normalizeH="0" baseline="0" dirty="0" err="1">
                <a:ln>
                  <a:noFill/>
                </a:ln>
                <a:solidFill>
                  <a:schemeClr val="tx1"/>
                </a:solidFill>
                <a:effectLst/>
                <a:latin typeface="Helios" panose="020B0604020202020204" charset="0"/>
              </a:rPr>
              <a:t>cum_power</a:t>
            </a:r>
            <a:r>
              <a:rPr kumimoji="0" lang="en-US" altLang="en-US" sz="2200" b="0" i="0" u="none" strike="noStrike" cap="none" normalizeH="0" baseline="0" dirty="0">
                <a:ln>
                  <a:noFill/>
                </a:ln>
                <a:solidFill>
                  <a:schemeClr val="tx1"/>
                </a:solidFill>
                <a:effectLst/>
                <a:latin typeface="Helios" panose="020B0604020202020204" charset="0"/>
              </a:rPr>
              <a:t>, </a:t>
            </a:r>
            <a:r>
              <a:rPr kumimoji="0" lang="en-US" altLang="en-US" sz="2200" b="0" i="0" u="none" strike="noStrike" cap="none" normalizeH="0" baseline="0" dirty="0" err="1">
                <a:ln>
                  <a:noFill/>
                </a:ln>
                <a:solidFill>
                  <a:schemeClr val="tx1"/>
                </a:solidFill>
                <a:effectLst/>
                <a:latin typeface="Helios" panose="020B0604020202020204" charset="0"/>
              </a:rPr>
              <a:t>Elec_kW</a:t>
            </a:r>
            <a:r>
              <a:rPr kumimoji="0" lang="en-US" altLang="en-US" sz="2200" b="0" i="0" u="none" strike="noStrike" cap="none" normalizeH="0" baseline="0" dirty="0">
                <a:ln>
                  <a:noFill/>
                </a:ln>
                <a:solidFill>
                  <a:schemeClr val="tx1"/>
                </a:solidFill>
                <a:effectLst/>
                <a:latin typeface="Helios" panose="020B0604020202020204" charset="0"/>
              </a:rPr>
              <a:t>, </a:t>
            </a:r>
            <a:r>
              <a:rPr kumimoji="0" lang="en-US" altLang="en-US" sz="2200" b="0" i="0" u="none" strike="noStrike" cap="none" normalizeH="0" baseline="0" dirty="0" err="1">
                <a:ln>
                  <a:noFill/>
                </a:ln>
                <a:solidFill>
                  <a:schemeClr val="tx1"/>
                </a:solidFill>
                <a:effectLst/>
                <a:latin typeface="Helios" panose="020B0604020202020204" charset="0"/>
              </a:rPr>
              <a:t>Gas_mxm</a:t>
            </a:r>
            <a:r>
              <a:rPr kumimoji="0" lang="en-US" altLang="en-US" sz="2200" b="0" i="0" u="none" strike="noStrike" cap="none" normalizeH="0" baseline="0" dirty="0">
                <a:ln>
                  <a:noFill/>
                </a:ln>
                <a:solidFill>
                  <a:schemeClr val="tx1"/>
                </a:solidFill>
                <a:effectLst/>
                <a:latin typeface="Helios" panose="020B0604020202020204"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Train-Test Split: 66% train, 34% test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Model Performance (Test Set):Time Taken to Build Model: 0.78 seconds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Time Taken to Test Model: 0.05 seconds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Correlation Coefficient: 0.7328</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Mean Absolute Error (MAE): 5.3851</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Root Mean Squared Error (RMSE): 6.7429</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Relative Absolute Error: 64.08%</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Root Relative Squared Error: 68.52%</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Total Instances Tested: 1002</a:t>
            </a:r>
          </a:p>
          <a:p>
            <a:pPr marR="0" lvl="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Helio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Helios" panose="020B0604020202020204" charset="0"/>
              </a:rPr>
              <a:t>Key Takeaways: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The correlation coefficient of 0.7328 indicates a moderate positive relationship between predictions and actual values.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The mean absolute error (5.3851) and root mean squared error (6.7429) suggest room for improvement in accuracy.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The relative absolute error (64.08%) and root relative squared error (68.52%) indicate that the model has a moderate level of error.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The model was fast to train and test, making it computationally efficient.</a:t>
            </a:r>
          </a:p>
        </p:txBody>
      </p:sp>
    </p:spTree>
    <p:extLst>
      <p:ext uri="{BB962C8B-B14F-4D97-AF65-F5344CB8AC3E}">
        <p14:creationId xmlns:p14="http://schemas.microsoft.com/office/powerpoint/2010/main" val="132773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C6B07-DD97-F5D2-2EB2-C0D89289706C}"/>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A5B94E45-AA3B-1908-DEAB-C3DDCE1CA12A}"/>
              </a:ext>
            </a:extLst>
          </p:cNvPr>
          <p:cNvSpPr txBox="1"/>
          <p:nvPr/>
        </p:nvSpPr>
        <p:spPr>
          <a:xfrm>
            <a:off x="336677" y="176875"/>
            <a:ext cx="17540291" cy="983026"/>
          </a:xfrm>
          <a:prstGeom prst="rect">
            <a:avLst/>
          </a:prstGeom>
        </p:spPr>
        <p:txBody>
          <a:bodyPr lIns="0" tIns="0" rIns="0" bIns="0" rtlCol="0" anchor="t">
            <a:spAutoFit/>
          </a:bodyPr>
          <a:lstStyle/>
          <a:p>
            <a:pPr algn="l">
              <a:lnSpc>
                <a:spcPts val="4005"/>
              </a:lnSpc>
              <a:spcBef>
                <a:spcPct val="0"/>
              </a:spcBef>
            </a:pPr>
            <a:endParaRPr dirty="0"/>
          </a:p>
          <a:p>
            <a:pPr algn="l">
              <a:lnSpc>
                <a:spcPts val="4005"/>
              </a:lnSpc>
              <a:spcBef>
                <a:spcPct val="0"/>
              </a:spcBef>
            </a:pPr>
            <a:r>
              <a:rPr lang="en-US" sz="2860" b="1" dirty="0">
                <a:solidFill>
                  <a:srgbClr val="153969"/>
                </a:solidFill>
                <a:latin typeface="Helios Bold"/>
                <a:ea typeface="Helios Bold"/>
                <a:cs typeface="Helios Bold"/>
                <a:sym typeface="Helios Bold"/>
              </a:rPr>
              <a:t>K. Power Consumption Prediction (</a:t>
            </a:r>
            <a:r>
              <a:rPr lang="en-US" sz="2860" b="1" dirty="0" err="1">
                <a:solidFill>
                  <a:srgbClr val="153969"/>
                </a:solidFill>
                <a:latin typeface="Helios Bold"/>
                <a:ea typeface="Helios Bold"/>
                <a:cs typeface="Helios Bold"/>
                <a:sym typeface="Helios Bold"/>
              </a:rPr>
              <a:t>cum_power</a:t>
            </a:r>
            <a:r>
              <a:rPr lang="en-US" sz="2860" b="1" dirty="0">
                <a:solidFill>
                  <a:srgbClr val="153969"/>
                </a:solidFill>
                <a:latin typeface="Helios Bold"/>
                <a:ea typeface="Helios Bold"/>
                <a:cs typeface="Helios Bold"/>
                <a:sym typeface="Helios Bold"/>
              </a:rPr>
              <a:t>) Using Random Forest (Weka)</a:t>
            </a:r>
            <a:endParaRPr lang="en-US" sz="2860" dirty="0">
              <a:solidFill>
                <a:srgbClr val="000000"/>
              </a:solidFill>
              <a:latin typeface="Helios"/>
              <a:ea typeface="Helios"/>
              <a:cs typeface="Helios"/>
              <a:sym typeface="Helios"/>
            </a:endParaRPr>
          </a:p>
        </p:txBody>
      </p:sp>
      <p:sp>
        <p:nvSpPr>
          <p:cNvPr id="6" name="Rectangle 1">
            <a:extLst>
              <a:ext uri="{FF2B5EF4-FFF2-40B4-BE49-F238E27FC236}">
                <a16:creationId xmlns:a16="http://schemas.microsoft.com/office/drawing/2014/main" id="{4D9BDFE3-2E7C-C8BD-37EA-0A418E43881E}"/>
              </a:ext>
            </a:extLst>
          </p:cNvPr>
          <p:cNvSpPr>
            <a:spLocks noChangeArrowheads="1"/>
          </p:cNvSpPr>
          <p:nvPr/>
        </p:nvSpPr>
        <p:spPr bwMode="auto">
          <a:xfrm>
            <a:off x="631240" y="1373239"/>
            <a:ext cx="17245728" cy="754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Helios" panose="020B0604020202020204" charset="0"/>
              </a:rPr>
              <a:t>Run Information: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Tool Used: Weka</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Algorithm: </a:t>
            </a:r>
            <a:r>
              <a:rPr kumimoji="0" lang="en-US" altLang="en-US" sz="2200" b="0" i="0" u="none" strike="noStrike" cap="none" normalizeH="0" baseline="0" dirty="0" err="1">
                <a:ln>
                  <a:noFill/>
                </a:ln>
                <a:solidFill>
                  <a:schemeClr val="tx1"/>
                </a:solidFill>
                <a:effectLst/>
                <a:latin typeface="Helios" panose="020B0604020202020204" charset="0"/>
              </a:rPr>
              <a:t>RandomForest</a:t>
            </a:r>
            <a:r>
              <a:rPr kumimoji="0" lang="en-US" altLang="en-US" sz="2200" b="0" i="0" u="none" strike="noStrike" cap="none" normalizeH="0" baseline="0" dirty="0">
                <a:ln>
                  <a:noFill/>
                </a:ln>
                <a:solidFill>
                  <a:schemeClr val="tx1"/>
                </a:solidFill>
                <a:effectLst/>
                <a:latin typeface="Helios" panose="020B0604020202020204" charset="0"/>
              </a:rPr>
              <a:t> with 100 iterations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Dataset: </a:t>
            </a:r>
            <a:r>
              <a:rPr kumimoji="0" lang="en-US" altLang="en-US" sz="2200" b="0" i="0" u="none" strike="noStrike" cap="none" normalizeH="0" baseline="0" dirty="0" err="1">
                <a:ln>
                  <a:noFill/>
                </a:ln>
                <a:solidFill>
                  <a:schemeClr val="tx1"/>
                </a:solidFill>
                <a:effectLst/>
                <a:latin typeface="Helios" panose="020B0604020202020204" charset="0"/>
              </a:rPr>
              <a:t>weka_ready_weather_power_data</a:t>
            </a:r>
            <a:endParaRPr kumimoji="0" lang="en-US" altLang="en-US" sz="2200" b="0" i="0" u="none" strike="noStrike" cap="none" normalizeH="0" baseline="0" dirty="0">
              <a:ln>
                <a:noFill/>
              </a:ln>
              <a:solidFill>
                <a:schemeClr val="tx1"/>
              </a:solidFill>
              <a:effectLst/>
              <a:latin typeface="Helios" panose="020B060402020202020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Total Instances: 2948</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Attributes: 12 (Including Year, Month, Day, Clock, Temperature, Weather, Wind, Humidity, Barometer, </a:t>
            </a:r>
            <a:r>
              <a:rPr kumimoji="0" lang="en-US" altLang="en-US" sz="2200" b="0" i="0" u="none" strike="noStrike" cap="none" normalizeH="0" baseline="0" dirty="0" err="1">
                <a:ln>
                  <a:noFill/>
                </a:ln>
                <a:solidFill>
                  <a:schemeClr val="tx1"/>
                </a:solidFill>
                <a:effectLst/>
                <a:latin typeface="Helios" panose="020B0604020202020204" charset="0"/>
              </a:rPr>
              <a:t>cum_power</a:t>
            </a:r>
            <a:r>
              <a:rPr kumimoji="0" lang="en-US" altLang="en-US" sz="2200" b="0" i="0" u="none" strike="noStrike" cap="none" normalizeH="0" baseline="0" dirty="0">
                <a:ln>
                  <a:noFill/>
                </a:ln>
                <a:solidFill>
                  <a:schemeClr val="tx1"/>
                </a:solidFill>
                <a:effectLst/>
                <a:latin typeface="Helios" panose="020B0604020202020204" charset="0"/>
              </a:rPr>
              <a:t>, </a:t>
            </a:r>
            <a:r>
              <a:rPr kumimoji="0" lang="en-US" altLang="en-US" sz="2200" b="0" i="0" u="none" strike="noStrike" cap="none" normalizeH="0" baseline="0" dirty="0" err="1">
                <a:ln>
                  <a:noFill/>
                </a:ln>
                <a:solidFill>
                  <a:schemeClr val="tx1"/>
                </a:solidFill>
                <a:effectLst/>
                <a:latin typeface="Helios" panose="020B0604020202020204" charset="0"/>
              </a:rPr>
              <a:t>Elec_kW</a:t>
            </a:r>
            <a:r>
              <a:rPr kumimoji="0" lang="en-US" altLang="en-US" sz="2200" b="0" i="0" u="none" strike="noStrike" cap="none" normalizeH="0" baseline="0" dirty="0">
                <a:ln>
                  <a:noFill/>
                </a:ln>
                <a:solidFill>
                  <a:schemeClr val="tx1"/>
                </a:solidFill>
                <a:effectLst/>
                <a:latin typeface="Helios" panose="020B0604020202020204" charset="0"/>
              </a:rPr>
              <a:t>, </a:t>
            </a:r>
            <a:r>
              <a:rPr kumimoji="0" lang="en-US" altLang="en-US" sz="2200" b="0" i="0" u="none" strike="noStrike" cap="none" normalizeH="0" baseline="0" dirty="0" err="1">
                <a:ln>
                  <a:noFill/>
                </a:ln>
                <a:solidFill>
                  <a:schemeClr val="tx1"/>
                </a:solidFill>
                <a:effectLst/>
                <a:latin typeface="Helios" panose="020B0604020202020204" charset="0"/>
              </a:rPr>
              <a:t>Gas_mxm</a:t>
            </a:r>
            <a:r>
              <a:rPr kumimoji="0" lang="en-US" altLang="en-US" sz="2200" b="0" i="0" u="none" strike="noStrike" cap="none" normalizeH="0" baseline="0" dirty="0">
                <a:ln>
                  <a:noFill/>
                </a:ln>
                <a:solidFill>
                  <a:schemeClr val="tx1"/>
                </a:solidFill>
                <a:effectLst/>
                <a:latin typeface="Helios" panose="020B0604020202020204"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Train-Test Split: 66% train, 34% test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Model Performance (Test Set):Time Taken to Build Model: 0.35 seconds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Time Taken to Test Model: 0.03 seconds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Correlation Coefficient: 0.9958 (Indicating a very strong relationship between predictions and actual values)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Mean Absolute Error (MAE): 884.6019</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Root Mean Squared Error (RMSE): 1133.7993</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Relative Absolute Error: 10.63% (Low error, good accuracy)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Root Relative Squared Error: 11.85% (Indicating high model performance)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Total Instances Tested: 1002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Helio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Helios" panose="020B0604020202020204" charset="0"/>
              </a:rPr>
              <a:t>Key Takeaways: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i="0" u="none" strike="noStrike" cap="none" normalizeH="0" baseline="0" dirty="0">
                <a:ln>
                  <a:noFill/>
                </a:ln>
                <a:solidFill>
                  <a:schemeClr val="tx1"/>
                </a:solidFill>
                <a:effectLst/>
                <a:latin typeface="Helios" panose="020B0604020202020204" charset="0"/>
              </a:rPr>
              <a:t>High correlation coefficient (0.9958) suggests excellent prediction accuracy.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i="0" u="none" strike="noStrike" cap="none" normalizeH="0" baseline="0" dirty="0">
                <a:ln>
                  <a:noFill/>
                </a:ln>
                <a:solidFill>
                  <a:schemeClr val="tx1"/>
                </a:solidFill>
                <a:effectLst/>
                <a:latin typeface="Helios" panose="020B0604020202020204" charset="0"/>
              </a:rPr>
              <a:t>Low relative errors (10.63% and 11.85%) indicate the model performed well.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i="0" u="none" strike="noStrike" cap="none" normalizeH="0" baseline="0" dirty="0">
                <a:ln>
                  <a:noFill/>
                </a:ln>
                <a:solidFill>
                  <a:schemeClr val="tx1"/>
                </a:solidFill>
                <a:effectLst/>
                <a:latin typeface="Helios" panose="020B0604020202020204" charset="0"/>
              </a:rPr>
              <a:t>The model was very fast to train (0.35 sec) and test (0.03 sec), making it computationally efficient.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i="0" u="none" strike="noStrike" cap="none" normalizeH="0" baseline="0" dirty="0">
                <a:ln>
                  <a:noFill/>
                </a:ln>
                <a:solidFill>
                  <a:schemeClr val="tx1"/>
                </a:solidFill>
                <a:effectLst/>
                <a:latin typeface="Helios" panose="020B0604020202020204" charset="0"/>
              </a:rPr>
              <a:t>Overall, Random Forest performed exceptionally well in predicting </a:t>
            </a:r>
            <a:r>
              <a:rPr kumimoji="0" lang="en-US" altLang="en-US" sz="2200" i="0" u="none" strike="noStrike" cap="none" normalizeH="0" baseline="0" dirty="0" err="1">
                <a:ln>
                  <a:noFill/>
                </a:ln>
                <a:solidFill>
                  <a:schemeClr val="tx1"/>
                </a:solidFill>
                <a:effectLst/>
                <a:latin typeface="Helios" panose="020B0604020202020204" charset="0"/>
              </a:rPr>
              <a:t>cum_power</a:t>
            </a:r>
            <a:r>
              <a:rPr kumimoji="0" lang="en-US" altLang="en-US" sz="2200" i="0" u="none" strike="noStrike" cap="none" normalizeH="0" baseline="0" dirty="0">
                <a:ln>
                  <a:noFill/>
                </a:ln>
                <a:solidFill>
                  <a:schemeClr val="tx1"/>
                </a:solidFill>
                <a:effectLst/>
                <a:latin typeface="Helios" panose="020B0604020202020204" charset="0"/>
              </a:rPr>
              <a:t>.</a:t>
            </a:r>
          </a:p>
        </p:txBody>
      </p:sp>
    </p:spTree>
    <p:extLst>
      <p:ext uri="{BB962C8B-B14F-4D97-AF65-F5344CB8AC3E}">
        <p14:creationId xmlns:p14="http://schemas.microsoft.com/office/powerpoint/2010/main" val="2491269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CF6FD-ABB1-BD91-FFD0-B0EA7BC9B6A5}"/>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71EA124-B882-99F1-70D8-354306C83560}"/>
              </a:ext>
            </a:extLst>
          </p:cNvPr>
          <p:cNvSpPr txBox="1"/>
          <p:nvPr/>
        </p:nvSpPr>
        <p:spPr>
          <a:xfrm>
            <a:off x="336677" y="176875"/>
            <a:ext cx="17540291" cy="983026"/>
          </a:xfrm>
          <a:prstGeom prst="rect">
            <a:avLst/>
          </a:prstGeom>
        </p:spPr>
        <p:txBody>
          <a:bodyPr lIns="0" tIns="0" rIns="0" bIns="0" rtlCol="0" anchor="t">
            <a:spAutoFit/>
          </a:bodyPr>
          <a:lstStyle/>
          <a:p>
            <a:pPr algn="l">
              <a:lnSpc>
                <a:spcPts val="4005"/>
              </a:lnSpc>
              <a:spcBef>
                <a:spcPct val="0"/>
              </a:spcBef>
            </a:pPr>
            <a:endParaRPr dirty="0"/>
          </a:p>
          <a:p>
            <a:pPr algn="l">
              <a:lnSpc>
                <a:spcPts val="4005"/>
              </a:lnSpc>
              <a:spcBef>
                <a:spcPct val="0"/>
              </a:spcBef>
            </a:pPr>
            <a:r>
              <a:rPr lang="en-US" sz="2860" b="1" dirty="0">
                <a:solidFill>
                  <a:srgbClr val="153969"/>
                </a:solidFill>
                <a:latin typeface="Helios Bold"/>
                <a:ea typeface="Helios Bold"/>
                <a:cs typeface="Helios Bold"/>
                <a:sym typeface="Helios Bold"/>
              </a:rPr>
              <a:t>L. Power Consumption Prediction (</a:t>
            </a:r>
            <a:r>
              <a:rPr lang="en-US" sz="2860" b="1" dirty="0" err="1">
                <a:solidFill>
                  <a:srgbClr val="153969"/>
                </a:solidFill>
                <a:latin typeface="Helios Bold"/>
                <a:ea typeface="Helios Bold"/>
                <a:cs typeface="Helios Bold"/>
                <a:sym typeface="Helios Bold"/>
              </a:rPr>
              <a:t>Elec_kW</a:t>
            </a:r>
            <a:r>
              <a:rPr lang="en-US" sz="2860" b="1" dirty="0">
                <a:solidFill>
                  <a:srgbClr val="153969"/>
                </a:solidFill>
                <a:latin typeface="Helios Bold"/>
                <a:ea typeface="Helios Bold"/>
                <a:cs typeface="Helios Bold"/>
                <a:sym typeface="Helios Bold"/>
              </a:rPr>
              <a:t>) Using MLP (Weka)</a:t>
            </a:r>
            <a:endParaRPr lang="en-US" sz="2860" dirty="0">
              <a:solidFill>
                <a:srgbClr val="000000"/>
              </a:solidFill>
              <a:latin typeface="Helios"/>
              <a:ea typeface="Helios"/>
              <a:cs typeface="Helios"/>
              <a:sym typeface="Helios"/>
            </a:endParaRPr>
          </a:p>
        </p:txBody>
      </p:sp>
      <p:sp>
        <p:nvSpPr>
          <p:cNvPr id="6" name="Rectangle 1">
            <a:extLst>
              <a:ext uri="{FF2B5EF4-FFF2-40B4-BE49-F238E27FC236}">
                <a16:creationId xmlns:a16="http://schemas.microsoft.com/office/drawing/2014/main" id="{74FABAC1-CF47-E816-B5C7-47EC4DD1B07A}"/>
              </a:ext>
            </a:extLst>
          </p:cNvPr>
          <p:cNvSpPr>
            <a:spLocks noChangeArrowheads="1"/>
          </p:cNvSpPr>
          <p:nvPr/>
        </p:nvSpPr>
        <p:spPr bwMode="auto">
          <a:xfrm>
            <a:off x="631240" y="1881070"/>
            <a:ext cx="13465760"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Helios" panose="020B0604020202020204" charset="0"/>
              </a:rPr>
              <a:t>Run Information: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Tool: Weka</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Algorithm: Multi-Layer Perceptron (MLP)</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Dataset: </a:t>
            </a:r>
            <a:r>
              <a:rPr kumimoji="0" lang="en-US" altLang="en-US" sz="2200" b="0" i="0" u="none" strike="noStrike" cap="none" normalizeH="0" baseline="0" dirty="0" err="1">
                <a:ln>
                  <a:noFill/>
                </a:ln>
                <a:solidFill>
                  <a:schemeClr val="tx1"/>
                </a:solidFill>
                <a:effectLst/>
                <a:latin typeface="Helios" panose="020B0604020202020204" charset="0"/>
              </a:rPr>
              <a:t>weka_ready_weather_power_data</a:t>
            </a:r>
            <a:endParaRPr lang="en-US" altLang="en-US" sz="2200" dirty="0">
              <a:latin typeface="Helios" panose="020B060402020202020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Instances: 2948</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Attributes: 12</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Train-Test Split: 66% train, 34% test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Model Performance (Test Set):Build Time: 17.13 sec</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Test Time: 0.01 sec</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Correlation Coefficient: 0.6122 (Moderate correlation)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MAE: 8.1537</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RMSE: 10.53</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Relative Absolute Error: 97.03%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Root Relative Squared Error: 107.00%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Helio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Helios" panose="020B0604020202020204" charset="0"/>
              </a:rPr>
              <a:t>Key Takeaways: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Moderate correlation but high errors indicate poor prediction accuracy.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Long training time (17.13 sec) compared to Random Forest.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MLP struggled with predicting </a:t>
            </a:r>
            <a:r>
              <a:rPr kumimoji="0" lang="en-US" altLang="en-US" sz="2200" b="0" i="0" u="none" strike="noStrike" cap="none" normalizeH="0" baseline="0" dirty="0" err="1">
                <a:ln>
                  <a:noFill/>
                </a:ln>
                <a:solidFill>
                  <a:schemeClr val="tx1"/>
                </a:solidFill>
                <a:effectLst/>
                <a:latin typeface="Helios" panose="020B0604020202020204" charset="0"/>
              </a:rPr>
              <a:t>Elec_kW</a:t>
            </a:r>
            <a:r>
              <a:rPr kumimoji="0" lang="en-US" altLang="en-US" sz="2200" b="0" i="0" u="none" strike="noStrike" cap="none" normalizeH="0" baseline="0" dirty="0">
                <a:ln>
                  <a:noFill/>
                </a:ln>
                <a:solidFill>
                  <a:schemeClr val="tx1"/>
                </a:solidFill>
                <a:effectLst/>
                <a:latin typeface="Helios" panose="020B0604020202020204" charset="0"/>
              </a:rPr>
              <a:t>, requiring tuning or better features.</a:t>
            </a:r>
          </a:p>
        </p:txBody>
      </p:sp>
    </p:spTree>
    <p:extLst>
      <p:ext uri="{BB962C8B-B14F-4D97-AF65-F5344CB8AC3E}">
        <p14:creationId xmlns:p14="http://schemas.microsoft.com/office/powerpoint/2010/main" val="3765044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D59C1-F5BE-23C3-DDFE-4ECEBF5E61D7}"/>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5964FFDC-C759-2A8B-BBE9-697106DC63C0}"/>
              </a:ext>
            </a:extLst>
          </p:cNvPr>
          <p:cNvSpPr txBox="1"/>
          <p:nvPr/>
        </p:nvSpPr>
        <p:spPr>
          <a:xfrm>
            <a:off x="336677" y="176875"/>
            <a:ext cx="17540291" cy="983026"/>
          </a:xfrm>
          <a:prstGeom prst="rect">
            <a:avLst/>
          </a:prstGeom>
        </p:spPr>
        <p:txBody>
          <a:bodyPr lIns="0" tIns="0" rIns="0" bIns="0" rtlCol="0" anchor="t">
            <a:spAutoFit/>
          </a:bodyPr>
          <a:lstStyle/>
          <a:p>
            <a:pPr algn="l">
              <a:lnSpc>
                <a:spcPts val="4005"/>
              </a:lnSpc>
              <a:spcBef>
                <a:spcPct val="0"/>
              </a:spcBef>
            </a:pPr>
            <a:endParaRPr dirty="0"/>
          </a:p>
          <a:p>
            <a:pPr algn="l">
              <a:lnSpc>
                <a:spcPts val="4005"/>
              </a:lnSpc>
              <a:spcBef>
                <a:spcPct val="0"/>
              </a:spcBef>
            </a:pPr>
            <a:r>
              <a:rPr lang="en-US" sz="2860" b="1" dirty="0">
                <a:solidFill>
                  <a:srgbClr val="153969"/>
                </a:solidFill>
                <a:latin typeface="Helios Bold"/>
                <a:ea typeface="Helios Bold"/>
                <a:cs typeface="Helios Bold"/>
                <a:sym typeface="Helios Bold"/>
              </a:rPr>
              <a:t>M. Power Consumption Prediction (</a:t>
            </a:r>
            <a:r>
              <a:rPr lang="en-US" sz="2860" b="1" dirty="0" err="1">
                <a:solidFill>
                  <a:srgbClr val="153969"/>
                </a:solidFill>
                <a:latin typeface="Helios Bold"/>
                <a:ea typeface="Helios Bold"/>
                <a:cs typeface="Helios Bold"/>
                <a:sym typeface="Helios Bold"/>
              </a:rPr>
              <a:t>Elec_kW</a:t>
            </a:r>
            <a:r>
              <a:rPr lang="en-US" sz="2860" b="1" dirty="0">
                <a:solidFill>
                  <a:srgbClr val="153969"/>
                </a:solidFill>
                <a:latin typeface="Helios Bold"/>
                <a:ea typeface="Helios Bold"/>
                <a:cs typeface="Helios Bold"/>
                <a:sym typeface="Helios Bold"/>
              </a:rPr>
              <a:t>) Using Linear Regression (Weka)</a:t>
            </a:r>
            <a:endParaRPr lang="en-US" sz="2860" dirty="0">
              <a:solidFill>
                <a:srgbClr val="000000"/>
              </a:solidFill>
              <a:latin typeface="Helios"/>
              <a:ea typeface="Helios"/>
              <a:cs typeface="Helios"/>
              <a:sym typeface="Helios"/>
            </a:endParaRPr>
          </a:p>
        </p:txBody>
      </p:sp>
      <p:sp>
        <p:nvSpPr>
          <p:cNvPr id="6" name="Rectangle 1">
            <a:extLst>
              <a:ext uri="{FF2B5EF4-FFF2-40B4-BE49-F238E27FC236}">
                <a16:creationId xmlns:a16="http://schemas.microsoft.com/office/drawing/2014/main" id="{B2A866C3-6E2E-6667-87AC-5D1144337E81}"/>
              </a:ext>
            </a:extLst>
          </p:cNvPr>
          <p:cNvSpPr>
            <a:spLocks noChangeArrowheads="1"/>
          </p:cNvSpPr>
          <p:nvPr/>
        </p:nvSpPr>
        <p:spPr bwMode="auto">
          <a:xfrm>
            <a:off x="631240" y="1881070"/>
            <a:ext cx="11560760"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Helios" panose="020B0604020202020204" charset="0"/>
              </a:rPr>
              <a:t>Run Information: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Tool: Weka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Algorithm: Linear Regression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Dataset: </a:t>
            </a:r>
            <a:r>
              <a:rPr kumimoji="0" lang="en-US" altLang="en-US" sz="2200" b="0" i="0" u="none" strike="noStrike" cap="none" normalizeH="0" baseline="0" dirty="0" err="1">
                <a:ln>
                  <a:noFill/>
                </a:ln>
                <a:solidFill>
                  <a:schemeClr val="tx1"/>
                </a:solidFill>
                <a:effectLst/>
                <a:latin typeface="Helios" panose="020B0604020202020204" charset="0"/>
              </a:rPr>
              <a:t>weka_ready_weather_power_data</a:t>
            </a:r>
            <a:endParaRPr lang="en-US" altLang="en-US" sz="2200" dirty="0">
              <a:latin typeface="Helios" panose="020B060402020202020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Instances: 2948</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Attributes: 12</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Train-Test Split: 66% train, 34% test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Model Performance (Test Set):Build Time: 0.24 sec</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Test Time: 0 sec</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Correlation Coefficient: 0.729 (Moderate correlation)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MAE: 5.4397</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RMSE: 6.737</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Relative Absolute Error: 64.73%</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Root Relative Squared Error: 68.46%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Helio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Helios" panose="020B0604020202020204" charset="0"/>
              </a:rPr>
              <a:t>Key Takeaways: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i="0" u="none" strike="noStrike" cap="none" normalizeH="0" baseline="0" dirty="0">
                <a:ln>
                  <a:noFill/>
                </a:ln>
                <a:solidFill>
                  <a:schemeClr val="tx1"/>
                </a:solidFill>
                <a:effectLst/>
                <a:latin typeface="Helios" panose="020B0604020202020204" charset="0"/>
              </a:rPr>
              <a:t>Faster training &amp; testing compared to MLP and Random Forest.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i="0" u="none" strike="noStrike" cap="none" normalizeH="0" baseline="0" dirty="0">
                <a:ln>
                  <a:noFill/>
                </a:ln>
                <a:solidFill>
                  <a:schemeClr val="tx1"/>
                </a:solidFill>
                <a:effectLst/>
                <a:latin typeface="Helios" panose="020B0604020202020204" charset="0"/>
              </a:rPr>
              <a:t>Moderate prediction accuracy, better than MLP but lower than Random Forest.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i="0" u="none" strike="noStrike" cap="none" normalizeH="0" baseline="0" dirty="0">
                <a:ln>
                  <a:noFill/>
                </a:ln>
                <a:solidFill>
                  <a:schemeClr val="tx1"/>
                </a:solidFill>
                <a:effectLst/>
                <a:latin typeface="Helios" panose="020B0604020202020204" charset="0"/>
              </a:rPr>
              <a:t>Suitable for simple modeling, but may need feature engineering for improvements.</a:t>
            </a:r>
          </a:p>
        </p:txBody>
      </p:sp>
    </p:spTree>
    <p:extLst>
      <p:ext uri="{BB962C8B-B14F-4D97-AF65-F5344CB8AC3E}">
        <p14:creationId xmlns:p14="http://schemas.microsoft.com/office/powerpoint/2010/main" val="2965535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F23E1-1FBE-662B-A80D-83CB3DD5BFAA}"/>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D86C4A00-11D3-8924-935C-EF2136903860}"/>
              </a:ext>
            </a:extLst>
          </p:cNvPr>
          <p:cNvSpPr txBox="1"/>
          <p:nvPr/>
        </p:nvSpPr>
        <p:spPr>
          <a:xfrm>
            <a:off x="336677" y="176875"/>
            <a:ext cx="17540291" cy="983026"/>
          </a:xfrm>
          <a:prstGeom prst="rect">
            <a:avLst/>
          </a:prstGeom>
        </p:spPr>
        <p:txBody>
          <a:bodyPr lIns="0" tIns="0" rIns="0" bIns="0" rtlCol="0" anchor="t">
            <a:spAutoFit/>
          </a:bodyPr>
          <a:lstStyle/>
          <a:p>
            <a:pPr algn="l">
              <a:lnSpc>
                <a:spcPts val="4005"/>
              </a:lnSpc>
              <a:spcBef>
                <a:spcPct val="0"/>
              </a:spcBef>
            </a:pPr>
            <a:endParaRPr dirty="0"/>
          </a:p>
          <a:p>
            <a:pPr algn="l">
              <a:lnSpc>
                <a:spcPts val="4005"/>
              </a:lnSpc>
              <a:spcBef>
                <a:spcPct val="0"/>
              </a:spcBef>
            </a:pPr>
            <a:r>
              <a:rPr lang="en-US" sz="2860" b="1" dirty="0">
                <a:solidFill>
                  <a:srgbClr val="153969"/>
                </a:solidFill>
                <a:latin typeface="Helios Bold"/>
                <a:ea typeface="Helios Bold"/>
                <a:cs typeface="Helios Bold"/>
                <a:sym typeface="Helios Bold"/>
              </a:rPr>
              <a:t>N. Clustering Power Consumption Data Using K-Means (Weka)</a:t>
            </a:r>
            <a:endParaRPr lang="en-US" sz="2860" dirty="0">
              <a:solidFill>
                <a:srgbClr val="000000"/>
              </a:solidFill>
              <a:latin typeface="Helios"/>
              <a:ea typeface="Helios"/>
              <a:cs typeface="Helios"/>
              <a:sym typeface="Helios"/>
            </a:endParaRPr>
          </a:p>
        </p:txBody>
      </p:sp>
      <p:sp>
        <p:nvSpPr>
          <p:cNvPr id="6" name="Rectangle 1">
            <a:extLst>
              <a:ext uri="{FF2B5EF4-FFF2-40B4-BE49-F238E27FC236}">
                <a16:creationId xmlns:a16="http://schemas.microsoft.com/office/drawing/2014/main" id="{00DDE700-E52C-0F55-D94E-D50752A5DE40}"/>
              </a:ext>
            </a:extLst>
          </p:cNvPr>
          <p:cNvSpPr>
            <a:spLocks noChangeArrowheads="1"/>
          </p:cNvSpPr>
          <p:nvPr/>
        </p:nvSpPr>
        <p:spPr bwMode="auto">
          <a:xfrm>
            <a:off x="411032" y="1159901"/>
            <a:ext cx="15065960" cy="9140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chemeClr val="tx1"/>
                </a:solidFill>
                <a:effectLst/>
                <a:latin typeface="Helios" panose="020B0604020202020204" charset="0"/>
              </a:rPr>
              <a:t>Run Information: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100" b="0" i="0" u="none" strike="noStrike" cap="none" normalizeH="0" baseline="0" dirty="0">
                <a:ln>
                  <a:noFill/>
                </a:ln>
                <a:solidFill>
                  <a:schemeClr val="tx1"/>
                </a:solidFill>
                <a:effectLst/>
                <a:latin typeface="Helios" panose="020B0604020202020204" charset="0"/>
              </a:rPr>
              <a:t>Tool: Weka</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100" b="0" i="0" u="none" strike="noStrike" cap="none" normalizeH="0" baseline="0" dirty="0">
                <a:ln>
                  <a:noFill/>
                </a:ln>
                <a:solidFill>
                  <a:schemeClr val="tx1"/>
                </a:solidFill>
                <a:effectLst/>
                <a:latin typeface="Helios" panose="020B0604020202020204" charset="0"/>
              </a:rPr>
              <a:t>Algorithm: </a:t>
            </a:r>
            <a:r>
              <a:rPr kumimoji="0" lang="en-US" altLang="en-US" sz="2100" b="0" i="0" u="none" strike="noStrike" cap="none" normalizeH="0" baseline="0" dirty="0" err="1">
                <a:ln>
                  <a:noFill/>
                </a:ln>
                <a:solidFill>
                  <a:schemeClr val="tx1"/>
                </a:solidFill>
                <a:effectLst/>
                <a:latin typeface="Helios" panose="020B0604020202020204" charset="0"/>
              </a:rPr>
              <a:t>SimpleKMeans</a:t>
            </a:r>
            <a:endParaRPr kumimoji="0" lang="en-US" altLang="en-US" sz="2100" b="0" i="0" u="none" strike="noStrike" cap="none" normalizeH="0" baseline="0" dirty="0">
              <a:ln>
                <a:noFill/>
              </a:ln>
              <a:solidFill>
                <a:schemeClr val="tx1"/>
              </a:solidFill>
              <a:effectLst/>
              <a:latin typeface="Helios" panose="020B060402020202020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100" b="0" i="0" u="none" strike="noStrike" cap="none" normalizeH="0" baseline="0" dirty="0">
                <a:ln>
                  <a:noFill/>
                </a:ln>
                <a:solidFill>
                  <a:schemeClr val="tx1"/>
                </a:solidFill>
                <a:effectLst/>
                <a:latin typeface="Helios" panose="020B0604020202020204" charset="0"/>
              </a:rPr>
              <a:t>Dataset: </a:t>
            </a:r>
            <a:r>
              <a:rPr kumimoji="0" lang="en-US" altLang="en-US" sz="2100" b="0" i="0" u="none" strike="noStrike" cap="none" normalizeH="0" baseline="0" dirty="0" err="1">
                <a:ln>
                  <a:noFill/>
                </a:ln>
                <a:solidFill>
                  <a:schemeClr val="tx1"/>
                </a:solidFill>
                <a:effectLst/>
                <a:latin typeface="Helios" panose="020B0604020202020204" charset="0"/>
              </a:rPr>
              <a:t>weka_ready_weather_power_data</a:t>
            </a:r>
            <a:endParaRPr lang="en-US" altLang="en-US" sz="2100" dirty="0">
              <a:latin typeface="Helios" panose="020B060402020202020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100" b="0" i="0" u="none" strike="noStrike" cap="none" normalizeH="0" baseline="0" dirty="0">
                <a:ln>
                  <a:noFill/>
                </a:ln>
                <a:solidFill>
                  <a:schemeClr val="tx1"/>
                </a:solidFill>
                <a:effectLst/>
                <a:latin typeface="Helios" panose="020B0604020202020204" charset="0"/>
              </a:rPr>
              <a:t>Instances: 2948</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100" b="0" i="0" u="none" strike="noStrike" cap="none" normalizeH="0" baseline="0" dirty="0">
                <a:ln>
                  <a:noFill/>
                </a:ln>
                <a:solidFill>
                  <a:schemeClr val="tx1"/>
                </a:solidFill>
                <a:effectLst/>
                <a:latin typeface="Helios" panose="020B0604020202020204" charset="0"/>
              </a:rPr>
              <a:t>Attributes: 12</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100" b="0" i="0" u="none" strike="noStrike" cap="none" normalizeH="0" baseline="0" dirty="0">
                <a:ln>
                  <a:noFill/>
                </a:ln>
                <a:solidFill>
                  <a:schemeClr val="tx1"/>
                </a:solidFill>
                <a:effectLst/>
                <a:latin typeface="Helios" panose="020B0604020202020204" charset="0"/>
              </a:rPr>
              <a:t>Clusters Formed: 2</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100" b="0" i="0" u="none" strike="noStrike" cap="none" normalizeH="0" baseline="0" dirty="0">
                <a:ln>
                  <a:noFill/>
                </a:ln>
                <a:solidFill>
                  <a:schemeClr val="tx1"/>
                </a:solidFill>
                <a:effectLst/>
                <a:latin typeface="Helios" panose="020B0604020202020204" charset="0"/>
              </a:rPr>
              <a:t>Iterations: 8</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100" b="0" i="0" u="none" strike="noStrike" cap="none" normalizeH="0" baseline="0" dirty="0">
                <a:ln>
                  <a:noFill/>
                </a:ln>
                <a:solidFill>
                  <a:schemeClr val="tx1"/>
                </a:solidFill>
                <a:effectLst/>
                <a:latin typeface="Helios" panose="020B0604020202020204" charset="0"/>
              </a:rPr>
              <a:t>Distance Metric: Euclidean Distance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100" b="0" i="0" u="none" strike="noStrike" cap="none" normalizeH="0" baseline="0" dirty="0">
              <a:ln>
                <a:noFill/>
              </a:ln>
              <a:solidFill>
                <a:schemeClr val="tx1"/>
              </a:solidFill>
              <a:effectLst/>
              <a:latin typeface="Helios" panose="020B060402020202020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chemeClr val="tx1"/>
                </a:solidFill>
                <a:effectLst/>
                <a:latin typeface="Helios" panose="020B0604020202020204" charset="0"/>
              </a:rPr>
              <a:t>Cluster Details: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100" b="0" i="0" u="none" strike="noStrike" cap="none" normalizeH="0" baseline="0" dirty="0">
                <a:ln>
                  <a:noFill/>
                </a:ln>
                <a:solidFill>
                  <a:schemeClr val="tx1"/>
                </a:solidFill>
                <a:effectLst/>
                <a:latin typeface="Helios" panose="020B0604020202020204" charset="0"/>
              </a:rPr>
              <a:t>Cluster 0: 48% (1409 instances)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100" b="0" i="0" u="none" strike="noStrike" cap="none" normalizeH="0" baseline="0" dirty="0">
                <a:ln>
                  <a:noFill/>
                </a:ln>
                <a:solidFill>
                  <a:schemeClr val="tx1"/>
                </a:solidFill>
                <a:effectLst/>
                <a:latin typeface="Helios" panose="020B0604020202020204" charset="0"/>
              </a:rPr>
              <a:t>Higher weather index, wind speed, and humidity</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100" b="0" i="0" u="none" strike="noStrike" cap="none" normalizeH="0" baseline="0" dirty="0">
                <a:ln>
                  <a:noFill/>
                </a:ln>
                <a:solidFill>
                  <a:schemeClr val="tx1"/>
                </a:solidFill>
                <a:effectLst/>
                <a:latin typeface="Helios" panose="020B0604020202020204" charset="0"/>
              </a:rPr>
              <a:t>Lower barometric pressure and cumulative power consumption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100" b="0" i="0" u="none" strike="noStrike" cap="none" normalizeH="0" baseline="0" dirty="0">
                <a:ln>
                  <a:noFill/>
                </a:ln>
                <a:solidFill>
                  <a:schemeClr val="tx1"/>
                </a:solidFill>
                <a:effectLst/>
                <a:latin typeface="Helios" panose="020B0604020202020204" charset="0"/>
              </a:rPr>
              <a:t>Cluster 1: 52% (1539 instances)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100" b="0" i="0" u="none" strike="noStrike" cap="none" normalizeH="0" baseline="0" dirty="0">
                <a:ln>
                  <a:noFill/>
                </a:ln>
                <a:solidFill>
                  <a:schemeClr val="tx1"/>
                </a:solidFill>
                <a:effectLst/>
                <a:latin typeface="Helios" panose="020B0604020202020204" charset="0"/>
              </a:rPr>
              <a:t>Lower weather index and wind speed</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100" b="0" i="0" u="none" strike="noStrike" cap="none" normalizeH="0" baseline="0" dirty="0">
                <a:ln>
                  <a:noFill/>
                </a:ln>
                <a:solidFill>
                  <a:schemeClr val="tx1"/>
                </a:solidFill>
                <a:effectLst/>
                <a:latin typeface="Helios" panose="020B0604020202020204" charset="0"/>
              </a:rPr>
              <a:t>Higher barometric pressure and cumulative power consumption</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100" b="1" dirty="0">
              <a:latin typeface="Helios" panose="020B060402020202020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chemeClr val="tx1"/>
                </a:solidFill>
                <a:effectLst/>
                <a:latin typeface="Helios" panose="020B0604020202020204" charset="0"/>
              </a:rPr>
              <a:t>Performance Metrics: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100" b="0" i="0" u="none" strike="noStrike" cap="none" normalizeH="0" baseline="0" dirty="0">
                <a:ln>
                  <a:noFill/>
                </a:ln>
                <a:solidFill>
                  <a:schemeClr val="tx1"/>
                </a:solidFill>
                <a:effectLst/>
                <a:latin typeface="Helios" panose="020B0604020202020204" charset="0"/>
              </a:rPr>
              <a:t>Within-Cluster Sum of Squared Errors (WCSS): 4076.50</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100" b="0" i="0" u="none" strike="noStrike" cap="none" normalizeH="0" baseline="0" dirty="0">
                <a:ln>
                  <a:noFill/>
                </a:ln>
                <a:solidFill>
                  <a:schemeClr val="tx1"/>
                </a:solidFill>
                <a:effectLst/>
                <a:latin typeface="Helios" panose="020B0604020202020204" charset="0"/>
              </a:rPr>
              <a:t>Missing Values: Replaced with mean/mode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100" b="0" i="0" u="none" strike="noStrike" cap="none" normalizeH="0" baseline="0" dirty="0">
                <a:ln>
                  <a:noFill/>
                </a:ln>
                <a:solidFill>
                  <a:schemeClr val="tx1"/>
                </a:solidFill>
                <a:effectLst/>
                <a:latin typeface="Helios" panose="020B0604020202020204" charset="0"/>
              </a:rPr>
              <a:t>Build Time: 0.04 sec</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100" b="0" i="0" u="none" strike="noStrike" cap="none" normalizeH="0" baseline="0" dirty="0">
              <a:ln>
                <a:noFill/>
              </a:ln>
              <a:solidFill>
                <a:schemeClr val="tx1"/>
              </a:solidFill>
              <a:effectLst/>
              <a:latin typeface="Helios" panose="020B060402020202020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chemeClr val="tx1"/>
                </a:solidFill>
                <a:effectLst/>
                <a:latin typeface="Helios" panose="020B0604020202020204" charset="0"/>
              </a:rPr>
              <a:t>Key Takeaways: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100" b="0" i="0" u="none" strike="noStrike" cap="none" normalizeH="0" baseline="0" dirty="0">
                <a:ln>
                  <a:noFill/>
                </a:ln>
                <a:solidFill>
                  <a:schemeClr val="tx1"/>
                </a:solidFill>
                <a:effectLst/>
                <a:latin typeface="Helios" panose="020B0604020202020204" charset="0"/>
              </a:rPr>
              <a:t>Effective clustering for power usage patterns.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100" b="0" i="0" u="none" strike="noStrike" cap="none" normalizeH="0" baseline="0" dirty="0">
                <a:ln>
                  <a:noFill/>
                </a:ln>
                <a:solidFill>
                  <a:schemeClr val="tx1"/>
                </a:solidFill>
                <a:effectLst/>
                <a:latin typeface="Helios" panose="020B0604020202020204" charset="0"/>
              </a:rPr>
              <a:t>Cluster 0 represents lower power consumption with higher weather impact.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100" b="0" i="0" u="none" strike="noStrike" cap="none" normalizeH="0" baseline="0" dirty="0">
                <a:ln>
                  <a:noFill/>
                </a:ln>
                <a:solidFill>
                  <a:schemeClr val="tx1"/>
                </a:solidFill>
                <a:effectLst/>
                <a:latin typeface="Helios" panose="020B0604020202020204" charset="0"/>
              </a:rPr>
              <a:t>Cluster 1 has higher power usage with lower wind speed &amp; weather variations.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100" b="0" i="0" u="none" strike="noStrike" cap="none" normalizeH="0" baseline="0" dirty="0">
                <a:ln>
                  <a:noFill/>
                </a:ln>
                <a:solidFill>
                  <a:schemeClr val="tx1"/>
                </a:solidFill>
                <a:effectLst/>
                <a:latin typeface="Helios" panose="020B0604020202020204" charset="0"/>
              </a:rPr>
              <a:t>Insights can help optimize energy demand forecasting &amp; consumption strategies.</a:t>
            </a:r>
          </a:p>
        </p:txBody>
      </p:sp>
    </p:spTree>
    <p:extLst>
      <p:ext uri="{BB962C8B-B14F-4D97-AF65-F5344CB8AC3E}">
        <p14:creationId xmlns:p14="http://schemas.microsoft.com/office/powerpoint/2010/main" val="316649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236236" y="-228600"/>
            <a:ext cx="18288000" cy="3773114"/>
            <a:chOff x="0" y="0"/>
            <a:chExt cx="24384000" cy="5030819"/>
          </a:xfrm>
        </p:grpSpPr>
        <p:pic>
          <p:nvPicPr>
            <p:cNvPr id="3" name="Picture 3"/>
            <p:cNvPicPr>
              <a:picLocks noChangeAspect="1"/>
            </p:cNvPicPr>
            <p:nvPr/>
          </p:nvPicPr>
          <p:blipFill>
            <a:blip r:embed="rId2">
              <a:alphaModFix amt="14000"/>
            </a:blip>
            <a:srcRect t="36245" b="36245"/>
            <a:stretch>
              <a:fillRect/>
            </a:stretch>
          </p:blipFill>
          <p:spPr>
            <a:xfrm>
              <a:off x="0" y="0"/>
              <a:ext cx="24384000" cy="5030819"/>
            </a:xfrm>
            <a:prstGeom prst="rect">
              <a:avLst/>
            </a:prstGeom>
          </p:spPr>
        </p:pic>
      </p:grpSp>
      <p:grpSp>
        <p:nvGrpSpPr>
          <p:cNvPr id="4" name="Group 4"/>
          <p:cNvGrpSpPr/>
          <p:nvPr/>
        </p:nvGrpSpPr>
        <p:grpSpPr>
          <a:xfrm>
            <a:off x="0" y="3773114"/>
            <a:ext cx="18288000" cy="6513886"/>
            <a:chOff x="0" y="0"/>
            <a:chExt cx="4816593" cy="1715591"/>
          </a:xfrm>
        </p:grpSpPr>
        <p:sp>
          <p:nvSpPr>
            <p:cNvPr id="5" name="Freeform 5"/>
            <p:cNvSpPr/>
            <p:nvPr/>
          </p:nvSpPr>
          <p:spPr>
            <a:xfrm>
              <a:off x="0" y="0"/>
              <a:ext cx="4816592" cy="1715591"/>
            </a:xfrm>
            <a:custGeom>
              <a:avLst/>
              <a:gdLst/>
              <a:ahLst/>
              <a:cxnLst/>
              <a:rect l="l" t="t" r="r" b="b"/>
              <a:pathLst>
                <a:path w="4816592" h="1715591">
                  <a:moveTo>
                    <a:pt x="0" y="0"/>
                  </a:moveTo>
                  <a:lnTo>
                    <a:pt x="4816592" y="0"/>
                  </a:lnTo>
                  <a:lnTo>
                    <a:pt x="4816592" y="1715591"/>
                  </a:lnTo>
                  <a:lnTo>
                    <a:pt x="0" y="1715591"/>
                  </a:lnTo>
                  <a:close/>
                </a:path>
              </a:pathLst>
            </a:custGeom>
            <a:solidFill>
              <a:srgbClr val="F4F4F4"/>
            </a:solidFill>
          </p:spPr>
        </p:sp>
        <p:sp>
          <p:nvSpPr>
            <p:cNvPr id="6" name="TextBox 6"/>
            <p:cNvSpPr txBox="1"/>
            <p:nvPr/>
          </p:nvSpPr>
          <p:spPr>
            <a:xfrm>
              <a:off x="0" y="-66675"/>
              <a:ext cx="4816593" cy="1782266"/>
            </a:xfrm>
            <a:prstGeom prst="rect">
              <a:avLst/>
            </a:prstGeom>
          </p:spPr>
          <p:txBody>
            <a:bodyPr lIns="50800" tIns="50800" rIns="50800" bIns="50800" rtlCol="0" anchor="ctr"/>
            <a:lstStyle/>
            <a:p>
              <a:pPr algn="ctr">
                <a:lnSpc>
                  <a:spcPts val="3639"/>
                </a:lnSpc>
              </a:pPr>
              <a:endParaRPr/>
            </a:p>
          </p:txBody>
        </p:sp>
      </p:grpSp>
      <p:graphicFrame>
        <p:nvGraphicFramePr>
          <p:cNvPr id="7" name="Table 7"/>
          <p:cNvGraphicFramePr>
            <a:graphicFrameLocks noGrp="1"/>
          </p:cNvGraphicFramePr>
          <p:nvPr>
            <p:extLst>
              <p:ext uri="{D42A27DB-BD31-4B8C-83A1-F6EECF244321}">
                <p14:modId xmlns:p14="http://schemas.microsoft.com/office/powerpoint/2010/main" val="2048784975"/>
              </p:ext>
            </p:extLst>
          </p:nvPr>
        </p:nvGraphicFramePr>
        <p:xfrm>
          <a:off x="1792787" y="3996143"/>
          <a:ext cx="6284683" cy="4055216"/>
        </p:xfrm>
        <a:graphic>
          <a:graphicData uri="http://schemas.openxmlformats.org/drawingml/2006/table">
            <a:tbl>
              <a:tblPr/>
              <a:tblGrid>
                <a:gridCol w="4967245">
                  <a:extLst>
                    <a:ext uri="{9D8B030D-6E8A-4147-A177-3AD203B41FA5}">
                      <a16:colId xmlns:a16="http://schemas.microsoft.com/office/drawing/2014/main" val="20000"/>
                    </a:ext>
                  </a:extLst>
                </a:gridCol>
                <a:gridCol w="1317438">
                  <a:extLst>
                    <a:ext uri="{9D8B030D-6E8A-4147-A177-3AD203B41FA5}">
                      <a16:colId xmlns:a16="http://schemas.microsoft.com/office/drawing/2014/main" val="20001"/>
                    </a:ext>
                  </a:extLst>
                </a:gridCol>
              </a:tblGrid>
              <a:tr h="781050">
                <a:tc>
                  <a:txBody>
                    <a:bodyPr/>
                    <a:lstStyle/>
                    <a:p>
                      <a:pPr algn="l">
                        <a:lnSpc>
                          <a:spcPts val="3639"/>
                        </a:lnSpc>
                        <a:defRPr/>
                      </a:pPr>
                      <a:r>
                        <a:rPr lang="en-US" sz="2599">
                          <a:solidFill>
                            <a:srgbClr val="2A2E3A"/>
                          </a:solidFill>
                          <a:latin typeface="Helios"/>
                          <a:ea typeface="Helios"/>
                          <a:cs typeface="Helios"/>
                          <a:sym typeface="Helios"/>
                        </a:rPr>
                        <a:t>INTRODUCTION </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2600" b="1">
                          <a:solidFill>
                            <a:srgbClr val="718BAB"/>
                          </a:solidFill>
                          <a:latin typeface="Helios Bold"/>
                          <a:ea typeface="Helios Bold"/>
                          <a:cs typeface="Helios Bold"/>
                          <a:sym typeface="Helios Bold"/>
                        </a:rPr>
                        <a:t>3</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0"/>
                  </a:ext>
                </a:extLst>
              </a:tr>
              <a:tr h="1246558">
                <a:tc>
                  <a:txBody>
                    <a:bodyPr/>
                    <a:lstStyle/>
                    <a:p>
                      <a:pPr algn="l">
                        <a:lnSpc>
                          <a:spcPts val="3639"/>
                        </a:lnSpc>
                        <a:defRPr/>
                      </a:pPr>
                      <a:r>
                        <a:rPr lang="en-US" sz="2599">
                          <a:solidFill>
                            <a:srgbClr val="2A2E3A"/>
                          </a:solidFill>
                          <a:latin typeface="Helios"/>
                          <a:ea typeface="Helios"/>
                          <a:cs typeface="Helios"/>
                          <a:sym typeface="Helios"/>
                        </a:rPr>
                        <a:t>METHODOLOGY</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2600" b="1">
                          <a:solidFill>
                            <a:srgbClr val="718BAB"/>
                          </a:solidFill>
                          <a:latin typeface="Helios Bold"/>
                          <a:ea typeface="Helios Bold"/>
                          <a:cs typeface="Helios Bold"/>
                          <a:sym typeface="Helios Bold"/>
                        </a:rPr>
                        <a:t>4</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1"/>
                  </a:ext>
                </a:extLst>
              </a:tr>
              <a:tr h="1246558">
                <a:tc>
                  <a:txBody>
                    <a:bodyPr/>
                    <a:lstStyle/>
                    <a:p>
                      <a:pPr algn="l">
                        <a:lnSpc>
                          <a:spcPts val="3639"/>
                        </a:lnSpc>
                        <a:defRPr/>
                      </a:pPr>
                      <a:r>
                        <a:rPr lang="en-US" sz="2599" dirty="0">
                          <a:solidFill>
                            <a:srgbClr val="2A2E3A"/>
                          </a:solidFill>
                          <a:latin typeface="Helios"/>
                          <a:ea typeface="Helios"/>
                          <a:cs typeface="Helios"/>
                          <a:sym typeface="Helios"/>
                        </a:rPr>
                        <a:t>IMPLEMENTATION PROCESS</a:t>
                      </a: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2600" b="1" dirty="0">
                          <a:solidFill>
                            <a:srgbClr val="718BAB"/>
                          </a:solidFill>
                          <a:latin typeface="Helios Bold"/>
                          <a:sym typeface="Helios Bold"/>
                        </a:rPr>
                        <a:t>5</a:t>
                      </a: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4"/>
                  </a:ext>
                </a:extLst>
              </a:tr>
              <a:tr h="781050">
                <a:tc>
                  <a:txBody>
                    <a:bodyPr/>
                    <a:lstStyle/>
                    <a:p>
                      <a:pPr algn="l">
                        <a:lnSpc>
                          <a:spcPts val="3639"/>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8" name="Table 8"/>
          <p:cNvGraphicFramePr>
            <a:graphicFrameLocks noGrp="1"/>
          </p:cNvGraphicFramePr>
          <p:nvPr>
            <p:extLst>
              <p:ext uri="{D42A27DB-BD31-4B8C-83A1-F6EECF244321}">
                <p14:modId xmlns:p14="http://schemas.microsoft.com/office/powerpoint/2010/main" val="3375104851"/>
              </p:ext>
            </p:extLst>
          </p:nvPr>
        </p:nvGraphicFramePr>
        <p:xfrm>
          <a:off x="9954797" y="3996143"/>
          <a:ext cx="6604347" cy="4157103"/>
        </p:xfrm>
        <a:graphic>
          <a:graphicData uri="http://schemas.openxmlformats.org/drawingml/2006/table">
            <a:tbl>
              <a:tblPr/>
              <a:tblGrid>
                <a:gridCol w="5219898">
                  <a:extLst>
                    <a:ext uri="{9D8B030D-6E8A-4147-A177-3AD203B41FA5}">
                      <a16:colId xmlns:a16="http://schemas.microsoft.com/office/drawing/2014/main" val="20000"/>
                    </a:ext>
                  </a:extLst>
                </a:gridCol>
                <a:gridCol w="1384449">
                  <a:extLst>
                    <a:ext uri="{9D8B030D-6E8A-4147-A177-3AD203B41FA5}">
                      <a16:colId xmlns:a16="http://schemas.microsoft.com/office/drawing/2014/main" val="20001"/>
                    </a:ext>
                  </a:extLst>
                </a:gridCol>
              </a:tblGrid>
              <a:tr h="832373">
                <a:tc>
                  <a:txBody>
                    <a:bodyPr/>
                    <a:lstStyle/>
                    <a:p>
                      <a:pPr algn="l">
                        <a:lnSpc>
                          <a:spcPts val="3639"/>
                        </a:lnSpc>
                        <a:defRPr/>
                      </a:pPr>
                      <a:r>
                        <a:rPr lang="en-US" sz="2599">
                          <a:solidFill>
                            <a:srgbClr val="2A2E3A"/>
                          </a:solidFill>
                          <a:latin typeface="Helios"/>
                          <a:ea typeface="Helios"/>
                          <a:cs typeface="Helios"/>
                          <a:sym typeface="Helios"/>
                        </a:rPr>
                        <a:t>RESULT AND ANALYSIS</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2600" b="1" dirty="0">
                          <a:solidFill>
                            <a:srgbClr val="718BAB"/>
                          </a:solidFill>
                          <a:latin typeface="Helios Bold"/>
                          <a:sym typeface="Helios Bold"/>
                        </a:rPr>
                        <a:t>6</a:t>
                      </a: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0"/>
                  </a:ext>
                </a:extLst>
              </a:tr>
              <a:tr h="832373">
                <a:tc>
                  <a:txBody>
                    <a:bodyPr/>
                    <a:lstStyle/>
                    <a:p>
                      <a:pPr algn="l">
                        <a:lnSpc>
                          <a:spcPts val="3639"/>
                        </a:lnSpc>
                        <a:defRPr/>
                      </a:pPr>
                      <a:r>
                        <a:rPr lang="en-US" sz="2599">
                          <a:solidFill>
                            <a:srgbClr val="2A2E3A"/>
                          </a:solidFill>
                          <a:latin typeface="Helios"/>
                          <a:ea typeface="Helios"/>
                          <a:cs typeface="Helios"/>
                          <a:sym typeface="Helios"/>
                        </a:rPr>
                        <a:t>CONCLUSION </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2600" b="1" dirty="0">
                          <a:solidFill>
                            <a:srgbClr val="718BAB"/>
                          </a:solidFill>
                          <a:latin typeface="Helios Bold"/>
                          <a:ea typeface="Helios Bold"/>
                          <a:cs typeface="Helios Bold"/>
                          <a:sym typeface="Helios Bold"/>
                        </a:rPr>
                        <a:t>21</a:t>
                      </a: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1"/>
                  </a:ext>
                </a:extLst>
              </a:tr>
              <a:tr h="832373">
                <a:tc>
                  <a:txBody>
                    <a:bodyPr/>
                    <a:lstStyle/>
                    <a:p>
                      <a:pPr algn="l">
                        <a:lnSpc>
                          <a:spcPts val="3639"/>
                        </a:lnSpc>
                        <a:defRPr/>
                      </a:pPr>
                      <a:r>
                        <a:rPr lang="en-US" sz="2599">
                          <a:solidFill>
                            <a:srgbClr val="2A2E3A"/>
                          </a:solidFill>
                          <a:latin typeface="Helios"/>
                          <a:ea typeface="Helios"/>
                          <a:cs typeface="Helios"/>
                          <a:sym typeface="Helios"/>
                        </a:rPr>
                        <a:t>FUTURE SCOPE</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2600" dirty="0">
                          <a:solidFill>
                            <a:srgbClr val="718BAB"/>
                          </a:solidFill>
                          <a:latin typeface="Helios"/>
                          <a:sym typeface="Helios"/>
                        </a:rPr>
                        <a:t>22</a:t>
                      </a: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2"/>
                  </a:ext>
                </a:extLst>
              </a:tr>
              <a:tr h="832373">
                <a:tc>
                  <a:txBody>
                    <a:bodyPr/>
                    <a:lstStyle/>
                    <a:p>
                      <a:pPr algn="l">
                        <a:lnSpc>
                          <a:spcPts val="3639"/>
                        </a:lnSpc>
                        <a:defRPr/>
                      </a:pPr>
                      <a:r>
                        <a:rPr lang="en-US" sz="2599">
                          <a:solidFill>
                            <a:srgbClr val="2A2E3A"/>
                          </a:solidFill>
                          <a:latin typeface="Helios"/>
                          <a:ea typeface="Helios"/>
                          <a:cs typeface="Helios"/>
                          <a:sym typeface="Helios"/>
                        </a:rPr>
                        <a:t>REFERENCES </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2600" b="1" dirty="0">
                          <a:solidFill>
                            <a:srgbClr val="718BAB"/>
                          </a:solidFill>
                          <a:latin typeface="Helios Bold"/>
                          <a:ea typeface="Helios Bold"/>
                          <a:cs typeface="Helios Bold"/>
                          <a:sym typeface="Helios Bold"/>
                        </a:rPr>
                        <a:t>23</a:t>
                      </a: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3"/>
                  </a:ext>
                </a:extLst>
              </a:tr>
              <a:tr h="827611">
                <a:tc>
                  <a:txBody>
                    <a:bodyPr/>
                    <a:lstStyle/>
                    <a:p>
                      <a:pPr algn="l">
                        <a:lnSpc>
                          <a:spcPts val="3639"/>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Freeform 9"/>
          <p:cNvSpPr/>
          <p:nvPr/>
        </p:nvSpPr>
        <p:spPr>
          <a:xfrm>
            <a:off x="8333203" y="-1109791"/>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8333203" y="9678747"/>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TextBox 11"/>
          <p:cNvSpPr txBox="1"/>
          <p:nvPr/>
        </p:nvSpPr>
        <p:spPr>
          <a:xfrm>
            <a:off x="4639504" y="1391465"/>
            <a:ext cx="9008992" cy="1139825"/>
          </a:xfrm>
          <a:prstGeom prst="rect">
            <a:avLst/>
          </a:prstGeom>
        </p:spPr>
        <p:txBody>
          <a:bodyPr lIns="0" tIns="0" rIns="0" bIns="0" rtlCol="0" anchor="t">
            <a:spAutoFit/>
          </a:bodyPr>
          <a:lstStyle/>
          <a:p>
            <a:pPr algn="ctr">
              <a:lnSpc>
                <a:spcPts val="9099"/>
              </a:lnSpc>
            </a:pPr>
            <a:r>
              <a:rPr lang="en-US" sz="6999" b="1">
                <a:solidFill>
                  <a:srgbClr val="FFFFFF"/>
                </a:solidFill>
                <a:latin typeface="Klein Bold"/>
                <a:ea typeface="Klein Bold"/>
                <a:cs typeface="Klein Bold"/>
                <a:sym typeface="Klein Bold"/>
              </a:rPr>
              <a:t>CONTEXT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82465-25DB-3A8B-F79D-14BE9CBAD314}"/>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CC513B1E-1674-3211-89E2-DE2AEE9BA217}"/>
              </a:ext>
            </a:extLst>
          </p:cNvPr>
          <p:cNvSpPr txBox="1"/>
          <p:nvPr/>
        </p:nvSpPr>
        <p:spPr>
          <a:xfrm>
            <a:off x="373854" y="0"/>
            <a:ext cx="17540291" cy="983026"/>
          </a:xfrm>
          <a:prstGeom prst="rect">
            <a:avLst/>
          </a:prstGeom>
        </p:spPr>
        <p:txBody>
          <a:bodyPr lIns="0" tIns="0" rIns="0" bIns="0" rtlCol="0" anchor="t">
            <a:spAutoFit/>
          </a:bodyPr>
          <a:lstStyle/>
          <a:p>
            <a:pPr algn="l">
              <a:lnSpc>
                <a:spcPts val="4005"/>
              </a:lnSpc>
              <a:spcBef>
                <a:spcPct val="0"/>
              </a:spcBef>
            </a:pPr>
            <a:endParaRPr dirty="0"/>
          </a:p>
          <a:p>
            <a:pPr algn="l">
              <a:lnSpc>
                <a:spcPts val="4005"/>
              </a:lnSpc>
              <a:spcBef>
                <a:spcPct val="0"/>
              </a:spcBef>
            </a:pPr>
            <a:r>
              <a:rPr lang="en-US" sz="2860" b="1" dirty="0">
                <a:solidFill>
                  <a:srgbClr val="153969"/>
                </a:solidFill>
                <a:latin typeface="Helios Bold"/>
                <a:ea typeface="Helios Bold"/>
                <a:cs typeface="Helios Bold"/>
                <a:sym typeface="Helios Bold"/>
              </a:rPr>
              <a:t>O. Density-Based Clustering Results (WEKA)</a:t>
            </a:r>
            <a:endParaRPr lang="en-US" sz="2860" dirty="0">
              <a:solidFill>
                <a:srgbClr val="000000"/>
              </a:solidFill>
              <a:latin typeface="Helios"/>
              <a:ea typeface="Helios"/>
              <a:cs typeface="Helios"/>
              <a:sym typeface="Helios"/>
            </a:endParaRPr>
          </a:p>
        </p:txBody>
      </p:sp>
      <p:sp>
        <p:nvSpPr>
          <p:cNvPr id="6" name="Rectangle 1">
            <a:extLst>
              <a:ext uri="{FF2B5EF4-FFF2-40B4-BE49-F238E27FC236}">
                <a16:creationId xmlns:a16="http://schemas.microsoft.com/office/drawing/2014/main" id="{F240CB9D-157F-8333-9501-0BF0398073BF}"/>
              </a:ext>
            </a:extLst>
          </p:cNvPr>
          <p:cNvSpPr>
            <a:spLocks noChangeArrowheads="1"/>
          </p:cNvSpPr>
          <p:nvPr/>
        </p:nvSpPr>
        <p:spPr bwMode="auto">
          <a:xfrm>
            <a:off x="631240" y="2219625"/>
            <a:ext cx="17047160"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Helios" panose="020B0604020202020204" charset="0"/>
              </a:rPr>
              <a:t>Run Information: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Algorithm: </a:t>
            </a:r>
            <a:r>
              <a:rPr kumimoji="0" lang="en-US" altLang="en-US" sz="2200" b="0" i="0" u="none" strike="noStrike" cap="none" normalizeH="0" baseline="0" dirty="0" err="1">
                <a:ln>
                  <a:noFill/>
                </a:ln>
                <a:solidFill>
                  <a:schemeClr val="tx1"/>
                </a:solidFill>
                <a:effectLst/>
                <a:latin typeface="Helios" panose="020B0604020202020204" charset="0"/>
              </a:rPr>
              <a:t>MakeDensityBasedClusterer</a:t>
            </a:r>
            <a:r>
              <a:rPr kumimoji="0" lang="en-US" altLang="en-US" sz="2200" b="0" i="0" u="none" strike="noStrike" cap="none" normalizeH="0" baseline="0" dirty="0">
                <a:ln>
                  <a:noFill/>
                </a:ln>
                <a:solidFill>
                  <a:schemeClr val="tx1"/>
                </a:solidFill>
                <a:effectLst/>
                <a:latin typeface="Helios" panose="020B0604020202020204" charset="0"/>
              </a:rPr>
              <a:t> (</a:t>
            </a:r>
            <a:r>
              <a:rPr kumimoji="0" lang="en-US" altLang="en-US" sz="2200" b="0" i="0" u="none" strike="noStrike" cap="none" normalizeH="0" baseline="0" dirty="0" err="1">
                <a:ln>
                  <a:noFill/>
                </a:ln>
                <a:solidFill>
                  <a:schemeClr val="tx1"/>
                </a:solidFill>
                <a:effectLst/>
                <a:latin typeface="Helios" panose="020B0604020202020204" charset="0"/>
              </a:rPr>
              <a:t>SimpleKMeans</a:t>
            </a:r>
            <a:r>
              <a:rPr kumimoji="0" lang="en-US" altLang="en-US" sz="2200" b="0" i="0" u="none" strike="noStrike" cap="none" normalizeH="0" baseline="0" dirty="0">
                <a:ln>
                  <a:noFill/>
                </a:ln>
                <a:solidFill>
                  <a:schemeClr val="tx1"/>
                </a:solidFill>
                <a:effectLst/>
                <a:latin typeface="Helios" panose="020B0604020202020204" charset="0"/>
              </a:rPr>
              <a: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Instances: 2948</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Attributes: 12</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Clusters Formed: 2</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Iterations: 8</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200" b="1" dirty="0">
              <a:latin typeface="Helios" panose="020B060402020202020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Helios" panose="020B0604020202020204" charset="0"/>
              </a:rPr>
              <a:t>Cluster Characteristics:</a:t>
            </a:r>
          </a:p>
          <a:p>
            <a:pPr marR="0" lvl="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chemeClr val="tx1"/>
                </a:solidFill>
                <a:effectLst/>
                <a:latin typeface="Helios" panose="020B0604020202020204" charset="0"/>
              </a:rPr>
              <a:t>Cluster 0(Lower Cumulative Power):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Mostly January (1.01), mid-month (15.57), around 12:50. Cooler (~6.07°C) with extreme weather (72.15), stronger winds (16.67 km/h), higher humidity (80.5%), and lower pressure (1020.62). Low power consumption (7440.13), moderate electric usage (4.48 kW), and higher gas consumption (8.72).</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200" dirty="0">
              <a:latin typeface="Helios" panose="020B060402020202020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Helios" panose="020B0604020202020204" charset="0"/>
              </a:rPr>
              <a:t>Cluster 1 (Higher Cumulative Power):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Helios" panose="020B0604020202020204" charset="0"/>
              </a:rPr>
              <a:t>Mostly February (2.11), around the 13th, at 07:20. Slightly warmer (~6.52°C) with milder weather (55.87), lower wind speeds (12.84 km/h), slightly lower humidity (78.54%), and higher pressure (1028.16). Power consumption is significantly higher (23129.93), with similar electric usage (4.55 kW) and lower gas consumption (8.16).</a:t>
            </a:r>
          </a:p>
        </p:txBody>
      </p:sp>
    </p:spTree>
    <p:extLst>
      <p:ext uri="{BB962C8B-B14F-4D97-AF65-F5344CB8AC3E}">
        <p14:creationId xmlns:p14="http://schemas.microsoft.com/office/powerpoint/2010/main" val="793628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90600" y="996002"/>
            <a:ext cx="18288000" cy="2041777"/>
          </a:xfrm>
          <a:prstGeom prst="rect">
            <a:avLst/>
          </a:prstGeom>
        </p:spPr>
        <p:txBody>
          <a:bodyPr lIns="0" tIns="0" rIns="0" bIns="0" rtlCol="0" anchor="t">
            <a:spAutoFit/>
          </a:bodyPr>
          <a:lstStyle/>
          <a:p>
            <a:pPr>
              <a:lnSpc>
                <a:spcPts val="5817"/>
              </a:lnSpc>
              <a:spcBef>
                <a:spcPct val="0"/>
              </a:spcBef>
            </a:pPr>
            <a:r>
              <a:rPr lang="en-US" sz="4400" b="1" dirty="0">
                <a:solidFill>
                  <a:srgbClr val="153969"/>
                </a:solidFill>
                <a:latin typeface="Helios Bold"/>
                <a:ea typeface="Helios Bold"/>
                <a:cs typeface="Helios Bold"/>
                <a:sym typeface="Helios Bold"/>
              </a:rPr>
              <a:t>CONCLUSION</a:t>
            </a:r>
            <a:r>
              <a:rPr lang="en-US" sz="4400" b="1" dirty="0">
                <a:solidFill>
                  <a:srgbClr val="000000"/>
                </a:solidFill>
                <a:latin typeface="Klein Bold"/>
                <a:ea typeface="Klein Bold"/>
                <a:cs typeface="Klein Bold"/>
                <a:sym typeface="Klein Bold"/>
              </a:rPr>
              <a:t>:</a:t>
            </a:r>
          </a:p>
          <a:p>
            <a:pPr algn="l">
              <a:lnSpc>
                <a:spcPts val="5817"/>
              </a:lnSpc>
              <a:spcBef>
                <a:spcPct val="0"/>
              </a:spcBef>
            </a:pPr>
            <a:endParaRPr lang="en-US" sz="4155" b="1" dirty="0">
              <a:solidFill>
                <a:srgbClr val="2A2E3A"/>
              </a:solidFill>
              <a:latin typeface="Klein Bold"/>
              <a:ea typeface="Klein Bold"/>
              <a:cs typeface="Klein Bold"/>
              <a:sym typeface="Klein Bold"/>
            </a:endParaRPr>
          </a:p>
          <a:p>
            <a:pPr algn="l">
              <a:lnSpc>
                <a:spcPts val="4137"/>
              </a:lnSpc>
              <a:spcBef>
                <a:spcPct val="0"/>
              </a:spcBef>
            </a:pPr>
            <a:endParaRPr lang="en-US" sz="4155" b="1" dirty="0">
              <a:solidFill>
                <a:srgbClr val="2A2E3A"/>
              </a:solidFill>
              <a:latin typeface="Klein Bold"/>
              <a:ea typeface="Klein Bold"/>
              <a:cs typeface="Klein Bold"/>
              <a:sym typeface="Klein Bold"/>
            </a:endParaRPr>
          </a:p>
        </p:txBody>
      </p:sp>
      <p:sp>
        <p:nvSpPr>
          <p:cNvPr id="5" name="TextBox 4">
            <a:extLst>
              <a:ext uri="{FF2B5EF4-FFF2-40B4-BE49-F238E27FC236}">
                <a16:creationId xmlns:a16="http://schemas.microsoft.com/office/drawing/2014/main" id="{C2A8F7F6-5B12-E118-6D1E-6292103CB44E}"/>
              </a:ext>
            </a:extLst>
          </p:cNvPr>
          <p:cNvSpPr txBox="1"/>
          <p:nvPr/>
        </p:nvSpPr>
        <p:spPr>
          <a:xfrm>
            <a:off x="2480616" y="2659363"/>
            <a:ext cx="13868400" cy="4578176"/>
          </a:xfrm>
          <a:prstGeom prst="rect">
            <a:avLst/>
          </a:prstGeom>
          <a:noFill/>
        </p:spPr>
        <p:txBody>
          <a:bodyPr wrap="square">
            <a:spAutoFit/>
          </a:bodyPr>
          <a:lstStyle/>
          <a:p>
            <a:pPr algn="just"/>
            <a:r>
              <a:rPr lang="en-US" sz="2650" dirty="0">
                <a:latin typeface="Helios" panose="020B0604020202020204" charset="0"/>
              </a:rPr>
              <a:t>This project successfully demonstrated the effectiveness of various machine learning and deep learning techniques in predicting and classifying power consumption based on weather data. The results showed that Random Forest and </a:t>
            </a:r>
            <a:r>
              <a:rPr lang="en-US" sz="2650" dirty="0" err="1">
                <a:latin typeface="Helios" panose="020B0604020202020204" charset="0"/>
              </a:rPr>
              <a:t>XGBoost</a:t>
            </a:r>
            <a:r>
              <a:rPr lang="en-US" sz="2650" dirty="0">
                <a:latin typeface="Helios" panose="020B0604020202020204" charset="0"/>
              </a:rPr>
              <a:t> were highly effective in regression tasks, while Gradient Boosting and K-Nearest Neighbors performed well in classification. The Multi-Layer Perceptron (MLP) model achieved high accuracy in power consumption classification. Additionally, CNN-based deep learning models provided promising results in forecasting power consumption trends. The integration of clustering techniques, such as K-Means and density-based clustering, helped analyze consumption patterns. The findings from this project can contribute to optimizing power usage, improving grid efficiency, and developing energy management strategies for sustainable power consumption.</a:t>
            </a:r>
            <a:endParaRPr lang="en-IN" sz="2650" dirty="0">
              <a:latin typeface="Helios" panose="020B060402020202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184D4F-9B49-42F8-EF85-BF759B08BD0B}"/>
              </a:ext>
            </a:extLst>
          </p:cNvPr>
          <p:cNvSpPr>
            <a:spLocks noChangeArrowheads="1"/>
          </p:cNvSpPr>
          <p:nvPr/>
        </p:nvSpPr>
        <p:spPr bwMode="auto">
          <a:xfrm>
            <a:off x="1295400" y="2400300"/>
            <a:ext cx="15697200" cy="580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50" b="1" i="0" u="none" strike="noStrike" cap="none" normalizeH="0" baseline="0" dirty="0">
                <a:ln>
                  <a:noFill/>
                </a:ln>
                <a:solidFill>
                  <a:schemeClr val="tx1"/>
                </a:solidFill>
                <a:effectLst/>
                <a:latin typeface="Helios" panose="020B0604020202020204" charset="0"/>
              </a:rPr>
              <a:t>Advanced AI Models</a:t>
            </a:r>
            <a:r>
              <a:rPr kumimoji="0" lang="en-US" altLang="en-US" sz="2650" b="0" i="0" u="none" strike="noStrike" cap="none" normalizeH="0" baseline="0" dirty="0">
                <a:ln>
                  <a:noFill/>
                </a:ln>
                <a:solidFill>
                  <a:schemeClr val="tx1"/>
                </a:solidFill>
                <a:effectLst/>
                <a:latin typeface="Helios" panose="020B0604020202020204" charset="0"/>
              </a:rPr>
              <a:t> – Implementing Transformer-based models and hybrid AI approaches for more accurate forecasting.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650" b="0" i="0" u="none" strike="noStrike" cap="none" normalizeH="0" baseline="0" dirty="0">
              <a:ln>
                <a:noFill/>
              </a:ln>
              <a:solidFill>
                <a:schemeClr val="tx1"/>
              </a:solidFill>
              <a:effectLst/>
              <a:latin typeface="Helio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50" b="1" i="0" u="none" strike="noStrike" cap="none" normalizeH="0" baseline="0" dirty="0">
                <a:ln>
                  <a:noFill/>
                </a:ln>
                <a:solidFill>
                  <a:schemeClr val="tx1"/>
                </a:solidFill>
                <a:effectLst/>
                <a:latin typeface="Helios" panose="020B0604020202020204" charset="0"/>
              </a:rPr>
              <a:t>Real-Time Data Integration</a:t>
            </a:r>
            <a:r>
              <a:rPr kumimoji="0" lang="en-US" altLang="en-US" sz="2650" b="0" i="0" u="none" strike="noStrike" cap="none" normalizeH="0" baseline="0" dirty="0">
                <a:ln>
                  <a:noFill/>
                </a:ln>
                <a:solidFill>
                  <a:schemeClr val="tx1"/>
                </a:solidFill>
                <a:effectLst/>
                <a:latin typeface="Helios" panose="020B0604020202020204" charset="0"/>
              </a:rPr>
              <a:t> – Using IoT sensors and satellite data to improve real-time weather and power predictions.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650" b="0" i="0" u="none" strike="noStrike" cap="none" normalizeH="0" baseline="0" dirty="0">
              <a:ln>
                <a:noFill/>
              </a:ln>
              <a:solidFill>
                <a:schemeClr val="tx1"/>
              </a:solidFill>
              <a:effectLst/>
              <a:latin typeface="Helio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50" b="1" i="0" u="none" strike="noStrike" cap="none" normalizeH="0" baseline="0" dirty="0">
                <a:ln>
                  <a:noFill/>
                </a:ln>
                <a:solidFill>
                  <a:schemeClr val="tx1"/>
                </a:solidFill>
                <a:effectLst/>
                <a:latin typeface="Helios" panose="020B0604020202020204" charset="0"/>
              </a:rPr>
              <a:t>Smart Grid &amp; Energy Storage</a:t>
            </a:r>
            <a:r>
              <a:rPr kumimoji="0" lang="en-US" altLang="en-US" sz="2650" b="0" i="0" u="none" strike="noStrike" cap="none" normalizeH="0" baseline="0" dirty="0">
                <a:ln>
                  <a:noFill/>
                </a:ln>
                <a:solidFill>
                  <a:schemeClr val="tx1"/>
                </a:solidFill>
                <a:effectLst/>
                <a:latin typeface="Helios" panose="020B0604020202020204" charset="0"/>
              </a:rPr>
              <a:t> – Enhancing demand forecasting, energy storage optimization, and smart grid integration.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650" b="0" i="0" u="none" strike="noStrike" cap="none" normalizeH="0" baseline="0" dirty="0">
              <a:ln>
                <a:noFill/>
              </a:ln>
              <a:solidFill>
                <a:schemeClr val="tx1"/>
              </a:solidFill>
              <a:effectLst/>
              <a:latin typeface="Helio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50" b="1" i="0" u="none" strike="noStrike" cap="none" normalizeH="0" baseline="0" dirty="0">
                <a:ln>
                  <a:noFill/>
                </a:ln>
                <a:solidFill>
                  <a:schemeClr val="tx1"/>
                </a:solidFill>
                <a:effectLst/>
                <a:latin typeface="Helios" panose="020B0604020202020204" charset="0"/>
              </a:rPr>
              <a:t>Cloud &amp; Edge Computing</a:t>
            </a:r>
            <a:r>
              <a:rPr kumimoji="0" lang="en-US" altLang="en-US" sz="2650" b="0" i="0" u="none" strike="noStrike" cap="none" normalizeH="0" baseline="0" dirty="0">
                <a:ln>
                  <a:noFill/>
                </a:ln>
                <a:solidFill>
                  <a:schemeClr val="tx1"/>
                </a:solidFill>
                <a:effectLst/>
                <a:latin typeface="Helios" panose="020B0604020202020204" charset="0"/>
              </a:rPr>
              <a:t> – Deploying scalable AI solutions for real-time power forecasting and grid management.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650" b="0" i="0" u="none" strike="noStrike" cap="none" normalizeH="0" baseline="0" dirty="0">
              <a:ln>
                <a:noFill/>
              </a:ln>
              <a:solidFill>
                <a:schemeClr val="tx1"/>
              </a:solidFill>
              <a:effectLst/>
              <a:latin typeface="Helio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50" b="1" i="0" u="none" strike="noStrike" cap="none" normalizeH="0" baseline="0" dirty="0">
                <a:ln>
                  <a:noFill/>
                </a:ln>
                <a:solidFill>
                  <a:schemeClr val="tx1"/>
                </a:solidFill>
                <a:effectLst/>
                <a:latin typeface="Helios" panose="020B0604020202020204" charset="0"/>
              </a:rPr>
              <a:t>Explainable AI &amp; Security</a:t>
            </a:r>
            <a:r>
              <a:rPr kumimoji="0" lang="en-US" altLang="en-US" sz="2650" b="0" i="0" u="none" strike="noStrike" cap="none" normalizeH="0" baseline="0" dirty="0">
                <a:ln>
                  <a:noFill/>
                </a:ln>
                <a:solidFill>
                  <a:schemeClr val="tx1"/>
                </a:solidFill>
                <a:effectLst/>
                <a:latin typeface="Helios" panose="020B0604020202020204" charset="0"/>
              </a:rPr>
              <a:t> – Improving model transparency, regulatory compliance, and cybersecurity in power prediction systems.</a:t>
            </a:r>
          </a:p>
        </p:txBody>
      </p:sp>
      <p:sp>
        <p:nvSpPr>
          <p:cNvPr id="6" name="TextBox 5">
            <a:extLst>
              <a:ext uri="{FF2B5EF4-FFF2-40B4-BE49-F238E27FC236}">
                <a16:creationId xmlns:a16="http://schemas.microsoft.com/office/drawing/2014/main" id="{7FAEF87E-4129-A667-18BF-623C4221FB04}"/>
              </a:ext>
            </a:extLst>
          </p:cNvPr>
          <p:cNvSpPr txBox="1"/>
          <p:nvPr/>
        </p:nvSpPr>
        <p:spPr>
          <a:xfrm>
            <a:off x="762000" y="1104900"/>
            <a:ext cx="9144000" cy="819455"/>
          </a:xfrm>
          <a:prstGeom prst="rect">
            <a:avLst/>
          </a:prstGeom>
          <a:noFill/>
        </p:spPr>
        <p:txBody>
          <a:bodyPr wrap="square">
            <a:spAutoFit/>
          </a:bodyPr>
          <a:lstStyle/>
          <a:p>
            <a:pPr marL="0" marR="0" lvl="0" indent="0" algn="l" defTabSz="914400" rtl="0" eaLnBrk="1" fontAlgn="auto" latinLnBrk="0" hangingPunct="1">
              <a:lnSpc>
                <a:spcPts val="5817"/>
              </a:lnSpc>
              <a:spcBef>
                <a:spcPct val="0"/>
              </a:spcBef>
              <a:spcAft>
                <a:spcPts val="0"/>
              </a:spcAft>
              <a:buClrTx/>
              <a:buSzTx/>
              <a:buFontTx/>
              <a:buNone/>
              <a:tabLst/>
              <a:defRPr/>
            </a:pPr>
            <a:r>
              <a:rPr lang="en-US" sz="4400" b="1" dirty="0">
                <a:solidFill>
                  <a:srgbClr val="153969"/>
                </a:solidFill>
                <a:latin typeface="Helios Bold"/>
                <a:ea typeface="Klein Bold"/>
                <a:cs typeface="Klein Bold"/>
                <a:sym typeface="Helios Bold"/>
              </a:rPr>
              <a:t>FUTURE SCOPE</a:t>
            </a:r>
            <a:r>
              <a:rPr kumimoji="0" lang="en-US" sz="4400" b="1" i="0" u="none" strike="noStrike" kern="1200" cap="none" spc="0" normalizeH="0" baseline="0" noProof="0" dirty="0">
                <a:ln>
                  <a:noFill/>
                </a:ln>
                <a:solidFill>
                  <a:srgbClr val="000000"/>
                </a:solidFill>
                <a:effectLst/>
                <a:uLnTx/>
                <a:uFillTx/>
                <a:latin typeface="Klein Bold"/>
                <a:ea typeface="Klein Bold"/>
                <a:cs typeface="Klein Bold"/>
                <a:sym typeface="Klein Bold"/>
              </a:rPr>
              <a:t>:</a:t>
            </a:r>
          </a:p>
        </p:txBody>
      </p:sp>
    </p:spTree>
    <p:extLst>
      <p:ext uri="{BB962C8B-B14F-4D97-AF65-F5344CB8AC3E}">
        <p14:creationId xmlns:p14="http://schemas.microsoft.com/office/powerpoint/2010/main" val="2765844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533400" y="647700"/>
            <a:ext cx="5806207" cy="540112"/>
          </a:xfrm>
          <a:prstGeom prst="rect">
            <a:avLst/>
          </a:prstGeom>
        </p:spPr>
        <p:txBody>
          <a:bodyPr lIns="0" tIns="0" rIns="0" bIns="0" rtlCol="0" anchor="t">
            <a:spAutoFit/>
          </a:bodyPr>
          <a:lstStyle/>
          <a:p>
            <a:pPr>
              <a:lnSpc>
                <a:spcPts val="4355"/>
              </a:lnSpc>
              <a:spcBef>
                <a:spcPct val="0"/>
              </a:spcBef>
            </a:pPr>
            <a:r>
              <a:rPr lang="en-US" sz="3200" b="1" dirty="0">
                <a:solidFill>
                  <a:srgbClr val="153969"/>
                </a:solidFill>
                <a:latin typeface="Helios Bold"/>
                <a:ea typeface="Helios Bold"/>
                <a:cs typeface="Helios Bold"/>
                <a:sym typeface="Helios Bold"/>
              </a:rPr>
              <a:t>REFERENCE</a:t>
            </a:r>
            <a:r>
              <a:rPr lang="en-US" sz="3110" b="1" dirty="0">
                <a:solidFill>
                  <a:srgbClr val="000000"/>
                </a:solidFill>
                <a:latin typeface="Klein Bold"/>
                <a:ea typeface="Klein Bold"/>
                <a:cs typeface="Klein Bold"/>
                <a:sym typeface="Klein Bold"/>
              </a:rPr>
              <a:t>:</a:t>
            </a:r>
          </a:p>
        </p:txBody>
      </p:sp>
      <p:sp>
        <p:nvSpPr>
          <p:cNvPr id="3" name="TextBox 2">
            <a:extLst>
              <a:ext uri="{FF2B5EF4-FFF2-40B4-BE49-F238E27FC236}">
                <a16:creationId xmlns:a16="http://schemas.microsoft.com/office/drawing/2014/main" id="{BD4FB9A2-94D2-CBA9-5AF3-C88B30FD8B65}"/>
              </a:ext>
            </a:extLst>
          </p:cNvPr>
          <p:cNvSpPr txBox="1"/>
          <p:nvPr/>
        </p:nvSpPr>
        <p:spPr>
          <a:xfrm>
            <a:off x="1295400" y="1409700"/>
            <a:ext cx="14478000" cy="7886774"/>
          </a:xfrm>
          <a:prstGeom prst="rect">
            <a:avLst/>
          </a:prstGeom>
          <a:noFill/>
        </p:spPr>
        <p:txBody>
          <a:bodyPr wrap="square">
            <a:spAutoFit/>
          </a:bodyPr>
          <a:lstStyle/>
          <a:p>
            <a:pPr>
              <a:buNone/>
            </a:pPr>
            <a:r>
              <a:rPr lang="en-IN" sz="2650" dirty="0"/>
              <a:t>[1] L. </a:t>
            </a:r>
            <a:r>
              <a:rPr lang="en-IN" sz="2650" dirty="0" err="1"/>
              <a:t>Breiman</a:t>
            </a:r>
            <a:r>
              <a:rPr lang="en-IN" sz="2650" dirty="0"/>
              <a:t>, “Random forests,” </a:t>
            </a:r>
            <a:r>
              <a:rPr lang="en-IN" sz="2650" i="1" dirty="0"/>
              <a:t>Machine Learning</a:t>
            </a:r>
            <a:r>
              <a:rPr lang="en-IN" sz="2650" dirty="0"/>
              <a:t>, vol. 45, no. 1, pp. 5–32, 2001.</a:t>
            </a:r>
          </a:p>
          <a:p>
            <a:pPr>
              <a:buNone/>
            </a:pPr>
            <a:r>
              <a:rPr lang="en-IN" sz="2650" dirty="0"/>
              <a:t>[2] T. Chen and C. </a:t>
            </a:r>
            <a:r>
              <a:rPr lang="en-IN" sz="2650" dirty="0" err="1"/>
              <a:t>Guestrin</a:t>
            </a:r>
            <a:r>
              <a:rPr lang="en-IN" sz="2650" dirty="0"/>
              <a:t>, “</a:t>
            </a:r>
            <a:r>
              <a:rPr lang="en-IN" sz="2650" dirty="0" err="1"/>
              <a:t>XGBoost</a:t>
            </a:r>
            <a:r>
              <a:rPr lang="en-IN" sz="2650" dirty="0"/>
              <a:t>: A scalable tree boosting system,” in </a:t>
            </a:r>
            <a:r>
              <a:rPr lang="en-IN" sz="2650" i="1" dirty="0"/>
              <a:t>Proc. 22nd ACM SIGKDD Int. Conf. </a:t>
            </a:r>
            <a:r>
              <a:rPr lang="en-IN" sz="2650" i="1" dirty="0" err="1"/>
              <a:t>Knowl</a:t>
            </a:r>
            <a:r>
              <a:rPr lang="en-IN" sz="2650" i="1" dirty="0"/>
              <a:t>. </a:t>
            </a:r>
            <a:r>
              <a:rPr lang="en-IN" sz="2650" i="1" dirty="0" err="1"/>
              <a:t>Discov</a:t>
            </a:r>
            <a:r>
              <a:rPr lang="en-IN" sz="2650" i="1" dirty="0"/>
              <a:t>. Data Min. (KDD)</a:t>
            </a:r>
            <a:r>
              <a:rPr lang="en-IN" sz="2650" dirty="0"/>
              <a:t>, San Francisco, CA, USA, Aug. 2016, pp. 785–794.</a:t>
            </a:r>
          </a:p>
          <a:p>
            <a:pPr>
              <a:buNone/>
            </a:pPr>
            <a:r>
              <a:rPr lang="en-IN" sz="2650" dirty="0"/>
              <a:t>[3] Y. LeCun, Y. Bengio, and G. Hinton, “Deep learning,” </a:t>
            </a:r>
            <a:r>
              <a:rPr lang="en-IN" sz="2650" i="1" dirty="0"/>
              <a:t>Nature</a:t>
            </a:r>
            <a:r>
              <a:rPr lang="en-IN" sz="2650" dirty="0"/>
              <a:t>, vol. 521, no. 7553, pp. 436–444, May 2015.</a:t>
            </a:r>
          </a:p>
          <a:p>
            <a:pPr>
              <a:buNone/>
            </a:pPr>
            <a:r>
              <a:rPr lang="en-IN" sz="2650" dirty="0"/>
              <a:t>[4] I. Goodfellow, Y. Bengio, and A. Courville, </a:t>
            </a:r>
            <a:r>
              <a:rPr lang="en-IN" sz="2650" i="1" dirty="0"/>
              <a:t>Deep Learning</a:t>
            </a:r>
            <a:r>
              <a:rPr lang="en-IN" sz="2650" dirty="0"/>
              <a:t>. Cambridge, MA, USA: MIT Press, 2016.</a:t>
            </a:r>
          </a:p>
          <a:p>
            <a:r>
              <a:rPr lang="en-IN" sz="2650" dirty="0"/>
              <a:t>[5] J. </a:t>
            </a:r>
            <a:r>
              <a:rPr lang="en-IN" sz="2650" dirty="0" err="1"/>
              <a:t>Bergstra</a:t>
            </a:r>
            <a:r>
              <a:rPr lang="en-IN" sz="2650" dirty="0"/>
              <a:t> and Y. Bengio, “Random search for hyper-parameter optimization,” </a:t>
            </a:r>
            <a:r>
              <a:rPr lang="en-IN" sz="2650" i="1" dirty="0"/>
              <a:t>J. Mach. Learn. Res.</a:t>
            </a:r>
            <a:r>
              <a:rPr lang="en-IN" sz="2650" dirty="0"/>
              <a:t>, vol. 13, no. 1, pp. 281–305, Feb. 2012.</a:t>
            </a:r>
          </a:p>
          <a:p>
            <a:pPr>
              <a:buNone/>
            </a:pPr>
            <a:r>
              <a:rPr lang="en-IN" sz="2800" dirty="0"/>
              <a:t>[6] A. </a:t>
            </a:r>
            <a:r>
              <a:rPr lang="en-IN" sz="2800" dirty="0" err="1"/>
              <a:t>Krizhevsky</a:t>
            </a:r>
            <a:r>
              <a:rPr lang="en-IN" sz="2800" dirty="0"/>
              <a:t>, I. </a:t>
            </a:r>
            <a:r>
              <a:rPr lang="en-IN" sz="2800" dirty="0" err="1"/>
              <a:t>Sutskever</a:t>
            </a:r>
            <a:r>
              <a:rPr lang="en-IN" sz="2800" dirty="0"/>
              <a:t>, and G. E. Hinton, “ImageNet classification with deep convolutional neural networks,” in </a:t>
            </a:r>
            <a:r>
              <a:rPr lang="en-IN" sz="2800" i="1" dirty="0"/>
              <a:t>Proc. Adv. Neural Inf. Process. Syst. (NIPS)</a:t>
            </a:r>
            <a:r>
              <a:rPr lang="en-IN" sz="2800" dirty="0"/>
              <a:t>, 2012, pp. 1097–1105.</a:t>
            </a:r>
          </a:p>
          <a:p>
            <a:pPr>
              <a:buNone/>
            </a:pPr>
            <a:r>
              <a:rPr lang="en-IN" sz="2650" dirty="0"/>
              <a:t>[7] J. Friedman, T. Hastie, and R. </a:t>
            </a:r>
            <a:r>
              <a:rPr lang="en-IN" sz="2650" dirty="0" err="1"/>
              <a:t>Tibshirani</a:t>
            </a:r>
            <a:r>
              <a:rPr lang="en-IN" sz="2650" dirty="0"/>
              <a:t>, “Additive logistic regression: A statistical view of boosting,” </a:t>
            </a:r>
            <a:r>
              <a:rPr lang="en-IN" sz="2650" i="1" dirty="0"/>
              <a:t>Ann. Stat.</a:t>
            </a:r>
            <a:r>
              <a:rPr lang="en-IN" sz="2650" dirty="0"/>
              <a:t>, vol. 28, no. 2, pp. 337–407, Apr. 2000.</a:t>
            </a:r>
          </a:p>
          <a:p>
            <a:pPr>
              <a:buNone/>
            </a:pPr>
            <a:r>
              <a:rPr lang="en-IN" sz="2650" dirty="0"/>
              <a:t>[8] L. Rokach and O. Maimon, “Clustering methods,” in </a:t>
            </a:r>
            <a:r>
              <a:rPr lang="en-IN" sz="2650" i="1" dirty="0"/>
              <a:t>Data Mining and Knowledge Discovery Handbook</a:t>
            </a:r>
            <a:r>
              <a:rPr lang="en-IN" sz="2650" dirty="0"/>
              <a:t>. Boston, MA, USA: Springer, 2005, pp. 321–352.</a:t>
            </a:r>
          </a:p>
          <a:p>
            <a:pPr>
              <a:buNone/>
            </a:pPr>
            <a:r>
              <a:rPr lang="en-IN" sz="2650" dirty="0"/>
              <a:t>[9] J. MacQueen, “Some methods for classification and analysis of multivariate observations,” in </a:t>
            </a:r>
            <a:r>
              <a:rPr lang="en-IN" sz="2650" i="1" dirty="0"/>
              <a:t>Proc. 5th Berkeley Symp. Math. Statist. </a:t>
            </a:r>
            <a:r>
              <a:rPr lang="en-IN" sz="2650" i="1" dirty="0" err="1"/>
              <a:t>Probab</a:t>
            </a:r>
            <a:r>
              <a:rPr lang="en-IN" sz="2650" i="1" dirty="0"/>
              <a:t>.</a:t>
            </a:r>
            <a:r>
              <a:rPr lang="en-IN" sz="2650" dirty="0"/>
              <a:t>, vol. 1, 1967, pp. 281–297.</a:t>
            </a:r>
          </a:p>
          <a:p>
            <a:r>
              <a:rPr lang="en-IN" sz="2650" dirty="0"/>
              <a:t>[10] P. J. </a:t>
            </a:r>
            <a:r>
              <a:rPr lang="en-IN" sz="2650" dirty="0" err="1"/>
              <a:t>Werbos</a:t>
            </a:r>
            <a:r>
              <a:rPr lang="en-IN" sz="2650" dirty="0"/>
              <a:t>, “Backpropagation through time: What it does and how to do it,” </a:t>
            </a:r>
            <a:r>
              <a:rPr lang="en-IN" sz="2650" i="1" dirty="0"/>
              <a:t>Proc. IEEE</a:t>
            </a:r>
            <a:r>
              <a:rPr lang="en-IN" sz="2650" dirty="0"/>
              <a:t>, vol. 78, no. 10, pp. 1550–1560, Oct. 1990.</a:t>
            </a:r>
          </a:p>
          <a:p>
            <a:endParaRPr lang="en-IN" sz="265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4412953" y="3532798"/>
            <a:ext cx="8937518" cy="2210219"/>
          </a:xfrm>
          <a:prstGeom prst="rect">
            <a:avLst/>
          </a:prstGeom>
        </p:spPr>
        <p:txBody>
          <a:bodyPr lIns="0" tIns="0" rIns="0" bIns="0" rtlCol="0" anchor="t">
            <a:spAutoFit/>
          </a:bodyPr>
          <a:lstStyle/>
          <a:p>
            <a:pPr algn="ctr">
              <a:lnSpc>
                <a:spcPts val="18031"/>
              </a:lnSpc>
            </a:pPr>
            <a:r>
              <a:rPr lang="en-US" sz="12879">
                <a:solidFill>
                  <a:srgbClr val="153969"/>
                </a:solidFill>
                <a:latin typeface="Apricots"/>
                <a:ea typeface="Apricots"/>
                <a:cs typeface="Apricots"/>
                <a:sym typeface="Apricots"/>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751168" y="-4928197"/>
            <a:ext cx="9856393" cy="9856393"/>
            <a:chOff x="0" y="0"/>
            <a:chExt cx="13141858" cy="13141858"/>
          </a:xfrm>
        </p:grpSpPr>
        <p:sp>
          <p:nvSpPr>
            <p:cNvPr id="3" name="Freeform 3"/>
            <p:cNvSpPr/>
            <p:nvPr/>
          </p:nvSpPr>
          <p:spPr>
            <a:xfrm rot="-1200957">
              <a:off x="1444916" y="1444916"/>
              <a:ext cx="10252025" cy="10252025"/>
            </a:xfrm>
            <a:custGeom>
              <a:avLst/>
              <a:gdLst/>
              <a:ahLst/>
              <a:cxnLst/>
              <a:rect l="l" t="t" r="r" b="b"/>
              <a:pathLst>
                <a:path w="10252025" h="10252025">
                  <a:moveTo>
                    <a:pt x="0" y="0"/>
                  </a:moveTo>
                  <a:lnTo>
                    <a:pt x="10252025" y="0"/>
                  </a:lnTo>
                  <a:lnTo>
                    <a:pt x="10252025" y="10252025"/>
                  </a:lnTo>
                  <a:lnTo>
                    <a:pt x="0" y="10252025"/>
                  </a:lnTo>
                  <a:lnTo>
                    <a:pt x="0" y="0"/>
                  </a:lnTo>
                  <a:close/>
                </a:path>
              </a:pathLst>
            </a:custGeom>
            <a:blipFill>
              <a:blip r:embed="rId2">
                <a:alphaModFix amt="31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311122" y="1311122"/>
              <a:ext cx="10252025" cy="10252025"/>
            </a:xfrm>
            <a:custGeom>
              <a:avLst/>
              <a:gdLst/>
              <a:ahLst/>
              <a:cxnLst/>
              <a:rect l="l" t="t" r="r" b="b"/>
              <a:pathLst>
                <a:path w="10252025" h="10252025">
                  <a:moveTo>
                    <a:pt x="0" y="0"/>
                  </a:moveTo>
                  <a:lnTo>
                    <a:pt x="10252025" y="0"/>
                  </a:lnTo>
                  <a:lnTo>
                    <a:pt x="10252025" y="10252025"/>
                  </a:lnTo>
                  <a:lnTo>
                    <a:pt x="0" y="102520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TextBox 5"/>
          <p:cNvSpPr txBox="1"/>
          <p:nvPr/>
        </p:nvSpPr>
        <p:spPr>
          <a:xfrm>
            <a:off x="830328" y="399996"/>
            <a:ext cx="7475472" cy="1193468"/>
          </a:xfrm>
          <a:prstGeom prst="rect">
            <a:avLst/>
          </a:prstGeom>
        </p:spPr>
        <p:txBody>
          <a:bodyPr wrap="square" lIns="0" tIns="0" rIns="0" bIns="0" rtlCol="0" anchor="t">
            <a:spAutoFit/>
          </a:bodyPr>
          <a:lstStyle/>
          <a:p>
            <a:pPr algn="l">
              <a:lnSpc>
                <a:spcPts val="9454"/>
              </a:lnSpc>
            </a:pPr>
            <a:r>
              <a:rPr lang="en-US" sz="7272" b="1">
                <a:solidFill>
                  <a:srgbClr val="2A2E3A"/>
                </a:solidFill>
                <a:latin typeface="Klein Bold"/>
                <a:ea typeface="Klein Bold"/>
                <a:cs typeface="Klein Bold"/>
                <a:sym typeface="Klein Bold"/>
              </a:rPr>
              <a:t>INTRODUCTION</a:t>
            </a:r>
          </a:p>
        </p:txBody>
      </p:sp>
      <p:sp>
        <p:nvSpPr>
          <p:cNvPr id="6" name="TextBox 6"/>
          <p:cNvSpPr txBox="1"/>
          <p:nvPr/>
        </p:nvSpPr>
        <p:spPr>
          <a:xfrm>
            <a:off x="1028700" y="1876425"/>
            <a:ext cx="15935745" cy="8308428"/>
          </a:xfrm>
          <a:prstGeom prst="rect">
            <a:avLst/>
          </a:prstGeom>
        </p:spPr>
        <p:txBody>
          <a:bodyPr lIns="0" tIns="0" rIns="0" bIns="0" rtlCol="0" anchor="t">
            <a:spAutoFit/>
          </a:bodyPr>
          <a:lstStyle/>
          <a:p>
            <a:pPr marL="571500" indent="-571500" algn="just">
              <a:buFont typeface="Arial" panose="020B0604020202020204" pitchFamily="34" charset="0"/>
              <a:buChar char="•"/>
            </a:pPr>
            <a:r>
              <a:rPr lang="en-US" sz="3600" dirty="0"/>
              <a:t>Power consumption prediction and classification play a vital role in energy management, enabling organizations and governments to optimize electricity usage, reduce wastage, and improve sustainability. With the rapid growth in electricity demand and the increasing adoption of renewable energy sources, accurate forecasting and classification of power consumption are critical for ensuring a stable and efficient power grid.</a:t>
            </a:r>
          </a:p>
          <a:p>
            <a:pPr algn="just"/>
            <a:endParaRPr lang="en-US" sz="3600" dirty="0"/>
          </a:p>
          <a:p>
            <a:pPr marL="571500" indent="-571500" algn="just">
              <a:buFont typeface="Arial" panose="020B0604020202020204" pitchFamily="34" charset="0"/>
              <a:buChar char="•"/>
            </a:pPr>
            <a:r>
              <a:rPr lang="en-US" sz="3600" dirty="0"/>
              <a:t>Traditional methods of power forecasting relied on statistical models and historical trends, but with the advent of machine learning and artificial intelligence, modern predictive models can capture complex patterns, correlations, and dependencies within large datasets. This project leverages various machine learning algorithms, including ensemble methods like Random Forest and </a:t>
            </a:r>
            <a:r>
              <a:rPr lang="en-US" sz="3600" dirty="0" err="1"/>
              <a:t>XGBoost</a:t>
            </a:r>
            <a:r>
              <a:rPr lang="en-US" sz="3600" dirty="0"/>
              <a:t>, as well as deep learning techniques such as Multi-Layer Perceptron (MLP), to analyze power consumption data and make accurate predictions.</a:t>
            </a:r>
          </a:p>
          <a:p>
            <a:pPr marL="779735" lvl="1" indent="-389868" algn="l">
              <a:lnSpc>
                <a:spcPts val="4333"/>
              </a:lnSpc>
              <a:buFont typeface="Arial"/>
              <a:buChar char="•"/>
            </a:pPr>
            <a:endParaRPr lang="en-US" sz="3611" dirty="0">
              <a:solidFill>
                <a:srgbClr val="718BAB"/>
              </a:solidFill>
              <a:latin typeface="Klein"/>
              <a:ea typeface="Klein"/>
              <a:cs typeface="Klein"/>
              <a:sym typeface="Kle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489586"/>
            <a:ext cx="4000500" cy="1091966"/>
          </a:xfrm>
          <a:prstGeom prst="rect">
            <a:avLst/>
          </a:prstGeom>
        </p:spPr>
        <p:txBody>
          <a:bodyPr wrap="square" lIns="0" tIns="0" rIns="0" bIns="0" rtlCol="0" anchor="t">
            <a:spAutoFit/>
          </a:bodyPr>
          <a:lstStyle/>
          <a:p>
            <a:pPr>
              <a:lnSpc>
                <a:spcPts val="4290"/>
              </a:lnSpc>
              <a:spcBef>
                <a:spcPct val="0"/>
              </a:spcBef>
            </a:pPr>
            <a:r>
              <a:rPr lang="en-US" sz="3600" b="1" dirty="0">
                <a:solidFill>
                  <a:srgbClr val="153969"/>
                </a:solidFill>
                <a:latin typeface="Helios Bold"/>
                <a:ea typeface="Helios Bold"/>
                <a:cs typeface="Helios Bold"/>
                <a:sym typeface="Helios Bold"/>
              </a:rPr>
              <a:t>METHODOLOGY</a:t>
            </a:r>
            <a:r>
              <a:rPr lang="en-US" sz="3600" b="1" dirty="0">
                <a:solidFill>
                  <a:srgbClr val="000000"/>
                </a:solidFill>
                <a:latin typeface="Klein Bold"/>
                <a:ea typeface="Klein Bold"/>
                <a:cs typeface="Klein Bold"/>
                <a:sym typeface="Klein Bold"/>
              </a:rPr>
              <a:t>:</a:t>
            </a:r>
          </a:p>
          <a:p>
            <a:pPr algn="ctr">
              <a:lnSpc>
                <a:spcPts val="4290"/>
              </a:lnSpc>
              <a:spcBef>
                <a:spcPct val="0"/>
              </a:spcBef>
            </a:pPr>
            <a:endParaRPr lang="en-US" sz="3300" b="1" dirty="0">
              <a:solidFill>
                <a:srgbClr val="000000"/>
              </a:solidFill>
              <a:latin typeface="Klein Bold"/>
              <a:ea typeface="Klein Bold"/>
              <a:cs typeface="Klein Bold"/>
              <a:sym typeface="Klein Bold"/>
            </a:endParaRPr>
          </a:p>
        </p:txBody>
      </p:sp>
      <p:pic>
        <p:nvPicPr>
          <p:cNvPr id="4" name="Picture 3">
            <a:extLst>
              <a:ext uri="{FF2B5EF4-FFF2-40B4-BE49-F238E27FC236}">
                <a16:creationId xmlns:a16="http://schemas.microsoft.com/office/drawing/2014/main" id="{ADB7EEC5-4882-B3BC-7475-2F31059E4B67}"/>
              </a:ext>
            </a:extLst>
          </p:cNvPr>
          <p:cNvPicPr>
            <a:picLocks noChangeAspect="1"/>
          </p:cNvPicPr>
          <p:nvPr/>
        </p:nvPicPr>
        <p:blipFill>
          <a:blip r:embed="rId2"/>
          <a:stretch>
            <a:fillRect/>
          </a:stretch>
        </p:blipFill>
        <p:spPr>
          <a:xfrm>
            <a:off x="3276600" y="1362146"/>
            <a:ext cx="11950507" cy="865815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10000" y="54075"/>
            <a:ext cx="8839201" cy="949824"/>
          </a:xfrm>
          <a:custGeom>
            <a:avLst/>
            <a:gdLst/>
            <a:ahLst/>
            <a:cxnLst/>
            <a:rect l="l" t="t" r="r" b="b"/>
            <a:pathLst>
              <a:path w="9961005" h="1965570">
                <a:moveTo>
                  <a:pt x="0" y="0"/>
                </a:moveTo>
                <a:lnTo>
                  <a:pt x="9961005" y="0"/>
                </a:lnTo>
                <a:lnTo>
                  <a:pt x="9961005" y="1965570"/>
                </a:lnTo>
                <a:lnTo>
                  <a:pt x="0" y="1965570"/>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sp>
      <p:grpSp>
        <p:nvGrpSpPr>
          <p:cNvPr id="3" name="Group 3"/>
          <p:cNvGrpSpPr/>
          <p:nvPr/>
        </p:nvGrpSpPr>
        <p:grpSpPr>
          <a:xfrm>
            <a:off x="4055531" y="128894"/>
            <a:ext cx="9812869" cy="949824"/>
            <a:chOff x="0" y="0"/>
            <a:chExt cx="16084792" cy="1916882"/>
          </a:xfrm>
        </p:grpSpPr>
        <p:sp>
          <p:nvSpPr>
            <p:cNvPr id="4" name="TextBox 4"/>
            <p:cNvSpPr txBox="1"/>
            <p:nvPr/>
          </p:nvSpPr>
          <p:spPr>
            <a:xfrm>
              <a:off x="0" y="-57150"/>
              <a:ext cx="16084792" cy="1006262"/>
            </a:xfrm>
            <a:prstGeom prst="rect">
              <a:avLst/>
            </a:prstGeom>
          </p:spPr>
          <p:txBody>
            <a:bodyPr lIns="0" tIns="0" rIns="0" bIns="0" rtlCol="0" anchor="t">
              <a:spAutoFit/>
            </a:bodyPr>
            <a:lstStyle/>
            <a:p>
              <a:pPr algn="l">
                <a:lnSpc>
                  <a:spcPts val="6110"/>
                </a:lnSpc>
              </a:pPr>
              <a:r>
                <a:rPr lang="en-US" sz="4700" b="1">
                  <a:solidFill>
                    <a:srgbClr val="FFFFFF"/>
                  </a:solidFill>
                  <a:latin typeface="Klein Bold"/>
                  <a:ea typeface="Klein Bold"/>
                  <a:cs typeface="Klein Bold"/>
                  <a:sym typeface="Klein Bold"/>
                </a:rPr>
                <a:t>IMPLEMENTATION PROCESS </a:t>
              </a:r>
            </a:p>
          </p:txBody>
        </p:sp>
        <p:sp>
          <p:nvSpPr>
            <p:cNvPr id="5" name="TextBox 5"/>
            <p:cNvSpPr txBox="1"/>
            <p:nvPr/>
          </p:nvSpPr>
          <p:spPr>
            <a:xfrm>
              <a:off x="0" y="1209281"/>
              <a:ext cx="14521681" cy="707602"/>
            </a:xfrm>
            <a:prstGeom prst="rect">
              <a:avLst/>
            </a:prstGeom>
          </p:spPr>
          <p:txBody>
            <a:bodyPr lIns="0" tIns="0" rIns="0" bIns="0" rtlCol="0" anchor="t">
              <a:spAutoFit/>
            </a:bodyPr>
            <a:lstStyle/>
            <a:p>
              <a:pPr algn="l">
                <a:lnSpc>
                  <a:spcPts val="4479"/>
                </a:lnSpc>
              </a:pPr>
              <a:endParaRPr/>
            </a:p>
          </p:txBody>
        </p:sp>
      </p:grpSp>
      <p:sp>
        <p:nvSpPr>
          <p:cNvPr id="6" name="TextBox 6"/>
          <p:cNvSpPr txBox="1"/>
          <p:nvPr/>
        </p:nvSpPr>
        <p:spPr>
          <a:xfrm>
            <a:off x="337233" y="1057825"/>
            <a:ext cx="17569768" cy="9835513"/>
          </a:xfrm>
          <a:prstGeom prst="rect">
            <a:avLst/>
          </a:prstGeom>
        </p:spPr>
        <p:txBody>
          <a:bodyPr wrap="square" lIns="0" tIns="0" rIns="0" bIns="0" rtlCol="0" anchor="t">
            <a:spAutoFit/>
          </a:bodyPr>
          <a:lstStyle/>
          <a:p>
            <a:pPr algn="just">
              <a:lnSpc>
                <a:spcPts val="2445"/>
              </a:lnSpc>
            </a:pPr>
            <a:r>
              <a:rPr lang="en-US" sz="1746" b="1" dirty="0">
                <a:solidFill>
                  <a:srgbClr val="000000"/>
                </a:solidFill>
                <a:latin typeface="Klein Bold"/>
                <a:ea typeface="Klein Bold"/>
                <a:cs typeface="Klein Bold"/>
                <a:sym typeface="Klein Bold"/>
              </a:rPr>
              <a:t> A. Power Consumption Prediction: </a:t>
            </a:r>
          </a:p>
          <a:p>
            <a:pPr algn="just">
              <a:lnSpc>
                <a:spcPts val="2445"/>
              </a:lnSpc>
            </a:pPr>
            <a:r>
              <a:rPr lang="en-US" sz="1746" dirty="0">
                <a:solidFill>
                  <a:srgbClr val="000000"/>
                </a:solidFill>
                <a:latin typeface="Klein" panose="020B0604020202020204" charset="0"/>
                <a:ea typeface="Klein Bold"/>
                <a:cs typeface="Klein Bold"/>
                <a:sym typeface="Klein Bold"/>
              </a:rPr>
              <a:t>Implemented Random Forest and </a:t>
            </a:r>
            <a:r>
              <a:rPr lang="en-US" sz="1746" dirty="0" err="1">
                <a:solidFill>
                  <a:srgbClr val="000000"/>
                </a:solidFill>
                <a:latin typeface="Klein" panose="020B0604020202020204" charset="0"/>
                <a:ea typeface="Klein Bold"/>
                <a:cs typeface="Klein Bold"/>
                <a:sym typeface="Klein Bold"/>
              </a:rPr>
              <a:t>XGBoost</a:t>
            </a:r>
            <a:r>
              <a:rPr lang="en-US" sz="1746" dirty="0">
                <a:solidFill>
                  <a:srgbClr val="000000"/>
                </a:solidFill>
                <a:latin typeface="Klein" panose="020B0604020202020204" charset="0"/>
                <a:ea typeface="Klein Bold"/>
                <a:cs typeface="Klein Bold"/>
                <a:sym typeface="Klein Bold"/>
              </a:rPr>
              <a:t> regressors to predict cumulative power usage using weather data. </a:t>
            </a:r>
            <a:r>
              <a:rPr lang="en-US" sz="1746" dirty="0" err="1">
                <a:solidFill>
                  <a:srgbClr val="000000"/>
                </a:solidFill>
                <a:latin typeface="Klein" panose="020B0604020202020204" charset="0"/>
                <a:ea typeface="Klein Bold"/>
                <a:cs typeface="Klein Bold"/>
                <a:sym typeface="Klein Bold"/>
              </a:rPr>
              <a:t>XGBoost</a:t>
            </a:r>
            <a:r>
              <a:rPr lang="en-US" sz="1746" dirty="0">
                <a:solidFill>
                  <a:srgbClr val="000000"/>
                </a:solidFill>
                <a:latin typeface="Klein" panose="020B0604020202020204" charset="0"/>
                <a:ea typeface="Klein Bold"/>
                <a:cs typeface="Klein Bold"/>
                <a:sym typeface="Klein Bold"/>
              </a:rPr>
              <a:t> showed higher accuracy in forecasting power consumption trends. Implemented Random Forest Classifier to predict the Power Consumption and evaluate Precision, Recall, Accuracy and Correlation </a:t>
            </a:r>
            <a:r>
              <a:rPr lang="en-US" sz="1746" dirty="0" err="1">
                <a:solidFill>
                  <a:srgbClr val="000000"/>
                </a:solidFill>
                <a:latin typeface="Klein" panose="020B0604020202020204" charset="0"/>
                <a:ea typeface="Klein Bold"/>
                <a:cs typeface="Klein Bold"/>
                <a:sym typeface="Klein Bold"/>
              </a:rPr>
              <a:t>matrics</a:t>
            </a:r>
            <a:r>
              <a:rPr lang="en-US" sz="1746" dirty="0">
                <a:solidFill>
                  <a:srgbClr val="000000"/>
                </a:solidFill>
                <a:latin typeface="Klein" panose="020B0604020202020204" charset="0"/>
                <a:ea typeface="Klein Bold"/>
                <a:cs typeface="Klein Bold"/>
                <a:sym typeface="Klein Bold"/>
              </a:rPr>
              <a:t>.</a:t>
            </a:r>
          </a:p>
          <a:p>
            <a:pPr algn="just">
              <a:lnSpc>
                <a:spcPts val="2445"/>
              </a:lnSpc>
              <a:spcBef>
                <a:spcPct val="0"/>
              </a:spcBef>
            </a:pPr>
            <a:endParaRPr lang="en-US" sz="1746" b="1" dirty="0">
              <a:solidFill>
                <a:srgbClr val="000000"/>
              </a:solidFill>
              <a:latin typeface="Klein Bold"/>
              <a:ea typeface="Klein Bold"/>
              <a:cs typeface="Klein Bold"/>
              <a:sym typeface="Klein Bold"/>
            </a:endParaRPr>
          </a:p>
          <a:p>
            <a:pPr algn="just">
              <a:lnSpc>
                <a:spcPts val="2445"/>
              </a:lnSpc>
              <a:spcBef>
                <a:spcPct val="0"/>
              </a:spcBef>
            </a:pPr>
            <a:r>
              <a:rPr lang="en-US" sz="1746" b="1" dirty="0">
                <a:solidFill>
                  <a:srgbClr val="000000"/>
                </a:solidFill>
                <a:latin typeface="Klein Bold"/>
                <a:ea typeface="Klein Bold"/>
                <a:cs typeface="Klein Bold"/>
                <a:sym typeface="Klein Bold"/>
              </a:rPr>
              <a:t>B. Power Consumption Classification:</a:t>
            </a:r>
          </a:p>
          <a:p>
            <a:pPr algn="just">
              <a:lnSpc>
                <a:spcPts val="2445"/>
              </a:lnSpc>
              <a:spcBef>
                <a:spcPct val="0"/>
              </a:spcBef>
            </a:pPr>
            <a:r>
              <a:rPr lang="en-US" sz="1746" dirty="0">
                <a:solidFill>
                  <a:srgbClr val="000000"/>
                </a:solidFill>
                <a:latin typeface="Klein"/>
                <a:ea typeface="Klein"/>
                <a:cs typeface="Klein"/>
                <a:sym typeface="Klein"/>
              </a:rPr>
              <a:t>Utilized Gradient Boosting and K-Nearest Neighbors classifiers to categorize power consumption levels. </a:t>
            </a:r>
            <a:r>
              <a:rPr lang="en-US" sz="1746" dirty="0" err="1">
                <a:solidFill>
                  <a:srgbClr val="000000"/>
                </a:solidFill>
                <a:latin typeface="Klein"/>
                <a:ea typeface="Klein"/>
                <a:cs typeface="Klein"/>
                <a:sym typeface="Klein"/>
              </a:rPr>
              <a:t>KMeans</a:t>
            </a:r>
            <a:r>
              <a:rPr lang="en-US" sz="1746" dirty="0">
                <a:solidFill>
                  <a:srgbClr val="000000"/>
                </a:solidFill>
                <a:latin typeface="Klein"/>
                <a:ea typeface="Klein"/>
                <a:cs typeface="Klein"/>
                <a:sym typeface="Klein"/>
              </a:rPr>
              <a:t> clustering was applied to create consumption categories. Gradient Boosting achieved higher accuracy in classification.</a:t>
            </a:r>
          </a:p>
          <a:p>
            <a:pPr algn="just">
              <a:lnSpc>
                <a:spcPts val="2445"/>
              </a:lnSpc>
              <a:spcBef>
                <a:spcPct val="0"/>
              </a:spcBef>
            </a:pPr>
            <a:endParaRPr lang="en-US" sz="1746" dirty="0">
              <a:solidFill>
                <a:srgbClr val="000000"/>
              </a:solidFill>
              <a:latin typeface="Klein"/>
              <a:ea typeface="Klein"/>
              <a:cs typeface="Klein"/>
              <a:sym typeface="Klein"/>
            </a:endParaRPr>
          </a:p>
          <a:p>
            <a:pPr algn="just">
              <a:lnSpc>
                <a:spcPts val="2445"/>
              </a:lnSpc>
              <a:spcBef>
                <a:spcPct val="0"/>
              </a:spcBef>
            </a:pPr>
            <a:r>
              <a:rPr lang="en-US" sz="1746" b="1" dirty="0">
                <a:solidFill>
                  <a:srgbClr val="000000"/>
                </a:solidFill>
                <a:latin typeface="Klein Bold"/>
                <a:ea typeface="Klein Bold"/>
                <a:cs typeface="Klein Bold"/>
                <a:sym typeface="Klein Bold"/>
              </a:rPr>
              <a:t>C. Power Consumption Prediction Using MLP Classifier:</a:t>
            </a:r>
          </a:p>
          <a:p>
            <a:pPr algn="just">
              <a:lnSpc>
                <a:spcPts val="2445"/>
              </a:lnSpc>
              <a:spcBef>
                <a:spcPct val="0"/>
              </a:spcBef>
            </a:pPr>
            <a:r>
              <a:rPr lang="en-US" sz="1746" dirty="0">
                <a:solidFill>
                  <a:srgbClr val="000000"/>
                </a:solidFill>
                <a:latin typeface="Klein"/>
                <a:ea typeface="Klein"/>
                <a:cs typeface="Klein"/>
                <a:sym typeface="Klein"/>
              </a:rPr>
              <a:t>Implemented a Multi-Layer Perceptron (MLP) classifier to predict power consumption levels based on weather data. The target variable was discretized into three classes (Low, Medium, High) using quantile binning. The trained model achieved a good accuracy score, demonstrating effective classification performance.</a:t>
            </a:r>
          </a:p>
          <a:p>
            <a:pPr algn="just">
              <a:lnSpc>
                <a:spcPts val="2445"/>
              </a:lnSpc>
              <a:spcBef>
                <a:spcPct val="0"/>
              </a:spcBef>
            </a:pPr>
            <a:endParaRPr lang="en-US" sz="1746" dirty="0">
              <a:solidFill>
                <a:srgbClr val="000000"/>
              </a:solidFill>
              <a:latin typeface="Klein"/>
              <a:ea typeface="Klein"/>
              <a:cs typeface="Klein"/>
              <a:sym typeface="Klein"/>
            </a:endParaRPr>
          </a:p>
          <a:p>
            <a:pPr algn="just">
              <a:lnSpc>
                <a:spcPts val="2445"/>
              </a:lnSpc>
              <a:spcBef>
                <a:spcPct val="0"/>
              </a:spcBef>
            </a:pPr>
            <a:r>
              <a:rPr lang="en-US" sz="1746" b="1" dirty="0">
                <a:solidFill>
                  <a:srgbClr val="000000"/>
                </a:solidFill>
                <a:latin typeface="Klein Bold"/>
                <a:ea typeface="Klein Bold"/>
                <a:cs typeface="Klein Bold"/>
                <a:sym typeface="Klein Bold"/>
              </a:rPr>
              <a:t>D. Power Consumption Prediction and Peak Hour Analysis Using Random Forest Regressor:</a:t>
            </a:r>
          </a:p>
          <a:p>
            <a:pPr algn="just">
              <a:lnSpc>
                <a:spcPts val="2445"/>
              </a:lnSpc>
              <a:spcBef>
                <a:spcPct val="0"/>
              </a:spcBef>
            </a:pPr>
            <a:r>
              <a:rPr lang="en-US" sz="1654" dirty="0">
                <a:solidFill>
                  <a:srgbClr val="000000"/>
                </a:solidFill>
                <a:latin typeface="Klein" panose="020B0604020202020204" charset="0"/>
                <a:ea typeface="Klein Bold"/>
                <a:cs typeface="Klein Bold"/>
                <a:sym typeface="Klein Bold"/>
              </a:rPr>
              <a:t>Implemented a Random Forest Regressor to predict cumulative power consumption based on weather data. Identified peak hours by classifying the top 10% highest power usage and analyzed the power distribution. Also included a renewable energy optimization step for solar power usage efficiency.</a:t>
            </a:r>
          </a:p>
          <a:p>
            <a:pPr algn="just">
              <a:lnSpc>
                <a:spcPts val="2445"/>
              </a:lnSpc>
              <a:spcBef>
                <a:spcPct val="0"/>
              </a:spcBef>
            </a:pPr>
            <a:endParaRPr lang="en-US" sz="1654" dirty="0">
              <a:solidFill>
                <a:srgbClr val="000000"/>
              </a:solidFill>
              <a:latin typeface="Klein" panose="020B0604020202020204" charset="0"/>
              <a:ea typeface="Klein Bold"/>
              <a:cs typeface="Klein Bold"/>
              <a:sym typeface="Klein Bold"/>
            </a:endParaRPr>
          </a:p>
          <a:p>
            <a:pPr>
              <a:lnSpc>
                <a:spcPts val="2445"/>
              </a:lnSpc>
              <a:spcBef>
                <a:spcPct val="0"/>
              </a:spcBef>
            </a:pPr>
            <a:r>
              <a:rPr lang="en-US" sz="1654" b="1" dirty="0" err="1">
                <a:solidFill>
                  <a:srgbClr val="000000"/>
                </a:solidFill>
                <a:latin typeface="Klein" panose="020B0604020202020204" charset="0"/>
                <a:ea typeface="Klein Bold"/>
                <a:cs typeface="Klein Bold"/>
                <a:sym typeface="Klein Bold"/>
              </a:rPr>
              <a:t>E</a:t>
            </a:r>
            <a:r>
              <a:rPr lang="en-US" sz="1746" b="1" dirty="0" err="1">
                <a:solidFill>
                  <a:srgbClr val="000000"/>
                </a:solidFill>
                <a:latin typeface="Klein Bold"/>
                <a:ea typeface="Klein Bold"/>
                <a:cs typeface="Klein Bold"/>
                <a:sym typeface="Klein Bold"/>
              </a:rPr>
              <a:t>.Power</a:t>
            </a:r>
            <a:r>
              <a:rPr lang="en-US" sz="1746" b="1" dirty="0">
                <a:solidFill>
                  <a:srgbClr val="000000"/>
                </a:solidFill>
                <a:latin typeface="Klein Bold"/>
                <a:ea typeface="Klein Bold"/>
                <a:cs typeface="Klein Bold"/>
                <a:sym typeface="Klein Bold"/>
              </a:rPr>
              <a:t> Consumption Prediction Using CNN-Based Deep Learning Model:</a:t>
            </a:r>
            <a:br>
              <a:rPr lang="en-US" sz="1746" b="1" dirty="0">
                <a:solidFill>
                  <a:srgbClr val="000000"/>
                </a:solidFill>
                <a:latin typeface="Klein Bold"/>
                <a:ea typeface="Klein Bold"/>
                <a:cs typeface="Klein Bold"/>
                <a:sym typeface="Klein Bold"/>
              </a:rPr>
            </a:br>
            <a:r>
              <a:rPr lang="en-US" sz="1654" dirty="0">
                <a:solidFill>
                  <a:srgbClr val="000000"/>
                </a:solidFill>
                <a:latin typeface="Klein"/>
                <a:ea typeface="Klein"/>
                <a:cs typeface="Klein"/>
                <a:sym typeface="Klein"/>
              </a:rPr>
              <a:t>Implemented a CNN-based deep learning model to predict power consumption using weather data. The model includes Conv1D layers for feature extraction, dropout for regularization, and dense layers for regression. Performance was optimized with learning rate tuning, achieving improved accuracy with MAE, MSE, and R² metrics.</a:t>
            </a:r>
          </a:p>
          <a:p>
            <a:pPr algn="just">
              <a:lnSpc>
                <a:spcPts val="2445"/>
              </a:lnSpc>
              <a:spcBef>
                <a:spcPct val="0"/>
              </a:spcBef>
            </a:pPr>
            <a:endParaRPr lang="en-US" sz="1654" dirty="0">
              <a:solidFill>
                <a:srgbClr val="000000"/>
              </a:solidFill>
              <a:latin typeface="Klein"/>
              <a:ea typeface="Klein"/>
              <a:cs typeface="Klein"/>
              <a:sym typeface="Klein"/>
            </a:endParaRPr>
          </a:p>
          <a:p>
            <a:pPr algn="just">
              <a:lnSpc>
                <a:spcPts val="2445"/>
              </a:lnSpc>
              <a:spcBef>
                <a:spcPct val="0"/>
              </a:spcBef>
            </a:pPr>
            <a:r>
              <a:rPr lang="en-US" sz="1746" b="1" dirty="0">
                <a:solidFill>
                  <a:srgbClr val="000000"/>
                </a:solidFill>
                <a:latin typeface="Klein Bold"/>
                <a:ea typeface="Klein Bold"/>
                <a:cs typeface="Klein Bold"/>
                <a:sym typeface="Klein Bold"/>
              </a:rPr>
              <a:t>F. Optimized Electricity Pricing for Peak Load Reduction Using Smoothed Predictions:</a:t>
            </a:r>
          </a:p>
          <a:p>
            <a:pPr algn="just">
              <a:lnSpc>
                <a:spcPts val="2445"/>
              </a:lnSpc>
              <a:spcBef>
                <a:spcPct val="0"/>
              </a:spcBef>
            </a:pPr>
            <a:r>
              <a:rPr lang="en-US" sz="1654" dirty="0">
                <a:solidFill>
                  <a:srgbClr val="000000"/>
                </a:solidFill>
                <a:latin typeface="Klein"/>
                <a:ea typeface="Klein"/>
                <a:cs typeface="Klein"/>
                <a:sym typeface="Klein"/>
              </a:rPr>
              <a:t>Developed a pricing optimization strategy using smoothed load predictions to reduce peak electricity demand. A moving average filter was applied to enhance prediction stability, aligning optimized pricing with demand fluctuations. The approach aims to improve grid efficiency and reduce costs.</a:t>
            </a:r>
          </a:p>
          <a:p>
            <a:pPr algn="just">
              <a:lnSpc>
                <a:spcPts val="2445"/>
              </a:lnSpc>
              <a:spcBef>
                <a:spcPct val="0"/>
              </a:spcBef>
            </a:pPr>
            <a:endParaRPr lang="en-US" sz="1654" dirty="0">
              <a:solidFill>
                <a:srgbClr val="000000"/>
              </a:solidFill>
              <a:latin typeface="Klein"/>
              <a:ea typeface="Klein"/>
              <a:cs typeface="Klein"/>
              <a:sym typeface="Klein"/>
            </a:endParaRPr>
          </a:p>
          <a:p>
            <a:pPr algn="just">
              <a:lnSpc>
                <a:spcPts val="2445"/>
              </a:lnSpc>
              <a:spcBef>
                <a:spcPct val="0"/>
              </a:spcBef>
            </a:pPr>
            <a:r>
              <a:rPr lang="en-US" sz="1750" dirty="0">
                <a:latin typeface="Klein Bold" panose="020B0604020202020204" charset="0"/>
                <a:ea typeface="Helios"/>
                <a:cs typeface="Helios"/>
                <a:sym typeface="Helios"/>
              </a:rPr>
              <a:t>G. Peak Hour Prediction Using </a:t>
            </a:r>
            <a:r>
              <a:rPr lang="en-US" sz="1750" dirty="0" err="1">
                <a:latin typeface="Klein Bold" panose="020B0604020202020204" charset="0"/>
                <a:ea typeface="Helios"/>
                <a:cs typeface="Helios"/>
                <a:sym typeface="Helios"/>
              </a:rPr>
              <a:t>CatBoost</a:t>
            </a:r>
            <a:r>
              <a:rPr lang="en-US" sz="1750" dirty="0">
                <a:latin typeface="Klein Bold" panose="020B0604020202020204" charset="0"/>
                <a:ea typeface="Helios"/>
                <a:cs typeface="Helios"/>
                <a:sym typeface="Helios"/>
              </a:rPr>
              <a:t> Classifier:</a:t>
            </a:r>
          </a:p>
          <a:p>
            <a:pPr algn="just">
              <a:lnSpc>
                <a:spcPts val="2445"/>
              </a:lnSpc>
              <a:spcBef>
                <a:spcPct val="0"/>
              </a:spcBef>
            </a:pPr>
            <a:r>
              <a:rPr lang="en-US" sz="1650" dirty="0">
                <a:solidFill>
                  <a:srgbClr val="000000"/>
                </a:solidFill>
                <a:latin typeface="Klein" panose="020B0604020202020204" charset="0"/>
                <a:ea typeface="Helios"/>
                <a:cs typeface="Helios"/>
                <a:sym typeface="Helios"/>
              </a:rPr>
              <a:t>Utilizes the </a:t>
            </a:r>
            <a:r>
              <a:rPr lang="en-US" sz="1650" dirty="0" err="1">
                <a:solidFill>
                  <a:srgbClr val="000000"/>
                </a:solidFill>
                <a:latin typeface="Klein" panose="020B0604020202020204" charset="0"/>
                <a:ea typeface="Helios"/>
                <a:cs typeface="Helios"/>
                <a:sym typeface="Helios"/>
              </a:rPr>
              <a:t>CatBoost</a:t>
            </a:r>
            <a:r>
              <a:rPr lang="en-US" sz="1650" dirty="0">
                <a:solidFill>
                  <a:srgbClr val="000000"/>
                </a:solidFill>
                <a:latin typeface="Klein" panose="020B0604020202020204" charset="0"/>
                <a:ea typeface="Helios"/>
                <a:cs typeface="Helios"/>
                <a:sym typeface="Helios"/>
              </a:rPr>
              <a:t> Classifier to predict peak electricity usage hours based on weather and power consumption data. The model achieves an impressive accuracy of 99.83% demonstrating its effectiveness in distinguishing between peak and non-peak hours. </a:t>
            </a:r>
            <a:endParaRPr lang="en-US" sz="1650" dirty="0">
              <a:latin typeface="Klein" panose="020B0604020202020204" charset="0"/>
              <a:ea typeface="Helios"/>
              <a:cs typeface="Helios"/>
              <a:sym typeface="Helios"/>
            </a:endParaRPr>
          </a:p>
          <a:p>
            <a:pPr>
              <a:lnSpc>
                <a:spcPts val="2445"/>
              </a:lnSpc>
              <a:spcBef>
                <a:spcPct val="0"/>
              </a:spcBef>
            </a:pPr>
            <a:endParaRPr lang="en-US" sz="1750" dirty="0">
              <a:latin typeface="Klein Bold" panose="020B0604020202020204" charset="0"/>
              <a:ea typeface="Helios"/>
              <a:cs typeface="Helios"/>
              <a:sym typeface="Helios"/>
            </a:endParaRPr>
          </a:p>
          <a:p>
            <a:pPr algn="l">
              <a:lnSpc>
                <a:spcPts val="2445"/>
              </a:lnSpc>
              <a:spcBef>
                <a:spcPct val="0"/>
              </a:spcBef>
            </a:pPr>
            <a:endParaRPr lang="en-US" sz="1654" dirty="0">
              <a:solidFill>
                <a:srgbClr val="000000"/>
              </a:solidFill>
              <a:latin typeface="Klein"/>
              <a:ea typeface="Klein"/>
              <a:cs typeface="Klein"/>
              <a:sym typeface="Klein"/>
            </a:endParaRPr>
          </a:p>
          <a:p>
            <a:pPr algn="l">
              <a:lnSpc>
                <a:spcPts val="2445"/>
              </a:lnSpc>
              <a:spcBef>
                <a:spcPct val="0"/>
              </a:spcBef>
            </a:pPr>
            <a:endParaRPr lang="en-US" sz="1654" dirty="0">
              <a:solidFill>
                <a:srgbClr val="000000"/>
              </a:solidFill>
              <a:latin typeface="Klein"/>
              <a:ea typeface="Klein"/>
              <a:cs typeface="Klein"/>
              <a:sym typeface="Kle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9295" y="149094"/>
            <a:ext cx="16491905" cy="8260723"/>
          </a:xfrm>
          <a:prstGeom prst="rect">
            <a:avLst/>
          </a:prstGeom>
        </p:spPr>
        <p:txBody>
          <a:bodyPr wrap="square" lIns="0" tIns="0" rIns="0" bIns="0" rtlCol="0" anchor="t">
            <a:spAutoFit/>
          </a:bodyPr>
          <a:lstStyle/>
          <a:p>
            <a:pPr algn="l">
              <a:lnSpc>
                <a:spcPts val="7503"/>
              </a:lnSpc>
            </a:pPr>
            <a:r>
              <a:rPr lang="en-US" sz="5359" dirty="0">
                <a:solidFill>
                  <a:srgbClr val="000000"/>
                </a:solidFill>
                <a:latin typeface="Helios"/>
                <a:ea typeface="Helios"/>
                <a:cs typeface="Helios"/>
                <a:sym typeface="Helios"/>
              </a:rPr>
              <a:t>                  </a:t>
            </a:r>
            <a:r>
              <a:rPr lang="en-US" sz="5359" b="1" dirty="0">
                <a:solidFill>
                  <a:srgbClr val="000000"/>
                </a:solidFill>
                <a:latin typeface="Helios Bold"/>
                <a:ea typeface="Helios Bold"/>
                <a:cs typeface="Helios Bold"/>
                <a:sym typeface="Helios Bold"/>
              </a:rPr>
              <a:t>Results and Discussion</a:t>
            </a:r>
          </a:p>
          <a:p>
            <a:pPr algn="l">
              <a:lnSpc>
                <a:spcPts val="2127"/>
              </a:lnSpc>
            </a:pPr>
            <a:endParaRPr lang="en-US" sz="5359" b="1" dirty="0">
              <a:solidFill>
                <a:srgbClr val="000000"/>
              </a:solidFill>
              <a:latin typeface="Helios Bold"/>
              <a:ea typeface="Helios Bold"/>
              <a:cs typeface="Helios Bold"/>
              <a:sym typeface="Helios Bold"/>
            </a:endParaRPr>
          </a:p>
          <a:p>
            <a:pPr algn="l">
              <a:lnSpc>
                <a:spcPts val="3289"/>
              </a:lnSpc>
            </a:pPr>
            <a:r>
              <a:rPr lang="en-US" sz="2349" dirty="0">
                <a:solidFill>
                  <a:srgbClr val="000000"/>
                </a:solidFill>
                <a:latin typeface="Helios"/>
                <a:ea typeface="Helios"/>
                <a:cs typeface="Helios"/>
                <a:sym typeface="Helios"/>
              </a:rPr>
              <a:t>The proposed models effectively analyze collision risk, vehicle behavior, and lane adherence, demonstrating strong performance across various machine learning techniques.</a:t>
            </a:r>
          </a:p>
          <a:p>
            <a:pPr algn="l">
              <a:lnSpc>
                <a:spcPts val="3289"/>
              </a:lnSpc>
            </a:pPr>
            <a:endParaRPr lang="en-US" sz="2349" dirty="0">
              <a:solidFill>
                <a:srgbClr val="000000"/>
              </a:solidFill>
              <a:latin typeface="Helios"/>
              <a:ea typeface="Helios"/>
              <a:cs typeface="Helios"/>
              <a:sym typeface="Helios"/>
            </a:endParaRPr>
          </a:p>
          <a:p>
            <a:pPr algn="l">
              <a:lnSpc>
                <a:spcPts val="3289"/>
              </a:lnSpc>
            </a:pPr>
            <a:r>
              <a:rPr lang="en-US" sz="2860" dirty="0">
                <a:solidFill>
                  <a:srgbClr val="153969"/>
                </a:solidFill>
                <a:latin typeface="Helios Bold" panose="020B0604020202020204" charset="0"/>
                <a:ea typeface="Helios"/>
                <a:cs typeface="Helios"/>
                <a:sym typeface="Helios"/>
              </a:rPr>
              <a:t>A. Power Consumption Prediction Using Random Forest and </a:t>
            </a:r>
            <a:r>
              <a:rPr lang="en-US" sz="2860" dirty="0" err="1">
                <a:solidFill>
                  <a:srgbClr val="153969"/>
                </a:solidFill>
                <a:latin typeface="Helios Bold" panose="020B0604020202020204" charset="0"/>
                <a:ea typeface="Helios"/>
                <a:cs typeface="Helios"/>
                <a:sym typeface="Helios"/>
              </a:rPr>
              <a:t>XGBoost</a:t>
            </a:r>
            <a:endParaRPr lang="en-US" sz="2860" dirty="0">
              <a:solidFill>
                <a:srgbClr val="153969"/>
              </a:solidFill>
              <a:latin typeface="Helios Bold" panose="020B0604020202020204" charset="0"/>
              <a:ea typeface="Helios"/>
              <a:cs typeface="Helios"/>
              <a:sym typeface="Helios"/>
            </a:endParaRPr>
          </a:p>
          <a:p>
            <a:pPr algn="l">
              <a:lnSpc>
                <a:spcPts val="3289"/>
              </a:lnSpc>
            </a:pPr>
            <a:r>
              <a:rPr lang="en-US" sz="2349" dirty="0">
                <a:solidFill>
                  <a:srgbClr val="000000"/>
                </a:solidFill>
                <a:latin typeface="Helios"/>
                <a:ea typeface="Helios"/>
                <a:cs typeface="Helios"/>
                <a:sym typeface="Helios"/>
              </a:rPr>
              <a:t>Random Forest Regressor Performance:</a:t>
            </a:r>
          </a:p>
          <a:p>
            <a:pPr marL="800100" lvl="1" indent="-342900">
              <a:lnSpc>
                <a:spcPts val="3289"/>
              </a:lnSpc>
              <a:buFont typeface="Arial" panose="020B0604020202020204" pitchFamily="34" charset="0"/>
              <a:buChar char="•"/>
            </a:pPr>
            <a:r>
              <a:rPr lang="en-US" sz="2349" dirty="0">
                <a:solidFill>
                  <a:srgbClr val="000000"/>
                </a:solidFill>
                <a:latin typeface="Helios"/>
                <a:ea typeface="Helios"/>
                <a:cs typeface="Helios"/>
                <a:sym typeface="Helios"/>
              </a:rPr>
              <a:t>MAE: 1971.7670</a:t>
            </a:r>
          </a:p>
          <a:p>
            <a:pPr marL="800100" lvl="1" indent="-342900">
              <a:lnSpc>
                <a:spcPts val="3289"/>
              </a:lnSpc>
              <a:buFont typeface="Arial" panose="020B0604020202020204" pitchFamily="34" charset="0"/>
              <a:buChar char="•"/>
            </a:pPr>
            <a:r>
              <a:rPr lang="en-US" sz="2349" dirty="0">
                <a:solidFill>
                  <a:srgbClr val="000000"/>
                </a:solidFill>
                <a:latin typeface="Helios"/>
                <a:ea typeface="Helios"/>
                <a:cs typeface="Helios"/>
                <a:sym typeface="Helios"/>
              </a:rPr>
              <a:t>MSE: 10,911,322.0237</a:t>
            </a:r>
          </a:p>
          <a:p>
            <a:pPr marL="800100" lvl="1" indent="-342900">
              <a:lnSpc>
                <a:spcPts val="3289"/>
              </a:lnSpc>
              <a:buFont typeface="Arial" panose="020B0604020202020204" pitchFamily="34" charset="0"/>
              <a:buChar char="•"/>
            </a:pPr>
            <a:r>
              <a:rPr lang="en-US" sz="2349" dirty="0">
                <a:solidFill>
                  <a:srgbClr val="000000"/>
                </a:solidFill>
                <a:latin typeface="Helios"/>
                <a:ea typeface="Helios"/>
                <a:cs typeface="Helios"/>
                <a:sym typeface="Helios"/>
              </a:rPr>
              <a:t>R² Score: 0.8807</a:t>
            </a:r>
          </a:p>
          <a:p>
            <a:pPr algn="l">
              <a:lnSpc>
                <a:spcPts val="3289"/>
              </a:lnSpc>
            </a:pPr>
            <a:endParaRPr lang="en-US" sz="2349" dirty="0">
              <a:solidFill>
                <a:srgbClr val="000000"/>
              </a:solidFill>
              <a:latin typeface="Helios"/>
              <a:ea typeface="Helios"/>
              <a:cs typeface="Helios"/>
              <a:sym typeface="Helios"/>
            </a:endParaRPr>
          </a:p>
          <a:p>
            <a:pPr algn="l">
              <a:lnSpc>
                <a:spcPts val="3289"/>
              </a:lnSpc>
            </a:pPr>
            <a:r>
              <a:rPr lang="en-US" sz="2349" dirty="0" err="1">
                <a:solidFill>
                  <a:srgbClr val="000000"/>
                </a:solidFill>
                <a:latin typeface="Helios"/>
                <a:ea typeface="Helios"/>
                <a:cs typeface="Helios"/>
                <a:sym typeface="Helios"/>
              </a:rPr>
              <a:t>XGBoost</a:t>
            </a:r>
            <a:r>
              <a:rPr lang="en-US" sz="2349" dirty="0">
                <a:solidFill>
                  <a:srgbClr val="000000"/>
                </a:solidFill>
                <a:latin typeface="Helios"/>
                <a:ea typeface="Helios"/>
                <a:cs typeface="Helios"/>
                <a:sym typeface="Helios"/>
              </a:rPr>
              <a:t> Regressor Performance</a:t>
            </a:r>
          </a:p>
          <a:p>
            <a:pPr marL="800100" lvl="1" indent="-342900">
              <a:lnSpc>
                <a:spcPts val="3289"/>
              </a:lnSpc>
              <a:buFont typeface="Arial" panose="020B0604020202020204" pitchFamily="34" charset="0"/>
              <a:buChar char="•"/>
            </a:pPr>
            <a:r>
              <a:rPr lang="en-US" sz="2349" dirty="0">
                <a:solidFill>
                  <a:srgbClr val="000000"/>
                </a:solidFill>
                <a:latin typeface="Helios"/>
                <a:ea typeface="Helios"/>
                <a:cs typeface="Helios"/>
                <a:sym typeface="Helios"/>
              </a:rPr>
              <a:t>MAE: 2526.8329</a:t>
            </a:r>
          </a:p>
          <a:p>
            <a:pPr marL="800100" lvl="1" indent="-342900">
              <a:lnSpc>
                <a:spcPts val="3289"/>
              </a:lnSpc>
              <a:buFont typeface="Arial" panose="020B0604020202020204" pitchFamily="34" charset="0"/>
              <a:buChar char="•"/>
            </a:pPr>
            <a:r>
              <a:rPr lang="en-US" sz="2349" dirty="0">
                <a:solidFill>
                  <a:srgbClr val="000000"/>
                </a:solidFill>
                <a:latin typeface="Helios"/>
                <a:ea typeface="Helios"/>
                <a:cs typeface="Helios"/>
                <a:sym typeface="Helios"/>
              </a:rPr>
              <a:t>MSE: 14,803,271.1081</a:t>
            </a:r>
          </a:p>
          <a:p>
            <a:pPr marL="800100" lvl="1" indent="-342900">
              <a:lnSpc>
                <a:spcPts val="3289"/>
              </a:lnSpc>
              <a:buFont typeface="Arial" panose="020B0604020202020204" pitchFamily="34" charset="0"/>
              <a:buChar char="•"/>
            </a:pPr>
            <a:r>
              <a:rPr lang="en-US" sz="2349" dirty="0">
                <a:solidFill>
                  <a:srgbClr val="000000"/>
                </a:solidFill>
                <a:latin typeface="Helios"/>
                <a:ea typeface="Helios"/>
                <a:cs typeface="Helios"/>
                <a:sym typeface="Helios"/>
              </a:rPr>
              <a:t>R² Score: 0.8382</a:t>
            </a:r>
          </a:p>
          <a:p>
            <a:pPr algn="l">
              <a:lnSpc>
                <a:spcPts val="3289"/>
              </a:lnSpc>
            </a:pPr>
            <a:endParaRPr lang="en-US" sz="2349" dirty="0">
              <a:solidFill>
                <a:srgbClr val="000000"/>
              </a:solidFill>
              <a:latin typeface="Helios"/>
              <a:ea typeface="Helios"/>
              <a:cs typeface="Helios"/>
              <a:sym typeface="Helios"/>
            </a:endParaRPr>
          </a:p>
          <a:p>
            <a:pPr algn="l">
              <a:lnSpc>
                <a:spcPts val="3289"/>
              </a:lnSpc>
            </a:pPr>
            <a:endParaRPr lang="en-US" sz="2349" dirty="0">
              <a:solidFill>
                <a:srgbClr val="000000"/>
              </a:solidFill>
              <a:latin typeface="Helios"/>
              <a:ea typeface="Helios"/>
              <a:cs typeface="Helios"/>
              <a:sym typeface="Helios"/>
            </a:endParaRPr>
          </a:p>
          <a:p>
            <a:pPr algn="l">
              <a:lnSpc>
                <a:spcPts val="2127"/>
              </a:lnSpc>
              <a:spcBef>
                <a:spcPct val="0"/>
              </a:spcBef>
            </a:pPr>
            <a:endParaRPr lang="en-US" sz="2349" dirty="0">
              <a:solidFill>
                <a:srgbClr val="000000"/>
              </a:solidFill>
              <a:latin typeface="Helios"/>
              <a:ea typeface="Helios"/>
              <a:cs typeface="Helios"/>
              <a:sym typeface="Helios"/>
            </a:endParaRPr>
          </a:p>
          <a:p>
            <a:pPr algn="l">
              <a:lnSpc>
                <a:spcPts val="3578"/>
              </a:lnSpc>
              <a:spcBef>
                <a:spcPct val="0"/>
              </a:spcBef>
            </a:pPr>
            <a:endParaRPr lang="en-US" sz="2349" dirty="0">
              <a:solidFill>
                <a:srgbClr val="000000"/>
              </a:solidFill>
              <a:latin typeface="Helios"/>
              <a:ea typeface="Helios"/>
              <a:cs typeface="Helios"/>
              <a:sym typeface="Helios"/>
            </a:endParaRPr>
          </a:p>
        </p:txBody>
      </p:sp>
      <p:sp>
        <p:nvSpPr>
          <p:cNvPr id="5" name="AutoShape 2">
            <a:extLst>
              <a:ext uri="{FF2B5EF4-FFF2-40B4-BE49-F238E27FC236}">
                <a16:creationId xmlns:a16="http://schemas.microsoft.com/office/drawing/2014/main" id="{5F46B659-C51A-8B85-AF26-DB4CE5F6AEA9}"/>
              </a:ext>
            </a:extLst>
          </p:cNvPr>
          <p:cNvSpPr>
            <a:spLocks noChangeAspect="1" noChangeArrowheads="1"/>
          </p:cNvSpPr>
          <p:nvPr/>
        </p:nvSpPr>
        <p:spPr bwMode="auto">
          <a:xfrm>
            <a:off x="8991600" y="4991100"/>
            <a:ext cx="1981200" cy="1981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F58879EC-72EE-4810-EA1A-A094E8B4D0A4}"/>
              </a:ext>
            </a:extLst>
          </p:cNvPr>
          <p:cNvPicPr>
            <a:picLocks noChangeAspect="1"/>
          </p:cNvPicPr>
          <p:nvPr/>
        </p:nvPicPr>
        <p:blipFill>
          <a:blip r:embed="rId2"/>
          <a:stretch>
            <a:fillRect/>
          </a:stretch>
        </p:blipFill>
        <p:spPr>
          <a:xfrm>
            <a:off x="5867400" y="3708531"/>
            <a:ext cx="11901184" cy="64293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29889" y="-961015"/>
            <a:ext cx="16829411" cy="8459239"/>
          </a:xfrm>
          <a:prstGeom prst="rect">
            <a:avLst/>
          </a:prstGeom>
        </p:spPr>
        <p:txBody>
          <a:bodyPr lIns="0" tIns="0" rIns="0" bIns="0" rtlCol="0" anchor="t">
            <a:spAutoFit/>
          </a:bodyPr>
          <a:lstStyle/>
          <a:p>
            <a:pPr algn="l">
              <a:lnSpc>
                <a:spcPts val="7503"/>
              </a:lnSpc>
            </a:pPr>
            <a:r>
              <a:rPr lang="en-US" sz="5359" dirty="0">
                <a:solidFill>
                  <a:srgbClr val="000000"/>
                </a:solidFill>
                <a:latin typeface="Helios"/>
                <a:ea typeface="Helios"/>
                <a:cs typeface="Helios"/>
                <a:sym typeface="Helios"/>
              </a:rPr>
              <a:t>       </a:t>
            </a:r>
          </a:p>
          <a:p>
            <a:pPr algn="l">
              <a:lnSpc>
                <a:spcPts val="2127"/>
              </a:lnSpc>
            </a:pPr>
            <a:endParaRPr lang="en-US" sz="5359" dirty="0">
              <a:solidFill>
                <a:srgbClr val="000000"/>
              </a:solidFill>
              <a:latin typeface="Helios"/>
              <a:ea typeface="Helios"/>
              <a:cs typeface="Helios"/>
              <a:sym typeface="Helios"/>
            </a:endParaRPr>
          </a:p>
          <a:p>
            <a:pPr algn="l">
              <a:lnSpc>
                <a:spcPts val="3578"/>
              </a:lnSpc>
            </a:pPr>
            <a:r>
              <a:rPr lang="en-US" sz="2860" dirty="0">
                <a:solidFill>
                  <a:srgbClr val="153969"/>
                </a:solidFill>
                <a:latin typeface="Helios Bold" panose="020B0604020202020204" charset="0"/>
                <a:ea typeface="Helios"/>
                <a:cs typeface="Helios"/>
                <a:sym typeface="Helios"/>
              </a:rPr>
              <a:t>B. Power Consumption Classification Using Gradient Boosting and K-Nearest Neighbors</a:t>
            </a:r>
          </a:p>
          <a:p>
            <a:pPr algn="l">
              <a:lnSpc>
                <a:spcPts val="3578"/>
              </a:lnSpc>
              <a:spcBef>
                <a:spcPct val="0"/>
              </a:spcBef>
            </a:pPr>
            <a:r>
              <a:rPr lang="en-US" sz="2555" dirty="0">
                <a:solidFill>
                  <a:srgbClr val="000000"/>
                </a:solidFill>
                <a:latin typeface="Helios"/>
                <a:ea typeface="Helios"/>
                <a:cs typeface="Helios"/>
                <a:sym typeface="Helios"/>
              </a:rPr>
              <a:t>Gradient Boosting Classifier Performance:</a:t>
            </a:r>
          </a:p>
          <a:p>
            <a:pPr marL="914400" lvl="1" indent="-457200">
              <a:lnSpc>
                <a:spcPts val="3578"/>
              </a:lnSpc>
              <a:spcBef>
                <a:spcPct val="0"/>
              </a:spcBef>
              <a:buFont typeface="Arial" panose="020B0604020202020204" pitchFamily="34" charset="0"/>
              <a:buChar char="•"/>
            </a:pPr>
            <a:r>
              <a:rPr lang="en-US" sz="2555" dirty="0">
                <a:solidFill>
                  <a:srgbClr val="000000"/>
                </a:solidFill>
                <a:latin typeface="Helios"/>
                <a:ea typeface="Helios"/>
                <a:cs typeface="Helios"/>
                <a:sym typeface="Helios"/>
              </a:rPr>
              <a:t>Accuracy: 87.12%</a:t>
            </a:r>
          </a:p>
          <a:p>
            <a:pPr marL="914400" lvl="1" indent="-457200">
              <a:lnSpc>
                <a:spcPts val="3578"/>
              </a:lnSpc>
              <a:spcBef>
                <a:spcPct val="0"/>
              </a:spcBef>
              <a:buFont typeface="Arial" panose="020B0604020202020204" pitchFamily="34" charset="0"/>
              <a:buChar char="•"/>
            </a:pPr>
            <a:r>
              <a:rPr lang="en-US" sz="2555" dirty="0">
                <a:solidFill>
                  <a:srgbClr val="000000"/>
                </a:solidFill>
                <a:latin typeface="Helios"/>
                <a:ea typeface="Helios"/>
                <a:cs typeface="Helios"/>
                <a:sym typeface="Helios"/>
              </a:rPr>
              <a:t>Precision: 87.09%</a:t>
            </a:r>
          </a:p>
          <a:p>
            <a:pPr marL="914400" lvl="1" indent="-457200">
              <a:lnSpc>
                <a:spcPts val="3578"/>
              </a:lnSpc>
              <a:spcBef>
                <a:spcPct val="0"/>
              </a:spcBef>
              <a:buFont typeface="Arial" panose="020B0604020202020204" pitchFamily="34" charset="0"/>
              <a:buChar char="•"/>
            </a:pPr>
            <a:r>
              <a:rPr lang="en-US" sz="2555" dirty="0">
                <a:solidFill>
                  <a:srgbClr val="000000"/>
                </a:solidFill>
                <a:latin typeface="Helios"/>
                <a:ea typeface="Helios"/>
                <a:cs typeface="Helios"/>
                <a:sym typeface="Helios"/>
              </a:rPr>
              <a:t>Recall: 87.12%</a:t>
            </a:r>
          </a:p>
          <a:p>
            <a:pPr marL="914400" lvl="1" indent="-457200">
              <a:lnSpc>
                <a:spcPts val="3578"/>
              </a:lnSpc>
              <a:spcBef>
                <a:spcPct val="0"/>
              </a:spcBef>
              <a:buFont typeface="Arial" panose="020B0604020202020204" pitchFamily="34" charset="0"/>
              <a:buChar char="•"/>
            </a:pPr>
            <a:r>
              <a:rPr lang="en-US" sz="2555" dirty="0">
                <a:solidFill>
                  <a:srgbClr val="000000"/>
                </a:solidFill>
                <a:latin typeface="Helios"/>
                <a:ea typeface="Helios"/>
                <a:cs typeface="Helios"/>
                <a:sym typeface="Helios"/>
              </a:rPr>
              <a:t>F1-Score: 87.03%</a:t>
            </a:r>
          </a:p>
          <a:p>
            <a:pPr lvl="1">
              <a:lnSpc>
                <a:spcPts val="3578"/>
              </a:lnSpc>
              <a:spcBef>
                <a:spcPct val="0"/>
              </a:spcBef>
            </a:pPr>
            <a:endParaRPr lang="en-US" sz="2555" dirty="0">
              <a:solidFill>
                <a:srgbClr val="000000"/>
              </a:solidFill>
              <a:latin typeface="Helios"/>
              <a:ea typeface="Helios"/>
              <a:cs typeface="Helios"/>
              <a:sym typeface="Helios"/>
            </a:endParaRPr>
          </a:p>
          <a:p>
            <a:pPr algn="l">
              <a:lnSpc>
                <a:spcPts val="3578"/>
              </a:lnSpc>
              <a:spcBef>
                <a:spcPct val="0"/>
              </a:spcBef>
            </a:pPr>
            <a:r>
              <a:rPr lang="en-US" sz="2555" dirty="0">
                <a:solidFill>
                  <a:srgbClr val="000000"/>
                </a:solidFill>
                <a:latin typeface="Helios"/>
                <a:ea typeface="Helios"/>
                <a:cs typeface="Helios"/>
                <a:sym typeface="Helios"/>
              </a:rPr>
              <a:t> K-Neighbors Classifier Performance:</a:t>
            </a:r>
          </a:p>
          <a:p>
            <a:pPr marL="914400" lvl="1" indent="-457200">
              <a:lnSpc>
                <a:spcPts val="3578"/>
              </a:lnSpc>
              <a:spcBef>
                <a:spcPct val="0"/>
              </a:spcBef>
              <a:buFont typeface="Arial" panose="020B0604020202020204" pitchFamily="34" charset="0"/>
              <a:buChar char="•"/>
            </a:pPr>
            <a:r>
              <a:rPr lang="en-US" sz="2555" dirty="0">
                <a:solidFill>
                  <a:srgbClr val="000000"/>
                </a:solidFill>
                <a:latin typeface="Helios"/>
                <a:ea typeface="Helios"/>
                <a:cs typeface="Helios"/>
                <a:sym typeface="Helios"/>
              </a:rPr>
              <a:t>Accuracy: 88.14%</a:t>
            </a:r>
          </a:p>
          <a:p>
            <a:pPr marL="914400" lvl="1" indent="-457200">
              <a:lnSpc>
                <a:spcPts val="3578"/>
              </a:lnSpc>
              <a:spcBef>
                <a:spcPct val="0"/>
              </a:spcBef>
              <a:buFont typeface="Arial" panose="020B0604020202020204" pitchFamily="34" charset="0"/>
              <a:buChar char="•"/>
            </a:pPr>
            <a:r>
              <a:rPr lang="en-US" sz="2555" dirty="0">
                <a:solidFill>
                  <a:srgbClr val="000000"/>
                </a:solidFill>
                <a:latin typeface="Helios"/>
                <a:ea typeface="Helios"/>
                <a:cs typeface="Helios"/>
                <a:sym typeface="Helios"/>
              </a:rPr>
              <a:t>Precision: 88.35%</a:t>
            </a:r>
          </a:p>
          <a:p>
            <a:pPr marL="914400" lvl="1" indent="-457200">
              <a:lnSpc>
                <a:spcPts val="3578"/>
              </a:lnSpc>
              <a:spcBef>
                <a:spcPct val="0"/>
              </a:spcBef>
              <a:buFont typeface="Arial" panose="020B0604020202020204" pitchFamily="34" charset="0"/>
              <a:buChar char="•"/>
            </a:pPr>
            <a:r>
              <a:rPr lang="en-US" sz="2555" dirty="0">
                <a:solidFill>
                  <a:srgbClr val="000000"/>
                </a:solidFill>
                <a:latin typeface="Helios"/>
                <a:ea typeface="Helios"/>
                <a:cs typeface="Helios"/>
                <a:sym typeface="Helios"/>
              </a:rPr>
              <a:t>Recall: 88.14%</a:t>
            </a:r>
          </a:p>
          <a:p>
            <a:pPr marL="914400" lvl="1" indent="-457200">
              <a:lnSpc>
                <a:spcPts val="3578"/>
              </a:lnSpc>
              <a:spcBef>
                <a:spcPct val="0"/>
              </a:spcBef>
              <a:buFont typeface="Arial" panose="020B0604020202020204" pitchFamily="34" charset="0"/>
              <a:buChar char="•"/>
            </a:pPr>
            <a:r>
              <a:rPr lang="en-US" sz="2555" dirty="0">
                <a:solidFill>
                  <a:srgbClr val="000000"/>
                </a:solidFill>
                <a:latin typeface="Helios"/>
                <a:ea typeface="Helios"/>
                <a:cs typeface="Helios"/>
                <a:sym typeface="Helios"/>
              </a:rPr>
              <a:t>F1-Score: 88.05%</a:t>
            </a:r>
            <a:endParaRPr lang="en-US" sz="2455" dirty="0">
              <a:solidFill>
                <a:srgbClr val="000000"/>
              </a:solidFill>
              <a:latin typeface="Helios"/>
              <a:ea typeface="Helios"/>
              <a:cs typeface="Helios"/>
              <a:sym typeface="Helios"/>
            </a:endParaRPr>
          </a:p>
          <a:p>
            <a:pPr algn="l">
              <a:lnSpc>
                <a:spcPts val="3438"/>
              </a:lnSpc>
              <a:spcBef>
                <a:spcPct val="0"/>
              </a:spcBef>
            </a:pPr>
            <a:endParaRPr lang="en-US" sz="2455" dirty="0">
              <a:solidFill>
                <a:srgbClr val="000000"/>
              </a:solidFill>
              <a:latin typeface="Helios"/>
              <a:ea typeface="Helios"/>
              <a:cs typeface="Helios"/>
              <a:sym typeface="Helios"/>
            </a:endParaRPr>
          </a:p>
          <a:p>
            <a:pPr algn="l">
              <a:lnSpc>
                <a:spcPts val="3438"/>
              </a:lnSpc>
              <a:spcBef>
                <a:spcPct val="0"/>
              </a:spcBef>
            </a:pPr>
            <a:endParaRPr lang="en-US" sz="2455" dirty="0">
              <a:solidFill>
                <a:srgbClr val="000000"/>
              </a:solidFill>
              <a:latin typeface="Helios"/>
              <a:ea typeface="Helios"/>
              <a:cs typeface="Helios"/>
              <a:sym typeface="Helios"/>
            </a:endParaRPr>
          </a:p>
          <a:p>
            <a:pPr algn="ctr">
              <a:lnSpc>
                <a:spcPts val="3241"/>
              </a:lnSpc>
              <a:spcBef>
                <a:spcPct val="0"/>
              </a:spcBef>
            </a:pPr>
            <a:endParaRPr lang="en-US" sz="2455" dirty="0">
              <a:solidFill>
                <a:srgbClr val="000000"/>
              </a:solidFill>
              <a:latin typeface="Helios"/>
              <a:ea typeface="Helios"/>
              <a:cs typeface="Helios"/>
              <a:sym typeface="Helios"/>
            </a:endParaRPr>
          </a:p>
          <a:p>
            <a:pPr algn="l">
              <a:lnSpc>
                <a:spcPts val="3451"/>
              </a:lnSpc>
              <a:spcBef>
                <a:spcPct val="0"/>
              </a:spcBef>
            </a:pPr>
            <a:endParaRPr lang="en-US" sz="2455" dirty="0">
              <a:solidFill>
                <a:srgbClr val="000000"/>
              </a:solidFill>
              <a:latin typeface="Helios"/>
              <a:ea typeface="Helios"/>
              <a:cs typeface="Helios"/>
              <a:sym typeface="Helios"/>
            </a:endParaRPr>
          </a:p>
        </p:txBody>
      </p:sp>
      <p:pic>
        <p:nvPicPr>
          <p:cNvPr id="6" name="Picture 5">
            <a:extLst>
              <a:ext uri="{FF2B5EF4-FFF2-40B4-BE49-F238E27FC236}">
                <a16:creationId xmlns:a16="http://schemas.microsoft.com/office/drawing/2014/main" id="{24CACA64-C774-1979-40B9-3B4201018F33}"/>
              </a:ext>
            </a:extLst>
          </p:cNvPr>
          <p:cNvPicPr>
            <a:picLocks noChangeAspect="1"/>
          </p:cNvPicPr>
          <p:nvPr/>
        </p:nvPicPr>
        <p:blipFill>
          <a:blip r:embed="rId2"/>
          <a:stretch>
            <a:fillRect/>
          </a:stretch>
        </p:blipFill>
        <p:spPr>
          <a:xfrm>
            <a:off x="4343400" y="4000500"/>
            <a:ext cx="6248400" cy="5713517"/>
          </a:xfrm>
          <a:prstGeom prst="rect">
            <a:avLst/>
          </a:prstGeom>
        </p:spPr>
      </p:pic>
      <p:pic>
        <p:nvPicPr>
          <p:cNvPr id="8" name="Picture 7">
            <a:extLst>
              <a:ext uri="{FF2B5EF4-FFF2-40B4-BE49-F238E27FC236}">
                <a16:creationId xmlns:a16="http://schemas.microsoft.com/office/drawing/2014/main" id="{3DDEB5A5-BB60-E2F9-8A54-50F998EAAC8E}"/>
              </a:ext>
            </a:extLst>
          </p:cNvPr>
          <p:cNvPicPr>
            <a:picLocks noChangeAspect="1"/>
          </p:cNvPicPr>
          <p:nvPr/>
        </p:nvPicPr>
        <p:blipFill>
          <a:blip r:embed="rId3"/>
          <a:stretch>
            <a:fillRect/>
          </a:stretch>
        </p:blipFill>
        <p:spPr>
          <a:xfrm>
            <a:off x="10942721" y="3962400"/>
            <a:ext cx="6438900" cy="58877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29889" y="-2037996"/>
            <a:ext cx="16829411" cy="3535070"/>
          </a:xfrm>
          <a:prstGeom prst="rect">
            <a:avLst/>
          </a:prstGeom>
        </p:spPr>
        <p:txBody>
          <a:bodyPr lIns="0" tIns="0" rIns="0" bIns="0" rtlCol="0" anchor="t">
            <a:spAutoFit/>
          </a:bodyPr>
          <a:lstStyle/>
          <a:p>
            <a:pPr algn="l">
              <a:lnSpc>
                <a:spcPts val="7503"/>
              </a:lnSpc>
              <a:spcBef>
                <a:spcPct val="0"/>
              </a:spcBef>
            </a:pPr>
            <a:endParaRPr dirty="0"/>
          </a:p>
          <a:p>
            <a:pPr algn="l">
              <a:lnSpc>
                <a:spcPts val="3438"/>
              </a:lnSpc>
              <a:spcBef>
                <a:spcPct val="0"/>
              </a:spcBef>
            </a:pPr>
            <a:endParaRPr dirty="0"/>
          </a:p>
          <a:p>
            <a:pPr algn="l">
              <a:lnSpc>
                <a:spcPts val="3438"/>
              </a:lnSpc>
              <a:spcBef>
                <a:spcPct val="0"/>
              </a:spcBef>
            </a:pPr>
            <a:endParaRPr dirty="0"/>
          </a:p>
          <a:p>
            <a:pPr algn="l">
              <a:lnSpc>
                <a:spcPts val="3438"/>
              </a:lnSpc>
              <a:spcBef>
                <a:spcPct val="0"/>
              </a:spcBef>
            </a:pPr>
            <a:endParaRPr dirty="0"/>
          </a:p>
          <a:p>
            <a:pPr algn="ctr">
              <a:lnSpc>
                <a:spcPts val="3241"/>
              </a:lnSpc>
              <a:spcBef>
                <a:spcPct val="0"/>
              </a:spcBef>
            </a:pPr>
            <a:endParaRPr dirty="0"/>
          </a:p>
          <a:p>
            <a:pPr algn="l">
              <a:lnSpc>
                <a:spcPts val="3451"/>
              </a:lnSpc>
              <a:spcBef>
                <a:spcPct val="0"/>
              </a:spcBef>
            </a:pPr>
            <a:r>
              <a:rPr lang="en-US" sz="2860" dirty="0">
                <a:solidFill>
                  <a:srgbClr val="153969"/>
                </a:solidFill>
                <a:latin typeface="Helios Bold" panose="020B0604020202020204" charset="0"/>
                <a:ea typeface="Helios"/>
                <a:cs typeface="Helios"/>
                <a:sym typeface="Helios"/>
              </a:rPr>
              <a:t>C. Power Consumption Prediction Using Multi-Layer Perceptron (MLP) Classifier</a:t>
            </a:r>
          </a:p>
          <a:p>
            <a:pPr algn="l">
              <a:lnSpc>
                <a:spcPts val="3451"/>
              </a:lnSpc>
              <a:spcBef>
                <a:spcPct val="0"/>
              </a:spcBef>
            </a:pPr>
            <a:endParaRPr lang="en-US" sz="2465" dirty="0">
              <a:solidFill>
                <a:srgbClr val="000000"/>
              </a:solidFill>
              <a:latin typeface="Helios"/>
              <a:ea typeface="Helios"/>
              <a:cs typeface="Helios"/>
              <a:sym typeface="Helios"/>
            </a:endParaRPr>
          </a:p>
        </p:txBody>
      </p:sp>
      <p:pic>
        <p:nvPicPr>
          <p:cNvPr id="5" name="Picture 4">
            <a:extLst>
              <a:ext uri="{FF2B5EF4-FFF2-40B4-BE49-F238E27FC236}">
                <a16:creationId xmlns:a16="http://schemas.microsoft.com/office/drawing/2014/main" id="{2F3EA4A2-D086-6E29-D171-DD34BB2BBE2C}"/>
              </a:ext>
            </a:extLst>
          </p:cNvPr>
          <p:cNvPicPr>
            <a:picLocks noChangeAspect="1"/>
          </p:cNvPicPr>
          <p:nvPr/>
        </p:nvPicPr>
        <p:blipFill>
          <a:blip r:embed="rId2"/>
          <a:stretch>
            <a:fillRect/>
          </a:stretch>
        </p:blipFill>
        <p:spPr>
          <a:xfrm>
            <a:off x="10126916" y="1189345"/>
            <a:ext cx="7100300" cy="6505148"/>
          </a:xfrm>
          <a:prstGeom prst="rect">
            <a:avLst/>
          </a:prstGeom>
        </p:spPr>
      </p:pic>
      <p:sp>
        <p:nvSpPr>
          <p:cNvPr id="7" name="TextBox 6">
            <a:extLst>
              <a:ext uri="{FF2B5EF4-FFF2-40B4-BE49-F238E27FC236}">
                <a16:creationId xmlns:a16="http://schemas.microsoft.com/office/drawing/2014/main" id="{BFDAC025-F6FB-7A15-110A-78465249ED9C}"/>
              </a:ext>
            </a:extLst>
          </p:cNvPr>
          <p:cNvSpPr txBox="1"/>
          <p:nvPr/>
        </p:nvSpPr>
        <p:spPr>
          <a:xfrm>
            <a:off x="1060784" y="1497074"/>
            <a:ext cx="7875911" cy="5889689"/>
          </a:xfrm>
          <a:prstGeom prst="rect">
            <a:avLst/>
          </a:prstGeom>
          <a:noFill/>
        </p:spPr>
        <p:txBody>
          <a:bodyPr wrap="square">
            <a:spAutoFit/>
          </a:bodyPr>
          <a:lstStyle/>
          <a:p>
            <a:pPr algn="just">
              <a:lnSpc>
                <a:spcPts val="3451"/>
              </a:lnSpc>
              <a:spcBef>
                <a:spcPct val="0"/>
              </a:spcBef>
            </a:pPr>
            <a:r>
              <a:rPr lang="en-US" sz="2650" dirty="0">
                <a:solidFill>
                  <a:srgbClr val="000000"/>
                </a:solidFill>
                <a:latin typeface="Helios"/>
                <a:ea typeface="Helios"/>
                <a:cs typeface="Helios"/>
                <a:sym typeface="Helios"/>
              </a:rPr>
              <a:t>The Power Consumption Prediction Using Multi-Layer Perceptron (MLP) Classifier achieved an accuracy of 93.39%. The dataset included features such as Temperature, Weather, Wind, Humidity, Barometer, </a:t>
            </a:r>
            <a:r>
              <a:rPr lang="en-US" sz="2650" dirty="0" err="1">
                <a:solidFill>
                  <a:srgbClr val="000000"/>
                </a:solidFill>
                <a:latin typeface="Helios"/>
                <a:ea typeface="Helios"/>
                <a:cs typeface="Helios"/>
                <a:sym typeface="Helios"/>
              </a:rPr>
              <a:t>cum_power</a:t>
            </a:r>
            <a:r>
              <a:rPr lang="en-US" sz="2650" dirty="0">
                <a:solidFill>
                  <a:srgbClr val="000000"/>
                </a:solidFill>
                <a:latin typeface="Helios"/>
                <a:ea typeface="Helios"/>
                <a:cs typeface="Helios"/>
                <a:sym typeface="Helios"/>
              </a:rPr>
              <a:t>, </a:t>
            </a:r>
            <a:r>
              <a:rPr lang="en-US" sz="2650" dirty="0" err="1">
                <a:solidFill>
                  <a:srgbClr val="000000"/>
                </a:solidFill>
                <a:latin typeface="Helios"/>
                <a:ea typeface="Helios"/>
                <a:cs typeface="Helios"/>
                <a:sym typeface="Helios"/>
              </a:rPr>
              <a:t>Elec_kW</a:t>
            </a:r>
            <a:r>
              <a:rPr lang="en-US" sz="2650" dirty="0">
                <a:solidFill>
                  <a:srgbClr val="000000"/>
                </a:solidFill>
                <a:latin typeface="Helios"/>
                <a:ea typeface="Helios"/>
                <a:cs typeface="Helios"/>
                <a:sym typeface="Helios"/>
              </a:rPr>
              <a:t>, and </a:t>
            </a:r>
            <a:r>
              <a:rPr lang="en-US" sz="2650" dirty="0" err="1">
                <a:solidFill>
                  <a:srgbClr val="000000"/>
                </a:solidFill>
                <a:latin typeface="Helios"/>
                <a:ea typeface="Helios"/>
                <a:cs typeface="Helios"/>
                <a:sym typeface="Helios"/>
              </a:rPr>
              <a:t>Gas_mxm</a:t>
            </a:r>
            <a:r>
              <a:rPr lang="en-US" sz="2650" dirty="0">
                <a:solidFill>
                  <a:srgbClr val="000000"/>
                </a:solidFill>
                <a:latin typeface="Helios"/>
                <a:ea typeface="Helios"/>
                <a:cs typeface="Helios"/>
                <a:sym typeface="Helios"/>
              </a:rPr>
              <a:t>. The classification report shows high performance across all classes, with Class 0 having a precision of 97% and recall of 87%, Class 1 achieving 93% precision and 96% recall, and Class 2 reaching 91% precision and 97% recall. The macro and weighted averages indicate strong overall model performance, making MLP an effective approach for power consumption classification.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82655" y="522235"/>
            <a:ext cx="15756750" cy="2009909"/>
          </a:xfrm>
          <a:prstGeom prst="rect">
            <a:avLst/>
          </a:prstGeom>
        </p:spPr>
        <p:txBody>
          <a:bodyPr lIns="0" tIns="0" rIns="0" bIns="0" rtlCol="0" anchor="t">
            <a:spAutoFit/>
          </a:bodyPr>
          <a:lstStyle/>
          <a:p>
            <a:pPr algn="l">
              <a:lnSpc>
                <a:spcPts val="3985"/>
              </a:lnSpc>
              <a:spcBef>
                <a:spcPct val="0"/>
              </a:spcBef>
            </a:pPr>
            <a:r>
              <a:rPr lang="en-US" sz="2860" dirty="0">
                <a:solidFill>
                  <a:srgbClr val="153969"/>
                </a:solidFill>
                <a:latin typeface="Helios Bold" panose="020B0604020202020204" charset="0"/>
                <a:ea typeface="Helios"/>
                <a:cs typeface="Helios"/>
                <a:sym typeface="Helios"/>
              </a:rPr>
              <a:t>D. Power Consumption Prediction and Peak Hour Analysis Using Random Forest Regressor</a:t>
            </a:r>
          </a:p>
          <a:p>
            <a:pPr algn="l">
              <a:lnSpc>
                <a:spcPts val="3985"/>
              </a:lnSpc>
              <a:spcBef>
                <a:spcPct val="0"/>
              </a:spcBef>
            </a:pPr>
            <a:endParaRPr lang="en-US" sz="3065" dirty="0">
              <a:solidFill>
                <a:srgbClr val="153969"/>
              </a:solidFill>
              <a:latin typeface="Helios"/>
              <a:ea typeface="Helios"/>
              <a:cs typeface="Helios"/>
              <a:sym typeface="Helios"/>
            </a:endParaRPr>
          </a:p>
          <a:p>
            <a:pPr algn="l">
              <a:lnSpc>
                <a:spcPts val="3985"/>
              </a:lnSpc>
              <a:spcBef>
                <a:spcPct val="0"/>
              </a:spcBef>
            </a:pPr>
            <a:endParaRPr lang="en-US" sz="3065" dirty="0">
              <a:solidFill>
                <a:srgbClr val="153969"/>
              </a:solidFill>
              <a:latin typeface="Helios"/>
              <a:ea typeface="Helios"/>
              <a:cs typeface="Helios"/>
              <a:sym typeface="Helios"/>
            </a:endParaRPr>
          </a:p>
        </p:txBody>
      </p:sp>
      <p:sp>
        <p:nvSpPr>
          <p:cNvPr id="7" name="TextBox 6">
            <a:extLst>
              <a:ext uri="{FF2B5EF4-FFF2-40B4-BE49-F238E27FC236}">
                <a16:creationId xmlns:a16="http://schemas.microsoft.com/office/drawing/2014/main" id="{A9D1B8F5-506C-E77C-A07F-F0B35055243C}"/>
              </a:ext>
            </a:extLst>
          </p:cNvPr>
          <p:cNvSpPr txBox="1"/>
          <p:nvPr/>
        </p:nvSpPr>
        <p:spPr>
          <a:xfrm>
            <a:off x="1600200" y="2095500"/>
            <a:ext cx="9144000" cy="1315745"/>
          </a:xfrm>
          <a:prstGeom prst="rect">
            <a:avLst/>
          </a:prstGeom>
          <a:noFill/>
        </p:spPr>
        <p:txBody>
          <a:bodyPr wrap="square">
            <a:spAutoFit/>
          </a:bodyPr>
          <a:lstStyle/>
          <a:p>
            <a:pPr marL="457200" indent="-457200">
              <a:buFont typeface="Arial" panose="020B0604020202020204" pitchFamily="34" charset="0"/>
              <a:buChar char="•"/>
            </a:pPr>
            <a:r>
              <a:rPr lang="en-IN" sz="2650" dirty="0"/>
              <a:t>MAE: 1971.7670</a:t>
            </a:r>
          </a:p>
          <a:p>
            <a:pPr marL="457200" indent="-457200">
              <a:buFont typeface="Arial" panose="020B0604020202020204" pitchFamily="34" charset="0"/>
              <a:buChar char="•"/>
            </a:pPr>
            <a:r>
              <a:rPr lang="en-IN" sz="2650" dirty="0"/>
              <a:t>MSE: 10911322.0237</a:t>
            </a:r>
          </a:p>
          <a:p>
            <a:pPr marL="457200" indent="-457200">
              <a:buFont typeface="Arial" panose="020B0604020202020204" pitchFamily="34" charset="0"/>
              <a:buChar char="•"/>
            </a:pPr>
            <a:r>
              <a:rPr lang="en-IN" sz="2650" dirty="0"/>
              <a:t>R² Score: 0.8807</a:t>
            </a:r>
          </a:p>
        </p:txBody>
      </p:sp>
      <p:pic>
        <p:nvPicPr>
          <p:cNvPr id="9" name="Picture 8">
            <a:extLst>
              <a:ext uri="{FF2B5EF4-FFF2-40B4-BE49-F238E27FC236}">
                <a16:creationId xmlns:a16="http://schemas.microsoft.com/office/drawing/2014/main" id="{4159C556-1187-C0A2-326C-7A259320FC71}"/>
              </a:ext>
            </a:extLst>
          </p:cNvPr>
          <p:cNvPicPr>
            <a:picLocks noChangeAspect="1"/>
          </p:cNvPicPr>
          <p:nvPr/>
        </p:nvPicPr>
        <p:blipFill>
          <a:blip r:embed="rId2"/>
          <a:stretch>
            <a:fillRect/>
          </a:stretch>
        </p:blipFill>
        <p:spPr>
          <a:xfrm>
            <a:off x="5334000" y="2073442"/>
            <a:ext cx="12402766"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2843</Words>
  <Application>Microsoft Office PowerPoint</Application>
  <PresentationFormat>Custom</PresentationFormat>
  <Paragraphs>287</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Klein</vt:lpstr>
      <vt:lpstr>Klein Bold</vt:lpstr>
      <vt:lpstr>Helios</vt:lpstr>
      <vt:lpstr>Apricots</vt:lpstr>
      <vt:lpstr>Helios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VEHICLE SENSOR DATA ANALYSIS</dc:title>
  <dc:creator>prithika</dc:creator>
  <cp:lastModifiedBy>Vedavarsha Thiyagarajan</cp:lastModifiedBy>
  <cp:revision>6</cp:revision>
  <dcterms:created xsi:type="dcterms:W3CDTF">2006-08-16T00:00:00Z</dcterms:created>
  <dcterms:modified xsi:type="dcterms:W3CDTF">2025-03-29T10:07:20Z</dcterms:modified>
  <dc:identifier>DAGUNdCuTLk</dc:identifier>
</cp:coreProperties>
</file>