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86" r:id="rId4"/>
    <p:sldId id="272" r:id="rId5"/>
    <p:sldId id="287" r:id="rId6"/>
    <p:sldId id="273" r:id="rId7"/>
    <p:sldId id="258" r:id="rId8"/>
    <p:sldId id="266" r:id="rId9"/>
    <p:sldId id="267" r:id="rId10"/>
    <p:sldId id="268" r:id="rId11"/>
    <p:sldId id="269" r:id="rId12"/>
    <p:sldId id="270" r:id="rId13"/>
    <p:sldId id="278" r:id="rId14"/>
    <p:sldId id="279" r:id="rId15"/>
    <p:sldId id="263" r:id="rId16"/>
    <p:sldId id="262" r:id="rId17"/>
    <p:sldId id="280" r:id="rId18"/>
    <p:sldId id="259" r:id="rId19"/>
    <p:sldId id="285" r:id="rId20"/>
    <p:sldId id="271" r:id="rId21"/>
    <p:sldId id="274" r:id="rId22"/>
    <p:sldId id="281"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3503F2-3A44-4A2F-AF32-67DC8FD15D1F}" type="doc">
      <dgm:prSet loTypeId="urn:microsoft.com/office/officeart/2005/8/layout/process1" loCatId="process" qsTypeId="urn:microsoft.com/office/officeart/2005/8/quickstyle/simple1" qsCatId="simple" csTypeId="urn:microsoft.com/office/officeart/2005/8/colors/accent0_1" csCatId="mainScheme" phldr="1"/>
      <dgm:spPr/>
    </dgm:pt>
    <dgm:pt modelId="{FA44B33B-FDB5-4365-A9B3-F5056CA31A86}">
      <dgm:prSet phldrT="[Text]" phldr="0"/>
      <dgm:spPr/>
      <dgm:t>
        <a:bodyPr/>
        <a:lstStyle/>
        <a:p>
          <a:r>
            <a:rPr lang="en-US">
              <a:latin typeface="Times New Roman"/>
              <a:cs typeface="Times New Roman"/>
            </a:rPr>
            <a:t>Image</a:t>
          </a:r>
        </a:p>
      </dgm:t>
    </dgm:pt>
    <dgm:pt modelId="{08B219B8-F377-4C30-977C-830BE5492E29}" type="parTrans" cxnId="{13C6E9CE-FCAB-46B7-BCDA-1E36FC7A78FA}">
      <dgm:prSet/>
      <dgm:spPr/>
      <dgm:t>
        <a:bodyPr/>
        <a:lstStyle/>
        <a:p>
          <a:endParaRPr lang="en-US"/>
        </a:p>
      </dgm:t>
    </dgm:pt>
    <dgm:pt modelId="{EA41300C-C993-4D50-8C10-72F841A9E880}" type="sibTrans" cxnId="{13C6E9CE-FCAB-46B7-BCDA-1E36FC7A78FA}">
      <dgm:prSet/>
      <dgm:spPr/>
      <dgm:t>
        <a:bodyPr/>
        <a:lstStyle/>
        <a:p>
          <a:endParaRPr lang="en-US"/>
        </a:p>
      </dgm:t>
    </dgm:pt>
    <dgm:pt modelId="{CBCD2DE7-F8ED-4216-8A32-953BFB142C7D}">
      <dgm:prSet phldrT="[Text]" phldr="0"/>
      <dgm:spPr/>
      <dgm:t>
        <a:bodyPr/>
        <a:lstStyle/>
        <a:p>
          <a:pPr rtl="0"/>
          <a:r>
            <a:rPr lang="en-US">
              <a:latin typeface="Times New Roman"/>
              <a:cs typeface="Times New Roman"/>
            </a:rPr>
            <a:t>Fourier Transform</a:t>
          </a:r>
        </a:p>
      </dgm:t>
    </dgm:pt>
    <dgm:pt modelId="{022AB109-CA69-4123-A29E-B6B236951210}" type="parTrans" cxnId="{F9E754CA-AA2A-459C-A09A-83EF21779F64}">
      <dgm:prSet/>
      <dgm:spPr/>
      <dgm:t>
        <a:bodyPr/>
        <a:lstStyle/>
        <a:p>
          <a:endParaRPr lang="en-US"/>
        </a:p>
      </dgm:t>
    </dgm:pt>
    <dgm:pt modelId="{8276ACEA-59C1-4E95-8A0D-A2B32A86164C}" type="sibTrans" cxnId="{F9E754CA-AA2A-459C-A09A-83EF21779F64}">
      <dgm:prSet/>
      <dgm:spPr/>
      <dgm:t>
        <a:bodyPr/>
        <a:lstStyle/>
        <a:p>
          <a:endParaRPr lang="en-US"/>
        </a:p>
      </dgm:t>
    </dgm:pt>
    <dgm:pt modelId="{5D609BC2-DB27-4BBD-8630-48AA4C67E6F3}">
      <dgm:prSet phldr="0"/>
      <dgm:spPr/>
      <dgm:t>
        <a:bodyPr/>
        <a:lstStyle/>
        <a:p>
          <a:pPr rtl="0"/>
          <a:r>
            <a:rPr lang="en-US" dirty="0">
              <a:latin typeface="Times New Roman"/>
              <a:cs typeface="Times New Roman"/>
            </a:rPr>
            <a:t>Grayscale Conversion </a:t>
          </a:r>
        </a:p>
      </dgm:t>
    </dgm:pt>
    <dgm:pt modelId="{56C88158-59BE-45BA-9593-151B008AD422}" type="parTrans" cxnId="{FD03CF1A-F57A-4282-A67B-F2AC1312B73D}">
      <dgm:prSet/>
      <dgm:spPr/>
      <dgm:t>
        <a:bodyPr/>
        <a:lstStyle/>
        <a:p>
          <a:endParaRPr lang="en-US"/>
        </a:p>
      </dgm:t>
    </dgm:pt>
    <dgm:pt modelId="{25FD258E-A97C-49D0-8D5C-8B853FA3AA34}" type="sibTrans" cxnId="{FD03CF1A-F57A-4282-A67B-F2AC1312B73D}">
      <dgm:prSet/>
      <dgm:spPr/>
      <dgm:t>
        <a:bodyPr/>
        <a:lstStyle/>
        <a:p>
          <a:endParaRPr lang="en-US"/>
        </a:p>
      </dgm:t>
    </dgm:pt>
    <dgm:pt modelId="{29B43432-3D89-4356-87D8-BCFE168C8720}">
      <dgm:prSet phldr="0"/>
      <dgm:spPr/>
      <dgm:t>
        <a:bodyPr/>
        <a:lstStyle/>
        <a:p>
          <a:pPr rtl="0"/>
          <a:r>
            <a:rPr lang="en-US">
              <a:latin typeface="Times New Roman"/>
              <a:cs typeface="Times New Roman"/>
            </a:rPr>
            <a:t>Magnitude Spectrum</a:t>
          </a:r>
        </a:p>
      </dgm:t>
    </dgm:pt>
    <dgm:pt modelId="{B80A304C-BEB8-4CC4-A862-794AAD3CEEF6}" type="parTrans" cxnId="{329227DA-C642-4A17-B817-F9B472628761}">
      <dgm:prSet/>
      <dgm:spPr/>
      <dgm:t>
        <a:bodyPr/>
        <a:lstStyle/>
        <a:p>
          <a:endParaRPr lang="en-US"/>
        </a:p>
      </dgm:t>
    </dgm:pt>
    <dgm:pt modelId="{CB0CE71A-088A-49A9-99CB-B5D366FAE88D}" type="sibTrans" cxnId="{329227DA-C642-4A17-B817-F9B472628761}">
      <dgm:prSet/>
      <dgm:spPr/>
      <dgm:t>
        <a:bodyPr/>
        <a:lstStyle/>
        <a:p>
          <a:endParaRPr lang="en-US"/>
        </a:p>
      </dgm:t>
    </dgm:pt>
    <dgm:pt modelId="{2C8648E4-26C4-4E39-8BA3-7B00EB25F138}" type="pres">
      <dgm:prSet presAssocID="{5B3503F2-3A44-4A2F-AF32-67DC8FD15D1F}" presName="Name0" presStyleCnt="0">
        <dgm:presLayoutVars>
          <dgm:dir/>
          <dgm:resizeHandles val="exact"/>
        </dgm:presLayoutVars>
      </dgm:prSet>
      <dgm:spPr/>
    </dgm:pt>
    <dgm:pt modelId="{FB81B871-5C5D-40F9-81C3-8E1EB7E24694}" type="pres">
      <dgm:prSet presAssocID="{FA44B33B-FDB5-4365-A9B3-F5056CA31A86}" presName="node" presStyleLbl="node1" presStyleIdx="0" presStyleCnt="4">
        <dgm:presLayoutVars>
          <dgm:bulletEnabled val="1"/>
        </dgm:presLayoutVars>
      </dgm:prSet>
      <dgm:spPr/>
    </dgm:pt>
    <dgm:pt modelId="{4FD73775-FCC5-438A-97F5-DBC4E70F8FFA}" type="pres">
      <dgm:prSet presAssocID="{EA41300C-C993-4D50-8C10-72F841A9E880}" presName="sibTrans" presStyleLbl="sibTrans2D1" presStyleIdx="0" presStyleCnt="3"/>
      <dgm:spPr/>
    </dgm:pt>
    <dgm:pt modelId="{FAC5A8E8-C881-47BF-8195-A6D3E036A9AE}" type="pres">
      <dgm:prSet presAssocID="{EA41300C-C993-4D50-8C10-72F841A9E880}" presName="connectorText" presStyleLbl="sibTrans2D1" presStyleIdx="0" presStyleCnt="3"/>
      <dgm:spPr/>
    </dgm:pt>
    <dgm:pt modelId="{2B03C8C9-99F0-460C-9397-1B0E49955FF9}" type="pres">
      <dgm:prSet presAssocID="{5D609BC2-DB27-4BBD-8630-48AA4C67E6F3}" presName="node" presStyleLbl="node1" presStyleIdx="1" presStyleCnt="4">
        <dgm:presLayoutVars>
          <dgm:bulletEnabled val="1"/>
        </dgm:presLayoutVars>
      </dgm:prSet>
      <dgm:spPr/>
    </dgm:pt>
    <dgm:pt modelId="{EB78536F-06F0-4D83-A117-ECB43322B68D}" type="pres">
      <dgm:prSet presAssocID="{25FD258E-A97C-49D0-8D5C-8B853FA3AA34}" presName="sibTrans" presStyleLbl="sibTrans2D1" presStyleIdx="1" presStyleCnt="3"/>
      <dgm:spPr/>
    </dgm:pt>
    <dgm:pt modelId="{4D22E575-970B-465C-99DA-0C6D5164BED3}" type="pres">
      <dgm:prSet presAssocID="{25FD258E-A97C-49D0-8D5C-8B853FA3AA34}" presName="connectorText" presStyleLbl="sibTrans2D1" presStyleIdx="1" presStyleCnt="3"/>
      <dgm:spPr/>
    </dgm:pt>
    <dgm:pt modelId="{623E031E-1C9F-4208-AE99-0B184708F134}" type="pres">
      <dgm:prSet presAssocID="{CBCD2DE7-F8ED-4216-8A32-953BFB142C7D}" presName="node" presStyleLbl="node1" presStyleIdx="2" presStyleCnt="4">
        <dgm:presLayoutVars>
          <dgm:bulletEnabled val="1"/>
        </dgm:presLayoutVars>
      </dgm:prSet>
      <dgm:spPr/>
    </dgm:pt>
    <dgm:pt modelId="{29A24A3A-D44D-4CB0-968D-E7085EADA44C}" type="pres">
      <dgm:prSet presAssocID="{8276ACEA-59C1-4E95-8A0D-A2B32A86164C}" presName="sibTrans" presStyleLbl="sibTrans2D1" presStyleIdx="2" presStyleCnt="3"/>
      <dgm:spPr/>
    </dgm:pt>
    <dgm:pt modelId="{7F862C7B-78E5-446C-9063-EFBC89B3B1D2}" type="pres">
      <dgm:prSet presAssocID="{8276ACEA-59C1-4E95-8A0D-A2B32A86164C}" presName="connectorText" presStyleLbl="sibTrans2D1" presStyleIdx="2" presStyleCnt="3"/>
      <dgm:spPr/>
    </dgm:pt>
    <dgm:pt modelId="{A2C8F932-A504-4601-AB08-53601063721C}" type="pres">
      <dgm:prSet presAssocID="{29B43432-3D89-4356-87D8-BCFE168C8720}" presName="node" presStyleLbl="node1" presStyleIdx="3" presStyleCnt="4">
        <dgm:presLayoutVars>
          <dgm:bulletEnabled val="1"/>
        </dgm:presLayoutVars>
      </dgm:prSet>
      <dgm:spPr/>
    </dgm:pt>
  </dgm:ptLst>
  <dgm:cxnLst>
    <dgm:cxn modelId="{510A8E0E-DE46-4C37-86C4-598C67DC6DE8}" type="presOf" srcId="{CBCD2DE7-F8ED-4216-8A32-953BFB142C7D}" destId="{623E031E-1C9F-4208-AE99-0B184708F134}" srcOrd="0" destOrd="0" presId="urn:microsoft.com/office/officeart/2005/8/layout/process1"/>
    <dgm:cxn modelId="{E60F9013-5809-47FD-8AD5-D984BDE77BFC}" type="presOf" srcId="{29B43432-3D89-4356-87D8-BCFE168C8720}" destId="{A2C8F932-A504-4601-AB08-53601063721C}" srcOrd="0" destOrd="0" presId="urn:microsoft.com/office/officeart/2005/8/layout/process1"/>
    <dgm:cxn modelId="{FD03CF1A-F57A-4282-A67B-F2AC1312B73D}" srcId="{5B3503F2-3A44-4A2F-AF32-67DC8FD15D1F}" destId="{5D609BC2-DB27-4BBD-8630-48AA4C67E6F3}" srcOrd="1" destOrd="0" parTransId="{56C88158-59BE-45BA-9593-151B008AD422}" sibTransId="{25FD258E-A97C-49D0-8D5C-8B853FA3AA34}"/>
    <dgm:cxn modelId="{CCB92F21-9663-4466-98E9-EDEA8DC97524}" type="presOf" srcId="{EA41300C-C993-4D50-8C10-72F841A9E880}" destId="{FAC5A8E8-C881-47BF-8195-A6D3E036A9AE}" srcOrd="1" destOrd="0" presId="urn:microsoft.com/office/officeart/2005/8/layout/process1"/>
    <dgm:cxn modelId="{57A3A329-A344-4A46-A306-603647282320}" type="presOf" srcId="{5D609BC2-DB27-4BBD-8630-48AA4C67E6F3}" destId="{2B03C8C9-99F0-460C-9397-1B0E49955FF9}" srcOrd="0" destOrd="0" presId="urn:microsoft.com/office/officeart/2005/8/layout/process1"/>
    <dgm:cxn modelId="{460ABD37-4CF8-4599-8AC3-E430EA60AC16}" type="presOf" srcId="{5B3503F2-3A44-4A2F-AF32-67DC8FD15D1F}" destId="{2C8648E4-26C4-4E39-8BA3-7B00EB25F138}" srcOrd="0" destOrd="0" presId="urn:microsoft.com/office/officeart/2005/8/layout/process1"/>
    <dgm:cxn modelId="{52E9D960-2B10-4B03-B9C2-F3EB32F5ED32}" type="presOf" srcId="{25FD258E-A97C-49D0-8D5C-8B853FA3AA34}" destId="{4D22E575-970B-465C-99DA-0C6D5164BED3}" srcOrd="1" destOrd="0" presId="urn:microsoft.com/office/officeart/2005/8/layout/process1"/>
    <dgm:cxn modelId="{8FECF053-A5F4-4987-86E2-D57F87AAE366}" type="presOf" srcId="{EA41300C-C993-4D50-8C10-72F841A9E880}" destId="{4FD73775-FCC5-438A-97F5-DBC4E70F8FFA}" srcOrd="0" destOrd="0" presId="urn:microsoft.com/office/officeart/2005/8/layout/process1"/>
    <dgm:cxn modelId="{8CE1D88C-FB3D-4E2F-B7C6-FEDB6CE54E54}" type="presOf" srcId="{25FD258E-A97C-49D0-8D5C-8B853FA3AA34}" destId="{EB78536F-06F0-4D83-A117-ECB43322B68D}" srcOrd="0" destOrd="0" presId="urn:microsoft.com/office/officeart/2005/8/layout/process1"/>
    <dgm:cxn modelId="{E811C8BF-E6D7-4F1D-880D-C2275AB78A8C}" type="presOf" srcId="{FA44B33B-FDB5-4365-A9B3-F5056CA31A86}" destId="{FB81B871-5C5D-40F9-81C3-8E1EB7E24694}" srcOrd="0" destOrd="0" presId="urn:microsoft.com/office/officeart/2005/8/layout/process1"/>
    <dgm:cxn modelId="{F9E754CA-AA2A-459C-A09A-83EF21779F64}" srcId="{5B3503F2-3A44-4A2F-AF32-67DC8FD15D1F}" destId="{CBCD2DE7-F8ED-4216-8A32-953BFB142C7D}" srcOrd="2" destOrd="0" parTransId="{022AB109-CA69-4123-A29E-B6B236951210}" sibTransId="{8276ACEA-59C1-4E95-8A0D-A2B32A86164C}"/>
    <dgm:cxn modelId="{13C6E9CE-FCAB-46B7-BCDA-1E36FC7A78FA}" srcId="{5B3503F2-3A44-4A2F-AF32-67DC8FD15D1F}" destId="{FA44B33B-FDB5-4365-A9B3-F5056CA31A86}" srcOrd="0" destOrd="0" parTransId="{08B219B8-F377-4C30-977C-830BE5492E29}" sibTransId="{EA41300C-C993-4D50-8C10-72F841A9E880}"/>
    <dgm:cxn modelId="{E34650D2-1998-435B-8CD1-5D8579CACC5C}" type="presOf" srcId="{8276ACEA-59C1-4E95-8A0D-A2B32A86164C}" destId="{29A24A3A-D44D-4CB0-968D-E7085EADA44C}" srcOrd="0" destOrd="0" presId="urn:microsoft.com/office/officeart/2005/8/layout/process1"/>
    <dgm:cxn modelId="{329227DA-C642-4A17-B817-F9B472628761}" srcId="{5B3503F2-3A44-4A2F-AF32-67DC8FD15D1F}" destId="{29B43432-3D89-4356-87D8-BCFE168C8720}" srcOrd="3" destOrd="0" parTransId="{B80A304C-BEB8-4CC4-A862-794AAD3CEEF6}" sibTransId="{CB0CE71A-088A-49A9-99CB-B5D366FAE88D}"/>
    <dgm:cxn modelId="{4A4B9CEB-FAB6-48E2-A6FD-BA254D11968B}" type="presOf" srcId="{8276ACEA-59C1-4E95-8A0D-A2B32A86164C}" destId="{7F862C7B-78E5-446C-9063-EFBC89B3B1D2}" srcOrd="1" destOrd="0" presId="urn:microsoft.com/office/officeart/2005/8/layout/process1"/>
    <dgm:cxn modelId="{FB512A6F-C957-4D6A-A284-1593ADEBBCE0}" type="presParOf" srcId="{2C8648E4-26C4-4E39-8BA3-7B00EB25F138}" destId="{FB81B871-5C5D-40F9-81C3-8E1EB7E24694}" srcOrd="0" destOrd="0" presId="urn:microsoft.com/office/officeart/2005/8/layout/process1"/>
    <dgm:cxn modelId="{5D7C7B81-2619-4DA9-9C58-D72D23B6EFDA}" type="presParOf" srcId="{2C8648E4-26C4-4E39-8BA3-7B00EB25F138}" destId="{4FD73775-FCC5-438A-97F5-DBC4E70F8FFA}" srcOrd="1" destOrd="0" presId="urn:microsoft.com/office/officeart/2005/8/layout/process1"/>
    <dgm:cxn modelId="{BB112FDD-D1E5-4CA2-B33F-2705B509A5BD}" type="presParOf" srcId="{4FD73775-FCC5-438A-97F5-DBC4E70F8FFA}" destId="{FAC5A8E8-C881-47BF-8195-A6D3E036A9AE}" srcOrd="0" destOrd="0" presId="urn:microsoft.com/office/officeart/2005/8/layout/process1"/>
    <dgm:cxn modelId="{BD05E98D-0847-4573-9F48-9C4A8E7904C5}" type="presParOf" srcId="{2C8648E4-26C4-4E39-8BA3-7B00EB25F138}" destId="{2B03C8C9-99F0-460C-9397-1B0E49955FF9}" srcOrd="2" destOrd="0" presId="urn:microsoft.com/office/officeart/2005/8/layout/process1"/>
    <dgm:cxn modelId="{7F45C652-0396-4B93-B145-7938A8F71776}" type="presParOf" srcId="{2C8648E4-26C4-4E39-8BA3-7B00EB25F138}" destId="{EB78536F-06F0-4D83-A117-ECB43322B68D}" srcOrd="3" destOrd="0" presId="urn:microsoft.com/office/officeart/2005/8/layout/process1"/>
    <dgm:cxn modelId="{8CB040BA-C9C4-4336-864D-81F3D017E5A8}" type="presParOf" srcId="{EB78536F-06F0-4D83-A117-ECB43322B68D}" destId="{4D22E575-970B-465C-99DA-0C6D5164BED3}" srcOrd="0" destOrd="0" presId="urn:microsoft.com/office/officeart/2005/8/layout/process1"/>
    <dgm:cxn modelId="{8CFB8AF5-83CF-4C9F-BDEB-3502DE0E17CE}" type="presParOf" srcId="{2C8648E4-26C4-4E39-8BA3-7B00EB25F138}" destId="{623E031E-1C9F-4208-AE99-0B184708F134}" srcOrd="4" destOrd="0" presId="urn:microsoft.com/office/officeart/2005/8/layout/process1"/>
    <dgm:cxn modelId="{5C687A50-309F-4F74-BF98-704B79FE0DB6}" type="presParOf" srcId="{2C8648E4-26C4-4E39-8BA3-7B00EB25F138}" destId="{29A24A3A-D44D-4CB0-968D-E7085EADA44C}" srcOrd="5" destOrd="0" presId="urn:microsoft.com/office/officeart/2005/8/layout/process1"/>
    <dgm:cxn modelId="{B3C87FAC-4EC7-4D34-999D-7D8548A6B9AD}" type="presParOf" srcId="{29A24A3A-D44D-4CB0-968D-E7085EADA44C}" destId="{7F862C7B-78E5-446C-9063-EFBC89B3B1D2}" srcOrd="0" destOrd="0" presId="urn:microsoft.com/office/officeart/2005/8/layout/process1"/>
    <dgm:cxn modelId="{17BD98FA-EF45-4625-B24F-78BE1FF2E202}" type="presParOf" srcId="{2C8648E4-26C4-4E39-8BA3-7B00EB25F138}" destId="{A2C8F932-A504-4601-AB08-53601063721C}"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3503F2-3A44-4A2F-AF32-67DC8FD15D1F}" type="doc">
      <dgm:prSet loTypeId="urn:microsoft.com/office/officeart/2005/8/layout/process1" loCatId="process" qsTypeId="urn:microsoft.com/office/officeart/2005/8/quickstyle/simple1" qsCatId="simple" csTypeId="urn:microsoft.com/office/officeart/2005/8/colors/accent0_1" csCatId="mainScheme" phldr="1"/>
      <dgm:spPr/>
    </dgm:pt>
    <dgm:pt modelId="{FA44B33B-FDB5-4365-A9B3-F5056CA31A86}">
      <dgm:prSet phldrT="[Text]" phldr="0"/>
      <dgm:spPr/>
      <dgm:t>
        <a:bodyPr/>
        <a:lstStyle/>
        <a:p>
          <a:r>
            <a:rPr lang="en-US">
              <a:solidFill>
                <a:srgbClr val="000000"/>
              </a:solidFill>
              <a:latin typeface="Times New Roman"/>
              <a:ea typeface="Calibri"/>
              <a:cs typeface="Calibri"/>
            </a:rPr>
            <a:t>Feature Detection </a:t>
          </a:r>
          <a:endParaRPr lang="en-US">
            <a:latin typeface="Times New Roman"/>
            <a:cs typeface="Times New Roman"/>
          </a:endParaRPr>
        </a:p>
      </dgm:t>
    </dgm:pt>
    <dgm:pt modelId="{08B219B8-F377-4C30-977C-830BE5492E29}" type="parTrans" cxnId="{13C6E9CE-FCAB-46B7-BCDA-1E36FC7A78FA}">
      <dgm:prSet/>
      <dgm:spPr/>
      <dgm:t>
        <a:bodyPr/>
        <a:lstStyle/>
        <a:p>
          <a:endParaRPr lang="en-US"/>
        </a:p>
      </dgm:t>
    </dgm:pt>
    <dgm:pt modelId="{EA41300C-C993-4D50-8C10-72F841A9E880}" type="sibTrans" cxnId="{13C6E9CE-FCAB-46B7-BCDA-1E36FC7A78FA}">
      <dgm:prSet/>
      <dgm:spPr/>
      <dgm:t>
        <a:bodyPr/>
        <a:lstStyle/>
        <a:p>
          <a:endParaRPr lang="en-US"/>
        </a:p>
      </dgm:t>
    </dgm:pt>
    <dgm:pt modelId="{12AE7F52-1B63-446A-8592-D08FF3921D2A}">
      <dgm:prSet phldr="0"/>
      <dgm:spPr/>
      <dgm:t>
        <a:bodyPr/>
        <a:lstStyle/>
        <a:p>
          <a:pPr rtl="0"/>
          <a:r>
            <a:rPr lang="en-US">
              <a:solidFill>
                <a:srgbClr val="000000"/>
              </a:solidFill>
              <a:latin typeface="Times New Roman"/>
              <a:ea typeface="Calibri"/>
              <a:cs typeface="Calibri"/>
            </a:rPr>
            <a:t>High-Pass Filtering</a:t>
          </a:r>
          <a:endParaRPr lang="en-US">
            <a:latin typeface="Times New Roman"/>
            <a:ea typeface="Calibri"/>
            <a:cs typeface="Calibri"/>
          </a:endParaRPr>
        </a:p>
      </dgm:t>
    </dgm:pt>
    <dgm:pt modelId="{9E9A6A72-E3CD-4414-8FEC-BDDAFC74DBDD}" type="parTrans" cxnId="{E195152C-7C98-4BC2-B383-88BB18C71E87}">
      <dgm:prSet/>
      <dgm:spPr/>
    </dgm:pt>
    <dgm:pt modelId="{50A18614-9781-45C5-856D-E434BC6B93F7}" type="sibTrans" cxnId="{E195152C-7C98-4BC2-B383-88BB18C71E87}">
      <dgm:prSet/>
      <dgm:spPr/>
      <dgm:t>
        <a:bodyPr/>
        <a:lstStyle/>
        <a:p>
          <a:endParaRPr lang="en-US"/>
        </a:p>
      </dgm:t>
    </dgm:pt>
    <dgm:pt modelId="{FBDC74EF-0B9F-4F45-9A27-AA42068A6DE6}">
      <dgm:prSet phldr="0"/>
      <dgm:spPr/>
      <dgm:t>
        <a:bodyPr/>
        <a:lstStyle/>
        <a:p>
          <a:pPr rtl="0"/>
          <a:r>
            <a:rPr lang="en-US">
              <a:solidFill>
                <a:srgbClr val="000000"/>
              </a:solidFill>
              <a:latin typeface="Times New Roman"/>
              <a:ea typeface="Calibri"/>
              <a:cs typeface="Calibri"/>
            </a:rPr>
            <a:t>Inverse Fourier Transform</a:t>
          </a:r>
          <a:endParaRPr lang="en-US">
            <a:latin typeface="Times New Roman"/>
            <a:ea typeface="Calibri"/>
            <a:cs typeface="Calibri"/>
          </a:endParaRPr>
        </a:p>
      </dgm:t>
    </dgm:pt>
    <dgm:pt modelId="{B770C59B-B793-407B-BAE0-0DA3CF6EE6F1}" type="parTrans" cxnId="{25FA5A03-3A96-428E-A8D8-21149D188EF9}">
      <dgm:prSet/>
      <dgm:spPr/>
    </dgm:pt>
    <dgm:pt modelId="{799193F3-38C4-4E7D-9AD8-694C57753995}" type="sibTrans" cxnId="{25FA5A03-3A96-428E-A8D8-21149D188EF9}">
      <dgm:prSet/>
      <dgm:spPr/>
      <dgm:t>
        <a:bodyPr/>
        <a:lstStyle/>
        <a:p>
          <a:endParaRPr lang="en-US"/>
        </a:p>
      </dgm:t>
    </dgm:pt>
    <dgm:pt modelId="{80807D07-C372-45AF-AB2A-5A0F4C2C32A4}" type="pres">
      <dgm:prSet presAssocID="{5B3503F2-3A44-4A2F-AF32-67DC8FD15D1F}" presName="Name0" presStyleCnt="0">
        <dgm:presLayoutVars>
          <dgm:dir val="rev"/>
          <dgm:resizeHandles val="exact"/>
        </dgm:presLayoutVars>
      </dgm:prSet>
      <dgm:spPr/>
    </dgm:pt>
    <dgm:pt modelId="{837EA141-30C4-4C41-B11B-78F8CD9DA9FF}" type="pres">
      <dgm:prSet presAssocID="{12AE7F52-1B63-446A-8592-D08FF3921D2A}" presName="node" presStyleLbl="node1" presStyleIdx="0" presStyleCnt="3">
        <dgm:presLayoutVars>
          <dgm:bulletEnabled val="1"/>
        </dgm:presLayoutVars>
      </dgm:prSet>
      <dgm:spPr/>
    </dgm:pt>
    <dgm:pt modelId="{0A2CC4DC-9152-4652-8F99-D652E733E781}" type="pres">
      <dgm:prSet presAssocID="{50A18614-9781-45C5-856D-E434BC6B93F7}" presName="sibTrans" presStyleLbl="sibTrans2D1" presStyleIdx="0" presStyleCnt="2"/>
      <dgm:spPr/>
    </dgm:pt>
    <dgm:pt modelId="{3D659281-2331-45DD-8D54-A2E2DC900A7F}" type="pres">
      <dgm:prSet presAssocID="{50A18614-9781-45C5-856D-E434BC6B93F7}" presName="connectorText" presStyleLbl="sibTrans2D1" presStyleIdx="0" presStyleCnt="2"/>
      <dgm:spPr/>
    </dgm:pt>
    <dgm:pt modelId="{AB6AA3B8-C813-4CD8-9B07-4DFD54BEE044}" type="pres">
      <dgm:prSet presAssocID="{FBDC74EF-0B9F-4F45-9A27-AA42068A6DE6}" presName="node" presStyleLbl="node1" presStyleIdx="1" presStyleCnt="3">
        <dgm:presLayoutVars>
          <dgm:bulletEnabled val="1"/>
        </dgm:presLayoutVars>
      </dgm:prSet>
      <dgm:spPr/>
    </dgm:pt>
    <dgm:pt modelId="{E5D3BB4D-1957-4704-B0B1-FAA6B08755E1}" type="pres">
      <dgm:prSet presAssocID="{799193F3-38C4-4E7D-9AD8-694C57753995}" presName="sibTrans" presStyleLbl="sibTrans2D1" presStyleIdx="1" presStyleCnt="2"/>
      <dgm:spPr/>
    </dgm:pt>
    <dgm:pt modelId="{B8CB42A2-D064-4B73-9A11-494BD41D0D8D}" type="pres">
      <dgm:prSet presAssocID="{799193F3-38C4-4E7D-9AD8-694C57753995}" presName="connectorText" presStyleLbl="sibTrans2D1" presStyleIdx="1" presStyleCnt="2"/>
      <dgm:spPr/>
    </dgm:pt>
    <dgm:pt modelId="{047B3E82-0CA1-4FCE-B130-863A5EC45246}" type="pres">
      <dgm:prSet presAssocID="{FA44B33B-FDB5-4365-A9B3-F5056CA31A86}" presName="node" presStyleLbl="node1" presStyleIdx="2" presStyleCnt="3">
        <dgm:presLayoutVars>
          <dgm:bulletEnabled val="1"/>
        </dgm:presLayoutVars>
      </dgm:prSet>
      <dgm:spPr/>
    </dgm:pt>
  </dgm:ptLst>
  <dgm:cxnLst>
    <dgm:cxn modelId="{25FA5A03-3A96-428E-A8D8-21149D188EF9}" srcId="{5B3503F2-3A44-4A2F-AF32-67DC8FD15D1F}" destId="{FBDC74EF-0B9F-4F45-9A27-AA42068A6DE6}" srcOrd="1" destOrd="0" parTransId="{B770C59B-B793-407B-BAE0-0DA3CF6EE6F1}" sibTransId="{799193F3-38C4-4E7D-9AD8-694C57753995}"/>
    <dgm:cxn modelId="{C9072717-DC85-45EE-8171-A150BEE03E3B}" type="presOf" srcId="{FBDC74EF-0B9F-4F45-9A27-AA42068A6DE6}" destId="{AB6AA3B8-C813-4CD8-9B07-4DFD54BEE044}" srcOrd="0" destOrd="0" presId="urn:microsoft.com/office/officeart/2005/8/layout/process1"/>
    <dgm:cxn modelId="{E195152C-7C98-4BC2-B383-88BB18C71E87}" srcId="{5B3503F2-3A44-4A2F-AF32-67DC8FD15D1F}" destId="{12AE7F52-1B63-446A-8592-D08FF3921D2A}" srcOrd="0" destOrd="0" parTransId="{9E9A6A72-E3CD-4414-8FEC-BDDAFC74DBDD}" sibTransId="{50A18614-9781-45C5-856D-E434BC6B93F7}"/>
    <dgm:cxn modelId="{E2952D3A-92AC-4C0F-95E8-645E9C17D756}" type="presOf" srcId="{5B3503F2-3A44-4A2F-AF32-67DC8FD15D1F}" destId="{80807D07-C372-45AF-AB2A-5A0F4C2C32A4}" srcOrd="0" destOrd="0" presId="urn:microsoft.com/office/officeart/2005/8/layout/process1"/>
    <dgm:cxn modelId="{5511A75B-FE49-4076-9E01-5D28FF7B7974}" type="presOf" srcId="{799193F3-38C4-4E7D-9AD8-694C57753995}" destId="{E5D3BB4D-1957-4704-B0B1-FAA6B08755E1}" srcOrd="0" destOrd="0" presId="urn:microsoft.com/office/officeart/2005/8/layout/process1"/>
    <dgm:cxn modelId="{42350243-A2E8-4AEB-94EF-34A1D618714E}" type="presOf" srcId="{799193F3-38C4-4E7D-9AD8-694C57753995}" destId="{B8CB42A2-D064-4B73-9A11-494BD41D0D8D}" srcOrd="1" destOrd="0" presId="urn:microsoft.com/office/officeart/2005/8/layout/process1"/>
    <dgm:cxn modelId="{CE146355-3CEF-41B1-8AD5-60FEF5E64D21}" type="presOf" srcId="{FA44B33B-FDB5-4365-A9B3-F5056CA31A86}" destId="{047B3E82-0CA1-4FCE-B130-863A5EC45246}" srcOrd="0" destOrd="0" presId="urn:microsoft.com/office/officeart/2005/8/layout/process1"/>
    <dgm:cxn modelId="{1146C4B0-08A9-4531-B015-327CC6922EEB}" type="presOf" srcId="{50A18614-9781-45C5-856D-E434BC6B93F7}" destId="{0A2CC4DC-9152-4652-8F99-D652E733E781}" srcOrd="0" destOrd="0" presId="urn:microsoft.com/office/officeart/2005/8/layout/process1"/>
    <dgm:cxn modelId="{13C6E9CE-FCAB-46B7-BCDA-1E36FC7A78FA}" srcId="{5B3503F2-3A44-4A2F-AF32-67DC8FD15D1F}" destId="{FA44B33B-FDB5-4365-A9B3-F5056CA31A86}" srcOrd="2" destOrd="0" parTransId="{08B219B8-F377-4C30-977C-830BE5492E29}" sibTransId="{EA41300C-C993-4D50-8C10-72F841A9E880}"/>
    <dgm:cxn modelId="{330455DF-6589-4DE4-B63E-4B7D078AFBF9}" type="presOf" srcId="{12AE7F52-1B63-446A-8592-D08FF3921D2A}" destId="{837EA141-30C4-4C41-B11B-78F8CD9DA9FF}" srcOrd="0" destOrd="0" presId="urn:microsoft.com/office/officeart/2005/8/layout/process1"/>
    <dgm:cxn modelId="{EBA626EB-4499-4BD2-AC0C-5DD6839FF7CE}" type="presOf" srcId="{50A18614-9781-45C5-856D-E434BC6B93F7}" destId="{3D659281-2331-45DD-8D54-A2E2DC900A7F}" srcOrd="1" destOrd="0" presId="urn:microsoft.com/office/officeart/2005/8/layout/process1"/>
    <dgm:cxn modelId="{CF84AEFE-5A11-4E9F-9839-C3FD3C663D13}" type="presParOf" srcId="{80807D07-C372-45AF-AB2A-5A0F4C2C32A4}" destId="{837EA141-30C4-4C41-B11B-78F8CD9DA9FF}" srcOrd="0" destOrd="0" presId="urn:microsoft.com/office/officeart/2005/8/layout/process1"/>
    <dgm:cxn modelId="{B965C7BF-C75E-4B1F-8601-622385BD7DAE}" type="presParOf" srcId="{80807D07-C372-45AF-AB2A-5A0F4C2C32A4}" destId="{0A2CC4DC-9152-4652-8F99-D652E733E781}" srcOrd="1" destOrd="0" presId="urn:microsoft.com/office/officeart/2005/8/layout/process1"/>
    <dgm:cxn modelId="{71CB3703-9412-481A-A79E-553C56872908}" type="presParOf" srcId="{0A2CC4DC-9152-4652-8F99-D652E733E781}" destId="{3D659281-2331-45DD-8D54-A2E2DC900A7F}" srcOrd="0" destOrd="0" presId="urn:microsoft.com/office/officeart/2005/8/layout/process1"/>
    <dgm:cxn modelId="{3B67422A-AEB1-4B19-93D9-B79FDD9CCCA1}" type="presParOf" srcId="{80807D07-C372-45AF-AB2A-5A0F4C2C32A4}" destId="{AB6AA3B8-C813-4CD8-9B07-4DFD54BEE044}" srcOrd="2" destOrd="0" presId="urn:microsoft.com/office/officeart/2005/8/layout/process1"/>
    <dgm:cxn modelId="{53958A08-FDBE-4F28-8E38-2407BFC0A5C7}" type="presParOf" srcId="{80807D07-C372-45AF-AB2A-5A0F4C2C32A4}" destId="{E5D3BB4D-1957-4704-B0B1-FAA6B08755E1}" srcOrd="3" destOrd="0" presId="urn:microsoft.com/office/officeart/2005/8/layout/process1"/>
    <dgm:cxn modelId="{55CB0D4B-B117-448C-A391-D33916E03B86}" type="presParOf" srcId="{E5D3BB4D-1957-4704-B0B1-FAA6B08755E1}" destId="{B8CB42A2-D064-4B73-9A11-494BD41D0D8D}" srcOrd="0" destOrd="0" presId="urn:microsoft.com/office/officeart/2005/8/layout/process1"/>
    <dgm:cxn modelId="{C82EFD52-7C81-4230-BFE0-E8D19E21F53B}" type="presParOf" srcId="{80807D07-C372-45AF-AB2A-5A0F4C2C32A4}" destId="{047B3E82-0CA1-4FCE-B130-863A5EC45246}"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871-5C5D-40F9-81C3-8E1EB7E24694}">
      <dsp:nvSpPr>
        <dsp:cNvPr id="0" name=""/>
        <dsp:cNvSpPr/>
      </dsp:nvSpPr>
      <dsp:spPr>
        <a:xfrm>
          <a:off x="4968" y="26106"/>
          <a:ext cx="2172368" cy="130342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a:cs typeface="Times New Roman"/>
            </a:rPr>
            <a:t>Image</a:t>
          </a:r>
        </a:p>
      </dsp:txBody>
      <dsp:txXfrm>
        <a:off x="43144" y="64282"/>
        <a:ext cx="2096016" cy="1227068"/>
      </dsp:txXfrm>
    </dsp:sp>
    <dsp:sp modelId="{4FD73775-FCC5-438A-97F5-DBC4E70F8FFA}">
      <dsp:nvSpPr>
        <dsp:cNvPr id="0" name=""/>
        <dsp:cNvSpPr/>
      </dsp:nvSpPr>
      <dsp:spPr>
        <a:xfrm>
          <a:off x="2394573" y="408442"/>
          <a:ext cx="460542" cy="5387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394573" y="516191"/>
        <a:ext cx="322379" cy="323249"/>
      </dsp:txXfrm>
    </dsp:sp>
    <dsp:sp modelId="{2B03C8C9-99F0-460C-9397-1B0E49955FF9}">
      <dsp:nvSpPr>
        <dsp:cNvPr id="0" name=""/>
        <dsp:cNvSpPr/>
      </dsp:nvSpPr>
      <dsp:spPr>
        <a:xfrm>
          <a:off x="3046284" y="26106"/>
          <a:ext cx="2172368" cy="130342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Times New Roman"/>
              <a:cs typeface="Times New Roman"/>
            </a:rPr>
            <a:t>Grayscale Conversion </a:t>
          </a:r>
        </a:p>
      </dsp:txBody>
      <dsp:txXfrm>
        <a:off x="3084460" y="64282"/>
        <a:ext cx="2096016" cy="1227068"/>
      </dsp:txXfrm>
    </dsp:sp>
    <dsp:sp modelId="{EB78536F-06F0-4D83-A117-ECB43322B68D}">
      <dsp:nvSpPr>
        <dsp:cNvPr id="0" name=""/>
        <dsp:cNvSpPr/>
      </dsp:nvSpPr>
      <dsp:spPr>
        <a:xfrm>
          <a:off x="5435889" y="408442"/>
          <a:ext cx="460542" cy="5387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435889" y="516191"/>
        <a:ext cx="322379" cy="323249"/>
      </dsp:txXfrm>
    </dsp:sp>
    <dsp:sp modelId="{623E031E-1C9F-4208-AE99-0B184708F134}">
      <dsp:nvSpPr>
        <dsp:cNvPr id="0" name=""/>
        <dsp:cNvSpPr/>
      </dsp:nvSpPr>
      <dsp:spPr>
        <a:xfrm>
          <a:off x="6087599" y="26106"/>
          <a:ext cx="2172368" cy="130342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Times New Roman"/>
              <a:cs typeface="Times New Roman"/>
            </a:rPr>
            <a:t>Fourier Transform</a:t>
          </a:r>
        </a:p>
      </dsp:txBody>
      <dsp:txXfrm>
        <a:off x="6125775" y="64282"/>
        <a:ext cx="2096016" cy="1227068"/>
      </dsp:txXfrm>
    </dsp:sp>
    <dsp:sp modelId="{29A24A3A-D44D-4CB0-968D-E7085EADA44C}">
      <dsp:nvSpPr>
        <dsp:cNvPr id="0" name=""/>
        <dsp:cNvSpPr/>
      </dsp:nvSpPr>
      <dsp:spPr>
        <a:xfrm>
          <a:off x="8477204" y="408442"/>
          <a:ext cx="460542" cy="53874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477204" y="516191"/>
        <a:ext cx="322379" cy="323249"/>
      </dsp:txXfrm>
    </dsp:sp>
    <dsp:sp modelId="{A2C8F932-A504-4601-AB08-53601063721C}">
      <dsp:nvSpPr>
        <dsp:cNvPr id="0" name=""/>
        <dsp:cNvSpPr/>
      </dsp:nvSpPr>
      <dsp:spPr>
        <a:xfrm>
          <a:off x="9128915" y="26106"/>
          <a:ext cx="2172368" cy="130342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a:latin typeface="Times New Roman"/>
              <a:cs typeface="Times New Roman"/>
            </a:rPr>
            <a:t>Magnitude Spectrum</a:t>
          </a:r>
        </a:p>
      </dsp:txBody>
      <dsp:txXfrm>
        <a:off x="9167091" y="64282"/>
        <a:ext cx="2096016" cy="1227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EA141-30C4-4C41-B11B-78F8CD9DA9FF}">
      <dsp:nvSpPr>
        <dsp:cNvPr id="0" name=""/>
        <dsp:cNvSpPr/>
      </dsp:nvSpPr>
      <dsp:spPr>
        <a:xfrm>
          <a:off x="6254488" y="213841"/>
          <a:ext cx="2231079" cy="13386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solidFill>
                <a:srgbClr val="000000"/>
              </a:solidFill>
              <a:latin typeface="Times New Roman"/>
              <a:ea typeface="Calibri"/>
              <a:cs typeface="Calibri"/>
            </a:rPr>
            <a:t>High-Pass Filtering</a:t>
          </a:r>
          <a:endParaRPr lang="en-US" sz="2100" kern="1200">
            <a:latin typeface="Times New Roman"/>
            <a:ea typeface="Calibri"/>
            <a:cs typeface="Calibri"/>
          </a:endParaRPr>
        </a:p>
      </dsp:txBody>
      <dsp:txXfrm>
        <a:off x="6293696" y="253049"/>
        <a:ext cx="2152663" cy="1260231"/>
      </dsp:txXfrm>
    </dsp:sp>
    <dsp:sp modelId="{0A2CC4DC-9152-4652-8F99-D652E733E781}">
      <dsp:nvSpPr>
        <dsp:cNvPr id="0" name=""/>
        <dsp:cNvSpPr/>
      </dsp:nvSpPr>
      <dsp:spPr>
        <a:xfrm rot="10800000">
          <a:off x="5558391" y="606511"/>
          <a:ext cx="472988" cy="5533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5700287" y="717172"/>
        <a:ext cx="331092" cy="331985"/>
      </dsp:txXfrm>
    </dsp:sp>
    <dsp:sp modelId="{AB6AA3B8-C813-4CD8-9B07-4DFD54BEE044}">
      <dsp:nvSpPr>
        <dsp:cNvPr id="0" name=""/>
        <dsp:cNvSpPr/>
      </dsp:nvSpPr>
      <dsp:spPr>
        <a:xfrm>
          <a:off x="3130976" y="213841"/>
          <a:ext cx="2231079" cy="13386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a:solidFill>
                <a:srgbClr val="000000"/>
              </a:solidFill>
              <a:latin typeface="Times New Roman"/>
              <a:ea typeface="Calibri"/>
              <a:cs typeface="Calibri"/>
            </a:rPr>
            <a:t>Inverse Fourier Transform</a:t>
          </a:r>
          <a:endParaRPr lang="en-US" sz="2100" kern="1200">
            <a:latin typeface="Times New Roman"/>
            <a:ea typeface="Calibri"/>
            <a:cs typeface="Calibri"/>
          </a:endParaRPr>
        </a:p>
      </dsp:txBody>
      <dsp:txXfrm>
        <a:off x="3170184" y="253049"/>
        <a:ext cx="2152663" cy="1260231"/>
      </dsp:txXfrm>
    </dsp:sp>
    <dsp:sp modelId="{E5D3BB4D-1957-4704-B0B1-FAA6B08755E1}">
      <dsp:nvSpPr>
        <dsp:cNvPr id="0" name=""/>
        <dsp:cNvSpPr/>
      </dsp:nvSpPr>
      <dsp:spPr>
        <a:xfrm rot="10800000">
          <a:off x="2434879" y="606511"/>
          <a:ext cx="472988" cy="553307"/>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2576775" y="717172"/>
        <a:ext cx="331092" cy="331985"/>
      </dsp:txXfrm>
    </dsp:sp>
    <dsp:sp modelId="{047B3E82-0CA1-4FCE-B130-863A5EC45246}">
      <dsp:nvSpPr>
        <dsp:cNvPr id="0" name=""/>
        <dsp:cNvSpPr/>
      </dsp:nvSpPr>
      <dsp:spPr>
        <a:xfrm>
          <a:off x="7464" y="213841"/>
          <a:ext cx="2231079" cy="133864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solidFill>
                <a:srgbClr val="000000"/>
              </a:solidFill>
              <a:latin typeface="Times New Roman"/>
              <a:ea typeface="Calibri"/>
              <a:cs typeface="Calibri"/>
            </a:rPr>
            <a:t>Feature Detection </a:t>
          </a:r>
          <a:endParaRPr lang="en-US" sz="2100" kern="1200">
            <a:latin typeface="Times New Roman"/>
            <a:cs typeface="Times New Roman"/>
          </a:endParaRPr>
        </a:p>
      </dsp:txBody>
      <dsp:txXfrm>
        <a:off x="46672" y="253049"/>
        <a:ext cx="2152663" cy="126023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4E3F-900C-F3A0-3C1E-638A44D724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F4D22A-0F9D-1A61-654B-F82E2D280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BB9FCA-243F-ACB0-4AE2-DFF8144ECCD7}"/>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AA243909-3DD3-5521-F88C-7A12E8CEE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DF94A-2520-025C-7A89-CB54BD64F3F0}"/>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4221776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27C96-2DFE-F9B5-AAED-628ED71732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C6D2B-0986-4D0F-A39B-54B315AE57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40016-4416-E74C-708E-51FFDA77602C}"/>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2A09F82E-DEDB-923C-13D9-0239F7F53E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C3F6D7-E785-A23C-68F5-33BE8A1B45E5}"/>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1337374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83CEC7-2776-ADDC-F957-E398882DCC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39A15B-485D-6AD1-9D4A-C309956D8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485B44-3EFE-005C-D7F2-B249FF0A98DB}"/>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213856FD-A534-04A1-B110-BBB62757CC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7BD64C-2B00-D70C-1B46-3CC365893A47}"/>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4062920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809-63A7-5FE7-E1E3-F0FD023928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2C09EC-F344-A541-27CA-4F6EE2DB80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8BBE3B-DEF1-EC63-076F-09DFEC791D1C}"/>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1A69E8D4-FFD8-E6AB-3B04-2DE7A25EC8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07804-B5AD-B1F9-6B7F-B42F9C884D6F}"/>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152960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AE612-4174-F767-EBE2-94D1FAB42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C21482-0D61-3021-B7CA-AE73C64C47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279C3-F435-6865-05CD-ADA2301DC6EE}"/>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6A9A9CDD-0F7F-E732-11DD-DE623EB6E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A528B-051C-1BE0-0B67-37FC2C8D9FE6}"/>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390660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6293-2E34-3200-1C1B-170E5F3423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FE4DB9-FBDA-7585-E562-D24241892F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8F5046-94CF-1325-DF9C-AB03F47E50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17E4D8-E2B7-B763-8E6C-21F51B56BE91}"/>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6" name="Footer Placeholder 5">
            <a:extLst>
              <a:ext uri="{FF2B5EF4-FFF2-40B4-BE49-F238E27FC236}">
                <a16:creationId xmlns:a16="http://schemas.microsoft.com/office/drawing/2014/main" id="{CDCD8018-7E09-FD7B-28FA-8254CD908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61D390-C570-26F2-416A-F9F34C3EE2C7}"/>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1857742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9D63-D15F-44CC-84C4-7049CEC000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1FC966-16E8-F1DD-4A33-32BB273FEA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AFD7DE-3E23-51B8-EE51-7798750638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4953EA-B974-E869-D9C7-5009A0122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5B0BEA-F2DA-4DD1-74CD-4A8B9885F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D26A2C-2738-D63A-8CE9-267CE254EC72}"/>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8" name="Footer Placeholder 7">
            <a:extLst>
              <a:ext uri="{FF2B5EF4-FFF2-40B4-BE49-F238E27FC236}">
                <a16:creationId xmlns:a16="http://schemas.microsoft.com/office/drawing/2014/main" id="{CE94884A-3AE9-FE4F-B6BC-97B2EA9B4D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C6CD66-C37A-F98A-6BA6-9DCD23CBD7CD}"/>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34040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61FE2-4759-AADA-BC3F-D06F9132C3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33E32A-B305-F332-6DF7-7E53F69D5D60}"/>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4" name="Footer Placeholder 3">
            <a:extLst>
              <a:ext uri="{FF2B5EF4-FFF2-40B4-BE49-F238E27FC236}">
                <a16:creationId xmlns:a16="http://schemas.microsoft.com/office/drawing/2014/main" id="{7DA798CB-A432-CC58-140F-6E25A7F3B74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E96364-ECF6-8C1D-A8DC-53665904F7C1}"/>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1883733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4A039-5FC3-BDF9-5D05-F821413445D7}"/>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3" name="Footer Placeholder 2">
            <a:extLst>
              <a:ext uri="{FF2B5EF4-FFF2-40B4-BE49-F238E27FC236}">
                <a16:creationId xmlns:a16="http://schemas.microsoft.com/office/drawing/2014/main" id="{3BBA3D26-789E-DF92-8CFE-119AE36B9C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7C8DC7-49F9-6099-0CAC-DEE2D3DBD17F}"/>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205469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991E-A1DE-458C-0AD5-1901FF89C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801E8B-2866-83AB-D11A-C99CF1ABF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0E9111-AAB3-3070-FB26-C9EDEF02D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BE594-0ED7-CE04-0AD6-6503A077A6FB}"/>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6" name="Footer Placeholder 5">
            <a:extLst>
              <a:ext uri="{FF2B5EF4-FFF2-40B4-BE49-F238E27FC236}">
                <a16:creationId xmlns:a16="http://schemas.microsoft.com/office/drawing/2014/main" id="{974E66DA-D3B8-E8A3-AEF8-9F935DFD7F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7F93B6-396E-BDFA-20DB-314303F17D5B}"/>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335215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4641-4D60-E8B7-CA6E-27013EFE7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19A1B3-69AD-2CD3-89FC-24D982077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A288A-A07E-BA8F-26F4-FCC2ED7A0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3BAA5-5512-BE57-F11F-A81D02E7F653}"/>
              </a:ext>
            </a:extLst>
          </p:cNvPr>
          <p:cNvSpPr>
            <a:spLocks noGrp="1"/>
          </p:cNvSpPr>
          <p:nvPr>
            <p:ph type="dt" sz="half" idx="10"/>
          </p:nvPr>
        </p:nvSpPr>
        <p:spPr/>
        <p:txBody>
          <a:bodyPr/>
          <a:lstStyle/>
          <a:p>
            <a:fld id="{517257B5-ED87-4B4E-BAA9-29EA6C19DECF}" type="datetimeFigureOut">
              <a:rPr lang="en-IN" smtClean="0"/>
              <a:t>06-06-2024</a:t>
            </a:fld>
            <a:endParaRPr lang="en-IN"/>
          </a:p>
        </p:txBody>
      </p:sp>
      <p:sp>
        <p:nvSpPr>
          <p:cNvPr id="6" name="Footer Placeholder 5">
            <a:extLst>
              <a:ext uri="{FF2B5EF4-FFF2-40B4-BE49-F238E27FC236}">
                <a16:creationId xmlns:a16="http://schemas.microsoft.com/office/drawing/2014/main" id="{63688962-90A7-9BF6-506E-D38C85D7CE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C8D4BC-E7A2-5CC1-0BB9-E630362EE39A}"/>
              </a:ext>
            </a:extLst>
          </p:cNvPr>
          <p:cNvSpPr>
            <a:spLocks noGrp="1"/>
          </p:cNvSpPr>
          <p:nvPr>
            <p:ph type="sldNum" sz="quarter" idx="12"/>
          </p:nvPr>
        </p:nvSpPr>
        <p:spPr/>
        <p:txBody>
          <a:bodyPr/>
          <a:lstStyle/>
          <a:p>
            <a:fld id="{AF03331D-A4E6-4FD6-B10D-43149085247A}" type="slidenum">
              <a:rPr lang="en-IN" smtClean="0"/>
              <a:t>‹#›</a:t>
            </a:fld>
            <a:endParaRPr lang="en-IN"/>
          </a:p>
        </p:txBody>
      </p:sp>
    </p:spTree>
    <p:extLst>
      <p:ext uri="{BB962C8B-B14F-4D97-AF65-F5344CB8AC3E}">
        <p14:creationId xmlns:p14="http://schemas.microsoft.com/office/powerpoint/2010/main" val="271931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5FF6C9-C2C0-7050-CC0B-1D6E98939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73758B-2EFE-BCD8-F902-C5764E54F8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4A8F6-ADCD-4D02-4805-2FE371D23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7257B5-ED87-4B4E-BAA9-29EA6C19DECF}" type="datetimeFigureOut">
              <a:rPr lang="en-IN" smtClean="0"/>
              <a:t>06-06-2024</a:t>
            </a:fld>
            <a:endParaRPr lang="en-IN"/>
          </a:p>
        </p:txBody>
      </p:sp>
      <p:sp>
        <p:nvSpPr>
          <p:cNvPr id="5" name="Footer Placeholder 4">
            <a:extLst>
              <a:ext uri="{FF2B5EF4-FFF2-40B4-BE49-F238E27FC236}">
                <a16:creationId xmlns:a16="http://schemas.microsoft.com/office/drawing/2014/main" id="{1345EA57-20D2-6AE0-D8E8-C4ED25761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9DA53C-BBA5-E8C6-789F-FB365A330B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03331D-A4E6-4FD6-B10D-43149085247A}" type="slidenum">
              <a:rPr lang="en-IN" smtClean="0"/>
              <a:t>‹#›</a:t>
            </a:fld>
            <a:endParaRPr lang="en-IN"/>
          </a:p>
        </p:txBody>
      </p:sp>
    </p:spTree>
    <p:extLst>
      <p:ext uri="{BB962C8B-B14F-4D97-AF65-F5344CB8AC3E}">
        <p14:creationId xmlns:p14="http://schemas.microsoft.com/office/powerpoint/2010/main" val="3850424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E3A6E-EFF1-A6F5-012C-4AF6045C00E7}"/>
              </a:ext>
            </a:extLst>
          </p:cNvPr>
          <p:cNvSpPr>
            <a:spLocks noGrp="1"/>
          </p:cNvSpPr>
          <p:nvPr>
            <p:ph type="ctrTitle"/>
          </p:nvPr>
        </p:nvSpPr>
        <p:spPr>
          <a:xfrm>
            <a:off x="796565" y="516854"/>
            <a:ext cx="10598870" cy="2387600"/>
          </a:xfrm>
        </p:spPr>
        <p:txBody>
          <a:bodyPr/>
          <a:lstStyle/>
          <a:p>
            <a:r>
              <a:rPr lang="en-IN" b="1" dirty="0"/>
              <a:t>Fourier Series and its Applications</a:t>
            </a:r>
          </a:p>
        </p:txBody>
      </p:sp>
      <p:sp>
        <p:nvSpPr>
          <p:cNvPr id="4" name="Subtitle 3">
            <a:extLst>
              <a:ext uri="{FF2B5EF4-FFF2-40B4-BE49-F238E27FC236}">
                <a16:creationId xmlns:a16="http://schemas.microsoft.com/office/drawing/2014/main" id="{D547D051-E67C-D059-2FD9-B02920CF27CC}"/>
              </a:ext>
            </a:extLst>
          </p:cNvPr>
          <p:cNvSpPr txBox="1">
            <a:spLocks noGrp="1"/>
          </p:cNvSpPr>
          <p:nvPr>
            <p:ph type="subTitle" idx="1"/>
          </p:nvPr>
        </p:nvSpPr>
        <p:spPr>
          <a:xfrm>
            <a:off x="3007150" y="3429000"/>
            <a:ext cx="6177699" cy="1585049"/>
          </a:xfrm>
          <a:prstGeom prst="rect">
            <a:avLst/>
          </a:prstGeom>
          <a:noFill/>
          <a:ln w="19050">
            <a:solidFill>
              <a:schemeClr val="tx1"/>
            </a:solidFill>
          </a:ln>
        </p:spPr>
        <p:txBody>
          <a:bodyPr wrap="square">
            <a:spAutoFit/>
          </a:bodyPr>
          <a:lstStyle/>
          <a:p>
            <a:r>
              <a:rPr lang="en-IN" sz="2000" b="1" dirty="0" err="1">
                <a:latin typeface="Arial" panose="020B0604020202020204" pitchFamily="34" charset="0"/>
                <a:ea typeface="Calibri" panose="020F0502020204030204" pitchFamily="34" charset="0"/>
                <a:cs typeface="Arial" panose="020B0604020202020204" pitchFamily="34" charset="0"/>
              </a:rPr>
              <a:t>Renny</a:t>
            </a:r>
            <a:r>
              <a:rPr lang="en-IN" sz="2000" b="1" dirty="0">
                <a:latin typeface="Arial" panose="020B0604020202020204" pitchFamily="34" charset="0"/>
                <a:ea typeface="Calibri" panose="020F0502020204030204" pitchFamily="34" charset="0"/>
                <a:cs typeface="Arial" panose="020B0604020202020204" pitchFamily="34" charset="0"/>
              </a:rPr>
              <a:t> Harlin D                 – CB.SC.U4AIE23334</a:t>
            </a:r>
          </a:p>
          <a:p>
            <a:r>
              <a:rPr lang="en-IN" sz="2000" b="1" dirty="0">
                <a:latin typeface="Arial" panose="020B0604020202020204" pitchFamily="34" charset="0"/>
                <a:ea typeface="Calibri" panose="020F0502020204030204" pitchFamily="34" charset="0"/>
                <a:cs typeface="Arial" panose="020B0604020202020204" pitchFamily="34" charset="0"/>
              </a:rPr>
              <a:t>Neha R Menon                  – CB.SC.U4AIE23324</a:t>
            </a:r>
          </a:p>
          <a:p>
            <a:r>
              <a:rPr lang="en-IN" sz="2000" b="1" dirty="0">
                <a:latin typeface="Arial" panose="020B0604020202020204" pitchFamily="34" charset="0"/>
                <a:ea typeface="Calibri" panose="020F0502020204030204" pitchFamily="34" charset="0"/>
                <a:cs typeface="Arial" panose="020B0604020202020204" pitchFamily="34" charset="0"/>
              </a:rPr>
              <a:t>Dhruv A P                          – CB.SC.U4AIE23302</a:t>
            </a:r>
          </a:p>
          <a:p>
            <a:r>
              <a:rPr lang="en-IN" sz="2000" b="1" dirty="0" err="1">
                <a:latin typeface="Arial" panose="020B0604020202020204" pitchFamily="34" charset="0"/>
                <a:ea typeface="Calibri" panose="020F0502020204030204" pitchFamily="34" charset="0"/>
                <a:cs typeface="Arial" panose="020B0604020202020204" pitchFamily="34" charset="0"/>
              </a:rPr>
              <a:t>Malapati</a:t>
            </a:r>
            <a:r>
              <a:rPr lang="en-IN" sz="2000" b="1" dirty="0">
                <a:latin typeface="Arial" panose="020B0604020202020204" pitchFamily="34" charset="0"/>
                <a:ea typeface="Calibri" panose="020F0502020204030204" pitchFamily="34" charset="0"/>
                <a:cs typeface="Arial" panose="020B0604020202020204" pitchFamily="34" charset="0"/>
              </a:rPr>
              <a:t> Kalyan Rohit      – CB.SC.U4AIE23318 </a:t>
            </a:r>
          </a:p>
        </p:txBody>
      </p:sp>
      <p:sp>
        <p:nvSpPr>
          <p:cNvPr id="3" name="Footer Placeholder 3">
            <a:extLst>
              <a:ext uri="{FF2B5EF4-FFF2-40B4-BE49-F238E27FC236}">
                <a16:creationId xmlns:a16="http://schemas.microsoft.com/office/drawing/2014/main" id="{D4BDFEB2-3F7E-CE02-8555-9C96B383045C}"/>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58987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5CF33-25F3-E2D5-D20E-BC358BF4A942}"/>
              </a:ext>
            </a:extLst>
          </p:cNvPr>
          <p:cNvSpPr txBox="1"/>
          <p:nvPr/>
        </p:nvSpPr>
        <p:spPr>
          <a:xfrm>
            <a:off x="2684813" y="487283"/>
            <a:ext cx="7039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Times New Roman"/>
                <a:cs typeface="Times New Roman"/>
              </a:rPr>
              <a:t>Outcomes</a:t>
            </a:r>
          </a:p>
        </p:txBody>
      </p:sp>
      <p:sp>
        <p:nvSpPr>
          <p:cNvPr id="5" name="Footer Placeholder 3">
            <a:extLst>
              <a:ext uri="{FF2B5EF4-FFF2-40B4-BE49-F238E27FC236}">
                <a16:creationId xmlns:a16="http://schemas.microsoft.com/office/drawing/2014/main" id="{1B6E62D1-F356-F675-CBF5-18AC91E4BADC}"/>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pic>
        <p:nvPicPr>
          <p:cNvPr id="3" name="Picture 2">
            <a:extLst>
              <a:ext uri="{FF2B5EF4-FFF2-40B4-BE49-F238E27FC236}">
                <a16:creationId xmlns:a16="http://schemas.microsoft.com/office/drawing/2014/main" id="{76DD8509-1487-9B52-266B-D700F18074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289" y="1612292"/>
            <a:ext cx="8344163" cy="4076211"/>
          </a:xfrm>
          <a:prstGeom prst="rect">
            <a:avLst/>
          </a:prstGeom>
          <a:noFill/>
          <a:ln>
            <a:noFill/>
          </a:ln>
        </p:spPr>
      </p:pic>
    </p:spTree>
    <p:extLst>
      <p:ext uri="{BB962C8B-B14F-4D97-AF65-F5344CB8AC3E}">
        <p14:creationId xmlns:p14="http://schemas.microsoft.com/office/powerpoint/2010/main" val="264782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2D39-FF67-9921-F1A8-FC2EB7FE9580}"/>
              </a:ext>
            </a:extLst>
          </p:cNvPr>
          <p:cNvSpPr>
            <a:spLocks noGrp="1"/>
          </p:cNvSpPr>
          <p:nvPr>
            <p:ph type="title"/>
          </p:nvPr>
        </p:nvSpPr>
        <p:spPr>
          <a:xfrm>
            <a:off x="838200" y="493356"/>
            <a:ext cx="10515600" cy="1325563"/>
          </a:xfrm>
        </p:spPr>
        <p:txBody>
          <a:bodyPr>
            <a:normAutofit/>
          </a:bodyPr>
          <a:lstStyle/>
          <a:p>
            <a:pPr algn="ctr"/>
            <a:r>
              <a:rPr lang="en-US" dirty="0">
                <a:latin typeface="Times New Roman"/>
                <a:cs typeface="Times New Roman"/>
              </a:rPr>
              <a:t>Music Detection System</a:t>
            </a:r>
            <a:endParaRPr lang="en-US" dirty="0"/>
          </a:p>
        </p:txBody>
      </p:sp>
      <p:sp>
        <p:nvSpPr>
          <p:cNvPr id="5" name="Content Placeholder 4">
            <a:extLst>
              <a:ext uri="{FF2B5EF4-FFF2-40B4-BE49-F238E27FC236}">
                <a16:creationId xmlns:a16="http://schemas.microsoft.com/office/drawing/2014/main" id="{119CCE7C-D023-258D-7292-399985FDE1CC}"/>
              </a:ext>
            </a:extLst>
          </p:cNvPr>
          <p:cNvSpPr>
            <a:spLocks noGrp="1"/>
          </p:cNvSpPr>
          <p:nvPr>
            <p:ph idx="1"/>
          </p:nvPr>
        </p:nvSpPr>
        <p:spPr>
          <a:xfrm>
            <a:off x="302741" y="1825625"/>
            <a:ext cx="3050060" cy="4351338"/>
          </a:xfrm>
        </p:spPr>
        <p:txBody>
          <a:bodyPr vert="horz" lIns="91440" tIns="45720" rIns="91440" bIns="45720" rtlCol="0" anchor="t">
            <a:normAutofit/>
          </a:bodyPr>
          <a:lstStyle/>
          <a:p>
            <a:pPr>
              <a:buNone/>
            </a:pPr>
            <a:endParaRPr lang="en-US" sz="1600">
              <a:latin typeface="Times New Roman"/>
              <a:cs typeface="Times New Roman"/>
            </a:endParaRPr>
          </a:p>
          <a:p>
            <a:pPr>
              <a:buNone/>
            </a:pPr>
            <a:endParaRPr lang="en-US" sz="2400">
              <a:latin typeface="Times New Roman"/>
              <a:ea typeface="+mn-lt"/>
              <a:cs typeface="Times New Roman"/>
            </a:endParaRPr>
          </a:p>
        </p:txBody>
      </p:sp>
      <p:sp>
        <p:nvSpPr>
          <p:cNvPr id="49" name="Footer Placeholder 3">
            <a:extLst>
              <a:ext uri="{FF2B5EF4-FFF2-40B4-BE49-F238E27FC236}">
                <a16:creationId xmlns:a16="http://schemas.microsoft.com/office/drawing/2014/main" id="{58663842-17C3-7F75-0267-FD62157D4F5F}"/>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sp>
        <p:nvSpPr>
          <p:cNvPr id="47" name="TextBox 46">
            <a:extLst>
              <a:ext uri="{FF2B5EF4-FFF2-40B4-BE49-F238E27FC236}">
                <a16:creationId xmlns:a16="http://schemas.microsoft.com/office/drawing/2014/main" id="{2E7C59EC-6C24-252E-3235-56508FD43547}"/>
              </a:ext>
            </a:extLst>
          </p:cNvPr>
          <p:cNvSpPr txBox="1"/>
          <p:nvPr/>
        </p:nvSpPr>
        <p:spPr>
          <a:xfrm>
            <a:off x="217365" y="1702390"/>
            <a:ext cx="119746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000000"/>
                </a:solidFill>
                <a:effectLst/>
                <a:latin typeface="Arial" panose="020B0604020202020204" pitchFamily="34" charset="0"/>
                <a:ea typeface="LM Roman 12"/>
                <a:cs typeface="Arial" panose="020B0604020202020204" pitchFamily="34" charset="0"/>
              </a:rPr>
              <a:t>A music note detection system involves identifying and interpreting musical notes from audio signals. It identifies the different notes being played based on their frequencies</a:t>
            </a:r>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C2C4377C-B017-DA6C-7B36-5FE8B44F79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7730" y="3428999"/>
            <a:ext cx="9416774" cy="2150025"/>
          </a:xfrm>
          <a:prstGeom prst="rect">
            <a:avLst/>
          </a:prstGeom>
          <a:noFill/>
          <a:ln>
            <a:noFill/>
          </a:ln>
        </p:spPr>
      </p:pic>
    </p:spTree>
    <p:extLst>
      <p:ext uri="{BB962C8B-B14F-4D97-AF65-F5344CB8AC3E}">
        <p14:creationId xmlns:p14="http://schemas.microsoft.com/office/powerpoint/2010/main" val="235811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5CF33-25F3-E2D5-D20E-BC358BF4A942}"/>
              </a:ext>
            </a:extLst>
          </p:cNvPr>
          <p:cNvSpPr txBox="1"/>
          <p:nvPr/>
        </p:nvSpPr>
        <p:spPr>
          <a:xfrm>
            <a:off x="2564273" y="198805"/>
            <a:ext cx="7039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Times New Roman"/>
                <a:cs typeface="Times New Roman"/>
              </a:rPr>
              <a:t>Outcomes</a:t>
            </a:r>
          </a:p>
        </p:txBody>
      </p:sp>
      <p:sp>
        <p:nvSpPr>
          <p:cNvPr id="5" name="Footer Placeholder 3">
            <a:extLst>
              <a:ext uri="{FF2B5EF4-FFF2-40B4-BE49-F238E27FC236}">
                <a16:creationId xmlns:a16="http://schemas.microsoft.com/office/drawing/2014/main" id="{1B6E62D1-F356-F675-CBF5-18AC91E4BADC}"/>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pic>
        <p:nvPicPr>
          <p:cNvPr id="2" name="Picture 1">
            <a:extLst>
              <a:ext uri="{FF2B5EF4-FFF2-40B4-BE49-F238E27FC236}">
                <a16:creationId xmlns:a16="http://schemas.microsoft.com/office/drawing/2014/main" id="{247CB705-86BE-C32B-EF33-84634DDA26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384" y="1330586"/>
            <a:ext cx="4726955" cy="3551604"/>
          </a:xfrm>
          <a:prstGeom prst="rect">
            <a:avLst/>
          </a:prstGeom>
          <a:noFill/>
          <a:ln>
            <a:noFill/>
          </a:ln>
        </p:spPr>
      </p:pic>
      <p:pic>
        <p:nvPicPr>
          <p:cNvPr id="6" name="Picture 5">
            <a:extLst>
              <a:ext uri="{FF2B5EF4-FFF2-40B4-BE49-F238E27FC236}">
                <a16:creationId xmlns:a16="http://schemas.microsoft.com/office/drawing/2014/main" id="{4A04EDA1-8879-610D-89E9-CA3AF20E5E8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37731" y="1330586"/>
            <a:ext cx="4726955" cy="3627321"/>
          </a:xfrm>
          <a:prstGeom prst="rect">
            <a:avLst/>
          </a:prstGeom>
          <a:noFill/>
          <a:ln>
            <a:noFill/>
          </a:ln>
        </p:spPr>
      </p:pic>
      <p:pic>
        <p:nvPicPr>
          <p:cNvPr id="7" name="Picture 6">
            <a:extLst>
              <a:ext uri="{FF2B5EF4-FFF2-40B4-BE49-F238E27FC236}">
                <a16:creationId xmlns:a16="http://schemas.microsoft.com/office/drawing/2014/main" id="{D00A6459-A682-70DE-5B50-A0390CC64A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66567" y="5244530"/>
            <a:ext cx="3542328" cy="769440"/>
          </a:xfrm>
          <a:prstGeom prst="rect">
            <a:avLst/>
          </a:prstGeom>
          <a:noFill/>
          <a:ln>
            <a:noFill/>
          </a:ln>
        </p:spPr>
      </p:pic>
    </p:spTree>
    <p:extLst>
      <p:ext uri="{BB962C8B-B14F-4D97-AF65-F5344CB8AC3E}">
        <p14:creationId xmlns:p14="http://schemas.microsoft.com/office/powerpoint/2010/main" val="3043575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1B59-B141-6AC7-6551-2BBF02C393F8}"/>
              </a:ext>
            </a:extLst>
          </p:cNvPr>
          <p:cNvSpPr>
            <a:spLocks noGrp="1"/>
          </p:cNvSpPr>
          <p:nvPr>
            <p:ph type="title"/>
          </p:nvPr>
        </p:nvSpPr>
        <p:spPr/>
        <p:txBody>
          <a:bodyPr>
            <a:normAutofit/>
          </a:bodyPr>
          <a:lstStyle/>
          <a:p>
            <a:pPr algn="ctr"/>
            <a:r>
              <a:rPr lang="en-IN" sz="3600" dirty="0">
                <a:latin typeface="Palatino Linotype" panose="02040502050505030304" pitchFamily="18" charset="0"/>
              </a:rPr>
              <a:t>Noise Reduction</a:t>
            </a:r>
          </a:p>
        </p:txBody>
      </p:sp>
      <p:sp>
        <p:nvSpPr>
          <p:cNvPr id="5" name="Content Placeholder 4">
            <a:extLst>
              <a:ext uri="{FF2B5EF4-FFF2-40B4-BE49-F238E27FC236}">
                <a16:creationId xmlns:a16="http://schemas.microsoft.com/office/drawing/2014/main" id="{457403BA-DA1E-5CE8-0114-7DA1579035A8}"/>
              </a:ext>
            </a:extLst>
          </p:cNvPr>
          <p:cNvSpPr>
            <a:spLocks noGrp="1"/>
          </p:cNvSpPr>
          <p:nvPr>
            <p:ph idx="1"/>
          </p:nvPr>
        </p:nvSpPr>
        <p:spPr/>
        <p:txBody>
          <a:bodyPr numCol="2"/>
          <a:lstStyle/>
          <a:p>
            <a:pPr lvl="3"/>
            <a:endParaRPr lang="en-IN" dirty="0"/>
          </a:p>
          <a:p>
            <a:pPr marL="1371600" lvl="3" indent="0">
              <a:buNone/>
            </a:pPr>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a:p>
            <a:pPr lvl="3"/>
            <a:endParaRPr lang="en-IN" dirty="0"/>
          </a:p>
        </p:txBody>
      </p:sp>
      <p:pic>
        <p:nvPicPr>
          <p:cNvPr id="1034" name="Picture 10">
            <a:extLst>
              <a:ext uri="{FF2B5EF4-FFF2-40B4-BE49-F238E27FC236}">
                <a16:creationId xmlns:a16="http://schemas.microsoft.com/office/drawing/2014/main" id="{87B9694D-D7C5-7C74-1B53-E9AD68C3D0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6437" y="3007257"/>
            <a:ext cx="8079126" cy="31510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2E06EAB-A026-32D5-9D3B-0C2E0FF2E8BC}"/>
              </a:ext>
            </a:extLst>
          </p:cNvPr>
          <p:cNvSpPr txBox="1"/>
          <p:nvPr/>
        </p:nvSpPr>
        <p:spPr>
          <a:xfrm>
            <a:off x="1542068" y="1681694"/>
            <a:ext cx="9945082" cy="923330"/>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Palatino Linotype" panose="02040502050505030304" pitchFamily="18" charset="0"/>
              </a:rPr>
              <a:t>One of the main applications of Fourier transform is Noise Reduction</a:t>
            </a:r>
          </a:p>
          <a:p>
            <a:pPr marL="285750" indent="-285750">
              <a:buFont typeface="Arial" panose="020B0604020202020204" pitchFamily="34" charset="0"/>
              <a:buChar char="•"/>
            </a:pPr>
            <a:r>
              <a:rPr lang="en-IN" dirty="0">
                <a:latin typeface="Palatino Linotype" panose="02040502050505030304" pitchFamily="18" charset="0"/>
              </a:rPr>
              <a:t>The main principle of Noise Reduction lies on the key fact that the dominant modes or sounds lies in the region of higher amplitude in the frequency spectrum of the FFT</a:t>
            </a:r>
          </a:p>
        </p:txBody>
      </p:sp>
      <p:sp>
        <p:nvSpPr>
          <p:cNvPr id="3" name="Footer Placeholder 3">
            <a:extLst>
              <a:ext uri="{FF2B5EF4-FFF2-40B4-BE49-F238E27FC236}">
                <a16:creationId xmlns:a16="http://schemas.microsoft.com/office/drawing/2014/main" id="{590BB604-B326-0FB0-810C-D4AC0C960C7D}"/>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435743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8168-66F7-34D8-0497-D369B73740B7}"/>
              </a:ext>
            </a:extLst>
          </p:cNvPr>
          <p:cNvSpPr>
            <a:spLocks noGrp="1"/>
          </p:cNvSpPr>
          <p:nvPr>
            <p:ph type="title"/>
          </p:nvPr>
        </p:nvSpPr>
        <p:spPr/>
        <p:txBody>
          <a:bodyPr/>
          <a:lstStyle/>
          <a:p>
            <a:pPr algn="ctr"/>
            <a:r>
              <a:rPr lang="en-IN" dirty="0">
                <a:latin typeface="Palatino Linotype" panose="02040502050505030304" pitchFamily="18" charset="0"/>
              </a:rPr>
              <a:t>Frequency Waveforms</a:t>
            </a:r>
          </a:p>
        </p:txBody>
      </p:sp>
      <p:pic>
        <p:nvPicPr>
          <p:cNvPr id="5" name="Content Placeholder 4">
            <a:extLst>
              <a:ext uri="{FF2B5EF4-FFF2-40B4-BE49-F238E27FC236}">
                <a16:creationId xmlns:a16="http://schemas.microsoft.com/office/drawing/2014/main" id="{A4398F2E-83D7-5719-9E37-FE00D8C9C0DF}"/>
              </a:ext>
            </a:extLst>
          </p:cNvPr>
          <p:cNvPicPr>
            <a:picLocks noGrp="1" noChangeAspect="1"/>
          </p:cNvPicPr>
          <p:nvPr>
            <p:ph idx="1"/>
          </p:nvPr>
        </p:nvPicPr>
        <p:blipFill>
          <a:blip r:embed="rId2"/>
          <a:stretch>
            <a:fillRect/>
          </a:stretch>
        </p:blipFill>
        <p:spPr>
          <a:xfrm>
            <a:off x="528341" y="2499340"/>
            <a:ext cx="5360075" cy="29021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6423C8DF-36DB-1F1B-B3D5-32EB377B24D0}"/>
              </a:ext>
            </a:extLst>
          </p:cNvPr>
          <p:cNvPicPr>
            <a:picLocks noChangeAspect="1"/>
          </p:cNvPicPr>
          <p:nvPr/>
        </p:nvPicPr>
        <p:blipFill>
          <a:blip r:embed="rId3"/>
          <a:stretch>
            <a:fillRect/>
          </a:stretch>
        </p:blipFill>
        <p:spPr>
          <a:xfrm>
            <a:off x="6303585" y="2499340"/>
            <a:ext cx="5491015" cy="2905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Footer Placeholder 3">
            <a:extLst>
              <a:ext uri="{FF2B5EF4-FFF2-40B4-BE49-F238E27FC236}">
                <a16:creationId xmlns:a16="http://schemas.microsoft.com/office/drawing/2014/main" id="{15E0916D-C768-49BB-355A-E6D45E0C5B2A}"/>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230132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30926-4CD3-983A-3452-3B235FF6A45A}"/>
              </a:ext>
            </a:extLst>
          </p:cNvPr>
          <p:cNvSpPr>
            <a:spLocks noGrp="1"/>
          </p:cNvSpPr>
          <p:nvPr>
            <p:ph type="title"/>
          </p:nvPr>
        </p:nvSpPr>
        <p:spPr/>
        <p:txBody>
          <a:bodyPr/>
          <a:lstStyle/>
          <a:p>
            <a:pPr algn="ctr"/>
            <a:r>
              <a:rPr lang="en-US" dirty="0">
                <a:latin typeface="Times New Roman"/>
                <a:cs typeface="Times New Roman"/>
              </a:rPr>
              <a:t>Sound Compression</a:t>
            </a:r>
            <a:endParaRPr lang="en-US" dirty="0"/>
          </a:p>
        </p:txBody>
      </p:sp>
      <p:sp>
        <p:nvSpPr>
          <p:cNvPr id="6" name="Footer Placeholder 3">
            <a:extLst>
              <a:ext uri="{FF2B5EF4-FFF2-40B4-BE49-F238E27FC236}">
                <a16:creationId xmlns:a16="http://schemas.microsoft.com/office/drawing/2014/main" id="{189EFC3F-E991-E68A-D135-CB9E4FC9D19A}"/>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
        <p:nvSpPr>
          <p:cNvPr id="4" name="TextBox 3">
            <a:extLst>
              <a:ext uri="{FF2B5EF4-FFF2-40B4-BE49-F238E27FC236}">
                <a16:creationId xmlns:a16="http://schemas.microsoft.com/office/drawing/2014/main" id="{2AA78054-BCE4-1C66-E219-9FDC9324A90A}"/>
              </a:ext>
            </a:extLst>
          </p:cNvPr>
          <p:cNvSpPr txBox="1"/>
          <p:nvPr/>
        </p:nvSpPr>
        <p:spPr>
          <a:xfrm>
            <a:off x="1307755" y="1845684"/>
            <a:ext cx="98253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Palatino Linotype"/>
                <a:cs typeface="Times New Roman"/>
              </a:rPr>
              <a:t>The application used here to compress the audio is FFT (Fast Fourier Transform)</a:t>
            </a:r>
            <a:endParaRPr lang="en-US" dirty="0"/>
          </a:p>
        </p:txBody>
      </p:sp>
      <p:pic>
        <p:nvPicPr>
          <p:cNvPr id="4098" name="Picture 2">
            <a:extLst>
              <a:ext uri="{FF2B5EF4-FFF2-40B4-BE49-F238E27FC236}">
                <a16:creationId xmlns:a16="http://schemas.microsoft.com/office/drawing/2014/main" id="{BA7DF242-5BDF-5B94-A5EF-010025DCE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611" y="3139815"/>
            <a:ext cx="10057604" cy="25510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94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A6F8B-510D-500A-7E91-59BEBBD54949}"/>
              </a:ext>
            </a:extLst>
          </p:cNvPr>
          <p:cNvSpPr>
            <a:spLocks noGrp="1"/>
          </p:cNvSpPr>
          <p:nvPr>
            <p:ph type="title"/>
          </p:nvPr>
        </p:nvSpPr>
        <p:spPr>
          <a:xfrm>
            <a:off x="838200" y="6537"/>
            <a:ext cx="10515600" cy="1325563"/>
          </a:xfrm>
        </p:spPr>
        <p:txBody>
          <a:bodyPr/>
          <a:lstStyle/>
          <a:p>
            <a:pPr algn="ctr"/>
            <a:r>
              <a:rPr lang="en-US" dirty="0">
                <a:latin typeface="Times New Roman"/>
                <a:cs typeface="Times New Roman"/>
              </a:rPr>
              <a:t>Original Audio Signal</a:t>
            </a:r>
            <a:endParaRPr lang="en-US" dirty="0"/>
          </a:p>
        </p:txBody>
      </p:sp>
      <p:sp>
        <p:nvSpPr>
          <p:cNvPr id="3" name="Content Placeholder 2">
            <a:extLst>
              <a:ext uri="{FF2B5EF4-FFF2-40B4-BE49-F238E27FC236}">
                <a16:creationId xmlns:a16="http://schemas.microsoft.com/office/drawing/2014/main" id="{81035320-367A-BCD0-E650-67362CCE5E09}"/>
              </a:ext>
            </a:extLst>
          </p:cNvPr>
          <p:cNvSpPr>
            <a:spLocks noGrp="1"/>
          </p:cNvSpPr>
          <p:nvPr>
            <p:ph idx="1"/>
          </p:nvPr>
        </p:nvSpPr>
        <p:spPr>
          <a:xfrm>
            <a:off x="838200" y="1713566"/>
            <a:ext cx="10515600" cy="4351338"/>
          </a:xfrm>
        </p:spPr>
        <p:txBody>
          <a:bodyPr vert="horz" lIns="91440" tIns="45720" rIns="91440" bIns="45720" rtlCol="0" anchor="t">
            <a:noAutofit/>
          </a:bodyPr>
          <a:lstStyle/>
          <a:p>
            <a:pPr marL="0" indent="0">
              <a:buNone/>
            </a:pPr>
            <a:endParaRPr lang="en-US" sz="2000">
              <a:latin typeface="Times New Roman"/>
              <a:ea typeface="+mn-lt"/>
              <a:cs typeface="+mn-lt"/>
            </a:endParaRPr>
          </a:p>
          <a:p>
            <a:pPr marL="0" indent="0">
              <a:buNone/>
            </a:pPr>
            <a:endParaRPr lang="en-US" sz="1800">
              <a:latin typeface="Times New Roman"/>
              <a:ea typeface="+mn-lt"/>
              <a:cs typeface="+mn-lt"/>
            </a:endParaRPr>
          </a:p>
        </p:txBody>
      </p:sp>
      <p:sp>
        <p:nvSpPr>
          <p:cNvPr id="7" name="Footer Placeholder 3">
            <a:extLst>
              <a:ext uri="{FF2B5EF4-FFF2-40B4-BE49-F238E27FC236}">
                <a16:creationId xmlns:a16="http://schemas.microsoft.com/office/drawing/2014/main" id="{3BB11BA7-9719-BE5D-7BAB-FB97389B7E9C}"/>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pic>
        <p:nvPicPr>
          <p:cNvPr id="4" name="Picture 3" descr="A graph showing the frequency of an average frequency&#10;&#10;Description automatically generated">
            <a:extLst>
              <a:ext uri="{FF2B5EF4-FFF2-40B4-BE49-F238E27FC236}">
                <a16:creationId xmlns:a16="http://schemas.microsoft.com/office/drawing/2014/main" id="{5D8B31F4-1B39-D84B-3112-0C2125C93DC4}"/>
              </a:ext>
            </a:extLst>
          </p:cNvPr>
          <p:cNvPicPr>
            <a:picLocks noChangeAspect="1"/>
          </p:cNvPicPr>
          <p:nvPr/>
        </p:nvPicPr>
        <p:blipFill>
          <a:blip r:embed="rId2"/>
          <a:stretch>
            <a:fillRect/>
          </a:stretch>
        </p:blipFill>
        <p:spPr>
          <a:xfrm>
            <a:off x="2452688" y="1995487"/>
            <a:ext cx="7286625" cy="2867025"/>
          </a:xfrm>
          <a:prstGeom prst="rect">
            <a:avLst/>
          </a:prstGeom>
        </p:spPr>
      </p:pic>
    </p:spTree>
    <p:extLst>
      <p:ext uri="{BB962C8B-B14F-4D97-AF65-F5344CB8AC3E}">
        <p14:creationId xmlns:p14="http://schemas.microsoft.com/office/powerpoint/2010/main" val="1270076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749B0-F7C5-9D82-F3A9-F5F66194E567}"/>
              </a:ext>
            </a:extLst>
          </p:cNvPr>
          <p:cNvSpPr>
            <a:spLocks noGrp="1"/>
          </p:cNvSpPr>
          <p:nvPr>
            <p:ph type="title"/>
          </p:nvPr>
        </p:nvSpPr>
        <p:spPr>
          <a:xfrm>
            <a:off x="838200" y="-4669"/>
            <a:ext cx="10515600" cy="1325563"/>
          </a:xfrm>
        </p:spPr>
        <p:txBody>
          <a:bodyPr/>
          <a:lstStyle/>
          <a:p>
            <a:pPr algn="ctr"/>
            <a:r>
              <a:rPr lang="en-US" dirty="0">
                <a:latin typeface="Palatino Linotype" panose="02040502050505030304" pitchFamily="18" charset="0"/>
              </a:rPr>
              <a:t>Compressed Audio Signal</a:t>
            </a:r>
          </a:p>
        </p:txBody>
      </p:sp>
      <p:pic>
        <p:nvPicPr>
          <p:cNvPr id="7" name="Content Placeholder 6" descr="A graph showing the frequency of a frequency&#10;&#10;Description automatically generated">
            <a:extLst>
              <a:ext uri="{FF2B5EF4-FFF2-40B4-BE49-F238E27FC236}">
                <a16:creationId xmlns:a16="http://schemas.microsoft.com/office/drawing/2014/main" id="{99C261E1-11B2-A162-D0F2-50D364A12978}"/>
              </a:ext>
            </a:extLst>
          </p:cNvPr>
          <p:cNvPicPr>
            <a:picLocks noGrp="1" noChangeAspect="1"/>
          </p:cNvPicPr>
          <p:nvPr>
            <p:ph idx="1"/>
          </p:nvPr>
        </p:nvPicPr>
        <p:blipFill>
          <a:blip r:embed="rId2"/>
          <a:stretch>
            <a:fillRect/>
          </a:stretch>
        </p:blipFill>
        <p:spPr>
          <a:xfrm>
            <a:off x="2476500" y="1990725"/>
            <a:ext cx="7239000" cy="2876550"/>
          </a:xfrm>
        </p:spPr>
      </p:pic>
      <p:sp>
        <p:nvSpPr>
          <p:cNvPr id="5" name="Footer Placeholder 3">
            <a:extLst>
              <a:ext uri="{FF2B5EF4-FFF2-40B4-BE49-F238E27FC236}">
                <a16:creationId xmlns:a16="http://schemas.microsoft.com/office/drawing/2014/main" id="{1B86DBDA-0C13-5885-8E7B-8E1440E2795A}"/>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spTree>
    <p:extLst>
      <p:ext uri="{BB962C8B-B14F-4D97-AF65-F5344CB8AC3E}">
        <p14:creationId xmlns:p14="http://schemas.microsoft.com/office/powerpoint/2010/main" val="734038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3CB54-56AB-DA46-B425-F1EBBEA9D6EC}"/>
              </a:ext>
            </a:extLst>
          </p:cNvPr>
          <p:cNvSpPr>
            <a:spLocks noGrp="1"/>
          </p:cNvSpPr>
          <p:nvPr>
            <p:ph type="title"/>
          </p:nvPr>
        </p:nvSpPr>
        <p:spPr>
          <a:xfrm>
            <a:off x="838200" y="387537"/>
            <a:ext cx="10515600" cy="1325563"/>
          </a:xfrm>
        </p:spPr>
        <p:txBody>
          <a:bodyPr/>
          <a:lstStyle/>
          <a:p>
            <a:pPr algn="ctr"/>
            <a:r>
              <a:rPr lang="en-US">
                <a:latin typeface="Times New Roman"/>
                <a:cs typeface="Times New Roman"/>
              </a:rPr>
              <a:t>Storage size comparison</a:t>
            </a:r>
          </a:p>
        </p:txBody>
      </p:sp>
      <p:sp>
        <p:nvSpPr>
          <p:cNvPr id="5" name="Footer Placeholder 3">
            <a:extLst>
              <a:ext uri="{FF2B5EF4-FFF2-40B4-BE49-F238E27FC236}">
                <a16:creationId xmlns:a16="http://schemas.microsoft.com/office/drawing/2014/main" id="{CD1B82BC-ECE0-8D71-5AEB-2C54E454AAD3}"/>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pic>
        <p:nvPicPr>
          <p:cNvPr id="6" name="Picture 5" descr="A screenshot of a computer&#10;&#10;Description automatically generated">
            <a:extLst>
              <a:ext uri="{FF2B5EF4-FFF2-40B4-BE49-F238E27FC236}">
                <a16:creationId xmlns:a16="http://schemas.microsoft.com/office/drawing/2014/main" id="{C8FC7BB6-1E89-26B9-073E-466F138956B5}"/>
              </a:ext>
            </a:extLst>
          </p:cNvPr>
          <p:cNvPicPr>
            <a:picLocks noChangeAspect="1"/>
          </p:cNvPicPr>
          <p:nvPr/>
        </p:nvPicPr>
        <p:blipFill>
          <a:blip r:embed="rId2"/>
          <a:stretch>
            <a:fillRect/>
          </a:stretch>
        </p:blipFill>
        <p:spPr>
          <a:xfrm>
            <a:off x="1357312" y="1705536"/>
            <a:ext cx="4191000" cy="438262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D23C5C5-B4D5-175A-AB0E-CDC384740E73}"/>
              </a:ext>
            </a:extLst>
          </p:cNvPr>
          <p:cNvPicPr>
            <a:picLocks noChangeAspect="1"/>
          </p:cNvPicPr>
          <p:nvPr/>
        </p:nvPicPr>
        <p:blipFill>
          <a:blip r:embed="rId3"/>
          <a:stretch>
            <a:fillRect/>
          </a:stretch>
        </p:blipFill>
        <p:spPr>
          <a:xfrm>
            <a:off x="6431209" y="1712040"/>
            <a:ext cx="4589020" cy="4400862"/>
          </a:xfrm>
          <a:prstGeom prst="rect">
            <a:avLst/>
          </a:prstGeom>
        </p:spPr>
      </p:pic>
    </p:spTree>
    <p:extLst>
      <p:ext uri="{BB962C8B-B14F-4D97-AF65-F5344CB8AC3E}">
        <p14:creationId xmlns:p14="http://schemas.microsoft.com/office/powerpoint/2010/main" val="2128029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97DD-A170-4BB5-121D-68870E454314}"/>
              </a:ext>
            </a:extLst>
          </p:cNvPr>
          <p:cNvSpPr>
            <a:spLocks noGrp="1"/>
          </p:cNvSpPr>
          <p:nvPr>
            <p:ph type="ctrTitle"/>
          </p:nvPr>
        </p:nvSpPr>
        <p:spPr/>
        <p:txBody>
          <a:bodyPr/>
          <a:lstStyle/>
          <a:p>
            <a:r>
              <a:rPr lang="en-IN" b="1" dirty="0"/>
              <a:t>FFT in CNN</a:t>
            </a:r>
          </a:p>
        </p:txBody>
      </p:sp>
    </p:spTree>
    <p:extLst>
      <p:ext uri="{BB962C8B-B14F-4D97-AF65-F5344CB8AC3E}">
        <p14:creationId xmlns:p14="http://schemas.microsoft.com/office/powerpoint/2010/main" val="4055200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2862-9488-36C6-C8EB-007494773C3D}"/>
              </a:ext>
            </a:extLst>
          </p:cNvPr>
          <p:cNvSpPr>
            <a:spLocks noGrp="1"/>
          </p:cNvSpPr>
          <p:nvPr>
            <p:ph type="title"/>
          </p:nvPr>
        </p:nvSpPr>
        <p:spPr/>
        <p:txBody>
          <a:bodyPr/>
          <a:lstStyle/>
          <a:p>
            <a:pPr algn="ctr"/>
            <a:r>
              <a:rPr lang="en-US" dirty="0">
                <a:latin typeface="Palatino Linotype" panose="02040502050505030304" pitchFamily="18" charset="0"/>
                <a:cs typeface="Times New Roman"/>
              </a:rPr>
              <a:t>Fourier Series</a:t>
            </a:r>
          </a:p>
        </p:txBody>
      </p:sp>
      <p:sp>
        <p:nvSpPr>
          <p:cNvPr id="3" name="Content Placeholder 2">
            <a:extLst>
              <a:ext uri="{FF2B5EF4-FFF2-40B4-BE49-F238E27FC236}">
                <a16:creationId xmlns:a16="http://schemas.microsoft.com/office/drawing/2014/main" id="{AE5334D2-9088-873A-345C-4AB41787F53F}"/>
              </a:ext>
            </a:extLst>
          </p:cNvPr>
          <p:cNvSpPr>
            <a:spLocks noGrp="1"/>
          </p:cNvSpPr>
          <p:nvPr>
            <p:ph idx="1"/>
          </p:nvPr>
        </p:nvSpPr>
        <p:spPr>
          <a:xfrm>
            <a:off x="838200" y="1885729"/>
            <a:ext cx="5393961" cy="4463762"/>
          </a:xfrm>
        </p:spPr>
        <p:txBody>
          <a:bodyPr vert="horz" lIns="91440" tIns="45720" rIns="91440" bIns="45720" rtlCol="0" anchor="t">
            <a:normAutofit/>
          </a:bodyPr>
          <a:lstStyle/>
          <a:p>
            <a:r>
              <a:rPr lang="en-US" sz="2400" dirty="0">
                <a:latin typeface="Palatino Linotype"/>
                <a:cs typeface="Arial"/>
              </a:rPr>
              <a:t>Fourier series can be explained as expressing a periodic curve as a sum of sines and cosines</a:t>
            </a:r>
          </a:p>
          <a:p>
            <a:r>
              <a:rPr lang="en-US" sz="2400" dirty="0">
                <a:latin typeface="Palatino Linotype"/>
                <a:cs typeface="Arial"/>
              </a:rPr>
              <a:t>The coefficients a</a:t>
            </a:r>
            <a:r>
              <a:rPr lang="en-US" sz="2400" baseline="-25000" dirty="0">
                <a:latin typeface="Palatino Linotype"/>
                <a:cs typeface="Arial"/>
              </a:rPr>
              <a:t>n </a:t>
            </a:r>
            <a:r>
              <a:rPr lang="en-US" sz="2400" dirty="0">
                <a:latin typeface="Palatino Linotype"/>
                <a:cs typeface="Arial"/>
              </a:rPr>
              <a:t>and b</a:t>
            </a:r>
            <a:r>
              <a:rPr lang="en-US" sz="2400" baseline="-25000" dirty="0">
                <a:latin typeface="Palatino Linotype"/>
                <a:cs typeface="Arial"/>
              </a:rPr>
              <a:t>n</a:t>
            </a:r>
            <a:r>
              <a:rPr lang="en-US" sz="2400" dirty="0">
                <a:latin typeface="Palatino Linotype"/>
                <a:cs typeface="Arial"/>
              </a:rPr>
              <a:t> are the amplitudes of the sines and cosines respectively at the n</a:t>
            </a:r>
            <a:r>
              <a:rPr lang="en-US" sz="2400" baseline="30000" dirty="0">
                <a:latin typeface="Palatino Linotype"/>
                <a:cs typeface="Arial"/>
              </a:rPr>
              <a:t>th</a:t>
            </a:r>
            <a:r>
              <a:rPr lang="en-US" sz="2400" dirty="0">
                <a:latin typeface="Palatino Linotype"/>
                <a:cs typeface="Arial"/>
              </a:rPr>
              <a:t> harmonic frequency</a:t>
            </a:r>
          </a:p>
          <a:p>
            <a:pPr marL="0" indent="0">
              <a:buNone/>
            </a:pPr>
            <a:endParaRPr lang="en-US" sz="2400" dirty="0">
              <a:latin typeface="Palatino Linotype"/>
              <a:cs typeface="Arial"/>
            </a:endParaRPr>
          </a:p>
          <a:p>
            <a:endParaRPr lang="en-US" sz="2400" dirty="0">
              <a:latin typeface="Palatino Linotype"/>
              <a:cs typeface="Arial"/>
            </a:endParaRPr>
          </a:p>
          <a:p>
            <a:endParaRPr lang="en-US" sz="2400" dirty="0">
              <a:latin typeface="Palatino Linotype"/>
              <a:cs typeface="Arial"/>
            </a:endParaRPr>
          </a:p>
          <a:p>
            <a:endParaRPr lang="en-US" sz="2400" dirty="0">
              <a:latin typeface="Palatino Linotype"/>
              <a:cs typeface="Arial"/>
            </a:endParaRPr>
          </a:p>
          <a:p>
            <a:endParaRPr lang="en-US" sz="2400" dirty="0">
              <a:latin typeface="Palatino Linotype"/>
              <a:cs typeface="Arial"/>
            </a:endParaRPr>
          </a:p>
        </p:txBody>
      </p:sp>
      <p:sp>
        <p:nvSpPr>
          <p:cNvPr id="8" name="Footer Placeholder 3">
            <a:extLst>
              <a:ext uri="{FF2B5EF4-FFF2-40B4-BE49-F238E27FC236}">
                <a16:creationId xmlns:a16="http://schemas.microsoft.com/office/drawing/2014/main" id="{E52703AF-0081-A447-E2E6-B8849D018BA4}"/>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pic>
        <p:nvPicPr>
          <p:cNvPr id="4" name="Picture 3" descr="A black text on a white background&#10;&#10;Description automatically generated">
            <a:extLst>
              <a:ext uri="{FF2B5EF4-FFF2-40B4-BE49-F238E27FC236}">
                <a16:creationId xmlns:a16="http://schemas.microsoft.com/office/drawing/2014/main" id="{47ED979B-217A-9C3B-833D-A8654136B307}"/>
              </a:ext>
            </a:extLst>
          </p:cNvPr>
          <p:cNvPicPr>
            <a:picLocks noChangeAspect="1"/>
          </p:cNvPicPr>
          <p:nvPr/>
        </p:nvPicPr>
        <p:blipFill>
          <a:blip r:embed="rId2"/>
          <a:stretch>
            <a:fillRect/>
          </a:stretch>
        </p:blipFill>
        <p:spPr>
          <a:xfrm>
            <a:off x="6444678" y="1712641"/>
            <a:ext cx="5211268" cy="876613"/>
          </a:xfrm>
          <a:prstGeom prst="rect">
            <a:avLst/>
          </a:prstGeom>
          <a:ln w="28575">
            <a:solidFill>
              <a:schemeClr val="tx1"/>
            </a:solidFill>
          </a:ln>
        </p:spPr>
      </p:pic>
      <p:pic>
        <p:nvPicPr>
          <p:cNvPr id="5" name="Picture 4">
            <a:extLst>
              <a:ext uri="{FF2B5EF4-FFF2-40B4-BE49-F238E27FC236}">
                <a16:creationId xmlns:a16="http://schemas.microsoft.com/office/drawing/2014/main" id="{F39087CE-985A-BC4E-D094-E0D128D66548}"/>
              </a:ext>
            </a:extLst>
          </p:cNvPr>
          <p:cNvPicPr>
            <a:picLocks noChangeAspect="1"/>
          </p:cNvPicPr>
          <p:nvPr/>
        </p:nvPicPr>
        <p:blipFill>
          <a:blip r:embed="rId3"/>
          <a:stretch>
            <a:fillRect/>
          </a:stretch>
        </p:blipFill>
        <p:spPr>
          <a:xfrm>
            <a:off x="9054423" y="2891432"/>
            <a:ext cx="2896004" cy="1962424"/>
          </a:xfrm>
          <a:prstGeom prst="rect">
            <a:avLst/>
          </a:prstGeom>
          <a:ln w="28575">
            <a:solidFill>
              <a:schemeClr val="tx1"/>
            </a:solidFill>
          </a:ln>
        </p:spPr>
      </p:pic>
      <p:pic>
        <p:nvPicPr>
          <p:cNvPr id="7" name="Picture 6">
            <a:extLst>
              <a:ext uri="{FF2B5EF4-FFF2-40B4-BE49-F238E27FC236}">
                <a16:creationId xmlns:a16="http://schemas.microsoft.com/office/drawing/2014/main" id="{CC08E55B-5B1D-B39D-0050-9DAD665046F1}"/>
              </a:ext>
            </a:extLst>
          </p:cNvPr>
          <p:cNvPicPr>
            <a:picLocks noChangeAspect="1"/>
          </p:cNvPicPr>
          <p:nvPr/>
        </p:nvPicPr>
        <p:blipFill>
          <a:blip r:embed="rId4"/>
          <a:stretch>
            <a:fillRect/>
          </a:stretch>
        </p:blipFill>
        <p:spPr>
          <a:xfrm>
            <a:off x="6439238" y="2897226"/>
            <a:ext cx="2317921" cy="1066461"/>
          </a:xfrm>
          <a:prstGeom prst="rect">
            <a:avLst/>
          </a:prstGeom>
          <a:ln w="28575">
            <a:solidFill>
              <a:schemeClr val="tx1"/>
            </a:solidFill>
          </a:ln>
        </p:spPr>
      </p:pic>
    </p:spTree>
    <p:extLst>
      <p:ext uri="{BB962C8B-B14F-4D97-AF65-F5344CB8AC3E}">
        <p14:creationId xmlns:p14="http://schemas.microsoft.com/office/powerpoint/2010/main" val="67759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1974-5BBC-D235-0D3C-1FDD041A7B4C}"/>
              </a:ext>
            </a:extLst>
          </p:cNvPr>
          <p:cNvSpPr>
            <a:spLocks noGrp="1"/>
          </p:cNvSpPr>
          <p:nvPr>
            <p:ph type="title"/>
          </p:nvPr>
        </p:nvSpPr>
        <p:spPr/>
        <p:txBody>
          <a:bodyPr/>
          <a:lstStyle/>
          <a:p>
            <a:pPr algn="ctr"/>
            <a:r>
              <a:rPr lang="en-IN" b="1" dirty="0"/>
              <a:t>Convolutional Neural Networks</a:t>
            </a:r>
          </a:p>
        </p:txBody>
      </p:sp>
      <p:sp>
        <p:nvSpPr>
          <p:cNvPr id="7" name="Content Placeholder 6">
            <a:extLst>
              <a:ext uri="{FF2B5EF4-FFF2-40B4-BE49-F238E27FC236}">
                <a16:creationId xmlns:a16="http://schemas.microsoft.com/office/drawing/2014/main" id="{51E6B70A-A428-6707-1BE1-C01F07DD64F2}"/>
              </a:ext>
            </a:extLst>
          </p:cNvPr>
          <p:cNvSpPr>
            <a:spLocks noGrp="1"/>
          </p:cNvSpPr>
          <p:nvPr>
            <p:ph idx="1"/>
          </p:nvPr>
        </p:nvSpPr>
        <p:spPr/>
        <p:txBody>
          <a:bodyPr/>
          <a:lstStyle/>
          <a:p>
            <a:r>
              <a:rPr lang="en-IN" dirty="0"/>
              <a:t>Convolutional neural network is predominantly used in feature extraction during training</a:t>
            </a:r>
          </a:p>
          <a:p>
            <a:r>
              <a:rPr lang="en-IN" dirty="0"/>
              <a:t>The common sequence of CNNs are:</a:t>
            </a:r>
          </a:p>
          <a:p>
            <a:pPr lvl="1"/>
            <a:r>
              <a:rPr lang="en-IN" dirty="0"/>
              <a:t>Convolutional layer</a:t>
            </a:r>
          </a:p>
          <a:p>
            <a:pPr lvl="1"/>
            <a:r>
              <a:rPr lang="en-IN" dirty="0"/>
              <a:t>ReLU Activation </a:t>
            </a:r>
          </a:p>
          <a:p>
            <a:pPr lvl="1"/>
            <a:r>
              <a:rPr lang="en-IN" dirty="0"/>
              <a:t>Max pooling layer</a:t>
            </a:r>
          </a:p>
          <a:p>
            <a:pPr lvl="1"/>
            <a:r>
              <a:rPr lang="en-IN" dirty="0"/>
              <a:t>Dense Connected layer</a:t>
            </a:r>
          </a:p>
          <a:p>
            <a:r>
              <a:rPr lang="en-IN" dirty="0"/>
              <a:t>Convolutional layer works with the  help of a kernel matrix (weights) to create a feature mask						</a:t>
            </a:r>
          </a:p>
        </p:txBody>
      </p:sp>
      <p:pic>
        <p:nvPicPr>
          <p:cNvPr id="1026" name="Picture 2">
            <a:extLst>
              <a:ext uri="{FF2B5EF4-FFF2-40B4-BE49-F238E27FC236}">
                <a16:creationId xmlns:a16="http://schemas.microsoft.com/office/drawing/2014/main" id="{818915EE-6319-86BE-3850-7FC6D015AE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9724" y="2328421"/>
            <a:ext cx="3363798" cy="206447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3">
            <a:extLst>
              <a:ext uri="{FF2B5EF4-FFF2-40B4-BE49-F238E27FC236}">
                <a16:creationId xmlns:a16="http://schemas.microsoft.com/office/drawing/2014/main" id="{00260423-A9EA-4D7A-8AAD-5C3273075000}"/>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561551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57E2-0B47-2C04-FCDA-681AC1C22BF9}"/>
              </a:ext>
            </a:extLst>
          </p:cNvPr>
          <p:cNvSpPr>
            <a:spLocks noGrp="1"/>
          </p:cNvSpPr>
          <p:nvPr>
            <p:ph type="title"/>
          </p:nvPr>
        </p:nvSpPr>
        <p:spPr/>
        <p:txBody>
          <a:bodyPr/>
          <a:lstStyle/>
          <a:p>
            <a:pPr algn="ctr"/>
            <a:r>
              <a:rPr lang="en-IN" b="1" dirty="0"/>
              <a:t>Convolutional Neural Network</a:t>
            </a:r>
          </a:p>
        </p:txBody>
      </p:sp>
      <p:pic>
        <p:nvPicPr>
          <p:cNvPr id="2050" name="Picture 2">
            <a:extLst>
              <a:ext uri="{FF2B5EF4-FFF2-40B4-BE49-F238E27FC236}">
                <a16:creationId xmlns:a16="http://schemas.microsoft.com/office/drawing/2014/main" id="{C159EFDE-3316-65E5-21B0-B40D5ACAE5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3394" y="1825625"/>
            <a:ext cx="9765211" cy="43513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Footer Placeholder 3">
            <a:extLst>
              <a:ext uri="{FF2B5EF4-FFF2-40B4-BE49-F238E27FC236}">
                <a16:creationId xmlns:a16="http://schemas.microsoft.com/office/drawing/2014/main" id="{21314C05-505E-11FA-2E4E-D933A02F622A}"/>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541385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16AE-7DB0-847C-A879-52B5DFDC045B}"/>
              </a:ext>
            </a:extLst>
          </p:cNvPr>
          <p:cNvSpPr>
            <a:spLocks noGrp="1"/>
          </p:cNvSpPr>
          <p:nvPr>
            <p:ph type="title"/>
          </p:nvPr>
        </p:nvSpPr>
        <p:spPr/>
        <p:txBody>
          <a:bodyPr/>
          <a:lstStyle/>
          <a:p>
            <a:pPr algn="ctr"/>
            <a:r>
              <a:rPr lang="en-IN" b="1" dirty="0"/>
              <a:t>FFT In CNN</a:t>
            </a:r>
            <a:endParaRPr lang="en-IN" dirty="0"/>
          </a:p>
        </p:txBody>
      </p:sp>
      <p:sp>
        <p:nvSpPr>
          <p:cNvPr id="3" name="Content Placeholder 2">
            <a:extLst>
              <a:ext uri="{FF2B5EF4-FFF2-40B4-BE49-F238E27FC236}">
                <a16:creationId xmlns:a16="http://schemas.microsoft.com/office/drawing/2014/main" id="{06EEB401-BC6C-5E5C-3291-1EE6FA6B572C}"/>
              </a:ext>
            </a:extLst>
          </p:cNvPr>
          <p:cNvSpPr>
            <a:spLocks noGrp="1"/>
          </p:cNvSpPr>
          <p:nvPr>
            <p:ph idx="1"/>
          </p:nvPr>
        </p:nvSpPr>
        <p:spPr/>
        <p:txBody>
          <a:bodyPr/>
          <a:lstStyle/>
          <a:p>
            <a:r>
              <a:rPr lang="en-IN" dirty="0"/>
              <a:t>Standard Convolution layers take N^2 operations</a:t>
            </a:r>
          </a:p>
          <a:p>
            <a:r>
              <a:rPr lang="en-IN" dirty="0"/>
              <a:t>FFT Convolution layers only take NlogN operations</a:t>
            </a:r>
          </a:p>
          <a:p>
            <a:r>
              <a:rPr lang="en-IN" dirty="0"/>
              <a:t>Better at feature extraction than standard CNN</a:t>
            </a:r>
          </a:p>
        </p:txBody>
      </p:sp>
      <p:pic>
        <p:nvPicPr>
          <p:cNvPr id="3074" name="Picture 2">
            <a:extLst>
              <a:ext uri="{FF2B5EF4-FFF2-40B4-BE49-F238E27FC236}">
                <a16:creationId xmlns:a16="http://schemas.microsoft.com/office/drawing/2014/main" id="{D14CE18E-724B-11AC-FACE-8683F3EEC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0160"/>
            <a:ext cx="10515600" cy="8342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E751227-A998-748B-E0B5-54064E5CA8E3}"/>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82434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765E7-994B-062F-AF7E-69788A764121}"/>
              </a:ext>
            </a:extLst>
          </p:cNvPr>
          <p:cNvSpPr>
            <a:spLocks noGrp="1"/>
          </p:cNvSpPr>
          <p:nvPr>
            <p:ph type="title"/>
          </p:nvPr>
        </p:nvSpPr>
        <p:spPr/>
        <p:txBody>
          <a:bodyPr/>
          <a:lstStyle/>
          <a:p>
            <a:pPr algn="ctr"/>
            <a:r>
              <a:rPr lang="en-IN" b="1" dirty="0"/>
              <a:t>Results</a:t>
            </a:r>
          </a:p>
        </p:txBody>
      </p:sp>
      <p:pic>
        <p:nvPicPr>
          <p:cNvPr id="7" name="Content Placeholder 6">
            <a:extLst>
              <a:ext uri="{FF2B5EF4-FFF2-40B4-BE49-F238E27FC236}">
                <a16:creationId xmlns:a16="http://schemas.microsoft.com/office/drawing/2014/main" id="{672A154D-298D-1F37-748F-26280142B6DC}"/>
              </a:ext>
            </a:extLst>
          </p:cNvPr>
          <p:cNvPicPr>
            <a:picLocks noGrp="1" noChangeAspect="1"/>
          </p:cNvPicPr>
          <p:nvPr>
            <p:ph sz="half" idx="1"/>
          </p:nvPr>
        </p:nvPicPr>
        <p:blipFill>
          <a:blip r:embed="rId2"/>
          <a:stretch>
            <a:fillRect/>
          </a:stretch>
        </p:blipFill>
        <p:spPr>
          <a:xfrm>
            <a:off x="838200" y="1982777"/>
            <a:ext cx="5181600" cy="4037034"/>
          </a:xfrm>
          <a:ln>
            <a:solidFill>
              <a:schemeClr val="tx1"/>
            </a:solidFill>
          </a:ln>
        </p:spPr>
      </p:pic>
      <p:pic>
        <p:nvPicPr>
          <p:cNvPr id="9" name="Content Placeholder 8">
            <a:extLst>
              <a:ext uri="{FF2B5EF4-FFF2-40B4-BE49-F238E27FC236}">
                <a16:creationId xmlns:a16="http://schemas.microsoft.com/office/drawing/2014/main" id="{8C77350E-855E-6005-CDB7-2AE6E8EBE68F}"/>
              </a:ext>
            </a:extLst>
          </p:cNvPr>
          <p:cNvPicPr>
            <a:picLocks noGrp="1" noChangeAspect="1"/>
          </p:cNvPicPr>
          <p:nvPr>
            <p:ph sz="half" idx="2"/>
          </p:nvPr>
        </p:nvPicPr>
        <p:blipFill>
          <a:blip r:embed="rId3"/>
          <a:stretch>
            <a:fillRect/>
          </a:stretch>
        </p:blipFill>
        <p:spPr>
          <a:xfrm>
            <a:off x="6172200" y="1922257"/>
            <a:ext cx="5181600" cy="4158074"/>
          </a:xfrm>
          <a:ln>
            <a:solidFill>
              <a:schemeClr val="tx1"/>
            </a:solidFill>
          </a:ln>
        </p:spPr>
      </p:pic>
      <p:sp>
        <p:nvSpPr>
          <p:cNvPr id="3" name="Footer Placeholder 3">
            <a:extLst>
              <a:ext uri="{FF2B5EF4-FFF2-40B4-BE49-F238E27FC236}">
                <a16:creationId xmlns:a16="http://schemas.microsoft.com/office/drawing/2014/main" id="{FADD9829-A244-C5BD-DA1B-E257B6CABA43}"/>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035851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F48C-DAB0-F658-1046-8FEFA3A65A96}"/>
              </a:ext>
            </a:extLst>
          </p:cNvPr>
          <p:cNvSpPr>
            <a:spLocks noGrp="1"/>
          </p:cNvSpPr>
          <p:nvPr>
            <p:ph type="title"/>
          </p:nvPr>
        </p:nvSpPr>
        <p:spPr/>
        <p:txBody>
          <a:bodyPr/>
          <a:lstStyle/>
          <a:p>
            <a:pPr algn="ctr"/>
            <a:r>
              <a:rPr lang="en-IN" b="1" dirty="0"/>
              <a:t>Random Experiments</a:t>
            </a:r>
          </a:p>
        </p:txBody>
      </p:sp>
      <p:pic>
        <p:nvPicPr>
          <p:cNvPr id="6" name="Content Placeholder 5">
            <a:extLst>
              <a:ext uri="{FF2B5EF4-FFF2-40B4-BE49-F238E27FC236}">
                <a16:creationId xmlns:a16="http://schemas.microsoft.com/office/drawing/2014/main" id="{9CC132EA-B271-450A-E254-1FE9A207B8F9}"/>
              </a:ext>
            </a:extLst>
          </p:cNvPr>
          <p:cNvPicPr>
            <a:picLocks noGrp="1" noChangeAspect="1"/>
          </p:cNvPicPr>
          <p:nvPr>
            <p:ph sz="half" idx="1"/>
          </p:nvPr>
        </p:nvPicPr>
        <p:blipFill>
          <a:blip r:embed="rId2"/>
          <a:stretch>
            <a:fillRect/>
          </a:stretch>
        </p:blipFill>
        <p:spPr>
          <a:xfrm>
            <a:off x="838200" y="2855854"/>
            <a:ext cx="5181600" cy="2290879"/>
          </a:xfrm>
        </p:spPr>
      </p:pic>
      <p:pic>
        <p:nvPicPr>
          <p:cNvPr id="8" name="Content Placeholder 7">
            <a:extLst>
              <a:ext uri="{FF2B5EF4-FFF2-40B4-BE49-F238E27FC236}">
                <a16:creationId xmlns:a16="http://schemas.microsoft.com/office/drawing/2014/main" id="{2C3DDEED-F15F-B38D-9FFB-8B75A52FDED2}"/>
              </a:ext>
            </a:extLst>
          </p:cNvPr>
          <p:cNvPicPr>
            <a:picLocks noGrp="1" noChangeAspect="1"/>
          </p:cNvPicPr>
          <p:nvPr>
            <p:ph sz="half" idx="2"/>
          </p:nvPr>
        </p:nvPicPr>
        <p:blipFill>
          <a:blip r:embed="rId3"/>
          <a:stretch>
            <a:fillRect/>
          </a:stretch>
        </p:blipFill>
        <p:spPr>
          <a:xfrm>
            <a:off x="6248049" y="3658346"/>
            <a:ext cx="5029902" cy="685896"/>
          </a:xfrm>
        </p:spPr>
      </p:pic>
      <p:sp>
        <p:nvSpPr>
          <p:cNvPr id="3" name="Footer Placeholder 3">
            <a:extLst>
              <a:ext uri="{FF2B5EF4-FFF2-40B4-BE49-F238E27FC236}">
                <a16:creationId xmlns:a16="http://schemas.microsoft.com/office/drawing/2014/main" id="{E72A60B9-6E69-0A01-9EFC-3796CDF5EA8F}"/>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651416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71F2-6D1C-5754-9515-0F774E8B88E2}"/>
              </a:ext>
            </a:extLst>
          </p:cNvPr>
          <p:cNvSpPr>
            <a:spLocks noGrp="1"/>
          </p:cNvSpPr>
          <p:nvPr>
            <p:ph type="title"/>
          </p:nvPr>
        </p:nvSpPr>
        <p:spPr/>
        <p:txBody>
          <a:bodyPr/>
          <a:lstStyle/>
          <a:p>
            <a:pPr algn="ctr"/>
            <a:r>
              <a:rPr lang="en-IN" b="1" dirty="0"/>
              <a:t>Accuracy Calculations</a:t>
            </a:r>
          </a:p>
        </p:txBody>
      </p:sp>
      <p:pic>
        <p:nvPicPr>
          <p:cNvPr id="6" name="Content Placeholder 5">
            <a:extLst>
              <a:ext uri="{FF2B5EF4-FFF2-40B4-BE49-F238E27FC236}">
                <a16:creationId xmlns:a16="http://schemas.microsoft.com/office/drawing/2014/main" id="{85A9F1A5-0D2C-17CD-4159-03B680EDEDE2}"/>
              </a:ext>
            </a:extLst>
          </p:cNvPr>
          <p:cNvPicPr>
            <a:picLocks noGrp="1" noChangeAspect="1"/>
          </p:cNvPicPr>
          <p:nvPr>
            <p:ph sz="half" idx="1"/>
          </p:nvPr>
        </p:nvPicPr>
        <p:blipFill>
          <a:blip r:embed="rId2"/>
          <a:stretch>
            <a:fillRect/>
          </a:stretch>
        </p:blipFill>
        <p:spPr>
          <a:xfrm>
            <a:off x="1133154" y="2343712"/>
            <a:ext cx="4591691" cy="3315163"/>
          </a:xfrm>
        </p:spPr>
      </p:pic>
      <p:pic>
        <p:nvPicPr>
          <p:cNvPr id="10" name="Content Placeholder 9">
            <a:extLst>
              <a:ext uri="{FF2B5EF4-FFF2-40B4-BE49-F238E27FC236}">
                <a16:creationId xmlns:a16="http://schemas.microsoft.com/office/drawing/2014/main" id="{7D02D9EB-09CD-E7C2-CD85-A53A7B785EA3}"/>
              </a:ext>
            </a:extLst>
          </p:cNvPr>
          <p:cNvPicPr>
            <a:picLocks noGrp="1" noChangeAspect="1"/>
          </p:cNvPicPr>
          <p:nvPr>
            <p:ph sz="half" idx="2"/>
          </p:nvPr>
        </p:nvPicPr>
        <p:blipFill>
          <a:blip r:embed="rId3"/>
          <a:stretch>
            <a:fillRect/>
          </a:stretch>
        </p:blipFill>
        <p:spPr>
          <a:xfrm>
            <a:off x="6172200" y="3655231"/>
            <a:ext cx="5181600" cy="692126"/>
          </a:xfrm>
          <a:prstGeom prst="rect">
            <a:avLst/>
          </a:prstGeom>
        </p:spPr>
      </p:pic>
      <p:sp>
        <p:nvSpPr>
          <p:cNvPr id="3" name="Footer Placeholder 3">
            <a:extLst>
              <a:ext uri="{FF2B5EF4-FFF2-40B4-BE49-F238E27FC236}">
                <a16:creationId xmlns:a16="http://schemas.microsoft.com/office/drawing/2014/main" id="{672A2271-DCCA-968F-7250-C17B055FF32A}"/>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385315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C121-6DE8-22CD-A1DD-8576358693B1}"/>
              </a:ext>
            </a:extLst>
          </p:cNvPr>
          <p:cNvSpPr>
            <a:spLocks noGrp="1"/>
          </p:cNvSpPr>
          <p:nvPr>
            <p:ph type="title"/>
          </p:nvPr>
        </p:nvSpPr>
        <p:spPr/>
        <p:txBody>
          <a:bodyPr>
            <a:normAutofit/>
          </a:bodyPr>
          <a:lstStyle/>
          <a:p>
            <a:pPr algn="ctr"/>
            <a:r>
              <a:rPr lang="en-IN" sz="3600" dirty="0">
                <a:latin typeface="Palatino Linotype" panose="02040502050505030304" pitchFamily="18" charset="0"/>
              </a:rPr>
              <a:t>Fourier Transform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150453-1310-F88C-2399-EB1D6AB5E210}"/>
                  </a:ext>
                </a:extLst>
              </p:cNvPr>
              <p:cNvSpPr>
                <a:spLocks noGrp="1"/>
              </p:cNvSpPr>
              <p:nvPr>
                <p:ph idx="1"/>
              </p:nvPr>
            </p:nvSpPr>
            <p:spPr/>
            <p:txBody>
              <a:bodyPr>
                <a:normAutofit/>
              </a:bodyPr>
              <a:lstStyle/>
              <a:p>
                <a:pPr marL="0" indent="0" algn="ctr">
                  <a:buNone/>
                </a:pPr>
                <a:r>
                  <a:rPr lang="en-IN" sz="2000" dirty="0">
                    <a:latin typeface="Palatino Linotype" panose="02040502050505030304" pitchFamily="18" charset="0"/>
                  </a:rPr>
                  <a:t>“</a:t>
                </a:r>
                <a:r>
                  <a:rPr lang="en-US" sz="2000" dirty="0">
                    <a:latin typeface="Palatino Linotype" panose="02040502050505030304" pitchFamily="18" charset="0"/>
                  </a:rPr>
                  <a:t>All waveforms, no matter what you scribble or observe in the universe, are actually just the sum of simple sinusoids of different frequencies”</a:t>
                </a:r>
              </a:p>
              <a:p>
                <a:r>
                  <a:rPr lang="en-US" sz="2000" dirty="0">
                    <a:latin typeface="Palatino Linotype" panose="02040502050505030304" pitchFamily="18" charset="0"/>
                  </a:rPr>
                  <a:t>The Fourier Transform decomposes any non-periodic function in to a combination of complex exponentials of a different frequency</a:t>
                </a:r>
                <a:r>
                  <a:rPr lang="en-IN" sz="2000" dirty="0">
                    <a:latin typeface="Palatino Linotype" panose="02040502050505030304" pitchFamily="18" charset="0"/>
                  </a:rPr>
                  <a:t> or in other words the Fourier Transforms converts a given function f(x) where x ranges from -</a:t>
                </a:r>
                <a14:m>
                  <m:oMath xmlns:m="http://schemas.openxmlformats.org/officeDocument/2006/math">
                    <m:r>
                      <a:rPr lang="en-IN" sz="2000" i="1" smtClean="0">
                        <a:latin typeface="Cambria Math" panose="02040503050406030204" pitchFamily="18" charset="0"/>
                      </a:rPr>
                      <m:t>∞</m:t>
                    </m:r>
                    <m:r>
                      <a:rPr lang="en-IN" sz="2000" b="0" i="0" smtClean="0">
                        <a:latin typeface="Cambria Math" panose="02040503050406030204" pitchFamily="18" charset="0"/>
                      </a:rPr>
                      <m:t> </m:t>
                    </m:r>
                    <m:r>
                      <m:rPr>
                        <m:sty m:val="p"/>
                      </m:rPr>
                      <a:rPr lang="en-IN" sz="2000" b="0" i="0" smtClean="0">
                        <a:latin typeface="Cambria Math" panose="02040503050406030204" pitchFamily="18" charset="0"/>
                      </a:rPr>
                      <m:t>to</m:t>
                    </m:r>
                    <m:r>
                      <a:rPr lang="en-IN" sz="2000" b="0" i="0" smtClean="0">
                        <a:latin typeface="Cambria Math" panose="02040503050406030204" pitchFamily="18" charset="0"/>
                      </a:rPr>
                      <m:t>+</m:t>
                    </m:r>
                    <m:r>
                      <a:rPr lang="en-IN" sz="2000" i="1">
                        <a:latin typeface="Cambria Math" panose="02040503050406030204" pitchFamily="18" charset="0"/>
                      </a:rPr>
                      <m:t>∞</m:t>
                    </m:r>
                    <m:r>
                      <a:rPr lang="en-IN" sz="2000" b="0" i="0" smtClean="0">
                        <a:latin typeface="Cambria Math" panose="02040503050406030204" pitchFamily="18" charset="0"/>
                      </a:rPr>
                      <m:t> </m:t>
                    </m:r>
                  </m:oMath>
                </a14:m>
                <a:r>
                  <a:rPr lang="en-US" sz="2000" dirty="0">
                    <a:latin typeface="Palatino Linotype" panose="02040502050505030304" pitchFamily="18" charset="0"/>
                  </a:rPr>
                  <a:t>to its equivalent frequency domain f(</a:t>
                </a:r>
                <a14:m>
                  <m:oMath xmlns:m="http://schemas.openxmlformats.org/officeDocument/2006/math">
                    <m:r>
                      <a:rPr lang="en-US" sz="2000" i="1" dirty="0" smtClean="0">
                        <a:latin typeface="Cambria Math" panose="02040503050406030204" pitchFamily="18" charset="0"/>
                      </a:rPr>
                      <m:t>𝜔</m:t>
                    </m:r>
                    <m:r>
                      <a:rPr lang="en-IN" sz="2000" b="0" i="1" dirty="0" smtClean="0">
                        <a:latin typeface="Cambria Math" panose="02040503050406030204" pitchFamily="18" charset="0"/>
                      </a:rPr>
                      <m:t>)</m:t>
                    </m:r>
                  </m:oMath>
                </a14:m>
                <a:endParaRPr lang="en-US" sz="2000" dirty="0">
                  <a:latin typeface="Palatino Linotype" panose="02040502050505030304" pitchFamily="18" charset="0"/>
                </a:endParaRPr>
              </a:p>
              <a:p>
                <a:r>
                  <a:rPr lang="en-US" sz="2000" dirty="0">
                    <a:latin typeface="Palatino Linotype" panose="02040502050505030304" pitchFamily="18" charset="0"/>
                  </a:rPr>
                  <a:t>Forward Fourier Transform: f(x) </a:t>
                </a:r>
                <a:r>
                  <a:rPr lang="en-US" sz="2000" dirty="0">
                    <a:latin typeface="Palatino Linotype" panose="02040502050505030304" pitchFamily="18" charset="0"/>
                    <a:sym typeface="Wingdings" panose="05000000000000000000" pitchFamily="2" charset="2"/>
                  </a:rPr>
                  <a:t> </a:t>
                </a:r>
                <a:r>
                  <a:rPr lang="en-US" sz="2000" dirty="0">
                    <a:latin typeface="Palatino Linotype" panose="02040502050505030304" pitchFamily="18" charset="0"/>
                  </a:rPr>
                  <a:t>f(</a:t>
                </a:r>
                <a14:m>
                  <m:oMath xmlns:m="http://schemas.openxmlformats.org/officeDocument/2006/math">
                    <m:r>
                      <a:rPr lang="en-US" sz="2000" i="1" dirty="0" smtClean="0">
                        <a:latin typeface="Cambria Math" panose="02040503050406030204" pitchFamily="18" charset="0"/>
                      </a:rPr>
                      <m:t>𝜔</m:t>
                    </m:r>
                    <m:r>
                      <a:rPr lang="en-IN" sz="2000" b="0" i="1" dirty="0" smtClean="0">
                        <a:latin typeface="Cambria Math" panose="02040503050406030204" pitchFamily="18" charset="0"/>
                      </a:rPr>
                      <m:t>)</m:t>
                    </m:r>
                  </m:oMath>
                </a14:m>
                <a:endParaRPr lang="en-US" sz="2000" dirty="0">
                  <a:latin typeface="Palatino Linotype" panose="02040502050505030304" pitchFamily="18" charset="0"/>
                </a:endParaRPr>
              </a:p>
              <a:p>
                <a:endParaRPr lang="en-US" sz="2000" dirty="0">
                  <a:latin typeface="Palatino Linotype" panose="02040502050505030304" pitchFamily="18" charset="0"/>
                </a:endParaRPr>
              </a:p>
              <a:p>
                <a:endParaRPr lang="en-US" sz="2000" dirty="0">
                  <a:latin typeface="Palatino Linotype" panose="02040502050505030304" pitchFamily="18" charset="0"/>
                </a:endParaRPr>
              </a:p>
              <a:p>
                <a:r>
                  <a:rPr lang="en-US" sz="2000" dirty="0">
                    <a:latin typeface="Palatino Linotype" panose="02040502050505030304" pitchFamily="18" charset="0"/>
                  </a:rPr>
                  <a:t>Inverse Fourier Transform: f(</a:t>
                </a:r>
                <a14:m>
                  <m:oMath xmlns:m="http://schemas.openxmlformats.org/officeDocument/2006/math">
                    <m:r>
                      <a:rPr lang="en-US" sz="2000" i="1" dirty="0">
                        <a:latin typeface="Cambria Math" panose="02040503050406030204" pitchFamily="18" charset="0"/>
                      </a:rPr>
                      <m:t>𝜔</m:t>
                    </m:r>
                  </m:oMath>
                </a14:m>
                <a:r>
                  <a:rPr lang="en-US" sz="2000" dirty="0">
                    <a:latin typeface="Palatino Linotype" panose="02040502050505030304" pitchFamily="18" charset="0"/>
                  </a:rPr>
                  <a:t>) </a:t>
                </a:r>
                <a:r>
                  <a:rPr lang="en-US" sz="2000" dirty="0">
                    <a:latin typeface="Palatino Linotype" panose="02040502050505030304" pitchFamily="18" charset="0"/>
                    <a:sym typeface="Wingdings" panose="05000000000000000000" pitchFamily="2" charset="2"/>
                  </a:rPr>
                  <a:t> </a:t>
                </a:r>
                <a:r>
                  <a:rPr lang="en-US" sz="2000" dirty="0">
                    <a:latin typeface="Palatino Linotype" panose="02040502050505030304" pitchFamily="18" charset="0"/>
                  </a:rPr>
                  <a:t>f(x</a:t>
                </a:r>
                <a14:m>
                  <m:oMath xmlns:m="http://schemas.openxmlformats.org/officeDocument/2006/math">
                    <m:r>
                      <a:rPr lang="en-IN" sz="2000" b="0" i="1" dirty="0" smtClean="0">
                        <a:latin typeface="Cambria Math" panose="02040503050406030204" pitchFamily="18" charset="0"/>
                      </a:rPr>
                      <m:t>)</m:t>
                    </m:r>
                  </m:oMath>
                </a14:m>
                <a:endParaRPr lang="en-US" sz="2000" dirty="0">
                  <a:latin typeface="Palatino Linotype" panose="02040502050505030304" pitchFamily="18" charset="0"/>
                </a:endParaRPr>
              </a:p>
              <a:p>
                <a:endParaRPr lang="en-US" sz="2000" dirty="0">
                  <a:latin typeface="Palatino Linotype" panose="02040502050505030304" pitchFamily="18" charset="0"/>
                </a:endParaRPr>
              </a:p>
              <a:p>
                <a:endParaRPr lang="en-US" sz="2000" dirty="0">
                  <a:latin typeface="Palatino Linotype" panose="02040502050505030304" pitchFamily="18" charset="0"/>
                </a:endParaRPr>
              </a:p>
              <a:p>
                <a:endParaRPr lang="en-US" sz="2000" dirty="0">
                  <a:latin typeface="Palatino Linotype" panose="02040502050505030304" pitchFamily="18" charset="0"/>
                </a:endParaRPr>
              </a:p>
            </p:txBody>
          </p:sp>
        </mc:Choice>
        <mc:Fallback>
          <p:sp>
            <p:nvSpPr>
              <p:cNvPr id="3" name="Content Placeholder 2">
                <a:extLst>
                  <a:ext uri="{FF2B5EF4-FFF2-40B4-BE49-F238E27FC236}">
                    <a16:creationId xmlns:a16="http://schemas.microsoft.com/office/drawing/2014/main" id="{46150453-1310-F88C-2399-EB1D6AB5E210}"/>
                  </a:ext>
                </a:extLst>
              </p:cNvPr>
              <p:cNvSpPr>
                <a:spLocks noGrp="1" noRot="1" noChangeAspect="1" noMove="1" noResize="1" noEditPoints="1" noAdjustHandles="1" noChangeArrowheads="1" noChangeShapeType="1" noTextEdit="1"/>
              </p:cNvSpPr>
              <p:nvPr>
                <p:ph idx="1"/>
              </p:nvPr>
            </p:nvSpPr>
            <p:spPr>
              <a:blipFill>
                <a:blip r:embed="rId2"/>
                <a:stretch>
                  <a:fillRect l="-522" t="-1401" r="-986"/>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id="{871565DB-7F4E-CC41-77ED-175E88F625A7}"/>
              </a:ext>
            </a:extLst>
          </p:cNvPr>
          <p:cNvPicPr>
            <a:picLocks noChangeAspect="1"/>
          </p:cNvPicPr>
          <p:nvPr/>
        </p:nvPicPr>
        <p:blipFill>
          <a:blip r:embed="rId3"/>
          <a:stretch>
            <a:fillRect/>
          </a:stretch>
        </p:blipFill>
        <p:spPr>
          <a:xfrm>
            <a:off x="1039941" y="4129973"/>
            <a:ext cx="2377629" cy="837193"/>
          </a:xfrm>
          <a:prstGeom prst="rect">
            <a:avLst/>
          </a:prstGeom>
        </p:spPr>
      </p:pic>
      <p:pic>
        <p:nvPicPr>
          <p:cNvPr id="19" name="Picture 18">
            <a:extLst>
              <a:ext uri="{FF2B5EF4-FFF2-40B4-BE49-F238E27FC236}">
                <a16:creationId xmlns:a16="http://schemas.microsoft.com/office/drawing/2014/main" id="{A75901B9-FC6F-CCBF-0A1B-D26D1D552C77}"/>
              </a:ext>
            </a:extLst>
          </p:cNvPr>
          <p:cNvPicPr>
            <a:picLocks noChangeAspect="1"/>
          </p:cNvPicPr>
          <p:nvPr/>
        </p:nvPicPr>
        <p:blipFill>
          <a:blip r:embed="rId4"/>
          <a:stretch>
            <a:fillRect/>
          </a:stretch>
        </p:blipFill>
        <p:spPr>
          <a:xfrm>
            <a:off x="1039941" y="5319593"/>
            <a:ext cx="3172268" cy="857370"/>
          </a:xfrm>
          <a:prstGeom prst="rect">
            <a:avLst/>
          </a:prstGeom>
        </p:spPr>
      </p:pic>
      <p:sp>
        <p:nvSpPr>
          <p:cNvPr id="20" name="Footer Placeholder 3">
            <a:extLst>
              <a:ext uri="{FF2B5EF4-FFF2-40B4-BE49-F238E27FC236}">
                <a16:creationId xmlns:a16="http://schemas.microsoft.com/office/drawing/2014/main" id="{0789A82C-2497-27CD-A609-9959FAAD5533}"/>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524650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EB53-DEDB-B17A-3706-0EDB067AE26C}"/>
              </a:ext>
            </a:extLst>
          </p:cNvPr>
          <p:cNvSpPr>
            <a:spLocks noGrp="1"/>
          </p:cNvSpPr>
          <p:nvPr>
            <p:ph type="title"/>
          </p:nvPr>
        </p:nvSpPr>
        <p:spPr/>
        <p:txBody>
          <a:bodyPr/>
          <a:lstStyle/>
          <a:p>
            <a:pPr algn="ctr"/>
            <a:r>
              <a:rPr lang="en-IN" b="1" dirty="0"/>
              <a:t>Fourier Series</a:t>
            </a:r>
          </a:p>
        </p:txBody>
      </p:sp>
      <p:pic>
        <p:nvPicPr>
          <p:cNvPr id="9" name="Content Placeholder 8">
            <a:extLst>
              <a:ext uri="{FF2B5EF4-FFF2-40B4-BE49-F238E27FC236}">
                <a16:creationId xmlns:a16="http://schemas.microsoft.com/office/drawing/2014/main" id="{70FD51BD-4F8C-6C7F-2B34-A5C8A7575EB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33245"/>
            <a:ext cx="5181600" cy="3336098"/>
          </a:xfrm>
        </p:spPr>
      </p:pic>
      <p:pic>
        <p:nvPicPr>
          <p:cNvPr id="5" name="Content Placeholder 4">
            <a:extLst>
              <a:ext uri="{FF2B5EF4-FFF2-40B4-BE49-F238E27FC236}">
                <a16:creationId xmlns:a16="http://schemas.microsoft.com/office/drawing/2014/main" id="{8282A7FB-6F10-F13A-2DD2-E17D5BF91DB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333245"/>
            <a:ext cx="5181600" cy="3336098"/>
          </a:xfrm>
        </p:spPr>
      </p:pic>
      <p:sp>
        <p:nvSpPr>
          <p:cNvPr id="10" name="TextBox 9">
            <a:extLst>
              <a:ext uri="{FF2B5EF4-FFF2-40B4-BE49-F238E27FC236}">
                <a16:creationId xmlns:a16="http://schemas.microsoft.com/office/drawing/2014/main" id="{9C1FF4D6-6FE5-33A0-EDF6-347418A06D12}"/>
              </a:ext>
            </a:extLst>
          </p:cNvPr>
          <p:cNvSpPr txBox="1"/>
          <p:nvPr/>
        </p:nvSpPr>
        <p:spPr>
          <a:xfrm>
            <a:off x="838200" y="1690688"/>
            <a:ext cx="10379697"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Any periodic function can be expressed a series of sines and cosines</a:t>
            </a:r>
          </a:p>
        </p:txBody>
      </p:sp>
      <p:sp>
        <p:nvSpPr>
          <p:cNvPr id="3" name="Footer Placeholder 3">
            <a:extLst>
              <a:ext uri="{FF2B5EF4-FFF2-40B4-BE49-F238E27FC236}">
                <a16:creationId xmlns:a16="http://schemas.microsoft.com/office/drawing/2014/main" id="{A6991D27-EDAF-8502-E266-8C27C6DBFC35}"/>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356217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5C1E64-8212-9F85-2014-1F6427BA05D3}"/>
              </a:ext>
            </a:extLst>
          </p:cNvPr>
          <p:cNvSpPr>
            <a:spLocks noGrp="1"/>
          </p:cNvSpPr>
          <p:nvPr>
            <p:ph type="title"/>
          </p:nvPr>
        </p:nvSpPr>
        <p:spPr/>
        <p:txBody>
          <a:bodyPr/>
          <a:lstStyle/>
          <a:p>
            <a:pPr algn="ctr"/>
            <a:r>
              <a:rPr lang="en-US" b="1" dirty="0"/>
              <a:t>Image Compression</a:t>
            </a:r>
            <a:endParaRPr lang="en-IN" b="1" dirty="0"/>
          </a:p>
        </p:txBody>
      </p:sp>
      <p:pic>
        <p:nvPicPr>
          <p:cNvPr id="8" name="Content Placeholder 7">
            <a:extLst>
              <a:ext uri="{FF2B5EF4-FFF2-40B4-BE49-F238E27FC236}">
                <a16:creationId xmlns:a16="http://schemas.microsoft.com/office/drawing/2014/main" id="{1C2A7B5D-5518-03D2-B8E4-F761B988B9D1}"/>
              </a:ext>
            </a:extLst>
          </p:cNvPr>
          <p:cNvPicPr>
            <a:picLocks noGrp="1" noChangeAspect="1"/>
          </p:cNvPicPr>
          <p:nvPr>
            <p:ph idx="1"/>
          </p:nvPr>
        </p:nvPicPr>
        <p:blipFill>
          <a:blip r:embed="rId2"/>
          <a:stretch>
            <a:fillRect/>
          </a:stretch>
        </p:blipFill>
        <p:spPr>
          <a:xfrm>
            <a:off x="1566230" y="2481844"/>
            <a:ext cx="9059539" cy="3038899"/>
          </a:xfrm>
        </p:spPr>
      </p:pic>
      <p:sp>
        <p:nvSpPr>
          <p:cNvPr id="11" name="Footer Placeholder 3">
            <a:extLst>
              <a:ext uri="{FF2B5EF4-FFF2-40B4-BE49-F238E27FC236}">
                <a16:creationId xmlns:a16="http://schemas.microsoft.com/office/drawing/2014/main" id="{442E7296-A827-1988-818F-E6006B1120E5}"/>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1837609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F303-8D58-2B56-1EB7-7833701E5F68}"/>
              </a:ext>
            </a:extLst>
          </p:cNvPr>
          <p:cNvSpPr>
            <a:spLocks noGrp="1"/>
          </p:cNvSpPr>
          <p:nvPr>
            <p:ph type="title"/>
          </p:nvPr>
        </p:nvSpPr>
        <p:spPr/>
        <p:txBody>
          <a:bodyPr/>
          <a:lstStyle/>
          <a:p>
            <a:pPr algn="ctr"/>
            <a:r>
              <a:rPr lang="en-IN" b="1" dirty="0"/>
              <a:t>Image Compression</a:t>
            </a:r>
          </a:p>
        </p:txBody>
      </p:sp>
      <p:pic>
        <p:nvPicPr>
          <p:cNvPr id="6" name="Content Placeholder 5">
            <a:extLst>
              <a:ext uri="{FF2B5EF4-FFF2-40B4-BE49-F238E27FC236}">
                <a16:creationId xmlns:a16="http://schemas.microsoft.com/office/drawing/2014/main" id="{53F47F89-91D1-2ECD-8279-6A7D2E72FDDE}"/>
              </a:ext>
            </a:extLst>
          </p:cNvPr>
          <p:cNvPicPr>
            <a:picLocks noGrp="1" noChangeAspect="1"/>
          </p:cNvPicPr>
          <p:nvPr>
            <p:ph sz="half" idx="1"/>
          </p:nvPr>
        </p:nvPicPr>
        <p:blipFill>
          <a:blip r:embed="rId2"/>
          <a:stretch>
            <a:fillRect/>
          </a:stretch>
        </p:blipFill>
        <p:spPr>
          <a:xfrm>
            <a:off x="1500231" y="2724346"/>
            <a:ext cx="4250120" cy="3033705"/>
          </a:xfrm>
          <a:ln>
            <a:solidFill>
              <a:schemeClr val="tx1"/>
            </a:solidFill>
          </a:ln>
        </p:spPr>
      </p:pic>
      <p:pic>
        <p:nvPicPr>
          <p:cNvPr id="8" name="Content Placeholder 7">
            <a:extLst>
              <a:ext uri="{FF2B5EF4-FFF2-40B4-BE49-F238E27FC236}">
                <a16:creationId xmlns:a16="http://schemas.microsoft.com/office/drawing/2014/main" id="{17F12BC8-8D24-719C-B158-F910E58D7C7F}"/>
              </a:ext>
            </a:extLst>
          </p:cNvPr>
          <p:cNvPicPr>
            <a:picLocks noGrp="1" noChangeAspect="1"/>
          </p:cNvPicPr>
          <p:nvPr>
            <p:ph sz="half" idx="2"/>
          </p:nvPr>
        </p:nvPicPr>
        <p:blipFill>
          <a:blip r:embed="rId3"/>
          <a:stretch>
            <a:fillRect/>
          </a:stretch>
        </p:blipFill>
        <p:spPr>
          <a:xfrm>
            <a:off x="7098879" y="2724346"/>
            <a:ext cx="4054261" cy="3033705"/>
          </a:xfrm>
          <a:ln>
            <a:solidFill>
              <a:schemeClr val="tx1"/>
            </a:solidFill>
          </a:ln>
        </p:spPr>
      </p:pic>
      <p:sp>
        <p:nvSpPr>
          <p:cNvPr id="10" name="TextBox 9">
            <a:extLst>
              <a:ext uri="{FF2B5EF4-FFF2-40B4-BE49-F238E27FC236}">
                <a16:creationId xmlns:a16="http://schemas.microsoft.com/office/drawing/2014/main" id="{61DB7309-79B2-CCB3-ED8F-CC2A903D7A19}"/>
              </a:ext>
            </a:extLst>
          </p:cNvPr>
          <p:cNvSpPr txBox="1"/>
          <p:nvPr/>
        </p:nvSpPr>
        <p:spPr>
          <a:xfrm>
            <a:off x="1500231" y="1847654"/>
            <a:ext cx="9652909" cy="461665"/>
          </a:xfrm>
          <a:prstGeom prst="rect">
            <a:avLst/>
          </a:prstGeom>
          <a:noFill/>
        </p:spPr>
        <p:txBody>
          <a:bodyPr wrap="square" rtlCol="0">
            <a:spAutoFit/>
          </a:bodyPr>
          <a:lstStyle/>
          <a:p>
            <a:pPr marL="285750" indent="-285750">
              <a:buFont typeface="Arial" panose="020B0604020202020204" pitchFamily="34" charset="0"/>
              <a:buChar char="•"/>
            </a:pPr>
            <a:r>
              <a:rPr lang="en-IN" sz="2400" dirty="0"/>
              <a:t>Remove high frequency components by using high pass filter</a:t>
            </a:r>
          </a:p>
        </p:txBody>
      </p:sp>
      <p:sp>
        <p:nvSpPr>
          <p:cNvPr id="3" name="Footer Placeholder 3">
            <a:extLst>
              <a:ext uri="{FF2B5EF4-FFF2-40B4-BE49-F238E27FC236}">
                <a16:creationId xmlns:a16="http://schemas.microsoft.com/office/drawing/2014/main" id="{6787234D-7223-E550-632B-0DA709F8B89F}"/>
              </a:ext>
            </a:extLst>
          </p:cNvPr>
          <p:cNvSpPr>
            <a:spLocks noGrp="1"/>
          </p:cNvSpPr>
          <p:nvPr>
            <p:ph type="ftr" sz="quarter" idx="11"/>
          </p:nvPr>
        </p:nvSpPr>
        <p:spPr>
          <a:xfrm>
            <a:off x="3446884" y="6428791"/>
            <a:ext cx="5298233" cy="365125"/>
          </a:xfrm>
        </p:spPr>
        <p:txBody>
          <a:bodyPr/>
          <a:lstStyle/>
          <a:p>
            <a:r>
              <a:rPr lang="en-US" sz="1400" dirty="0"/>
              <a:t>22MAT122 Mathematics For Computing 2</a:t>
            </a:r>
          </a:p>
        </p:txBody>
      </p:sp>
    </p:spTree>
    <p:extLst>
      <p:ext uri="{BB962C8B-B14F-4D97-AF65-F5344CB8AC3E}">
        <p14:creationId xmlns:p14="http://schemas.microsoft.com/office/powerpoint/2010/main" val="93333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2D39-FF67-9921-F1A8-FC2EB7FE9580}"/>
              </a:ext>
            </a:extLst>
          </p:cNvPr>
          <p:cNvSpPr>
            <a:spLocks noGrp="1"/>
          </p:cNvSpPr>
          <p:nvPr>
            <p:ph type="title"/>
          </p:nvPr>
        </p:nvSpPr>
        <p:spPr>
          <a:xfrm>
            <a:off x="838200" y="493356"/>
            <a:ext cx="10515600" cy="1325563"/>
          </a:xfrm>
        </p:spPr>
        <p:txBody>
          <a:bodyPr>
            <a:normAutofit/>
          </a:bodyPr>
          <a:lstStyle/>
          <a:p>
            <a:pPr algn="ctr"/>
            <a:r>
              <a:rPr lang="en-US">
                <a:latin typeface="Times New Roman"/>
                <a:cs typeface="Times New Roman"/>
              </a:rPr>
              <a:t> </a:t>
            </a:r>
            <a:r>
              <a:rPr lang="en-US" sz="4900">
                <a:latin typeface="Times New Roman"/>
                <a:cs typeface="Times New Roman"/>
              </a:rPr>
              <a:t>Feature Extraction</a:t>
            </a:r>
            <a:endParaRPr lang="en-US"/>
          </a:p>
        </p:txBody>
      </p:sp>
      <p:sp>
        <p:nvSpPr>
          <p:cNvPr id="5" name="Content Placeholder 4">
            <a:extLst>
              <a:ext uri="{FF2B5EF4-FFF2-40B4-BE49-F238E27FC236}">
                <a16:creationId xmlns:a16="http://schemas.microsoft.com/office/drawing/2014/main" id="{119CCE7C-D023-258D-7292-399985FDE1CC}"/>
              </a:ext>
            </a:extLst>
          </p:cNvPr>
          <p:cNvSpPr>
            <a:spLocks noGrp="1"/>
          </p:cNvSpPr>
          <p:nvPr>
            <p:ph idx="1"/>
          </p:nvPr>
        </p:nvSpPr>
        <p:spPr>
          <a:xfrm>
            <a:off x="302741" y="1825625"/>
            <a:ext cx="3050060" cy="4351338"/>
          </a:xfrm>
        </p:spPr>
        <p:txBody>
          <a:bodyPr vert="horz" lIns="91440" tIns="45720" rIns="91440" bIns="45720" rtlCol="0" anchor="t">
            <a:normAutofit/>
          </a:bodyPr>
          <a:lstStyle/>
          <a:p>
            <a:pPr>
              <a:buNone/>
            </a:pPr>
            <a:endParaRPr lang="en-US" sz="1600">
              <a:latin typeface="Times New Roman"/>
              <a:cs typeface="Times New Roman"/>
            </a:endParaRPr>
          </a:p>
          <a:p>
            <a:pPr>
              <a:buNone/>
            </a:pPr>
            <a:endParaRPr lang="en-US" sz="2400">
              <a:latin typeface="Times New Roman"/>
              <a:ea typeface="+mn-lt"/>
              <a:cs typeface="Times New Roman"/>
            </a:endParaRPr>
          </a:p>
        </p:txBody>
      </p:sp>
      <p:sp>
        <p:nvSpPr>
          <p:cNvPr id="49" name="Footer Placeholder 3">
            <a:extLst>
              <a:ext uri="{FF2B5EF4-FFF2-40B4-BE49-F238E27FC236}">
                <a16:creationId xmlns:a16="http://schemas.microsoft.com/office/drawing/2014/main" id="{58663842-17C3-7F75-0267-FD62157D4F5F}"/>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graphicFrame>
        <p:nvGraphicFramePr>
          <p:cNvPr id="25" name="Diagram 24">
            <a:extLst>
              <a:ext uri="{FF2B5EF4-FFF2-40B4-BE49-F238E27FC236}">
                <a16:creationId xmlns:a16="http://schemas.microsoft.com/office/drawing/2014/main" id="{43E424A2-F988-5A46-0E64-CE9E561A24AD}"/>
              </a:ext>
            </a:extLst>
          </p:cNvPr>
          <p:cNvGraphicFramePr/>
          <p:nvPr/>
        </p:nvGraphicFramePr>
        <p:xfrm>
          <a:off x="352348" y="2653356"/>
          <a:ext cx="11306252" cy="13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20" name="Diagram 719">
            <a:extLst>
              <a:ext uri="{FF2B5EF4-FFF2-40B4-BE49-F238E27FC236}">
                <a16:creationId xmlns:a16="http://schemas.microsoft.com/office/drawing/2014/main" id="{9E9FF733-7BC9-75E4-BB04-5ABAD6C69C40}"/>
              </a:ext>
            </a:extLst>
          </p:cNvPr>
          <p:cNvGraphicFramePr/>
          <p:nvPr/>
        </p:nvGraphicFramePr>
        <p:xfrm>
          <a:off x="2059162" y="4666853"/>
          <a:ext cx="8493033" cy="176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25" name="Arrow: Down 824">
            <a:extLst>
              <a:ext uri="{FF2B5EF4-FFF2-40B4-BE49-F238E27FC236}">
                <a16:creationId xmlns:a16="http://schemas.microsoft.com/office/drawing/2014/main" id="{3C84959B-6465-073F-17ED-44B2332432A0}"/>
              </a:ext>
            </a:extLst>
          </p:cNvPr>
          <p:cNvSpPr/>
          <p:nvPr/>
        </p:nvSpPr>
        <p:spPr>
          <a:xfrm>
            <a:off x="9823186" y="4204643"/>
            <a:ext cx="729913" cy="459647"/>
          </a:xfrm>
          <a:prstGeom prst="downArrow">
            <a:avLst/>
          </a:prstGeom>
          <a:solidFill>
            <a:schemeClr val="bg2">
              <a:lumMod val="7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latin typeface="Times New Roman"/>
              <a:cs typeface="Times New Roman"/>
            </a:endParaRPr>
          </a:p>
        </p:txBody>
      </p:sp>
      <p:sp>
        <p:nvSpPr>
          <p:cNvPr id="47" name="TextBox 46">
            <a:extLst>
              <a:ext uri="{FF2B5EF4-FFF2-40B4-BE49-F238E27FC236}">
                <a16:creationId xmlns:a16="http://schemas.microsoft.com/office/drawing/2014/main" id="{2E7C59EC-6C24-252E-3235-56508FD43547}"/>
              </a:ext>
            </a:extLst>
          </p:cNvPr>
          <p:cNvSpPr txBox="1"/>
          <p:nvPr/>
        </p:nvSpPr>
        <p:spPr>
          <a:xfrm>
            <a:off x="449278" y="1223112"/>
            <a:ext cx="116946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br>
              <a:rPr lang="en-US" sz="2400" dirty="0">
                <a:latin typeface="Arial"/>
                <a:cs typeface="Arial"/>
              </a:rPr>
            </a:br>
            <a:r>
              <a:rPr lang="en-US" sz="2400" dirty="0">
                <a:solidFill>
                  <a:srgbClr val="0D0D0D"/>
                </a:solidFill>
                <a:latin typeface="Arial"/>
                <a:cs typeface="Arial"/>
              </a:rPr>
              <a:t>The process of identifying and extracting meaningful patterns, structures, or attributes within the image.</a:t>
            </a:r>
            <a:endParaRPr lang="en-US" dirty="0"/>
          </a:p>
        </p:txBody>
      </p:sp>
    </p:spTree>
    <p:extLst>
      <p:ext uri="{BB962C8B-B14F-4D97-AF65-F5344CB8AC3E}">
        <p14:creationId xmlns:p14="http://schemas.microsoft.com/office/powerpoint/2010/main" val="124261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5CF33-25F3-E2D5-D20E-BC358BF4A942}"/>
              </a:ext>
            </a:extLst>
          </p:cNvPr>
          <p:cNvSpPr txBox="1"/>
          <p:nvPr/>
        </p:nvSpPr>
        <p:spPr>
          <a:xfrm>
            <a:off x="2564273" y="198805"/>
            <a:ext cx="70391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a:latin typeface="Times New Roman"/>
                <a:cs typeface="Times New Roman"/>
              </a:rPr>
              <a:t>Outcomes</a:t>
            </a:r>
          </a:p>
        </p:txBody>
      </p:sp>
      <p:sp>
        <p:nvSpPr>
          <p:cNvPr id="5" name="Footer Placeholder 3">
            <a:extLst>
              <a:ext uri="{FF2B5EF4-FFF2-40B4-BE49-F238E27FC236}">
                <a16:creationId xmlns:a16="http://schemas.microsoft.com/office/drawing/2014/main" id="{1B6E62D1-F356-F675-CBF5-18AC91E4BADC}"/>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pic>
        <p:nvPicPr>
          <p:cNvPr id="2" name="Picture 1" descr="A screenshot of a computer generated image&#10;&#10;Description automatically generated">
            <a:extLst>
              <a:ext uri="{FF2B5EF4-FFF2-40B4-BE49-F238E27FC236}">
                <a16:creationId xmlns:a16="http://schemas.microsoft.com/office/drawing/2014/main" id="{F6E081E7-667C-5B83-C640-14096004BA44}"/>
              </a:ext>
            </a:extLst>
          </p:cNvPr>
          <p:cNvPicPr>
            <a:picLocks noChangeAspect="1"/>
          </p:cNvPicPr>
          <p:nvPr/>
        </p:nvPicPr>
        <p:blipFill rotWithShape="1">
          <a:blip r:embed="rId2"/>
          <a:srcRect l="8607"/>
          <a:stretch/>
        </p:blipFill>
        <p:spPr>
          <a:xfrm>
            <a:off x="2093268" y="1201223"/>
            <a:ext cx="7981121" cy="4875321"/>
          </a:xfrm>
          <a:prstGeom prst="rect">
            <a:avLst/>
          </a:prstGeom>
        </p:spPr>
      </p:pic>
    </p:spTree>
    <p:extLst>
      <p:ext uri="{BB962C8B-B14F-4D97-AF65-F5344CB8AC3E}">
        <p14:creationId xmlns:p14="http://schemas.microsoft.com/office/powerpoint/2010/main" val="2310820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2D39-FF67-9921-F1A8-FC2EB7FE9580}"/>
              </a:ext>
            </a:extLst>
          </p:cNvPr>
          <p:cNvSpPr>
            <a:spLocks noGrp="1"/>
          </p:cNvSpPr>
          <p:nvPr>
            <p:ph type="title"/>
          </p:nvPr>
        </p:nvSpPr>
        <p:spPr>
          <a:xfrm>
            <a:off x="838200" y="493356"/>
            <a:ext cx="10515600" cy="1325563"/>
          </a:xfrm>
        </p:spPr>
        <p:txBody>
          <a:bodyPr>
            <a:normAutofit/>
          </a:bodyPr>
          <a:lstStyle/>
          <a:p>
            <a:pPr algn="ctr"/>
            <a:r>
              <a:rPr lang="en-US" dirty="0">
                <a:latin typeface="Times New Roman"/>
                <a:cs typeface="Times New Roman"/>
              </a:rPr>
              <a:t> Image Overlay System</a:t>
            </a:r>
            <a:endParaRPr lang="en-US" dirty="0"/>
          </a:p>
        </p:txBody>
      </p:sp>
      <p:sp>
        <p:nvSpPr>
          <p:cNvPr id="5" name="Content Placeholder 4">
            <a:extLst>
              <a:ext uri="{FF2B5EF4-FFF2-40B4-BE49-F238E27FC236}">
                <a16:creationId xmlns:a16="http://schemas.microsoft.com/office/drawing/2014/main" id="{119CCE7C-D023-258D-7292-399985FDE1CC}"/>
              </a:ext>
            </a:extLst>
          </p:cNvPr>
          <p:cNvSpPr>
            <a:spLocks noGrp="1"/>
          </p:cNvSpPr>
          <p:nvPr>
            <p:ph idx="1"/>
          </p:nvPr>
        </p:nvSpPr>
        <p:spPr>
          <a:xfrm>
            <a:off x="302741" y="1825625"/>
            <a:ext cx="3050060" cy="4351338"/>
          </a:xfrm>
        </p:spPr>
        <p:txBody>
          <a:bodyPr vert="horz" lIns="91440" tIns="45720" rIns="91440" bIns="45720" rtlCol="0" anchor="t">
            <a:normAutofit/>
          </a:bodyPr>
          <a:lstStyle/>
          <a:p>
            <a:pPr>
              <a:buNone/>
            </a:pPr>
            <a:endParaRPr lang="en-US" sz="1600">
              <a:latin typeface="Times New Roman"/>
              <a:cs typeface="Times New Roman"/>
            </a:endParaRPr>
          </a:p>
          <a:p>
            <a:pPr>
              <a:buNone/>
            </a:pPr>
            <a:endParaRPr lang="en-US" sz="2400">
              <a:latin typeface="Times New Roman"/>
              <a:ea typeface="+mn-lt"/>
              <a:cs typeface="Times New Roman"/>
            </a:endParaRPr>
          </a:p>
        </p:txBody>
      </p:sp>
      <p:sp>
        <p:nvSpPr>
          <p:cNvPr id="49" name="Footer Placeholder 3">
            <a:extLst>
              <a:ext uri="{FF2B5EF4-FFF2-40B4-BE49-F238E27FC236}">
                <a16:creationId xmlns:a16="http://schemas.microsoft.com/office/drawing/2014/main" id="{58663842-17C3-7F75-0267-FD62157D4F5F}"/>
              </a:ext>
            </a:extLst>
          </p:cNvPr>
          <p:cNvSpPr>
            <a:spLocks noGrp="1"/>
          </p:cNvSpPr>
          <p:nvPr>
            <p:ph type="ftr" sz="quarter" idx="11"/>
          </p:nvPr>
        </p:nvSpPr>
        <p:spPr>
          <a:xfrm>
            <a:off x="3446884" y="6428791"/>
            <a:ext cx="5298233" cy="365125"/>
          </a:xfrm>
        </p:spPr>
        <p:txBody>
          <a:bodyPr/>
          <a:lstStyle/>
          <a:p>
            <a:r>
              <a:rPr lang="en-US" sz="1400"/>
              <a:t>22MAT122 Mathematics For Computing 2</a:t>
            </a:r>
          </a:p>
        </p:txBody>
      </p:sp>
      <p:sp>
        <p:nvSpPr>
          <p:cNvPr id="47" name="TextBox 46">
            <a:extLst>
              <a:ext uri="{FF2B5EF4-FFF2-40B4-BE49-F238E27FC236}">
                <a16:creationId xmlns:a16="http://schemas.microsoft.com/office/drawing/2014/main" id="{2E7C59EC-6C24-252E-3235-56508FD43547}"/>
              </a:ext>
            </a:extLst>
          </p:cNvPr>
          <p:cNvSpPr txBox="1"/>
          <p:nvPr/>
        </p:nvSpPr>
        <p:spPr>
          <a:xfrm>
            <a:off x="419461" y="1861483"/>
            <a:ext cx="116946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solidFill>
                  <a:srgbClr val="000000"/>
                </a:solidFill>
                <a:effectLst/>
                <a:latin typeface="Arial" panose="020B0604020202020204" pitchFamily="34" charset="0"/>
                <a:ea typeface="LM Roman 12"/>
                <a:cs typeface="Arial" panose="020B0604020202020204" pitchFamily="34" charset="0"/>
              </a:rPr>
              <a:t>An image overlay system is a technology used to superimpose one image onto another. </a:t>
            </a:r>
            <a:endParaRPr lang="en-US" sz="2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2D66318-5E80-F720-9FB3-3D3AA933CB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56026" y="2879571"/>
            <a:ext cx="9277626" cy="3044991"/>
          </a:xfrm>
          <a:prstGeom prst="rect">
            <a:avLst/>
          </a:prstGeom>
          <a:noFill/>
          <a:ln>
            <a:noFill/>
          </a:ln>
        </p:spPr>
      </p:pic>
    </p:spTree>
    <p:extLst>
      <p:ext uri="{BB962C8B-B14F-4D97-AF65-F5344CB8AC3E}">
        <p14:creationId xmlns:p14="http://schemas.microsoft.com/office/powerpoint/2010/main" val="1664455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581</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Palatino Linotype</vt:lpstr>
      <vt:lpstr>Times New Roman</vt:lpstr>
      <vt:lpstr>Office Theme</vt:lpstr>
      <vt:lpstr>Fourier Series and its Applications</vt:lpstr>
      <vt:lpstr>Fourier Series</vt:lpstr>
      <vt:lpstr>Fourier Transform</vt:lpstr>
      <vt:lpstr>Fourier Series</vt:lpstr>
      <vt:lpstr>Image Compression</vt:lpstr>
      <vt:lpstr>Image Compression</vt:lpstr>
      <vt:lpstr> Feature Extraction</vt:lpstr>
      <vt:lpstr>PowerPoint Presentation</vt:lpstr>
      <vt:lpstr> Image Overlay System</vt:lpstr>
      <vt:lpstr>PowerPoint Presentation</vt:lpstr>
      <vt:lpstr>Music Detection System</vt:lpstr>
      <vt:lpstr>PowerPoint Presentation</vt:lpstr>
      <vt:lpstr>Noise Reduction</vt:lpstr>
      <vt:lpstr>Frequency Waveforms</vt:lpstr>
      <vt:lpstr>Sound Compression</vt:lpstr>
      <vt:lpstr>Original Audio Signal</vt:lpstr>
      <vt:lpstr>Compressed Audio Signal</vt:lpstr>
      <vt:lpstr>Storage size comparison</vt:lpstr>
      <vt:lpstr>FFT in CNN</vt:lpstr>
      <vt:lpstr>Convolutional Neural Networks</vt:lpstr>
      <vt:lpstr>Convolutional Neural Network</vt:lpstr>
      <vt:lpstr>FFT In CNN</vt:lpstr>
      <vt:lpstr>Results</vt:lpstr>
      <vt:lpstr>Random Experiments</vt:lpstr>
      <vt:lpstr>Accuracy Calculations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Renny Harlin</dc:creator>
  <cp:lastModifiedBy>RENNY HARLIN D</cp:lastModifiedBy>
  <cp:revision>6</cp:revision>
  <dcterms:created xsi:type="dcterms:W3CDTF">2024-06-05T14:36:42Z</dcterms:created>
  <dcterms:modified xsi:type="dcterms:W3CDTF">2024-06-06T04:16:24Z</dcterms:modified>
</cp:coreProperties>
</file>