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Raleway" charset="0"/>
      <p:regular r:id="rId18"/>
    </p:embeddedFont>
    <p:embeddedFont>
      <p:font typeface="Canva Sans" charset="0"/>
      <p:regular r:id="rId19"/>
    </p:embeddedFon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Montserrat Extra-Bold" charset="0"/>
      <p:regular r:id="rId24"/>
    </p:embeddedFont>
    <p:embeddedFont>
      <p:font typeface="Times New Roman Bold" pitchFamily="18" charset="0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146" autoAdjust="0"/>
  </p:normalViewPr>
  <p:slideViewPr>
    <p:cSldViewPr>
      <p:cViewPr>
        <p:scale>
          <a:sx n="51" d="100"/>
          <a:sy n="51" d="100"/>
        </p:scale>
        <p:origin x="-45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gl.org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 flipH="1">
            <a:off x="-20216" y="778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6930388" y="1181100"/>
            <a:ext cx="2213612" cy="2637966"/>
          </a:xfrm>
          <a:custGeom>
            <a:avLst/>
            <a:gdLst/>
            <a:ahLst/>
            <a:cxnLst/>
            <a:rect l="l" t="t" r="r" b="b"/>
            <a:pathLst>
              <a:path w="2213612" h="2637966">
                <a:moveTo>
                  <a:pt x="0" y="0"/>
                </a:moveTo>
                <a:lnTo>
                  <a:pt x="2213613" y="0"/>
                </a:lnTo>
                <a:lnTo>
                  <a:pt x="2213613" y="2637966"/>
                </a:lnTo>
                <a:lnTo>
                  <a:pt x="0" y="26379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0429" b="-7848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384475" y="4381500"/>
            <a:ext cx="8866516" cy="1073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64"/>
              </a:lnSpc>
            </a:pPr>
            <a:r>
              <a:rPr lang="en-US" sz="3117" dirty="0">
                <a:solidFill>
                  <a:srgbClr val="D75D1B"/>
                </a:solidFill>
                <a:latin typeface="Canva Sans"/>
              </a:rPr>
              <a:t>COMPUTER GRAPHICS LABORATORY</a:t>
            </a:r>
          </a:p>
          <a:p>
            <a:pPr algn="ctr">
              <a:lnSpc>
                <a:spcPts val="4364"/>
              </a:lnSpc>
              <a:spcBef>
                <a:spcPct val="0"/>
              </a:spcBef>
            </a:pPr>
            <a:endParaRPr lang="en-US" sz="3117" dirty="0">
              <a:solidFill>
                <a:srgbClr val="D75D1B"/>
              </a:solidFill>
              <a:latin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576734" y="5143500"/>
            <a:ext cx="8077200" cy="1597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399" dirty="0">
                <a:solidFill>
                  <a:srgbClr val="000000"/>
                </a:solidFill>
                <a:latin typeface="Times New Roman"/>
              </a:rPr>
              <a:t>Mini project synopsis </a:t>
            </a:r>
            <a:r>
              <a:rPr lang="en-US" sz="3399" dirty="0" smtClean="0">
                <a:solidFill>
                  <a:srgbClr val="000000"/>
                </a:solidFill>
                <a:latin typeface="Times New Roman"/>
              </a:rPr>
              <a:t>On</a:t>
            </a:r>
            <a:endParaRPr lang="en-US" sz="3399" dirty="0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Times New Roman"/>
              </a:rPr>
              <a:t>2D </a:t>
            </a:r>
            <a:r>
              <a:rPr lang="en-US" sz="4000" dirty="0" smtClean="0">
                <a:solidFill>
                  <a:srgbClr val="000000"/>
                </a:solidFill>
                <a:latin typeface="Times New Roman"/>
              </a:rPr>
              <a:t>TRANSFORMATION</a:t>
            </a:r>
            <a:endParaRPr lang="en-US" sz="36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474721" y="7367099"/>
            <a:ext cx="13655036" cy="1113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35"/>
              </a:lnSpc>
            </a:pPr>
            <a:r>
              <a:rPr lang="en-US" sz="3025" dirty="0">
                <a:solidFill>
                  <a:srgbClr val="000000"/>
                </a:solidFill>
                <a:latin typeface="Times New Roman"/>
              </a:rPr>
              <a:t>DEPARTMENT OF COMPUTER SCIENCE AND ENGINEERING </a:t>
            </a:r>
          </a:p>
          <a:p>
            <a:pPr algn="just">
              <a:lnSpc>
                <a:spcPts val="4235"/>
              </a:lnSpc>
              <a:spcBef>
                <a:spcPct val="0"/>
              </a:spcBef>
            </a:pPr>
            <a:endParaRPr lang="en-US" sz="3025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 flipH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5979851" y="367384"/>
            <a:ext cx="5488802" cy="8411542"/>
          </a:xfrm>
          <a:custGeom>
            <a:avLst/>
            <a:gdLst/>
            <a:ahLst/>
            <a:cxnLst/>
            <a:rect l="l" t="t" r="r" b="b"/>
            <a:pathLst>
              <a:path w="5488802" h="8411542">
                <a:moveTo>
                  <a:pt x="0" y="0"/>
                </a:moveTo>
                <a:lnTo>
                  <a:pt x="5488801" y="0"/>
                </a:lnTo>
                <a:lnTo>
                  <a:pt x="5488801" y="8411542"/>
                </a:lnTo>
                <a:lnTo>
                  <a:pt x="0" y="84115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106" r="-2310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822547" y="8980995"/>
            <a:ext cx="9808900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>
                <a:solidFill>
                  <a:srgbClr val="4F7386"/>
                </a:solidFill>
                <a:latin typeface="Montserrat Extra-Bold"/>
              </a:rPr>
              <a:t>MENU SELECTION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 flipH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028700" y="371646"/>
            <a:ext cx="4358039" cy="7394288"/>
          </a:xfrm>
          <a:custGeom>
            <a:avLst/>
            <a:gdLst/>
            <a:ahLst/>
            <a:cxnLst/>
            <a:rect l="l" t="t" r="r" b="b"/>
            <a:pathLst>
              <a:path w="4358039" h="7394288">
                <a:moveTo>
                  <a:pt x="0" y="0"/>
                </a:moveTo>
                <a:lnTo>
                  <a:pt x="4358039" y="0"/>
                </a:lnTo>
                <a:lnTo>
                  <a:pt x="4358039" y="7394288"/>
                </a:lnTo>
                <a:lnTo>
                  <a:pt x="0" y="73942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0328" r="-77475" b="-10289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720130" y="371646"/>
            <a:ext cx="3963817" cy="7394288"/>
          </a:xfrm>
          <a:custGeom>
            <a:avLst/>
            <a:gdLst/>
            <a:ahLst/>
            <a:cxnLst/>
            <a:rect l="l" t="t" r="r" b="b"/>
            <a:pathLst>
              <a:path w="3963817" h="7394288">
                <a:moveTo>
                  <a:pt x="0" y="0"/>
                </a:moveTo>
                <a:lnTo>
                  <a:pt x="3963817" y="0"/>
                </a:lnTo>
                <a:lnTo>
                  <a:pt x="3963817" y="7394288"/>
                </a:lnTo>
                <a:lnTo>
                  <a:pt x="0" y="73942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2305" r="-66420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408487" y="371646"/>
            <a:ext cx="4292344" cy="7394288"/>
          </a:xfrm>
          <a:custGeom>
            <a:avLst/>
            <a:gdLst/>
            <a:ahLst/>
            <a:cxnLst/>
            <a:rect l="l" t="t" r="r" b="b"/>
            <a:pathLst>
              <a:path w="4292344" h="7394288">
                <a:moveTo>
                  <a:pt x="0" y="0"/>
                </a:moveTo>
                <a:lnTo>
                  <a:pt x="4292343" y="0"/>
                </a:lnTo>
                <a:lnTo>
                  <a:pt x="4292343" y="7394288"/>
                </a:lnTo>
                <a:lnTo>
                  <a:pt x="0" y="73942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2910" r="-58051" b="-490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524909" y="8943382"/>
            <a:ext cx="13400913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40"/>
              </a:lnSpc>
            </a:pPr>
            <a:r>
              <a:rPr lang="en-US" sz="6200">
                <a:solidFill>
                  <a:srgbClr val="4F7386"/>
                </a:solidFill>
                <a:latin typeface="Montserrat Extra-Bold"/>
              </a:rPr>
              <a:t>SELECT OBJECT IN MENU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 flipH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9434403" y="618041"/>
            <a:ext cx="7084823" cy="7564076"/>
          </a:xfrm>
          <a:custGeom>
            <a:avLst/>
            <a:gdLst/>
            <a:ahLst/>
            <a:cxnLst/>
            <a:rect l="l" t="t" r="r" b="b"/>
            <a:pathLst>
              <a:path w="7084823" h="7564076">
                <a:moveTo>
                  <a:pt x="0" y="0"/>
                </a:moveTo>
                <a:lnTo>
                  <a:pt x="7084823" y="0"/>
                </a:lnTo>
                <a:lnTo>
                  <a:pt x="7084823" y="7564077"/>
                </a:lnTo>
                <a:lnTo>
                  <a:pt x="0" y="75640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3038" r="-9314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16926" y="787830"/>
            <a:ext cx="8298547" cy="7394288"/>
          </a:xfrm>
          <a:custGeom>
            <a:avLst/>
            <a:gdLst/>
            <a:ahLst/>
            <a:cxnLst/>
            <a:rect l="l" t="t" r="r" b="b"/>
            <a:pathLst>
              <a:path w="8298547" h="7394288">
                <a:moveTo>
                  <a:pt x="0" y="0"/>
                </a:moveTo>
                <a:lnTo>
                  <a:pt x="8298547" y="0"/>
                </a:lnTo>
                <a:lnTo>
                  <a:pt x="8298547" y="7394288"/>
                </a:lnTo>
                <a:lnTo>
                  <a:pt x="0" y="73942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29" r="-18474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349125" y="8729662"/>
            <a:ext cx="7589750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>
                <a:solidFill>
                  <a:srgbClr val="4F7386"/>
                </a:solidFill>
                <a:latin typeface="Montserrat Extra-Bold"/>
              </a:rPr>
              <a:t>TRANSLATION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 flipH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9543912" y="1028700"/>
            <a:ext cx="8289421" cy="6712619"/>
          </a:xfrm>
          <a:custGeom>
            <a:avLst/>
            <a:gdLst/>
            <a:ahLst/>
            <a:cxnLst/>
            <a:rect l="l" t="t" r="r" b="b"/>
            <a:pathLst>
              <a:path w="8289421" h="6712619">
                <a:moveTo>
                  <a:pt x="0" y="0"/>
                </a:moveTo>
                <a:lnTo>
                  <a:pt x="8289421" y="0"/>
                </a:lnTo>
                <a:lnTo>
                  <a:pt x="8289421" y="6712619"/>
                </a:lnTo>
                <a:lnTo>
                  <a:pt x="0" y="67126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03" r="-596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83102" y="1028700"/>
            <a:ext cx="8216415" cy="6712619"/>
          </a:xfrm>
          <a:custGeom>
            <a:avLst/>
            <a:gdLst/>
            <a:ahLst/>
            <a:cxnLst/>
            <a:rect l="l" t="t" r="r" b="b"/>
            <a:pathLst>
              <a:path w="8216415" h="6712619">
                <a:moveTo>
                  <a:pt x="0" y="0"/>
                </a:moveTo>
                <a:lnTo>
                  <a:pt x="8216415" y="0"/>
                </a:lnTo>
                <a:lnTo>
                  <a:pt x="8216415" y="6712619"/>
                </a:lnTo>
                <a:lnTo>
                  <a:pt x="0" y="67126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382" r="-19992" b="-5772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104642" y="8886963"/>
            <a:ext cx="7589750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>
                <a:solidFill>
                  <a:srgbClr val="4F7386"/>
                </a:solidFill>
                <a:latin typeface="Montserrat Extra-Bold"/>
              </a:rPr>
              <a:t>ROTATION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 flipH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9872439" y="1720760"/>
            <a:ext cx="7960894" cy="5477880"/>
          </a:xfrm>
          <a:custGeom>
            <a:avLst/>
            <a:gdLst/>
            <a:ahLst/>
            <a:cxnLst/>
            <a:rect l="l" t="t" r="r" b="b"/>
            <a:pathLst>
              <a:path w="7960894" h="5477880">
                <a:moveTo>
                  <a:pt x="0" y="0"/>
                </a:moveTo>
                <a:lnTo>
                  <a:pt x="7960894" y="0"/>
                </a:lnTo>
                <a:lnTo>
                  <a:pt x="7960894" y="5477881"/>
                </a:lnTo>
                <a:lnTo>
                  <a:pt x="0" y="54778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899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63792" y="1720760"/>
            <a:ext cx="8490188" cy="5477880"/>
          </a:xfrm>
          <a:custGeom>
            <a:avLst/>
            <a:gdLst/>
            <a:ahLst/>
            <a:cxnLst/>
            <a:rect l="l" t="t" r="r" b="b"/>
            <a:pathLst>
              <a:path w="8490188" h="5477880">
                <a:moveTo>
                  <a:pt x="0" y="0"/>
                </a:moveTo>
                <a:lnTo>
                  <a:pt x="8490188" y="0"/>
                </a:lnTo>
                <a:lnTo>
                  <a:pt x="8490188" y="5477881"/>
                </a:lnTo>
                <a:lnTo>
                  <a:pt x="0" y="54778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998" r="-16122" b="-3198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349125" y="8266353"/>
            <a:ext cx="7589750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>
                <a:solidFill>
                  <a:srgbClr val="4F7386"/>
                </a:solidFill>
                <a:latin typeface="Montserrat Extra-Bold"/>
              </a:rPr>
              <a:t>SCALING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 flipH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7351940" y="9350940"/>
            <a:ext cx="1167603" cy="1068370"/>
            <a:chOff x="0" y="0"/>
            <a:chExt cx="1013853" cy="9276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13853" cy="927688"/>
            </a:xfrm>
            <a:custGeom>
              <a:avLst/>
              <a:gdLst/>
              <a:ahLst/>
              <a:cxnLst/>
              <a:rect l="l" t="t" r="r" b="b"/>
              <a:pathLst>
                <a:path w="1013853" h="927688">
                  <a:moveTo>
                    <a:pt x="0" y="0"/>
                  </a:moveTo>
                  <a:lnTo>
                    <a:pt x="1013853" y="0"/>
                  </a:lnTo>
                  <a:lnTo>
                    <a:pt x="1013853" y="927688"/>
                  </a:lnTo>
                  <a:lnTo>
                    <a:pt x="0" y="927688"/>
                  </a:lnTo>
                  <a:close/>
                </a:path>
              </a:pathLst>
            </a:custGeom>
            <a:solidFill>
              <a:srgbClr val="4F738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7390040" y="9499882"/>
            <a:ext cx="897960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Montserrat Extra-Bold"/>
              </a:rPr>
              <a:t>11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71386" y="610040"/>
            <a:ext cx="5270082" cy="1925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69"/>
              </a:lnSpc>
            </a:pPr>
            <a:r>
              <a:rPr lang="en-US" sz="5692">
                <a:solidFill>
                  <a:srgbClr val="A81212"/>
                </a:solidFill>
                <a:latin typeface="Times New Roman"/>
              </a:rPr>
              <a:t>REFERENCES</a:t>
            </a:r>
          </a:p>
          <a:p>
            <a:pPr algn="ctr">
              <a:lnSpc>
                <a:spcPts val="6552"/>
              </a:lnSpc>
              <a:spcBef>
                <a:spcPct val="0"/>
              </a:spcBef>
            </a:pPr>
            <a:endParaRPr lang="en-US" sz="5692">
              <a:solidFill>
                <a:srgbClr val="A81212"/>
              </a:solidFill>
              <a:latin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05764" y="2196359"/>
            <a:ext cx="17629977" cy="4124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36551" lvl="1" indent="-468276">
              <a:lnSpc>
                <a:spcPts val="6506"/>
              </a:lnSpc>
              <a:buFont typeface="Arial"/>
              <a:buChar char="•"/>
            </a:pPr>
            <a:r>
              <a:rPr lang="en-US" sz="4337" u="sng">
                <a:solidFill>
                  <a:srgbClr val="000000"/>
                </a:solidFill>
                <a:latin typeface="Times New Roman"/>
                <a:hlinkClick r:id="rId3" tooltip="https://www.opengl.org/"/>
              </a:rPr>
              <a:t>https://www.opengl.org</a:t>
            </a:r>
            <a:r>
              <a:rPr lang="en-US" sz="4337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marL="936551" lvl="1" indent="-468276">
              <a:lnSpc>
                <a:spcPts val="6506"/>
              </a:lnSpc>
              <a:buFont typeface="Arial"/>
              <a:buChar char="•"/>
            </a:pPr>
            <a:r>
              <a:rPr lang="en-US" sz="4337">
                <a:solidFill>
                  <a:srgbClr val="000000"/>
                </a:solidFill>
                <a:latin typeface="Times New Roman"/>
              </a:rPr>
              <a:t> https://www.opengl.org.examples.zip. </a:t>
            </a:r>
          </a:p>
          <a:p>
            <a:pPr marL="936551" lvl="1" indent="-468276">
              <a:lnSpc>
                <a:spcPts val="6506"/>
              </a:lnSpc>
              <a:buFont typeface="Arial"/>
              <a:buChar char="•"/>
            </a:pPr>
            <a:r>
              <a:rPr lang="en-US" sz="4337">
                <a:solidFill>
                  <a:srgbClr val="000000"/>
                </a:solidFill>
                <a:latin typeface="Times New Roman"/>
              </a:rPr>
              <a:t> https://www.google.com/. </a:t>
            </a:r>
          </a:p>
          <a:p>
            <a:pPr marL="936551" lvl="1" indent="-468276">
              <a:lnSpc>
                <a:spcPts val="6506"/>
              </a:lnSpc>
              <a:buFont typeface="Arial"/>
              <a:buChar char="•"/>
            </a:pPr>
            <a:r>
              <a:rPr lang="en-US" sz="4337">
                <a:solidFill>
                  <a:srgbClr val="000000"/>
                </a:solidFill>
                <a:latin typeface="Times New Roman"/>
              </a:rPr>
              <a:t>Introduction to Computer Graphics and the Vulkan API Third Edition</a:t>
            </a:r>
          </a:p>
          <a:p>
            <a:pPr>
              <a:lnSpc>
                <a:spcPts val="6506"/>
              </a:lnSpc>
            </a:pPr>
            <a:endParaRPr lang="en-US" sz="4337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 flipH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485062" y="4614862"/>
            <a:ext cx="7355976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>
                <a:solidFill>
                  <a:srgbClr val="4F7386"/>
                </a:solidFill>
                <a:latin typeface="Montserrat Extra-Bold"/>
              </a:rPr>
              <a:t>THANKS!</a:t>
            </a:r>
          </a:p>
        </p:txBody>
      </p:sp>
      <p:sp>
        <p:nvSpPr>
          <p:cNvPr id="4" name="AutoShape 4"/>
          <p:cNvSpPr/>
          <p:nvPr/>
        </p:nvSpPr>
        <p:spPr>
          <a:xfrm rot="-10800000">
            <a:off x="734073" y="5000625"/>
            <a:ext cx="4361153" cy="0"/>
          </a:xfrm>
          <a:prstGeom prst="line">
            <a:avLst/>
          </a:prstGeom>
          <a:ln w="285750" cap="rnd">
            <a:solidFill>
              <a:srgbClr val="4F738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-10800000">
            <a:off x="13192773" y="5000625"/>
            <a:ext cx="4361153" cy="0"/>
          </a:xfrm>
          <a:prstGeom prst="line">
            <a:avLst/>
          </a:prstGeom>
          <a:ln w="285750" cap="rnd">
            <a:solidFill>
              <a:srgbClr val="4F7386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 flipH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123516" y="1259083"/>
            <a:ext cx="8526880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>
                <a:solidFill>
                  <a:srgbClr val="4F7386"/>
                </a:solidFill>
                <a:latin typeface="Montserrat Extra-Bold"/>
              </a:rPr>
              <a:t>CONTENTS :-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7351940" y="9350940"/>
            <a:ext cx="1167603" cy="1068370"/>
            <a:chOff x="0" y="0"/>
            <a:chExt cx="1013853" cy="92768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13853" cy="927688"/>
            </a:xfrm>
            <a:custGeom>
              <a:avLst/>
              <a:gdLst/>
              <a:ahLst/>
              <a:cxnLst/>
              <a:rect l="l" t="t" r="r" b="b"/>
              <a:pathLst>
                <a:path w="1013853" h="927688">
                  <a:moveTo>
                    <a:pt x="0" y="0"/>
                  </a:moveTo>
                  <a:lnTo>
                    <a:pt x="1013853" y="0"/>
                  </a:lnTo>
                  <a:lnTo>
                    <a:pt x="1013853" y="927688"/>
                  </a:lnTo>
                  <a:lnTo>
                    <a:pt x="0" y="927688"/>
                  </a:lnTo>
                  <a:close/>
                </a:path>
              </a:pathLst>
            </a:custGeom>
            <a:solidFill>
              <a:srgbClr val="4F738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7460621" y="9499882"/>
            <a:ext cx="71869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Montserrat Extra-Bold"/>
              </a:rPr>
              <a:t>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943007" y="2722613"/>
            <a:ext cx="6888361" cy="5662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8115" lvl="1" indent="-424057" algn="just">
              <a:lnSpc>
                <a:spcPts val="5499"/>
              </a:lnSpc>
              <a:buFont typeface="Arial"/>
              <a:buChar char="•"/>
            </a:pPr>
            <a:r>
              <a:rPr lang="en-US" sz="3928">
                <a:solidFill>
                  <a:srgbClr val="000000"/>
                </a:solidFill>
                <a:latin typeface="Times New Roman"/>
              </a:rPr>
              <a:t>INTRODUCTION</a:t>
            </a:r>
          </a:p>
          <a:p>
            <a:pPr marL="848115" lvl="1" indent="-424057" algn="just">
              <a:lnSpc>
                <a:spcPts val="5892"/>
              </a:lnSpc>
              <a:buFont typeface="Arial"/>
              <a:buChar char="•"/>
            </a:pPr>
            <a:r>
              <a:rPr lang="en-US" sz="3928">
                <a:solidFill>
                  <a:srgbClr val="000000"/>
                </a:solidFill>
                <a:latin typeface="Times New Roman"/>
              </a:rPr>
              <a:t>PROBLEM STATEMENT </a:t>
            </a:r>
          </a:p>
          <a:p>
            <a:pPr marL="848115" lvl="1" indent="-424057" algn="just">
              <a:lnSpc>
                <a:spcPts val="5499"/>
              </a:lnSpc>
              <a:buFont typeface="Arial"/>
              <a:buChar char="•"/>
            </a:pPr>
            <a:r>
              <a:rPr lang="en-US" sz="3928">
                <a:solidFill>
                  <a:srgbClr val="000000"/>
                </a:solidFill>
                <a:latin typeface="Times New Roman"/>
              </a:rPr>
              <a:t>AIM AND SCOPE</a:t>
            </a:r>
          </a:p>
          <a:p>
            <a:pPr marL="848115" lvl="1" indent="-424057" algn="just">
              <a:lnSpc>
                <a:spcPts val="5499"/>
              </a:lnSpc>
              <a:buFont typeface="Arial"/>
              <a:buChar char="•"/>
            </a:pPr>
            <a:r>
              <a:rPr lang="en-US" sz="3928">
                <a:solidFill>
                  <a:srgbClr val="000000"/>
                </a:solidFill>
                <a:latin typeface="Times New Roman"/>
              </a:rPr>
              <a:t>OBJECTIVES</a:t>
            </a:r>
          </a:p>
          <a:p>
            <a:pPr marL="848115" lvl="1" indent="-424057" algn="just">
              <a:lnSpc>
                <a:spcPts val="5499"/>
              </a:lnSpc>
              <a:buFont typeface="Arial"/>
              <a:buChar char="•"/>
            </a:pPr>
            <a:r>
              <a:rPr lang="en-US" sz="3928">
                <a:solidFill>
                  <a:srgbClr val="000000"/>
                </a:solidFill>
                <a:latin typeface="Times New Roman"/>
              </a:rPr>
              <a:t>REQUIREMENTS</a:t>
            </a:r>
          </a:p>
          <a:p>
            <a:pPr marL="848115" lvl="1" indent="-424057" algn="just">
              <a:lnSpc>
                <a:spcPts val="5499"/>
              </a:lnSpc>
              <a:buFont typeface="Arial"/>
              <a:buChar char="•"/>
            </a:pPr>
            <a:r>
              <a:rPr lang="en-US" sz="3928">
                <a:solidFill>
                  <a:srgbClr val="000000"/>
                </a:solidFill>
                <a:latin typeface="Times New Roman"/>
              </a:rPr>
              <a:t>METHODOLOGY</a:t>
            </a:r>
          </a:p>
          <a:p>
            <a:pPr marL="848115" lvl="1" indent="-424057" algn="just">
              <a:lnSpc>
                <a:spcPts val="5499"/>
              </a:lnSpc>
              <a:buFont typeface="Arial"/>
              <a:buChar char="•"/>
            </a:pPr>
            <a:r>
              <a:rPr lang="en-US" sz="3928">
                <a:solidFill>
                  <a:srgbClr val="000000"/>
                </a:solidFill>
                <a:latin typeface="Times New Roman"/>
              </a:rPr>
              <a:t>SNAPSHOT</a:t>
            </a:r>
          </a:p>
          <a:p>
            <a:pPr marL="848115" lvl="1" indent="-424057" algn="just">
              <a:lnSpc>
                <a:spcPts val="5499"/>
              </a:lnSpc>
              <a:buFont typeface="Arial"/>
              <a:buChar char="•"/>
            </a:pPr>
            <a:r>
              <a:rPr lang="en-US" sz="3928">
                <a:solidFill>
                  <a:srgbClr val="000000"/>
                </a:solidFill>
                <a:latin typeface="Times New Roman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 flipH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95316" y="681109"/>
            <a:ext cx="4936530" cy="1718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79"/>
              </a:lnSpc>
            </a:pPr>
            <a:r>
              <a:rPr lang="en-US" sz="4699">
                <a:solidFill>
                  <a:srgbClr val="A81212"/>
                </a:solidFill>
                <a:latin typeface="Times New Roman Bold"/>
              </a:rPr>
              <a:t>INTRODUCTION</a:t>
            </a:r>
          </a:p>
          <a:p>
            <a:pPr algn="ctr">
              <a:lnSpc>
                <a:spcPts val="6579"/>
              </a:lnSpc>
              <a:spcBef>
                <a:spcPct val="0"/>
              </a:spcBef>
            </a:pPr>
            <a:endParaRPr lang="en-US" sz="4699">
              <a:solidFill>
                <a:srgbClr val="A81212"/>
              </a:solidFill>
              <a:latin typeface="Times New Roman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91152" y="2348254"/>
            <a:ext cx="17505695" cy="3755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00"/>
              </a:lnSpc>
            </a:pPr>
            <a:r>
              <a:rPr lang="en-US" sz="3933" dirty="0">
                <a:solidFill>
                  <a:srgbClr val="000000"/>
                </a:solidFill>
                <a:latin typeface="Times New Roman"/>
              </a:rPr>
              <a:t> The 2D transformation is  a process of modifying and  re-positioning the existing graphics in 2 dimension. It refers to the process of transmitting and displaying two-dimensional graphical data. It plays a vital role in rendering images, displaying user interfaces, and conveying visual information in various digital applications.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 flipH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76300"/>
            <a:ext cx="6149380" cy="1460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A81212"/>
                </a:solidFill>
                <a:latin typeface="Times New Roman"/>
              </a:rPr>
              <a:t>PROBLEM STATEMENT</a:t>
            </a:r>
            <a:r>
              <a:rPr lang="en-US" sz="3999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endParaRPr lang="en-US" sz="3999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4345" y="2193926"/>
            <a:ext cx="15283170" cy="1884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05"/>
              </a:lnSpc>
            </a:pPr>
            <a:r>
              <a:rPr lang="en-US" sz="3432">
                <a:solidFill>
                  <a:srgbClr val="000000"/>
                </a:solidFill>
                <a:latin typeface="Times New Roman"/>
              </a:rPr>
              <a:t>Implementation of 2D transformation for translation, rotation, and scaling using GLUT and OpenGL. It defines three shapes: circle, rectangle, and triangle.</a:t>
            </a:r>
          </a:p>
          <a:p>
            <a:pPr algn="just">
              <a:lnSpc>
                <a:spcPts val="4805"/>
              </a:lnSpc>
              <a:spcBef>
                <a:spcPct val="0"/>
              </a:spcBef>
            </a:pPr>
            <a:endParaRPr lang="en-US" sz="3432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 flipH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7351940" y="9350940"/>
            <a:ext cx="1167603" cy="1068370"/>
            <a:chOff x="0" y="0"/>
            <a:chExt cx="1013853" cy="9276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13853" cy="927688"/>
            </a:xfrm>
            <a:custGeom>
              <a:avLst/>
              <a:gdLst/>
              <a:ahLst/>
              <a:cxnLst/>
              <a:rect l="l" t="t" r="r" b="b"/>
              <a:pathLst>
                <a:path w="1013853" h="927688">
                  <a:moveTo>
                    <a:pt x="0" y="0"/>
                  </a:moveTo>
                  <a:lnTo>
                    <a:pt x="1013853" y="0"/>
                  </a:lnTo>
                  <a:lnTo>
                    <a:pt x="1013853" y="927688"/>
                  </a:lnTo>
                  <a:lnTo>
                    <a:pt x="0" y="927688"/>
                  </a:lnTo>
                  <a:close/>
                </a:path>
              </a:pathLst>
            </a:custGeom>
            <a:solidFill>
              <a:srgbClr val="4F738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r>
                <a:rPr lang="en-US" sz="2400">
                  <a:solidFill>
                    <a:srgbClr val="000000"/>
                  </a:solidFill>
                  <a:latin typeface="Raleway"/>
                </a:rPr>
                <a:t>   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7509196" y="9499882"/>
            <a:ext cx="621548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Montserrat Extra-Bold"/>
              </a:rPr>
              <a:t>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71738" y="606127"/>
            <a:ext cx="4445000" cy="1541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A81212"/>
                </a:solidFill>
                <a:latin typeface="Times New Roman Bold"/>
              </a:rPr>
              <a:t>AIM AND SCOPE</a:t>
            </a:r>
          </a:p>
          <a:p>
            <a:pPr algn="ctr">
              <a:lnSpc>
                <a:spcPts val="5879"/>
              </a:lnSpc>
              <a:spcBef>
                <a:spcPct val="0"/>
              </a:spcBef>
            </a:pPr>
            <a:endParaRPr lang="en-US" sz="4199">
              <a:solidFill>
                <a:srgbClr val="A81212"/>
              </a:solidFill>
              <a:latin typeface="Times New Roman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71738" y="2229989"/>
            <a:ext cx="16461929" cy="759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3"/>
              </a:lnSpc>
            </a:pPr>
            <a:r>
              <a:rPr lang="en-US" sz="3202">
                <a:solidFill>
                  <a:srgbClr val="A81212"/>
                </a:solidFill>
                <a:latin typeface="Times New Roman"/>
              </a:rPr>
              <a:t>AIM:-</a:t>
            </a:r>
          </a:p>
          <a:p>
            <a:pPr algn="just">
              <a:lnSpc>
                <a:spcPts val="4483"/>
              </a:lnSpc>
            </a:pPr>
            <a:endParaRPr lang="en-US" sz="3202">
              <a:solidFill>
                <a:srgbClr val="A81212"/>
              </a:solidFill>
              <a:latin typeface="Times New Roman"/>
            </a:endParaRPr>
          </a:p>
          <a:p>
            <a:pPr algn="just">
              <a:lnSpc>
                <a:spcPts val="4203"/>
              </a:lnSpc>
            </a:pPr>
            <a:r>
              <a:rPr lang="en-US" sz="3002">
                <a:solidFill>
                  <a:srgbClr val="000000"/>
                </a:solidFill>
                <a:latin typeface="Times New Roman"/>
              </a:rPr>
              <a:t>     The 2D transmission of translation, rotation, and scaling in various shapes, such as circles, rectangles, and triangles, is to accurately and efficiently represent and manipulate these geometric objects in a two-dimensional space.</a:t>
            </a:r>
          </a:p>
          <a:p>
            <a:pPr algn="just">
              <a:lnSpc>
                <a:spcPts val="4203"/>
              </a:lnSpc>
            </a:pPr>
            <a:endParaRPr lang="en-US" sz="3002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ts val="4483"/>
              </a:lnSpc>
            </a:pPr>
            <a:r>
              <a:rPr lang="en-US" sz="3202">
                <a:solidFill>
                  <a:srgbClr val="A81212"/>
                </a:solidFill>
                <a:latin typeface="Times New Roman"/>
              </a:rPr>
              <a:t>SCOPE :-</a:t>
            </a:r>
          </a:p>
          <a:p>
            <a:pPr algn="just">
              <a:lnSpc>
                <a:spcPts val="4203"/>
              </a:lnSpc>
            </a:pPr>
            <a:r>
              <a:rPr lang="en-US" sz="3002">
                <a:solidFill>
                  <a:srgbClr val="000000"/>
                </a:solidFill>
                <a:latin typeface="Times New Roman"/>
              </a:rPr>
              <a:t>       The scope is to use the basic primitives defined in openGL library creating complex objects. We make use of different concepts such as pushmatrix(), popmatrix(), translate(), swapbuffer().</a:t>
            </a:r>
          </a:p>
          <a:p>
            <a:pPr algn="just">
              <a:lnSpc>
                <a:spcPts val="4203"/>
              </a:lnSpc>
            </a:pPr>
            <a:endParaRPr lang="en-US" sz="3002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ts val="4203"/>
              </a:lnSpc>
            </a:pPr>
            <a:endParaRPr lang="en-US" sz="3002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ts val="4203"/>
              </a:lnSpc>
            </a:pPr>
            <a:endParaRPr lang="en-US" sz="3002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4203"/>
              </a:lnSpc>
            </a:pPr>
            <a:endParaRPr lang="en-US" sz="3002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ts val="4203"/>
              </a:lnSpc>
              <a:spcBef>
                <a:spcPct val="0"/>
              </a:spcBef>
            </a:pPr>
            <a:endParaRPr lang="en-US" sz="3002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 flipH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7370746" y="9388552"/>
            <a:ext cx="1167603" cy="1068370"/>
            <a:chOff x="0" y="0"/>
            <a:chExt cx="1013853" cy="9276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13853" cy="927688"/>
            </a:xfrm>
            <a:custGeom>
              <a:avLst/>
              <a:gdLst/>
              <a:ahLst/>
              <a:cxnLst/>
              <a:rect l="l" t="t" r="r" b="b"/>
              <a:pathLst>
                <a:path w="1013853" h="927688">
                  <a:moveTo>
                    <a:pt x="0" y="0"/>
                  </a:moveTo>
                  <a:lnTo>
                    <a:pt x="1013853" y="0"/>
                  </a:lnTo>
                  <a:lnTo>
                    <a:pt x="1013853" y="927688"/>
                  </a:lnTo>
                  <a:lnTo>
                    <a:pt x="0" y="927688"/>
                  </a:lnTo>
                  <a:close/>
                </a:path>
              </a:pathLst>
            </a:custGeom>
            <a:solidFill>
              <a:srgbClr val="4F738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7528002" y="9537495"/>
            <a:ext cx="621548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Montserrat Extra-Bold"/>
              </a:rPr>
              <a:t>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2035" y="2447343"/>
            <a:ext cx="18075965" cy="4633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047"/>
              </a:lnSpc>
            </a:pPr>
            <a:r>
              <a:rPr lang="en-US" sz="4319">
                <a:solidFill>
                  <a:srgbClr val="000000"/>
                </a:solidFill>
                <a:latin typeface="Times New Roman"/>
              </a:rPr>
              <a:t>The objective of the project is </a:t>
            </a:r>
          </a:p>
          <a:p>
            <a:pPr marL="932609" lvl="1" indent="-466304" algn="just">
              <a:lnSpc>
                <a:spcPts val="6047"/>
              </a:lnSpc>
              <a:buFont typeface="Arial"/>
              <a:buChar char="•"/>
            </a:pPr>
            <a:r>
              <a:rPr lang="en-US" sz="4319">
                <a:solidFill>
                  <a:srgbClr val="000000"/>
                </a:solidFill>
                <a:latin typeface="Times New Roman"/>
              </a:rPr>
              <a:t>To understand the basic objectives and scope of computer graphics.</a:t>
            </a:r>
          </a:p>
          <a:p>
            <a:pPr marL="932609" lvl="1" indent="-466304" algn="just">
              <a:lnSpc>
                <a:spcPts val="6047"/>
              </a:lnSpc>
              <a:buFont typeface="Arial"/>
              <a:buChar char="•"/>
            </a:pPr>
            <a:r>
              <a:rPr lang="en-US" sz="4319">
                <a:solidFill>
                  <a:srgbClr val="000000"/>
                </a:solidFill>
                <a:latin typeface="Times New Roman"/>
              </a:rPr>
              <a:t>To identify computer graphics application.</a:t>
            </a:r>
          </a:p>
          <a:p>
            <a:pPr marL="932609" lvl="1" indent="-466304" algn="just">
              <a:lnSpc>
                <a:spcPts val="6047"/>
              </a:lnSpc>
              <a:buFont typeface="Arial"/>
              <a:buChar char="•"/>
            </a:pPr>
            <a:r>
              <a:rPr lang="en-US" sz="4319">
                <a:solidFill>
                  <a:srgbClr val="000000"/>
                </a:solidFill>
                <a:latin typeface="Times New Roman"/>
              </a:rPr>
              <a:t>To understand the basic structures of 2D graphics systems.</a:t>
            </a:r>
          </a:p>
          <a:p>
            <a:pPr marL="932609" lvl="1" indent="-466304" algn="just">
              <a:lnSpc>
                <a:spcPts val="6047"/>
              </a:lnSpc>
              <a:buFont typeface="Arial"/>
              <a:buChar char="•"/>
            </a:pPr>
            <a:r>
              <a:rPr lang="en-US" sz="4319">
                <a:solidFill>
                  <a:srgbClr val="000000"/>
                </a:solidFill>
                <a:latin typeface="Times New Roman"/>
              </a:rPr>
              <a:t>To understand the evolution of graphics programming environments.</a:t>
            </a:r>
          </a:p>
          <a:p>
            <a:pPr algn="just">
              <a:lnSpc>
                <a:spcPts val="6047"/>
              </a:lnSpc>
            </a:pPr>
            <a:endParaRPr lang="en-US" sz="4319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521133"/>
            <a:ext cx="5229110" cy="1551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sz="4899">
                <a:solidFill>
                  <a:srgbClr val="A81212"/>
                </a:solidFill>
                <a:latin typeface="Times New Roman Bold"/>
              </a:rPr>
              <a:t>OBJECTIVES:-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endParaRPr lang="en-US" sz="4899">
              <a:solidFill>
                <a:srgbClr val="A81212"/>
              </a:solidFill>
              <a:latin typeface="Times New Roman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 flipH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048771" y="343535"/>
            <a:ext cx="9180711" cy="824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>
                <a:solidFill>
                  <a:srgbClr val="A81212"/>
                </a:solidFill>
                <a:latin typeface="Times New Roman Bold"/>
              </a:rPr>
              <a:t>REQUIREMENT SPECIFICATIONS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77043" y="1411797"/>
            <a:ext cx="11570763" cy="8198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65"/>
              </a:lnSpc>
            </a:pPr>
            <a:r>
              <a:rPr lang="en-US" sz="3832">
                <a:solidFill>
                  <a:srgbClr val="000000"/>
                </a:solidFill>
                <a:latin typeface="Times New Roman Bold"/>
              </a:rPr>
              <a:t>Hardware requirements:</a:t>
            </a:r>
          </a:p>
          <a:p>
            <a:pPr algn="just">
              <a:lnSpc>
                <a:spcPts val="5365"/>
              </a:lnSpc>
            </a:pPr>
            <a:r>
              <a:rPr lang="en-US" sz="3832">
                <a:solidFill>
                  <a:srgbClr val="000000"/>
                </a:solidFill>
                <a:latin typeface="Times New Roman"/>
              </a:rPr>
              <a:t>Processor                 :    intel core i3 or i5 processor</a:t>
            </a:r>
          </a:p>
          <a:p>
            <a:pPr algn="just">
              <a:lnSpc>
                <a:spcPts val="5365"/>
              </a:lnSpc>
            </a:pPr>
            <a:r>
              <a:rPr lang="en-US" sz="3832">
                <a:solidFill>
                  <a:srgbClr val="000000"/>
                </a:solidFill>
                <a:latin typeface="Times New Roman"/>
              </a:rPr>
              <a:t>Ram                         :    4GB or more</a:t>
            </a:r>
          </a:p>
          <a:p>
            <a:pPr algn="just">
              <a:lnSpc>
                <a:spcPts val="5365"/>
              </a:lnSpc>
            </a:pPr>
            <a:endParaRPr lang="en-US" sz="3832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ts val="5505"/>
              </a:lnSpc>
            </a:pPr>
            <a:r>
              <a:rPr lang="en-US" sz="3932">
                <a:solidFill>
                  <a:srgbClr val="000000"/>
                </a:solidFill>
                <a:latin typeface="Times New Roman Bold"/>
              </a:rPr>
              <a:t>Software requirements:</a:t>
            </a:r>
          </a:p>
          <a:p>
            <a:pPr algn="ctr">
              <a:lnSpc>
                <a:spcPts val="5505"/>
              </a:lnSpc>
            </a:pPr>
            <a:endParaRPr lang="en-US" sz="3932">
              <a:solidFill>
                <a:srgbClr val="000000"/>
              </a:solidFill>
              <a:latin typeface="Times New Roman Bold"/>
            </a:endParaRPr>
          </a:p>
          <a:p>
            <a:pPr algn="just">
              <a:lnSpc>
                <a:spcPts val="5365"/>
              </a:lnSpc>
            </a:pPr>
            <a:r>
              <a:rPr lang="en-US" sz="3832">
                <a:solidFill>
                  <a:srgbClr val="000000"/>
                </a:solidFill>
                <a:latin typeface="Times New Roman"/>
              </a:rPr>
              <a:t> Operating System        :    Ubuntu</a:t>
            </a:r>
          </a:p>
          <a:p>
            <a:pPr algn="just">
              <a:lnSpc>
                <a:spcPts val="5365"/>
              </a:lnSpc>
            </a:pPr>
            <a:r>
              <a:rPr lang="en-US" sz="3832">
                <a:solidFill>
                  <a:srgbClr val="000000"/>
                </a:solidFill>
                <a:latin typeface="Times New Roman"/>
              </a:rPr>
              <a:t> Language tool              :    OpenGL</a:t>
            </a:r>
          </a:p>
          <a:p>
            <a:pPr algn="just">
              <a:lnSpc>
                <a:spcPts val="5365"/>
              </a:lnSpc>
            </a:pPr>
            <a:r>
              <a:rPr lang="en-US" sz="3832">
                <a:solidFill>
                  <a:srgbClr val="000000"/>
                </a:solidFill>
                <a:latin typeface="Times New Roman"/>
              </a:rPr>
              <a:t> Editor                            :    vi editor or gedit </a:t>
            </a:r>
          </a:p>
          <a:p>
            <a:pPr algn="just">
              <a:lnSpc>
                <a:spcPts val="5365"/>
              </a:lnSpc>
            </a:pPr>
            <a:r>
              <a:rPr lang="en-US" sz="3832">
                <a:solidFill>
                  <a:srgbClr val="000000"/>
                </a:solidFill>
                <a:latin typeface="Times New Roman"/>
              </a:rPr>
              <a:t> Code language              :    C++</a:t>
            </a:r>
          </a:p>
          <a:p>
            <a:pPr algn="just">
              <a:lnSpc>
                <a:spcPts val="5365"/>
              </a:lnSpc>
            </a:pPr>
            <a:endParaRPr lang="en-US" sz="3832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ts val="5365"/>
              </a:lnSpc>
              <a:spcBef>
                <a:spcPct val="0"/>
              </a:spcBef>
            </a:pPr>
            <a:endParaRPr lang="en-US" sz="3832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 flipH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417474" y="3784323"/>
            <a:ext cx="8989966" cy="902983"/>
            <a:chOff x="0" y="0"/>
            <a:chExt cx="2367728" cy="2378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67728" cy="237823"/>
            </a:xfrm>
            <a:custGeom>
              <a:avLst/>
              <a:gdLst/>
              <a:ahLst/>
              <a:cxnLst/>
              <a:rect l="l" t="t" r="r" b="b"/>
              <a:pathLst>
                <a:path w="2367728" h="237823">
                  <a:moveTo>
                    <a:pt x="0" y="0"/>
                  </a:moveTo>
                  <a:lnTo>
                    <a:pt x="2367728" y="0"/>
                  </a:lnTo>
                  <a:lnTo>
                    <a:pt x="2367728" y="237823"/>
                  </a:lnTo>
                  <a:lnTo>
                    <a:pt x="0" y="237823"/>
                  </a:lnTo>
                  <a:close/>
                </a:path>
              </a:pathLst>
            </a:custGeom>
            <a:solidFill>
              <a:srgbClr val="4F7386"/>
            </a:soli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417474" y="6108455"/>
            <a:ext cx="8989966" cy="902983"/>
            <a:chOff x="0" y="0"/>
            <a:chExt cx="2367728" cy="23782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67728" cy="237823"/>
            </a:xfrm>
            <a:custGeom>
              <a:avLst/>
              <a:gdLst/>
              <a:ahLst/>
              <a:cxnLst/>
              <a:rect l="l" t="t" r="r" b="b"/>
              <a:pathLst>
                <a:path w="2367728" h="237823">
                  <a:moveTo>
                    <a:pt x="0" y="0"/>
                  </a:moveTo>
                  <a:lnTo>
                    <a:pt x="2367728" y="0"/>
                  </a:lnTo>
                  <a:lnTo>
                    <a:pt x="2367728" y="237823"/>
                  </a:lnTo>
                  <a:lnTo>
                    <a:pt x="0" y="237823"/>
                  </a:lnTo>
                  <a:close/>
                </a:path>
              </a:pathLst>
            </a:custGeom>
            <a:solidFill>
              <a:srgbClr val="4F7386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880560" y="1469597"/>
            <a:ext cx="8526880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6900">
                <a:solidFill>
                  <a:srgbClr val="A81212"/>
                </a:solidFill>
                <a:latin typeface="Montserrat Extra-Bold"/>
              </a:rPr>
              <a:t>METHODOLOGY:-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536776" y="3940540"/>
            <a:ext cx="5827821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899">
                <a:solidFill>
                  <a:srgbClr val="FFFFFF"/>
                </a:solidFill>
                <a:latin typeface="Raleway"/>
              </a:rPr>
              <a:t>Menu selection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417474" y="6268472"/>
            <a:ext cx="8989966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899">
                <a:solidFill>
                  <a:srgbClr val="FFFFFF"/>
                </a:solidFill>
                <a:latin typeface="Raleway"/>
              </a:rPr>
              <a:t>Translation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4417474" y="4914900"/>
            <a:ext cx="8989966" cy="1165908"/>
            <a:chOff x="0" y="-21953"/>
            <a:chExt cx="2367728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67728" cy="668633"/>
            </a:xfrm>
            <a:custGeom>
              <a:avLst/>
              <a:gdLst/>
              <a:ahLst/>
              <a:cxnLst/>
              <a:rect l="l" t="t" r="r" b="b"/>
              <a:pathLst>
                <a:path w="2367728" h="237823">
                  <a:moveTo>
                    <a:pt x="0" y="0"/>
                  </a:moveTo>
                  <a:lnTo>
                    <a:pt x="2367728" y="0"/>
                  </a:lnTo>
                  <a:lnTo>
                    <a:pt x="2367728" y="237823"/>
                  </a:lnTo>
                  <a:lnTo>
                    <a:pt x="0" y="237823"/>
                  </a:lnTo>
                  <a:close/>
                </a:path>
              </a:pathLst>
            </a:custGeom>
            <a:solidFill>
              <a:srgbClr val="4F7386"/>
            </a:solidFill>
            <a:ln>
              <a:noFill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21953"/>
              <a:ext cx="2047612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79"/>
                </a:lnSpc>
              </a:pPr>
              <a:r>
                <a:rPr lang="en-US" sz="3899" dirty="0" smtClean="0">
                  <a:solidFill>
                    <a:srgbClr val="FFFFFF"/>
                  </a:solidFill>
                  <a:latin typeface="Raleway"/>
                </a:rPr>
                <a:t>          Select </a:t>
              </a:r>
              <a:r>
                <a:rPr lang="en-US" sz="3899" dirty="0">
                  <a:solidFill>
                    <a:srgbClr val="FFFFFF"/>
                  </a:solidFill>
                  <a:latin typeface="Raleway"/>
                </a:rPr>
                <a:t>object in menu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417474" y="7278206"/>
            <a:ext cx="8989966" cy="902983"/>
            <a:chOff x="0" y="0"/>
            <a:chExt cx="2367728" cy="23782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67728" cy="237823"/>
            </a:xfrm>
            <a:custGeom>
              <a:avLst/>
              <a:gdLst/>
              <a:ahLst/>
              <a:cxnLst/>
              <a:rect l="l" t="t" r="r" b="b"/>
              <a:pathLst>
                <a:path w="2367728" h="237823">
                  <a:moveTo>
                    <a:pt x="0" y="0"/>
                  </a:moveTo>
                  <a:lnTo>
                    <a:pt x="2367728" y="0"/>
                  </a:lnTo>
                  <a:lnTo>
                    <a:pt x="2367728" y="237823"/>
                  </a:lnTo>
                  <a:lnTo>
                    <a:pt x="0" y="237823"/>
                  </a:lnTo>
                  <a:close/>
                </a:path>
              </a:pathLst>
            </a:custGeom>
            <a:solidFill>
              <a:srgbClr val="4F7386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79"/>
                </a:lnSpc>
              </a:pPr>
              <a:r>
                <a:rPr lang="en-US" sz="3899">
                  <a:solidFill>
                    <a:srgbClr val="FFFFFF"/>
                  </a:solidFill>
                  <a:latin typeface="Times New Roman"/>
                </a:rPr>
                <a:t>Rotation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417474" y="7729699"/>
            <a:ext cx="8989966" cy="2366803"/>
            <a:chOff x="0" y="-189171"/>
            <a:chExt cx="2367728" cy="62335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367728" cy="238839"/>
            </a:xfrm>
            <a:custGeom>
              <a:avLst/>
              <a:gdLst/>
              <a:ahLst/>
              <a:cxnLst/>
              <a:rect l="l" t="t" r="r" b="b"/>
              <a:pathLst>
                <a:path w="2367728" h="238839">
                  <a:moveTo>
                    <a:pt x="0" y="0"/>
                  </a:moveTo>
                  <a:lnTo>
                    <a:pt x="2367728" y="0"/>
                  </a:lnTo>
                  <a:lnTo>
                    <a:pt x="2367728" y="238839"/>
                  </a:lnTo>
                  <a:lnTo>
                    <a:pt x="0" y="238839"/>
                  </a:lnTo>
                  <a:close/>
                </a:path>
              </a:pathLst>
            </a:custGeom>
            <a:solidFill>
              <a:srgbClr val="4F7386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238260" y="-189171"/>
              <a:ext cx="1591435" cy="6233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159"/>
                </a:lnSpc>
              </a:pPr>
              <a:r>
                <a:rPr lang="en-US" sz="4299" dirty="0" smtClean="0">
                  <a:solidFill>
                    <a:srgbClr val="FFFFFF"/>
                  </a:solidFill>
                  <a:latin typeface="Times New Roman"/>
                </a:rPr>
                <a:t>        Scaling </a:t>
              </a:r>
              <a:endParaRPr lang="en-US" sz="4299" dirty="0">
                <a:solidFill>
                  <a:srgbClr val="FFFFFF"/>
                </a:solidFill>
                <a:latin typeface="Times New Roman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476456" y="7310254"/>
            <a:ext cx="373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Times New Roman"/>
              </a:rPr>
              <a:t>           Rotation </a:t>
            </a:r>
            <a:endParaRPr lang="en-US" sz="4000" dirty="0">
              <a:solidFill>
                <a:srgbClr val="FFFFFF"/>
              </a:solidFill>
              <a:latin typeface="Times New Roman"/>
            </a:endParaRPr>
          </a:p>
          <a:p>
            <a:endParaRPr lang="en-US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 flipH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33434" y="3839189"/>
            <a:ext cx="16219355" cy="1506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46"/>
              </a:lnSpc>
            </a:pPr>
            <a:r>
              <a:rPr lang="en-US" sz="10039">
                <a:solidFill>
                  <a:srgbClr val="4F7386"/>
                </a:solidFill>
                <a:latin typeface="Montserrat Extra-Bold"/>
              </a:rPr>
              <a:t>SNAPSHOT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337</Words>
  <Application>Microsoft Office PowerPoint</Application>
  <PresentationFormat>Custom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Times New Roman</vt:lpstr>
      <vt:lpstr>Raleway</vt:lpstr>
      <vt:lpstr>Canva Sans</vt:lpstr>
      <vt:lpstr>Calibri</vt:lpstr>
      <vt:lpstr>Montserrat Extra-Bold</vt:lpstr>
      <vt:lpstr>Times New Roman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GOVERNMENT ENGINEERING COLLEGE MOSALEHOSAHALLI</dc:title>
  <dc:creator>Admin</dc:creator>
  <cp:lastModifiedBy>Admin</cp:lastModifiedBy>
  <cp:revision>4</cp:revision>
  <dcterms:created xsi:type="dcterms:W3CDTF">2006-08-16T00:00:00Z</dcterms:created>
  <dcterms:modified xsi:type="dcterms:W3CDTF">2023-08-19T16:20:52Z</dcterms:modified>
  <dc:identifier>DAFlII83G04</dc:identifier>
</cp:coreProperties>
</file>