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IBM Plex Sans"/>
      <p:regular r:id="rId42"/>
      <p:bold r:id="rId43"/>
      <p:italic r:id="rId44"/>
      <p:boldItalic r:id="rId45"/>
    </p:embeddedFont>
    <p:embeddedFont>
      <p:font typeface="IBM Plex Sans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687922-EB46-466E-84DC-9617F94AD73B}">
  <a:tblStyle styleId="{26687922-EB46-466E-84DC-9617F94AD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IBMPlexSans-regular.fntdata"/><Relationship Id="rId41" Type="http://schemas.openxmlformats.org/officeDocument/2006/relationships/slide" Target="slides/slide35.xml"/><Relationship Id="rId44" Type="http://schemas.openxmlformats.org/officeDocument/2006/relationships/font" Target="fonts/IBMPlexSans-italic.fntdata"/><Relationship Id="rId43" Type="http://schemas.openxmlformats.org/officeDocument/2006/relationships/font" Target="fonts/IBMPlexSans-bold.fntdata"/><Relationship Id="rId46" Type="http://schemas.openxmlformats.org/officeDocument/2006/relationships/font" Target="fonts/IBMPlexSansMedium-regular.fntdata"/><Relationship Id="rId45" Type="http://schemas.openxmlformats.org/officeDocument/2006/relationships/font" Target="fonts/IBMPlex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BMPlexSansMedium-italic.fntdata"/><Relationship Id="rId47" Type="http://schemas.openxmlformats.org/officeDocument/2006/relationships/font" Target="fonts/IBMPlexSansMedium-bold.fntdata"/><Relationship Id="rId49" Type="http://schemas.openxmlformats.org/officeDocument/2006/relationships/font" Target="fonts/IBMPlexSans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c70ee19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c70ee19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dc70ee19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c70ee19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c70ee19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dc70ee19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c70ee193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c70ee19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dc70ee193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c70ee19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c70ee19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0dc70ee193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c70ee193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c70ee19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dc70ee193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c70ee193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c70ee193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dc70ee193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dc70ee193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dc70ee193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dc70ee193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c70ee193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dc70ee193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dc70ee193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c70ee193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c70ee193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dc70ee193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c70ee193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dc70ee193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dc70ee193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f8b359c5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0f8b359c5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10f8b359c5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dc70ee193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dc70ee193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dc70ee193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dc70ee193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dc70ee193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dc70ee193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dc70ee193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dc70ee193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dc70ee193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dc70ee193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dc70ee193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dc70ee193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dc70ee193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dc70ee193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dc70ee193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dc70ee19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dc70ee19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dc70ee19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f8b359c5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f8b359c5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f8b359c5a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08fe613f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08fe613f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108fe613f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fc6f52ae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fc6f52ae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fc6f52aef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fc6f52ae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fc6f52ae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0fc6f52ae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f8b359c5a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0f8b359c5a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this mind we are intended to build a fault classifier with the goal of providing necessary information regarding the specific faults that lessen performance engineers efforts eventually.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this thesis we showed that these faults can be classified based on the runtime performance metrics.</a:t>
            </a:r>
            <a:endParaRPr/>
          </a:p>
        </p:txBody>
      </p:sp>
      <p:sp>
        <p:nvSpPr>
          <p:cNvPr id="34" name="Google Shape;34;g10f8b359c5a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dc70ee19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dc70ee19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dc70ee19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dc70ee193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dc70ee193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dc70ee193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fc6f52ae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fc6f52ae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fc6f52ae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fc6f52a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fc6f52a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0fc6f52ae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dc70ee193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dc70ee193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dc70ee193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08fe613f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08fe613f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08fe613f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f8b359c5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0f8b359c5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10f8b359c5a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08fe613f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08fe613f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108fe613f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8b359c5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8b359c5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f8b359c5a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8b359c5a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f8b359c5a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f8b359c5a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8b359c5a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8b359c5a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0f8b359c5a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dc70ee19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dc70ee19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0dc70ee19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00058" y="1957033"/>
            <a:ext cx="847071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0039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00056" y="3661862"/>
            <a:ext cx="8470711" cy="15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77CA"/>
                </a:solidFill>
              </a:defRPr>
            </a:lvl1pPr>
            <a:lvl2pPr lvl="1">
              <a:buNone/>
              <a:defRPr>
                <a:solidFill>
                  <a:srgbClr val="0077CA"/>
                </a:solidFill>
              </a:defRPr>
            </a:lvl2pPr>
            <a:lvl3pPr lvl="2">
              <a:buNone/>
              <a:defRPr>
                <a:solidFill>
                  <a:srgbClr val="0077CA"/>
                </a:solidFill>
              </a:defRPr>
            </a:lvl3pPr>
            <a:lvl4pPr lvl="3">
              <a:buNone/>
              <a:defRPr>
                <a:solidFill>
                  <a:srgbClr val="0077CA"/>
                </a:solidFill>
              </a:defRPr>
            </a:lvl4pPr>
            <a:lvl5pPr lvl="4">
              <a:buNone/>
              <a:defRPr>
                <a:solidFill>
                  <a:srgbClr val="0077CA"/>
                </a:solidFill>
              </a:defRPr>
            </a:lvl5pPr>
            <a:lvl6pPr lvl="5">
              <a:buNone/>
              <a:defRPr>
                <a:solidFill>
                  <a:srgbClr val="0077CA"/>
                </a:solidFill>
              </a:defRPr>
            </a:lvl6pPr>
            <a:lvl7pPr lvl="6">
              <a:buNone/>
              <a:defRPr>
                <a:solidFill>
                  <a:srgbClr val="0077CA"/>
                </a:solidFill>
              </a:defRPr>
            </a:lvl7pPr>
            <a:lvl8pPr lvl="7">
              <a:buNone/>
              <a:defRPr>
                <a:solidFill>
                  <a:srgbClr val="0077CA"/>
                </a:solidFill>
              </a:defRPr>
            </a:lvl8pPr>
            <a:lvl9pPr lvl="8">
              <a:buNone/>
              <a:defRPr>
                <a:solidFill>
                  <a:srgbClr val="0077C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17338" l="6757" r="6720" t="14097"/>
          <a:stretch/>
        </p:blipFill>
        <p:spPr>
          <a:xfrm>
            <a:off x="8703126" y="5540412"/>
            <a:ext cx="2927425" cy="81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900050" y="924125"/>
            <a:ext cx="106950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Arial"/>
              <a:buNone/>
            </a:pPr>
            <a:r>
              <a:rPr lang="en-CA" sz="4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Clustering Analysis of Lock Contention Fault Types Using Runtime Performance Metrics of Java Intrinsic Locks </a:t>
            </a:r>
            <a:endParaRPr sz="4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00056" y="3661862"/>
            <a:ext cx="8470711" cy="15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</a:pP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Presenter: Nahid Hasan Khan (100770552)</a:t>
            </a:r>
            <a:endParaRPr>
              <a:solidFill>
                <a:srgbClr val="FF6A3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</a:pP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Research Supervisors: Dr. Akramul Azim, Dr. Ramiro Liscano</a:t>
            </a:r>
            <a:endParaRPr>
              <a:solidFill>
                <a:srgbClr val="FF6A3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</a:pP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Examining</a:t>
            </a: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Committee Member: Dr. Sanaa Alwidian</a:t>
            </a:r>
            <a:endParaRPr>
              <a:solidFill>
                <a:srgbClr val="FF6A3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</a:pP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University Examiner: Dr. Patrick Hung</a:t>
            </a:r>
            <a:endParaRPr>
              <a:solidFill>
                <a:srgbClr val="FF6A3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</a:pP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Chair of Examining Committee: Dr. Jing Ren</a:t>
            </a:r>
            <a:endParaRPr>
              <a:solidFill>
                <a:srgbClr val="FF6A3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</a:pPr>
            <a:r>
              <a:rPr lang="en-CA">
                <a:solidFill>
                  <a:srgbClr val="FF6A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Date: January 27th, 2022</a:t>
            </a:r>
            <a:endParaRPr>
              <a:solidFill>
                <a:srgbClr val="FF6A3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JLM file with contention stats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are interested in “Java Inflated Monitors” only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74" y="1660175"/>
            <a:ext cx="7718576" cy="4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 file containing symbols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are interested in symbols related to contention only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75" y="1776425"/>
            <a:ext cx="7850225" cy="42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Aggregation &amp; Filtering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Raw PERF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JLM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file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 data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are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related 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contention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Leveraging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 algorithms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written in Python, only useful information are parsed and collected.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At the end of this stage, the information are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aggregated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CSV file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containing all the features from JLM and PERF.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Final Dataset: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3461950"/>
            <a:ext cx="9780951" cy="19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essential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enhances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performance of a model or clustering performance.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achieve that the followings are done: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Merged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PERF and JLM features into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one file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Removed features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contain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 values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(e.g., the monitor name in JLM).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Removed feature that contain a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of zero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Scaled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data. Scaling is applied to all the features utilizing the Python library StandardScaler from sklearn.preprocessing.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Removed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 correlated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features from the dataset after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analyzing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heatmap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 </a:t>
            </a: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Heatmap analysis: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indices: GETS=0, NONREC=1, SLOW=2, TIER2=3, TIER3=4, %UTIL=5, AVER_HTM=6, _raw_spin_lock=7, _ctx_sched_in=8, delay_mwaitx=9.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25" y="1924050"/>
            <a:ext cx="57406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7257039" y="42623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3.8.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PCA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PCA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applied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reduce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dimensionality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 data and helps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data by determining two primary components out of feature set.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PCA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produces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 dataset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consisting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a 2-dimensional array of size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2400 x 2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on which the KMeans algorithm is performed.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Determine Optimal Number of Clusters: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 of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clustering algorithms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require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argument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for expected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 of clusters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be specified prior to the clustering (k for KMeans).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Several popular methods are applied (e.g., Elbow method, Silhouette method etc)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determine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this value. Most of them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proposed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the ideal value for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k = 3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Hence, KMeans is applied with k = 3.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2976577"/>
            <a:ext cx="7533050" cy="31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1974725" y="62435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5.5.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KMeans extracts 3 clusters.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25" y="1562100"/>
            <a:ext cx="5125351" cy="45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7024738" y="34241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5.13.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Labeling: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Extracted clusters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are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informative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less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useful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as they are marked 0 to k-1 (k = number of clusters).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Hence, 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final processing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required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label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each data point to its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correspondent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fault type after clustering.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achieve this we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merged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parameters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(e.g., threads, sleep time) to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final processed dataset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them to 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box plot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see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these parameters against the clusters.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Labeling: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we expected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fault type 2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connected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range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thread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numbers, it can be seen in the graph of THREADS vs CLUTER_TYPE.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expected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fault type 1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connected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high range of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execution values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(sleep value) and it is also proven analysing the SLEEP vs CLUSTER_TYPE graph.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924175"/>
            <a:ext cx="4490725" cy="3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50" y="2896747"/>
            <a:ext cx="4466392" cy="30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1974725" y="61673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 of Figures 6.1 and 6.2.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Overview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Synchronization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essential in java based multi-threaded applications.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provides the feature of accessing shared resources through threads and to avoid data inconsistency.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Despite its necessity, this mechanism introduces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degradation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if this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applied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improperly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types of synchronization condition can cause performance issues; according to Brian Goetz [1]: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Threads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spend too much time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inside a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critical section.</a:t>
            </a:r>
            <a:endParaRPr sz="1600">
              <a:solidFill>
                <a:srgbClr val="FF6A3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frequency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with which threads send </a:t>
            </a:r>
            <a:r>
              <a:rPr lang="en-CA" sz="16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 requests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the critical section or locked resources.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 are called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contention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faults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not bugs as they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prevent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applications from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scaling further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Dominant Features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faults better it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required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know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dominant features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for each cluster.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 are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dishtinghusing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factors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help performance engineers and developers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interpret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faults with ease.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reveal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dominant features for the clusters, the KMeans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extracted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clusters are merged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mapped back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the original dataset and plotted them to the box plots.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Observing Feature Related to Lock Acquisition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Metric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lock acquisition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such as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a distinguishing factor for low contention cluster as the graph shows GETS distribution is higher for low contention cluster (CLUSTER_TYPE 1).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is because if a lock is held by a thread long then others have to wait to obtain it and GETS value decreases. CLUSTER_TYPE 1 is low contention in the graph.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2976563"/>
            <a:ext cx="56292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6318125" y="38813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6.1.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Observing Feature Related to Spin-count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Plotting the metrics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spin-count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(e.g., TIER2, TIER3) reveals that both features are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 range for CLUTER_TYPE 2.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means in case of high-frequent requests, the spin-count metrics increase in number and are the distinguishing factors.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25" y="2818125"/>
            <a:ext cx="4634400" cy="3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350" y="2743650"/>
            <a:ext cx="4897476" cy="35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1974725" y="61673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 of Figures 6.4 and 6.5.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Observing Feature Related to hold-time: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always expect that hold-time feature such as AVER_HTM will be in high range for cluster representing fault type 1.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Hence, CLUSTER_TYPE 0 in our graph is the fault due to high hold time.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2414588"/>
            <a:ext cx="55911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6318125" y="38813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6.6.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Statements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Based on the observations the following statements can be made: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“Low Contention” has the low spinning counts (TIER2, TIER3) as well as low hold times (AVER_HTM) but the lock acquisition (GETS) is higher.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“Contention Fault 1” has low spinning counts but high in hold times.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“Contention Fault 2” has high spinning counts but low in hold times.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Discussions &amp; Conclusions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Despite some other limitations such as OS and JVM compatibility,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primary limitation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our work is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lack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real-world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dataset.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prove our hypothesis regarding the two primary faults, we generated some synthetic data executing a java concurrent code.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we have proven, we believe this technique can be applied on a real-world dataset to classify the contention types.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</a:rPr>
              <a:t>References</a:t>
            </a:r>
            <a:endParaRPr b="1" sz="3500">
              <a:solidFill>
                <a:srgbClr val="0077CA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[1] Goetz, B., Peierls, T., Bloch, J., Bowbeer, J., Lea, D., &amp; Holmes, D. (2006). Java concurrency in practice. Pearson Education.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[2] Florian David, Gaël Thomas, Julia Lawall, and Gilles Muller. 2014. Continuously measuring critical section pressure with the Free-Lunch profiler. Proceedings of the Conference on Object-Oriented Programming Systems, Languages, and Applications, OOPSLA 49, 10 (2014), 291–307. https://doi.org/10.1145/2660193.2660210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[3] Peter Hofer, David Gnedt, Andreas Schörgenhumer, and Hanspeter Mössenböck. 2016. Efficient tracing and versatile analysis of lock contention in Java applications on the virtual machine level. ICPE 2016 - Proceedings of the 7th ACM/SPEC International Conference on Performance Engineering (2016), 263–274. https://doi.org/10.1145/2851553.2851559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[4] Sangmin Park, Richard W. Vuduc, and Mary Jean Harrold. 2010. Falcon: Fault localization in concurrent programs. Proceedings - International Conference on Software Engineering 1 (2010), 245–254. https://doi.org/10.1145/1806799.1806838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[5] IBM Corporation. 2007. IBM Monitoring and Diagnostic Tools - Health Center. https://www.ibm.com/docs/en/mon-diag-tools?topic=monitoring-diagnostic-tools-health-center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[6] YourKit. 2003. YourKit Java Profiler. https://www.yourkit.com/java/profiler/features/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[7] Ej-technologies GmbH. 2001. The Award-Winning All-in-One Java Profiler. </a:t>
            </a:r>
            <a:r>
              <a:rPr lang="en-CA">
                <a:solidFill>
                  <a:srgbClr val="003C71"/>
                </a:solidFill>
              </a:rPr>
              <a:t>h</a:t>
            </a:r>
            <a:r>
              <a:rPr lang="en-CA">
                <a:solidFill>
                  <a:srgbClr val="003C71"/>
                </a:solidFill>
              </a:rPr>
              <a:t>ttps://www.ej-technologies.com/products/jprofiler/overview.html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[8] Oracle Corporation. 1993. Visual VM. http://visualvm.java.net/</a:t>
            </a:r>
            <a:endParaRPr>
              <a:solidFill>
                <a:srgbClr val="003C7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</a:rPr>
              <a:t>References</a:t>
            </a:r>
            <a:endParaRPr b="1" sz="3500">
              <a:solidFill>
                <a:srgbClr val="0077CA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[9] </a:t>
            </a:r>
            <a:r>
              <a:rPr lang="en-CA">
                <a:solidFill>
                  <a:srgbClr val="003C71"/>
                </a:solidFill>
              </a:rPr>
              <a:t>Nathan R. Tallent, John M. Mellor-Crummey, and Allan Porterfield. 2010. Analyzing lock contention in multithreaded applications. ACM SIGPLAN Notices 45,5 (2010), 269–279. https://doi.org/10.1145/1837853.1693489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[10] </a:t>
            </a:r>
            <a:r>
              <a:rPr lang="en-CA">
                <a:solidFill>
                  <a:srgbClr val="003C71"/>
                </a:solidFill>
              </a:rPr>
              <a:t>Eitan Farchi, Yarden Nir, and Shmuel Ur. 2003. Concurrent bug patterns and how to test them. In Proceedings international parallel and distributed processing symposium. IEEE, IEEE, Nice, France, 7—-pp.</a:t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3C71"/>
                </a:solidFill>
              </a:rPr>
              <a:t>[11] </a:t>
            </a:r>
            <a:r>
              <a:rPr lang="en-CA">
                <a:solidFill>
                  <a:srgbClr val="003C71"/>
                </a:solidFill>
              </a:rPr>
              <a:t>Sangmin Park, Richard W. Vuduc, and Mary Jean Harrold. 2010. Falcon: Fault localization in concurrent programs. Proceedings - International Conference on Software Engineering 1 (2010), 245–254. https://doi.org/10.1145/1806799.1806838</a:t>
            </a:r>
            <a:endParaRPr>
              <a:solidFill>
                <a:srgbClr val="003C7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947800" y="2448125"/>
            <a:ext cx="451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60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  <a:endParaRPr b="1" sz="60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</a:rPr>
              <a:t>Recommendation for Faults</a:t>
            </a:r>
            <a:endParaRPr b="1" sz="3500">
              <a:solidFill>
                <a:srgbClr val="0077CA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</a:rPr>
              <a:t>Recommendations for fault 1:</a:t>
            </a:r>
            <a:endParaRPr b="1" sz="20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Omitting expensive operations or calculations in the critical sections that consume extra execution times can reduce holding the lock for long.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Avoiding synchronized method.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Applying read-write lock. Open to read but close to write.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Applying java.util.concurrent containers.</a:t>
            </a:r>
            <a:endParaRPr sz="1600"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C7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</a:rPr>
              <a:t>Recommendations for fault 2:</a:t>
            </a:r>
            <a:endParaRPr b="1" sz="20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Avoiding synchronized method.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Splitting the lock.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Stripping the lock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Applying read-write lock</a:t>
            </a:r>
            <a:endParaRPr sz="1600">
              <a:solidFill>
                <a:srgbClr val="003C7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-"/>
            </a:pPr>
            <a:r>
              <a:rPr lang="en-CA" sz="1600">
                <a:solidFill>
                  <a:srgbClr val="003C71"/>
                </a:solidFill>
              </a:rPr>
              <a:t>Applying java.util.concurrent containers</a:t>
            </a:r>
            <a:endParaRPr sz="1600">
              <a:solidFill>
                <a:srgbClr val="003C7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Motivation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Although several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methods and tools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[2-11] are available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identify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these two faults, they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fail to distinguish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between these two faults.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They need experienced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engineers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involvement  and more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human intervention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identify these faults interpreting from the runtime profile metrics.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Moreover,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 contention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types leveraging the metrics is not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straightforward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Therefore, an ML based automated synchronization-fault identification is necessary.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Metrics of Performance Analyzers: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While java concurrent program is executing, two performance analyzers (PERF and JLM) are activated to collect the necessary runtime performance profile data.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b="1"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JLM Metrics:</a:t>
            </a:r>
            <a:endParaRPr b="1"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GETS: Total number of successful acquires. GETS = NONREC (Non recursive GETS) + REC (recursive GETS).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NONREC: Total number of non-recursive acquires. This number includes SLOW GETS.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SLOW: Non recursive that block.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REC: Recursive GETS (thread requests for lock and already acquired it).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TIER2: On platforms that support 3-layer spin locks, the number of inner loops to obtain locks.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TIER3: On a platform that supports 3-layer spin locks, the number of cycles in the outer layer to obtain the lock.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%MISS: Percentage of the total GETS (acquires) where the requesting thread was blocked waiting on the monitor. %MISS = (SLOW / NONREC) * 100.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%UTIL : Monitor hold time divided by total JLM recording time. %UTIL = 100 * Hold-Time / Total-Time.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lang="en-CA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AVER-HTM : Average amount of time the monitor was held. AVER_HTM = Hold-Time / NONREC.</a:t>
            </a:r>
            <a:endParaRPr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IBM Plex Sans"/>
              <a:buChar char="-"/>
            </a:pPr>
            <a:r>
              <a:rPr b="1"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 Metrics:</a:t>
            </a:r>
            <a:endParaRPr b="1"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_raw_spin_lock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ctx_sched_in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delay_mwaitx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Validating Clustering Approach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Three factors to validate clustering process: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IBM Plex Sans"/>
              <a:buChar char="-"/>
            </a:pPr>
            <a:r>
              <a:rPr lang="en-CA" sz="18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“Assess clustering tendency” sees whether data is clusterable</a:t>
            </a:r>
            <a:endParaRPr sz="18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IBM Plex Sans"/>
              <a:buChar char="-"/>
            </a:pPr>
            <a:r>
              <a:rPr lang="en-CA" sz="18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“Relative clustering validation” confirms the optimal number of clusters varying the parameters of the algorithm.</a:t>
            </a:r>
            <a:endParaRPr sz="18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Assess Clustering Tendency: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52" y="3257550"/>
            <a:ext cx="6975424" cy="29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Relative</a:t>
            </a: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Clustering Validation: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471626"/>
            <a:ext cx="7526163" cy="41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 &amp; Classification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KMeans: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KMeans is performed on the final processed dataset (With the PCA values).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Besides the value for k, some other arguments of KMeans are provided to enhance and accelerate the clustering performance.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b="1"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Initialization of the centroids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to instruct KMeans to find the efficient solution of selecting centroids instead of defining them by us.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b="1"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 of initialization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defines the number of times KMeans should alter centroid seeds.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IBM Plex Sans"/>
              <a:buChar char="-"/>
            </a:pPr>
            <a:r>
              <a:rPr b="1"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Maximum iteration</a:t>
            </a:r>
            <a:r>
              <a:rPr lang="en-CA" sz="16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defines the number of times KMeans should run before choosing the best solution.</a:t>
            </a:r>
            <a:endParaRPr sz="16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75" y="3362325"/>
            <a:ext cx="63246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Observing Other Features: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other features overlaps more and we could not find any distinguishing factor observing them.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192750"/>
            <a:ext cx="4605025" cy="33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136075"/>
            <a:ext cx="4755199" cy="34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of The Clusters</a:t>
            </a:r>
            <a:endParaRPr b="1" sz="3500">
              <a:solidFill>
                <a:srgbClr val="0077CA"/>
              </a:solidFill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25" y="1478600"/>
            <a:ext cx="4767601" cy="33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925" y="1478600"/>
            <a:ext cx="4767599" cy="342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Building a 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classifier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needs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containing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data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this type of dataset (test purposes or real-world)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available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Therefore, our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goal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 dataset with performance values. (slides 7 - 13)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data-points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are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unlabeled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hence our methodology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introduces unsupervised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approach  to see whether the faults can be clustered based on the behavior of the performance values. (14 - 18)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Later an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performed on the clusters to proof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hypothesis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regarding these two faults. (19-27)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Related Works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55" name="Google Shape;55;p7"/>
          <p:cNvGraphicFramePr/>
          <p:nvPr/>
        </p:nvGraphicFramePr>
        <p:xfrm>
          <a:off x="748200" y="9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{26687922-EB46-466E-84DC-9617F94AD73B}</a:tableStyleId>
              </a:tblPr>
              <a:tblGrid>
                <a:gridCol w="2142525"/>
                <a:gridCol w="5080275"/>
                <a:gridCol w="3611400"/>
              </a:tblGrid>
              <a:tr h="3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Approach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How does it differ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Nathan R. Tallent et al. [9]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Call stack profiling and thread spinning profiling to detect performance loss.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Similar to ours but does not solve the issue of fault types identification.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Peter Hofer et al. 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Tracing locking events extracted from JVM to detect lock contention.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Tracing runtime logs but does not solve fault types identification.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Florian David et al. 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Proposed an approach called “Free lunch”, that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measures critical section pressure (CSP) and the progress of the threads that impede the performance.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Failed to find correlation among performance metrics but we did.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E. Farchi et al. [10]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Proposed a static analysis to find bug patterns in the code.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Static analysis approach and does not solve fault types identification.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Sangmin Park et al. [11]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Dynamically locate concurrent programs, and locate data access patterns based on memory access patterns among threads.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Does not solve the fault types identification issue.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Chen Zhang et al. [12]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I</a:t>
                      </a:r>
                      <a:r>
                        <a:rPr lang="en-CA"/>
                        <a:t>mplemented a static synchronization performance bug detection tool that detects critical section identifier, loop identifier, inner loop identifier, expensive loop identifier, and pruning component.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CA"/>
                        <a:t>Does not solve the fault types identification issue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of the workflow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updated version of workflow is included.  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428875"/>
            <a:ext cx="77343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1974725" y="52529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3.1.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Executing concurrent program: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concurrent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example code is considered in order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emulate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different types of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contention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class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SyncTask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has a synchronized method (critical section).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method is being called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varying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threads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sleep times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emulate the contention.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code is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compiled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before execution and test parameters (thread number and sleep value) are provided.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2916475"/>
            <a:ext cx="6269275" cy="38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Automate Data Generation: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Executing program and generate a single data point is a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tedious task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requires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several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terminal operations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Hence,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 bash algorithm-scripts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written to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automate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process of generating.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900" y="2509725"/>
            <a:ext cx="6108724" cy="4270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/>
        </p:nvSpPr>
        <p:spPr>
          <a:xfrm>
            <a:off x="1974725" y="5862525"/>
            <a:ext cx="46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of Figure 3.6.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609600" y="274645"/>
            <a:ext cx="10972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500">
                <a:solidFill>
                  <a:srgbClr val="0077CA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Creation Cont…</a:t>
            </a:r>
            <a:endParaRPr b="1" sz="3500">
              <a:solidFill>
                <a:srgbClr val="0077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09600" y="898951"/>
            <a:ext cx="109728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Formalization:</a:t>
            </a:r>
            <a:endParaRPr b="1"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IBM Plex Sans"/>
              <a:buChar char="-"/>
            </a:pP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generate dataset, </a:t>
            </a:r>
            <a:r>
              <a:rPr lang="en-CA" sz="2000">
                <a:solidFill>
                  <a:srgbClr val="FF6A39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 configurations</a:t>
            </a:r>
            <a:r>
              <a:rPr lang="en-CA" sz="2000">
                <a:solidFill>
                  <a:srgbClr val="003C7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are considered in the test formalization.</a:t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C7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606875"/>
            <a:ext cx="7408426" cy="45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