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A7A8329-3B8D-45E0-8CD5-BEBC62669786}" type="datetimeFigureOut">
              <a:rPr lang="en-US" smtClean="0"/>
              <a:pPr/>
              <a:t>5/1/2022</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33CFFE9-0BC6-48CC-B868-DD7E1D2CDF8A}"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7A8329-3B8D-45E0-8CD5-BEBC62669786}" type="datetimeFigureOut">
              <a:rPr lang="en-US" smtClean="0"/>
              <a:pPr/>
              <a:t>5/1/2022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3CFFE9-0BC6-48CC-B868-DD7E1D2CDF8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7A8329-3B8D-45E0-8CD5-BEBC62669786}" type="datetimeFigureOut">
              <a:rPr lang="en-US" smtClean="0"/>
              <a:pPr/>
              <a:t>5/1/2022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3CFFE9-0BC6-48CC-B868-DD7E1D2CDF8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A7A8329-3B8D-45E0-8CD5-BEBC62669786}" type="datetimeFigureOut">
              <a:rPr lang="en-US" smtClean="0"/>
              <a:pPr/>
              <a:t>5/1/2022</a:t>
            </a:fld>
            <a:endParaRPr lang="en-US" dirty="0"/>
          </a:p>
        </p:txBody>
      </p:sp>
      <p:sp>
        <p:nvSpPr>
          <p:cNvPr id="9" name="Slide Number Placeholder 8"/>
          <p:cNvSpPr>
            <a:spLocks noGrp="1"/>
          </p:cNvSpPr>
          <p:nvPr>
            <p:ph type="sldNum" sz="quarter" idx="15"/>
          </p:nvPr>
        </p:nvSpPr>
        <p:spPr/>
        <p:txBody>
          <a:bodyPr rtlCol="0"/>
          <a:lstStyle/>
          <a:p>
            <a:fld id="{633CFFE9-0BC6-48CC-B868-DD7E1D2CDF8A}"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A7A8329-3B8D-45E0-8CD5-BEBC62669786}" type="datetimeFigureOut">
              <a:rPr lang="en-US" smtClean="0"/>
              <a:pPr/>
              <a:t>5/1/2022</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633CFFE9-0BC6-48CC-B868-DD7E1D2CDF8A}"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A7A8329-3B8D-45E0-8CD5-BEBC62669786}" type="datetimeFigureOut">
              <a:rPr lang="en-US" smtClean="0"/>
              <a:pPr/>
              <a:t>5/1/2022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3CFFE9-0BC6-48CC-B868-DD7E1D2CDF8A}"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A7A8329-3B8D-45E0-8CD5-BEBC62669786}" type="datetimeFigureOut">
              <a:rPr lang="en-US" smtClean="0"/>
              <a:pPr/>
              <a:t>5/1/2022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33CFFE9-0BC6-48CC-B868-DD7E1D2CDF8A}"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A7A8329-3B8D-45E0-8CD5-BEBC62669786}" type="datetimeFigureOut">
              <a:rPr lang="en-US" smtClean="0"/>
              <a:pPr/>
              <a:t>5/1/2022</a:t>
            </a:fld>
            <a:endParaRPr lang="en-US" dirty="0"/>
          </a:p>
        </p:txBody>
      </p:sp>
      <p:sp>
        <p:nvSpPr>
          <p:cNvPr id="7" name="Slide Number Placeholder 6"/>
          <p:cNvSpPr>
            <a:spLocks noGrp="1"/>
          </p:cNvSpPr>
          <p:nvPr>
            <p:ph type="sldNum" sz="quarter" idx="11"/>
          </p:nvPr>
        </p:nvSpPr>
        <p:spPr/>
        <p:txBody>
          <a:bodyPr rtlCol="0"/>
          <a:lstStyle/>
          <a:p>
            <a:fld id="{633CFFE9-0BC6-48CC-B868-DD7E1D2CDF8A}"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7A8329-3B8D-45E0-8CD5-BEBC62669786}" type="datetimeFigureOut">
              <a:rPr lang="en-US" smtClean="0"/>
              <a:pPr/>
              <a:t>5/1/2022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33CFFE9-0BC6-48CC-B868-DD7E1D2CDF8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A7A8329-3B8D-45E0-8CD5-BEBC62669786}" type="datetimeFigureOut">
              <a:rPr lang="en-US" smtClean="0"/>
              <a:pPr/>
              <a:t>5/1/2022</a:t>
            </a:fld>
            <a:endParaRPr lang="en-US" dirty="0"/>
          </a:p>
        </p:txBody>
      </p:sp>
      <p:sp>
        <p:nvSpPr>
          <p:cNvPr id="22" name="Slide Number Placeholder 21"/>
          <p:cNvSpPr>
            <a:spLocks noGrp="1"/>
          </p:cNvSpPr>
          <p:nvPr>
            <p:ph type="sldNum" sz="quarter" idx="15"/>
          </p:nvPr>
        </p:nvSpPr>
        <p:spPr/>
        <p:txBody>
          <a:bodyPr rtlCol="0"/>
          <a:lstStyle/>
          <a:p>
            <a:fld id="{633CFFE9-0BC6-48CC-B868-DD7E1D2CDF8A}"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0A7A8329-3B8D-45E0-8CD5-BEBC62669786}" type="datetimeFigureOut">
              <a:rPr lang="en-US" smtClean="0"/>
              <a:pPr/>
              <a:t>5/1/2022</a:t>
            </a:fld>
            <a:endParaRPr lang="en-US" dirty="0"/>
          </a:p>
        </p:txBody>
      </p:sp>
      <p:sp>
        <p:nvSpPr>
          <p:cNvPr id="18" name="Slide Number Placeholder 17"/>
          <p:cNvSpPr>
            <a:spLocks noGrp="1"/>
          </p:cNvSpPr>
          <p:nvPr>
            <p:ph type="sldNum" sz="quarter" idx="11"/>
          </p:nvPr>
        </p:nvSpPr>
        <p:spPr/>
        <p:txBody>
          <a:bodyPr rtlCol="0"/>
          <a:lstStyle/>
          <a:p>
            <a:fld id="{633CFFE9-0BC6-48CC-B868-DD7E1D2CDF8A}"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A7A8329-3B8D-45E0-8CD5-BEBC62669786}" type="datetimeFigureOut">
              <a:rPr lang="en-US" smtClean="0"/>
              <a:pPr/>
              <a:t>5/1/2022</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33CFFE9-0BC6-48CC-B868-DD7E1D2CDF8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Customer Retention </a:t>
            </a:r>
            <a:r>
              <a:rPr lang="en-US" dirty="0" smtClean="0"/>
              <a:t>Blog </a:t>
            </a:r>
            <a:r>
              <a:rPr lang="en-US" dirty="0" smtClean="0"/>
              <a:t>study</a:t>
            </a:r>
            <a:endParaRPr lang="en-US" dirty="0"/>
          </a:p>
        </p:txBody>
      </p:sp>
      <p:sp>
        <p:nvSpPr>
          <p:cNvPr id="3" name="Subtitle 2"/>
          <p:cNvSpPr>
            <a:spLocks noGrp="1"/>
          </p:cNvSpPr>
          <p:nvPr>
            <p:ph type="subTitle" idx="1"/>
          </p:nvPr>
        </p:nvSpPr>
        <p:spPr>
          <a:xfrm>
            <a:off x="4038600" y="6227298"/>
            <a:ext cx="5105400" cy="630702"/>
          </a:xfrm>
        </p:spPr>
        <p:txBody>
          <a:bodyPr/>
          <a:lstStyle/>
          <a:p>
            <a:r>
              <a:rPr lang="en-US" dirty="0" smtClean="0"/>
              <a:t>                      </a:t>
            </a:r>
            <a:r>
              <a:rPr lang="en-US" dirty="0" err="1" smtClean="0"/>
              <a:t>Neha</a:t>
            </a:r>
            <a:r>
              <a:rPr lang="en-US" dirty="0" smtClean="0"/>
              <a:t> Shaharwale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1417638"/>
          </a:xfrm>
        </p:spPr>
        <p:txBody>
          <a:bodyPr>
            <a:normAutofit fontScale="90000"/>
          </a:bodyPr>
          <a:lstStyle/>
          <a:p>
            <a:r>
              <a:rPr lang="en-US" b="1" dirty="0" smtClean="0"/>
              <a:t>1. Check data shape (num of Rows &amp; Columns)</a:t>
            </a:r>
            <a:br>
              <a:rPr lang="en-US" b="1" dirty="0" smtClean="0"/>
            </a:br>
            <a:endParaRPr lang="en-US" dirty="0"/>
          </a:p>
        </p:txBody>
      </p:sp>
      <p:pic>
        <p:nvPicPr>
          <p:cNvPr id="19458" name="Picture 2"/>
          <p:cNvPicPr>
            <a:picLocks noGrp="1" noChangeAspect="1" noChangeArrowheads="1"/>
          </p:cNvPicPr>
          <p:nvPr>
            <p:ph sz="quarter" idx="1"/>
          </p:nvPr>
        </p:nvPicPr>
        <p:blipFill>
          <a:blip r:embed="rId2"/>
          <a:srcRect/>
          <a:stretch>
            <a:fillRect/>
          </a:stretch>
        </p:blipFill>
        <p:spPr bwMode="auto">
          <a:xfrm>
            <a:off x="1524000" y="1905000"/>
            <a:ext cx="5038531" cy="6096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Content Placeholder 2"/>
          <p:cNvSpPr txBox="1">
            <a:spLocks/>
          </p:cNvSpPr>
          <p:nvPr/>
        </p:nvSpPr>
        <p:spPr>
          <a:xfrm>
            <a:off x="609600" y="3200400"/>
            <a:ext cx="1600200" cy="6858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Output :</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9459" name="Picture 3"/>
          <p:cNvPicPr>
            <a:picLocks noChangeAspect="1" noChangeArrowheads="1"/>
          </p:cNvPicPr>
          <p:nvPr/>
        </p:nvPicPr>
        <p:blipFill>
          <a:blip r:embed="rId3"/>
          <a:srcRect/>
          <a:stretch>
            <a:fillRect/>
          </a:stretch>
        </p:blipFill>
        <p:spPr bwMode="auto">
          <a:xfrm>
            <a:off x="1752600" y="4267200"/>
            <a:ext cx="1422400" cy="5334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7410" name="Picture 2" descr="Picture Royalty Free Stock Analyze Data Clipart - Transparent Data Analysis  Clipart, HD Png Download - kindpng"/>
          <p:cNvPicPr>
            <a:picLocks noChangeAspect="1" noChangeArrowheads="1"/>
          </p:cNvPicPr>
          <p:nvPr/>
        </p:nvPicPr>
        <p:blipFill>
          <a:blip r:embed="rId4"/>
          <a:srcRect/>
          <a:stretch>
            <a:fillRect/>
          </a:stretch>
        </p:blipFill>
        <p:spPr bwMode="auto">
          <a:xfrm>
            <a:off x="4495800" y="3057215"/>
            <a:ext cx="4267200" cy="3800785"/>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1143000"/>
          </a:xfrm>
        </p:spPr>
        <p:txBody>
          <a:bodyPr>
            <a:normAutofit fontScale="90000"/>
          </a:bodyPr>
          <a:lstStyle/>
          <a:p>
            <a:r>
              <a:rPr lang="en-US" b="1" dirty="0" smtClean="0"/>
              <a:t>2. Check each data type of columns and missing values</a:t>
            </a:r>
            <a:br>
              <a:rPr lang="en-US" b="1" dirty="0" smtClean="0"/>
            </a:br>
            <a:endParaRPr lang="en-US" dirty="0"/>
          </a:p>
        </p:txBody>
      </p:sp>
      <p:pic>
        <p:nvPicPr>
          <p:cNvPr id="20482" name="Picture 2"/>
          <p:cNvPicPr>
            <a:picLocks noGrp="1" noChangeAspect="1" noChangeArrowheads="1"/>
          </p:cNvPicPr>
          <p:nvPr>
            <p:ph sz="quarter" idx="1"/>
          </p:nvPr>
        </p:nvPicPr>
        <p:blipFill>
          <a:blip r:embed="rId2"/>
          <a:srcRect/>
          <a:stretch>
            <a:fillRect/>
          </a:stretch>
        </p:blipFill>
        <p:spPr bwMode="auto">
          <a:xfrm>
            <a:off x="762000" y="1371600"/>
            <a:ext cx="7182678" cy="6096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Content Placeholder 2"/>
          <p:cNvSpPr txBox="1">
            <a:spLocks/>
          </p:cNvSpPr>
          <p:nvPr/>
        </p:nvSpPr>
        <p:spPr>
          <a:xfrm>
            <a:off x="533400" y="2362200"/>
            <a:ext cx="1600200" cy="6858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Output :</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20483" name="Picture 3"/>
          <p:cNvPicPr>
            <a:picLocks noChangeAspect="1" noChangeArrowheads="1"/>
          </p:cNvPicPr>
          <p:nvPr/>
        </p:nvPicPr>
        <p:blipFill>
          <a:blip r:embed="rId3"/>
          <a:srcRect/>
          <a:stretch>
            <a:fillRect/>
          </a:stretch>
        </p:blipFill>
        <p:spPr bwMode="auto">
          <a:xfrm>
            <a:off x="762000" y="2971800"/>
            <a:ext cx="7467600" cy="3711171"/>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7467600" cy="1143000"/>
          </a:xfrm>
        </p:spPr>
        <p:txBody>
          <a:bodyPr>
            <a:normAutofit fontScale="90000"/>
          </a:bodyPr>
          <a:lstStyle/>
          <a:p>
            <a:r>
              <a:rPr lang="en-US" b="1" dirty="0" smtClean="0"/>
              <a:t>3. Check the percentages of missing value</a:t>
            </a:r>
            <a:br>
              <a:rPr lang="en-US" b="1" dirty="0" smtClean="0"/>
            </a:br>
            <a:r>
              <a:rPr lang="en-US" b="1" dirty="0" smtClean="0"/>
              <a:t/>
            </a:r>
            <a:br>
              <a:rPr lang="en-US" b="1" dirty="0" smtClean="0"/>
            </a:br>
            <a:endParaRPr lang="en-US" dirty="0"/>
          </a:p>
        </p:txBody>
      </p:sp>
      <p:pic>
        <p:nvPicPr>
          <p:cNvPr id="21506" name="Picture 2"/>
          <p:cNvPicPr>
            <a:picLocks noGrp="1" noChangeAspect="1" noChangeArrowheads="1"/>
          </p:cNvPicPr>
          <p:nvPr>
            <p:ph sz="quarter" idx="1"/>
          </p:nvPr>
        </p:nvPicPr>
        <p:blipFill>
          <a:blip r:embed="rId2"/>
          <a:srcRect/>
          <a:stretch>
            <a:fillRect/>
          </a:stretch>
        </p:blipFill>
        <p:spPr bwMode="auto">
          <a:xfrm>
            <a:off x="304800" y="1371600"/>
            <a:ext cx="5648632" cy="4572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Content Placeholder 2"/>
          <p:cNvSpPr txBox="1">
            <a:spLocks/>
          </p:cNvSpPr>
          <p:nvPr/>
        </p:nvSpPr>
        <p:spPr>
          <a:xfrm>
            <a:off x="533400" y="2362200"/>
            <a:ext cx="1600200" cy="6858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Output :</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21507" name="Picture 3"/>
          <p:cNvPicPr>
            <a:picLocks noChangeAspect="1" noChangeArrowheads="1"/>
          </p:cNvPicPr>
          <p:nvPr/>
        </p:nvPicPr>
        <p:blipFill>
          <a:blip r:embed="rId3"/>
          <a:srcRect/>
          <a:stretch>
            <a:fillRect/>
          </a:stretch>
        </p:blipFill>
        <p:spPr bwMode="auto">
          <a:xfrm>
            <a:off x="838200" y="2966962"/>
            <a:ext cx="7429500" cy="2633738"/>
          </a:xfrm>
          <a:prstGeom prst="rect">
            <a:avLst/>
          </a:prstGeom>
          <a:ln>
            <a:noFill/>
          </a:ln>
          <a:effectLst>
            <a:outerShdw blurRad="292100" dist="139700" dir="2700000" algn="tl" rotWithShape="0">
              <a:srgbClr val="333333">
                <a:alpha val="65000"/>
              </a:srgbClr>
            </a:outerShdw>
          </a:effectLst>
        </p:spPr>
      </p:pic>
      <p:pic>
        <p:nvPicPr>
          <p:cNvPr id="15362" name="Picture 2" descr="Data, database, no data icon - Download on Iconfinder"/>
          <p:cNvPicPr>
            <a:picLocks noChangeAspect="1" noChangeArrowheads="1"/>
          </p:cNvPicPr>
          <p:nvPr/>
        </p:nvPicPr>
        <p:blipFill>
          <a:blip r:embed="rId4"/>
          <a:srcRect/>
          <a:stretch>
            <a:fillRect/>
          </a:stretch>
        </p:blipFill>
        <p:spPr bwMode="auto">
          <a:xfrm>
            <a:off x="6324600" y="609600"/>
            <a:ext cx="2133600" cy="2133601"/>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 Summary Statistics</a:t>
            </a:r>
            <a:br>
              <a:rPr lang="en-US" b="1" dirty="0" smtClean="0"/>
            </a:br>
            <a:endParaRPr lang="en-US" dirty="0"/>
          </a:p>
        </p:txBody>
      </p:sp>
      <p:pic>
        <p:nvPicPr>
          <p:cNvPr id="22530" name="Picture 2"/>
          <p:cNvPicPr>
            <a:picLocks noGrp="1" noChangeAspect="1" noChangeArrowheads="1"/>
          </p:cNvPicPr>
          <p:nvPr>
            <p:ph sz="quarter" idx="1"/>
          </p:nvPr>
        </p:nvPicPr>
        <p:blipFill>
          <a:blip r:embed="rId2"/>
          <a:srcRect/>
          <a:stretch>
            <a:fillRect/>
          </a:stretch>
        </p:blipFill>
        <p:spPr bwMode="auto">
          <a:xfrm>
            <a:off x="1676400" y="1371599"/>
            <a:ext cx="1905000" cy="57792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Content Placeholder 2"/>
          <p:cNvSpPr txBox="1">
            <a:spLocks/>
          </p:cNvSpPr>
          <p:nvPr/>
        </p:nvSpPr>
        <p:spPr>
          <a:xfrm>
            <a:off x="914400" y="2209800"/>
            <a:ext cx="1600200" cy="6858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Output :</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22531" name="Picture 3"/>
          <p:cNvPicPr>
            <a:picLocks noChangeAspect="1" noChangeArrowheads="1"/>
          </p:cNvPicPr>
          <p:nvPr/>
        </p:nvPicPr>
        <p:blipFill>
          <a:blip r:embed="rId3"/>
          <a:srcRect/>
          <a:stretch>
            <a:fillRect/>
          </a:stretch>
        </p:blipFill>
        <p:spPr bwMode="auto">
          <a:xfrm>
            <a:off x="1447800" y="2667000"/>
            <a:ext cx="6512596" cy="3962400"/>
          </a:xfrm>
          <a:prstGeom prst="rect">
            <a:avLst/>
          </a:prstGeom>
          <a:ln>
            <a:noFill/>
          </a:ln>
          <a:effectLst>
            <a:outerShdw blurRad="292100" dist="139700" dir="2700000" algn="tl" rotWithShape="0">
              <a:srgbClr val="333333">
                <a:alpha val="65000"/>
              </a:srgbClr>
            </a:outerShdw>
          </a:effectLst>
        </p:spPr>
      </p:pic>
      <p:pic>
        <p:nvPicPr>
          <p:cNvPr id="14338" name="Picture 2" descr="statistics Icon"/>
          <p:cNvPicPr>
            <a:picLocks noChangeAspect="1" noChangeArrowheads="1"/>
          </p:cNvPicPr>
          <p:nvPr/>
        </p:nvPicPr>
        <p:blipFill>
          <a:blip r:embed="rId4"/>
          <a:srcRect/>
          <a:stretch>
            <a:fillRect/>
          </a:stretch>
        </p:blipFill>
        <p:spPr bwMode="auto">
          <a:xfrm>
            <a:off x="4724400" y="-228600"/>
            <a:ext cx="3505200" cy="3505201"/>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5. Check value counts for a specific column</a:t>
            </a:r>
            <a:br>
              <a:rPr lang="en-US" b="1" dirty="0" smtClean="0"/>
            </a:br>
            <a:endParaRPr lang="en-US" dirty="0"/>
          </a:p>
        </p:txBody>
      </p:sp>
      <p:pic>
        <p:nvPicPr>
          <p:cNvPr id="23554" name="Picture 2"/>
          <p:cNvPicPr>
            <a:picLocks noGrp="1" noChangeAspect="1" noChangeArrowheads="1"/>
          </p:cNvPicPr>
          <p:nvPr>
            <p:ph sz="quarter" idx="1"/>
          </p:nvPr>
        </p:nvPicPr>
        <p:blipFill>
          <a:blip r:embed="rId2"/>
          <a:srcRect/>
          <a:stretch>
            <a:fillRect/>
          </a:stretch>
        </p:blipFill>
        <p:spPr bwMode="auto">
          <a:xfrm>
            <a:off x="838200" y="1371600"/>
            <a:ext cx="7291754" cy="6096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5" name="Content Placeholder 2"/>
          <p:cNvSpPr txBox="1">
            <a:spLocks/>
          </p:cNvSpPr>
          <p:nvPr/>
        </p:nvSpPr>
        <p:spPr>
          <a:xfrm>
            <a:off x="762000" y="2133600"/>
            <a:ext cx="1600200" cy="6858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Output :</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23555" name="Picture 3"/>
          <p:cNvPicPr>
            <a:picLocks noChangeAspect="1" noChangeArrowheads="1"/>
          </p:cNvPicPr>
          <p:nvPr/>
        </p:nvPicPr>
        <p:blipFill>
          <a:blip r:embed="rId3"/>
          <a:srcRect/>
          <a:stretch>
            <a:fillRect/>
          </a:stretch>
        </p:blipFill>
        <p:spPr bwMode="auto">
          <a:xfrm>
            <a:off x="1295400" y="3505200"/>
            <a:ext cx="5924550" cy="132397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6.Get of the object data types and their unique values</a:t>
            </a:r>
            <a:endParaRPr lang="en-US" dirty="0"/>
          </a:p>
        </p:txBody>
      </p:sp>
      <p:pic>
        <p:nvPicPr>
          <p:cNvPr id="24578" name="Picture 2"/>
          <p:cNvPicPr>
            <a:picLocks noGrp="1" noChangeAspect="1" noChangeArrowheads="1"/>
          </p:cNvPicPr>
          <p:nvPr>
            <p:ph sz="quarter" idx="1"/>
          </p:nvPr>
        </p:nvPicPr>
        <p:blipFill>
          <a:blip r:embed="rId2"/>
          <a:srcRect/>
          <a:stretch>
            <a:fillRect/>
          </a:stretch>
        </p:blipFill>
        <p:spPr bwMode="auto">
          <a:xfrm>
            <a:off x="1295399" y="1752600"/>
            <a:ext cx="5765991" cy="12954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Content Placeholder 2"/>
          <p:cNvSpPr txBox="1">
            <a:spLocks/>
          </p:cNvSpPr>
          <p:nvPr/>
        </p:nvSpPr>
        <p:spPr>
          <a:xfrm>
            <a:off x="762000" y="3124200"/>
            <a:ext cx="1600200" cy="6858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Output :</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24579" name="Picture 3"/>
          <p:cNvPicPr>
            <a:picLocks noChangeAspect="1" noChangeArrowheads="1"/>
          </p:cNvPicPr>
          <p:nvPr/>
        </p:nvPicPr>
        <p:blipFill>
          <a:blip r:embed="rId3"/>
          <a:srcRect/>
          <a:stretch>
            <a:fillRect/>
          </a:stretch>
        </p:blipFill>
        <p:spPr bwMode="auto">
          <a:xfrm>
            <a:off x="381001" y="3733800"/>
            <a:ext cx="8153400" cy="26670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7.Check the correlation between variables in the data</a:t>
            </a:r>
            <a:br>
              <a:rPr lang="en-US" b="1" dirty="0" smtClean="0"/>
            </a:br>
            <a:endParaRPr lang="en-US" dirty="0"/>
          </a:p>
        </p:txBody>
      </p:sp>
      <p:pic>
        <p:nvPicPr>
          <p:cNvPr id="25602" name="Picture 2"/>
          <p:cNvPicPr>
            <a:picLocks noGrp="1" noChangeAspect="1" noChangeArrowheads="1"/>
          </p:cNvPicPr>
          <p:nvPr>
            <p:ph sz="quarter" idx="1"/>
          </p:nvPr>
        </p:nvPicPr>
        <p:blipFill>
          <a:blip r:embed="rId2"/>
          <a:srcRect/>
          <a:stretch>
            <a:fillRect/>
          </a:stretch>
        </p:blipFill>
        <p:spPr bwMode="auto">
          <a:xfrm>
            <a:off x="1905000" y="1295400"/>
            <a:ext cx="5289176" cy="7620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Content Placeholder 2"/>
          <p:cNvSpPr txBox="1">
            <a:spLocks/>
          </p:cNvSpPr>
          <p:nvPr/>
        </p:nvSpPr>
        <p:spPr>
          <a:xfrm>
            <a:off x="609600" y="2514600"/>
            <a:ext cx="1600200" cy="6858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Output :</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25603" name="Picture 3"/>
          <p:cNvPicPr>
            <a:picLocks noChangeAspect="1" noChangeArrowheads="1"/>
          </p:cNvPicPr>
          <p:nvPr/>
        </p:nvPicPr>
        <p:blipFill>
          <a:blip r:embed="rId3"/>
          <a:srcRect/>
          <a:stretch>
            <a:fillRect/>
          </a:stretch>
        </p:blipFill>
        <p:spPr bwMode="auto">
          <a:xfrm>
            <a:off x="1219200" y="2971800"/>
            <a:ext cx="7010400" cy="362027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Visualization – Gender Distribution</a:t>
            </a:r>
            <a:endParaRPr lang="en-US" b="1" dirty="0"/>
          </a:p>
        </p:txBody>
      </p:sp>
      <p:pic>
        <p:nvPicPr>
          <p:cNvPr id="1026" name="Picture 2"/>
          <p:cNvPicPr>
            <a:picLocks noGrp="1" noChangeAspect="1" noChangeArrowheads="1"/>
          </p:cNvPicPr>
          <p:nvPr>
            <p:ph sz="quarter" idx="1"/>
          </p:nvPr>
        </p:nvPicPr>
        <p:blipFill>
          <a:blip r:embed="rId2"/>
          <a:srcRect/>
          <a:stretch>
            <a:fillRect/>
          </a:stretch>
        </p:blipFill>
        <p:spPr bwMode="auto">
          <a:xfrm>
            <a:off x="1600200" y="1905000"/>
            <a:ext cx="5181600" cy="421857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b="1" dirty="0" smtClean="0"/>
              <a:t>Visualization-Distribution of City</a:t>
            </a:r>
            <a:endParaRPr lang="en-US" b="1" dirty="0"/>
          </a:p>
        </p:txBody>
      </p:sp>
      <p:pic>
        <p:nvPicPr>
          <p:cNvPr id="2050" name="Picture 2"/>
          <p:cNvPicPr>
            <a:picLocks noGrp="1" noChangeAspect="1" noChangeArrowheads="1"/>
          </p:cNvPicPr>
          <p:nvPr>
            <p:ph sz="quarter" idx="1"/>
          </p:nvPr>
        </p:nvPicPr>
        <p:blipFill>
          <a:blip r:embed="rId2"/>
          <a:srcRect/>
          <a:stretch>
            <a:fillRect/>
          </a:stretch>
        </p:blipFill>
        <p:spPr bwMode="auto">
          <a:xfrm>
            <a:off x="609600" y="1828800"/>
            <a:ext cx="7772400" cy="412779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b="1" dirty="0" smtClean="0"/>
              <a:t>Visualization- Internet Access Distribution</a:t>
            </a:r>
            <a:endParaRPr lang="en-US" b="1" dirty="0"/>
          </a:p>
        </p:txBody>
      </p:sp>
      <p:pic>
        <p:nvPicPr>
          <p:cNvPr id="3074" name="Picture 2"/>
          <p:cNvPicPr>
            <a:picLocks noGrp="1" noChangeAspect="1" noChangeArrowheads="1"/>
          </p:cNvPicPr>
          <p:nvPr>
            <p:ph sz="quarter" idx="1"/>
          </p:nvPr>
        </p:nvPicPr>
        <p:blipFill>
          <a:blip r:embed="rId2"/>
          <a:srcRect/>
          <a:stretch>
            <a:fillRect/>
          </a:stretch>
        </p:blipFill>
        <p:spPr bwMode="auto">
          <a:xfrm>
            <a:off x="457199" y="1981200"/>
            <a:ext cx="8144133" cy="379626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1143000"/>
          </a:xfrm>
        </p:spPr>
        <p:txBody>
          <a:bodyPr/>
          <a:lstStyle/>
          <a:p>
            <a:r>
              <a:rPr lang="en-US" b="1" dirty="0" smtClean="0"/>
              <a:t>Abstract of the Model</a:t>
            </a:r>
            <a:endParaRPr lang="en-US" b="1" dirty="0"/>
          </a:p>
        </p:txBody>
      </p:sp>
      <p:pic>
        <p:nvPicPr>
          <p:cNvPr id="4" name="Content Placeholder 3" descr="36776627-smiling-business-woman-cartoon-presenting.jpg"/>
          <p:cNvPicPr>
            <a:picLocks noGrp="1" noChangeAspect="1"/>
          </p:cNvPicPr>
          <p:nvPr>
            <p:ph sz="quarter" idx="1"/>
          </p:nvPr>
        </p:nvPicPr>
        <p:blipFill>
          <a:blip r:embed="rId2"/>
          <a:stretch>
            <a:fillRect/>
          </a:stretch>
        </p:blipFill>
        <p:spPr>
          <a:xfrm>
            <a:off x="4582668" y="1295400"/>
            <a:ext cx="3769794" cy="5284757"/>
          </a:xfrm>
        </p:spPr>
      </p:pic>
      <p:sp>
        <p:nvSpPr>
          <p:cNvPr id="5" name="Content Placeholder 2"/>
          <p:cNvSpPr txBox="1">
            <a:spLocks/>
          </p:cNvSpPr>
          <p:nvPr/>
        </p:nvSpPr>
        <p:spPr>
          <a:xfrm>
            <a:off x="457200" y="1676400"/>
            <a:ext cx="5105400" cy="4797552"/>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Customer churn will cause the value flowing from customers to enterprises to decrease. If customer churn continues to occur, the enterprise will gradually lose its competitive advantage.</a:t>
            </a:r>
          </a:p>
          <a:p>
            <a:pPr marL="274320" lvl="0" indent="-274320">
              <a:spcBef>
                <a:spcPts val="600"/>
              </a:spcBef>
              <a:buClr>
                <a:schemeClr val="accent1"/>
              </a:buClr>
              <a:buSzPct val="70000"/>
              <a:buFont typeface="Wingdings"/>
              <a:buChar char=""/>
            </a:pPr>
            <a:r>
              <a:rPr lang="en-US" sz="2400" dirty="0"/>
              <a:t> </a:t>
            </a:r>
            <a:r>
              <a:rPr lang="en-US" sz="2400" dirty="0" smtClean="0"/>
              <a:t> The results of this analysis can better serve the practice of customer relationship management in E – retails success factor</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b="1" dirty="0" smtClean="0"/>
              <a:t>Visualization- Delivery Distribution  </a:t>
            </a:r>
            <a:endParaRPr lang="en-US" b="1" dirty="0"/>
          </a:p>
        </p:txBody>
      </p:sp>
      <p:pic>
        <p:nvPicPr>
          <p:cNvPr id="4098" name="Picture 2"/>
          <p:cNvPicPr>
            <a:picLocks noChangeAspect="1" noChangeArrowheads="1"/>
          </p:cNvPicPr>
          <p:nvPr/>
        </p:nvPicPr>
        <p:blipFill>
          <a:blip r:embed="rId2"/>
          <a:srcRect/>
          <a:stretch>
            <a:fillRect/>
          </a:stretch>
        </p:blipFill>
        <p:spPr bwMode="auto">
          <a:xfrm>
            <a:off x="381000" y="1524000"/>
            <a:ext cx="7848600" cy="493218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b="1" dirty="0" smtClean="0"/>
              <a:t>Visualization-Website efficiency</a:t>
            </a:r>
            <a:endParaRPr lang="en-US" b="1" dirty="0"/>
          </a:p>
        </p:txBody>
      </p:sp>
      <p:pic>
        <p:nvPicPr>
          <p:cNvPr id="5122" name="Picture 2"/>
          <p:cNvPicPr>
            <a:picLocks noChangeAspect="1" noChangeArrowheads="1"/>
          </p:cNvPicPr>
          <p:nvPr/>
        </p:nvPicPr>
        <p:blipFill>
          <a:blip r:embed="rId2"/>
          <a:srcRect/>
          <a:stretch>
            <a:fillRect/>
          </a:stretch>
        </p:blipFill>
        <p:spPr bwMode="auto">
          <a:xfrm>
            <a:off x="381000" y="1600200"/>
            <a:ext cx="7931150" cy="44894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b="1" dirty="0" smtClean="0"/>
              <a:t>Visualization</a:t>
            </a:r>
            <a:endParaRPr lang="en-US" b="1" dirty="0"/>
          </a:p>
        </p:txBody>
      </p:sp>
      <p:pic>
        <p:nvPicPr>
          <p:cNvPr id="6146" name="Picture 2"/>
          <p:cNvPicPr>
            <a:picLocks noChangeAspect="1" noChangeArrowheads="1"/>
          </p:cNvPicPr>
          <p:nvPr/>
        </p:nvPicPr>
        <p:blipFill>
          <a:blip r:embed="rId2"/>
          <a:srcRect/>
          <a:stretch>
            <a:fillRect/>
          </a:stretch>
        </p:blipFill>
        <p:spPr bwMode="auto">
          <a:xfrm>
            <a:off x="533400" y="1524000"/>
            <a:ext cx="7943850" cy="43624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b="1" dirty="0" smtClean="0"/>
              <a:t>Visualization-frequent distraction</a:t>
            </a:r>
            <a:endParaRPr lang="en-US" b="1" dirty="0"/>
          </a:p>
        </p:txBody>
      </p:sp>
      <p:pic>
        <p:nvPicPr>
          <p:cNvPr id="7170" name="Picture 2"/>
          <p:cNvPicPr>
            <a:picLocks noChangeAspect="1" noChangeArrowheads="1"/>
          </p:cNvPicPr>
          <p:nvPr/>
        </p:nvPicPr>
        <p:blipFill>
          <a:blip r:embed="rId2"/>
          <a:srcRect/>
          <a:stretch>
            <a:fillRect/>
          </a:stretch>
        </p:blipFill>
        <p:spPr bwMode="auto">
          <a:xfrm>
            <a:off x="381000" y="1600200"/>
            <a:ext cx="7950200" cy="45021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b="1" dirty="0" smtClean="0"/>
              <a:t>Visualization-Recommendation</a:t>
            </a:r>
            <a:endParaRPr lang="en-US" b="1" dirty="0"/>
          </a:p>
        </p:txBody>
      </p:sp>
      <p:pic>
        <p:nvPicPr>
          <p:cNvPr id="8194" name="Picture 2"/>
          <p:cNvPicPr>
            <a:picLocks noChangeAspect="1" noChangeArrowheads="1"/>
          </p:cNvPicPr>
          <p:nvPr/>
        </p:nvPicPr>
        <p:blipFill>
          <a:blip r:embed="rId2"/>
          <a:srcRect/>
          <a:stretch>
            <a:fillRect/>
          </a:stretch>
        </p:blipFill>
        <p:spPr bwMode="auto">
          <a:xfrm>
            <a:off x="457200" y="1676400"/>
            <a:ext cx="8007350" cy="44513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b="1" dirty="0" smtClean="0"/>
              <a:t>Visualization</a:t>
            </a:r>
            <a:endParaRPr lang="en-US" b="1" dirty="0"/>
          </a:p>
        </p:txBody>
      </p:sp>
      <p:pic>
        <p:nvPicPr>
          <p:cNvPr id="9218" name="Picture 2"/>
          <p:cNvPicPr>
            <a:picLocks noChangeAspect="1" noChangeArrowheads="1"/>
          </p:cNvPicPr>
          <p:nvPr/>
        </p:nvPicPr>
        <p:blipFill>
          <a:blip r:embed="rId2"/>
          <a:srcRect/>
          <a:stretch>
            <a:fillRect/>
          </a:stretch>
        </p:blipFill>
        <p:spPr bwMode="auto">
          <a:xfrm>
            <a:off x="533400" y="1524000"/>
            <a:ext cx="7962900" cy="44259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lipart Conclusion - Conclusion Clipart Transparent PNG Image | Transparent  PNG Free Download on SeekPNG"/>
          <p:cNvPicPr>
            <a:picLocks noChangeAspect="1" noChangeArrowheads="1"/>
          </p:cNvPicPr>
          <p:nvPr/>
        </p:nvPicPr>
        <p:blipFill>
          <a:blip r:embed="rId2" cstate="print"/>
          <a:srcRect/>
          <a:stretch>
            <a:fillRect/>
          </a:stretch>
        </p:blipFill>
        <p:spPr bwMode="auto">
          <a:xfrm>
            <a:off x="6858000" y="4961549"/>
            <a:ext cx="1833832" cy="1896451"/>
          </a:xfrm>
          <a:prstGeom prst="rect">
            <a:avLst/>
          </a:prstGeom>
          <a:noFill/>
        </p:spPr>
      </p:pic>
      <p:sp>
        <p:nvSpPr>
          <p:cNvPr id="2" name="Title 1"/>
          <p:cNvSpPr>
            <a:spLocks noGrp="1"/>
          </p:cNvSpPr>
          <p:nvPr>
            <p:ph type="title"/>
          </p:nvPr>
        </p:nvSpPr>
        <p:spPr>
          <a:xfrm>
            <a:off x="457200" y="0"/>
            <a:ext cx="7467600" cy="1143000"/>
          </a:xfrm>
        </p:spPr>
        <p:txBody>
          <a:bodyPr/>
          <a:lstStyle/>
          <a:p>
            <a:r>
              <a:rPr lang="en-US" b="1" dirty="0" smtClean="0"/>
              <a:t>Conclusion</a:t>
            </a:r>
            <a:endParaRPr lang="en-US" b="1" dirty="0"/>
          </a:p>
        </p:txBody>
      </p:sp>
      <p:sp>
        <p:nvSpPr>
          <p:cNvPr id="3" name="Content Placeholder 2"/>
          <p:cNvSpPr>
            <a:spLocks noGrp="1"/>
          </p:cNvSpPr>
          <p:nvPr>
            <p:ph sz="quarter" idx="1"/>
          </p:nvPr>
        </p:nvSpPr>
        <p:spPr>
          <a:xfrm>
            <a:off x="457200" y="1219200"/>
            <a:ext cx="7467600" cy="4873752"/>
          </a:xfrm>
        </p:spPr>
        <p:txBody>
          <a:bodyPr>
            <a:normAutofit fontScale="92500" lnSpcReduction="10000"/>
          </a:bodyPr>
          <a:lstStyle/>
          <a:p>
            <a:r>
              <a:rPr lang="en-US" dirty="0" smtClean="0"/>
              <a:t>Female gender are the highest for the transaction </a:t>
            </a:r>
          </a:p>
          <a:p>
            <a:r>
              <a:rPr lang="en-US" dirty="0" smtClean="0"/>
              <a:t>Delhi City is at the highest level to for Online retailing.</a:t>
            </a:r>
          </a:p>
          <a:p>
            <a:r>
              <a:rPr lang="en-US" dirty="0" smtClean="0"/>
              <a:t>People use Mobile Internet more than any other Internet access to carry out the Online activity.</a:t>
            </a:r>
          </a:p>
          <a:p>
            <a:r>
              <a:rPr lang="en-US" dirty="0" smtClean="0"/>
              <a:t>Amazon is at the top level as per website efficiency.</a:t>
            </a:r>
          </a:p>
          <a:p>
            <a:r>
              <a:rPr lang="en-US" dirty="0" err="1" smtClean="0"/>
              <a:t>Paytm</a:t>
            </a:r>
            <a:r>
              <a:rPr lang="en-US" dirty="0" smtClean="0"/>
              <a:t> is at highest level which is late for the Delivery.</a:t>
            </a:r>
          </a:p>
          <a:p>
            <a:r>
              <a:rPr lang="en-US" dirty="0" err="1" smtClean="0"/>
              <a:t>Myntra</a:t>
            </a:r>
            <a:r>
              <a:rPr lang="en-US" dirty="0" smtClean="0"/>
              <a:t> and Amazon are at same level which causes delay in Website switching.</a:t>
            </a:r>
          </a:p>
          <a:p>
            <a:r>
              <a:rPr lang="en-US" dirty="0" smtClean="0"/>
              <a:t>As per the analysis people recommend Amazon more than any other for Online retailing</a:t>
            </a:r>
          </a:p>
          <a:p>
            <a:r>
              <a:rPr lang="en-US" dirty="0" smtClean="0"/>
              <a:t>Pin code – 201308 is the sector where there are highest Online retailing.</a:t>
            </a:r>
          </a:p>
          <a:p>
            <a:endParaRPr lang="en-US" dirty="0" smtClean="0"/>
          </a:p>
          <a:p>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Introduction of the Analysis</a:t>
            </a:r>
            <a:endParaRPr lang="en-US" b="1" dirty="0"/>
          </a:p>
        </p:txBody>
      </p:sp>
      <p:sp>
        <p:nvSpPr>
          <p:cNvPr id="3" name="Content Placeholder 2"/>
          <p:cNvSpPr>
            <a:spLocks noGrp="1"/>
          </p:cNvSpPr>
          <p:nvPr>
            <p:ph sz="quarter" idx="1"/>
          </p:nvPr>
        </p:nvSpPr>
        <p:spPr/>
        <p:txBody>
          <a:bodyPr/>
          <a:lstStyle/>
          <a:p>
            <a:r>
              <a:rPr lang="en-US" dirty="0" smtClean="0"/>
              <a:t>Loyal customers play an important role in improving business performance and can promote the core competitiveness of enterprises</a:t>
            </a:r>
          </a:p>
          <a:p>
            <a:r>
              <a:rPr lang="en-US" dirty="0" smtClean="0"/>
              <a:t>They can increase the opportunity and time for enterprises to obtain basic profits and help enterprises obtain premium income, consolidate market position, reduce market risks.</a:t>
            </a:r>
          </a:p>
          <a:p>
            <a:r>
              <a:rPr lang="en-US" dirty="0" smtClean="0"/>
              <a:t>For every 5% increase in customer retention rate, the net present value of customers in the business environment will increase by 25% to 95%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ypothesis cliparts"/>
          <p:cNvPicPr>
            <a:picLocks noChangeAspect="1" noChangeArrowheads="1"/>
          </p:cNvPicPr>
          <p:nvPr/>
        </p:nvPicPr>
        <p:blipFill>
          <a:blip r:embed="rId2"/>
          <a:srcRect/>
          <a:stretch>
            <a:fillRect/>
          </a:stretch>
        </p:blipFill>
        <p:spPr bwMode="auto">
          <a:xfrm>
            <a:off x="4940030" y="3733800"/>
            <a:ext cx="3822970" cy="2994661"/>
          </a:xfrm>
          <a:prstGeom prst="rect">
            <a:avLst/>
          </a:prstGeom>
          <a:noFill/>
        </p:spPr>
      </p:pic>
      <p:sp>
        <p:nvSpPr>
          <p:cNvPr id="2" name="Title 1"/>
          <p:cNvSpPr>
            <a:spLocks noGrp="1"/>
          </p:cNvSpPr>
          <p:nvPr>
            <p:ph type="title"/>
          </p:nvPr>
        </p:nvSpPr>
        <p:spPr>
          <a:xfrm>
            <a:off x="381000" y="152400"/>
            <a:ext cx="7467600" cy="1143000"/>
          </a:xfrm>
        </p:spPr>
        <p:txBody>
          <a:bodyPr/>
          <a:lstStyle/>
          <a:p>
            <a:r>
              <a:rPr lang="en-US" b="1" dirty="0" smtClean="0"/>
              <a:t>Research Hypotheses</a:t>
            </a:r>
            <a:br>
              <a:rPr lang="en-US" b="1" dirty="0" smtClean="0"/>
            </a:br>
            <a:endParaRPr lang="en-US" dirty="0"/>
          </a:p>
        </p:txBody>
      </p:sp>
      <p:sp>
        <p:nvSpPr>
          <p:cNvPr id="3" name="Content Placeholder 2"/>
          <p:cNvSpPr>
            <a:spLocks noGrp="1"/>
          </p:cNvSpPr>
          <p:nvPr>
            <p:ph sz="quarter" idx="1"/>
          </p:nvPr>
        </p:nvSpPr>
        <p:spPr/>
        <p:txBody>
          <a:bodyPr>
            <a:normAutofit fontScale="92500" lnSpcReduction="10000"/>
          </a:bodyPr>
          <a:lstStyle/>
          <a:p>
            <a:pPr>
              <a:buNone/>
            </a:pPr>
            <a:r>
              <a:rPr lang="en-US" dirty="0" smtClean="0"/>
              <a:t>The reasons for customer churn may be different. </a:t>
            </a:r>
          </a:p>
          <a:p>
            <a:pPr>
              <a:buNone/>
            </a:pPr>
            <a:r>
              <a:rPr lang="en-US" dirty="0" smtClean="0"/>
              <a:t>We considered some churns in the given Data set.</a:t>
            </a:r>
          </a:p>
          <a:p>
            <a:pPr>
              <a:buNone/>
            </a:pPr>
            <a:endParaRPr lang="en-US" dirty="0" smtClean="0"/>
          </a:p>
          <a:p>
            <a:r>
              <a:rPr lang="en-US" dirty="0" smtClean="0"/>
              <a:t>Longer time to get logged in </a:t>
            </a:r>
          </a:p>
          <a:p>
            <a:r>
              <a:rPr lang="en-US" dirty="0" smtClean="0"/>
              <a:t>Longer time in displaying graphics and photos</a:t>
            </a:r>
          </a:p>
          <a:p>
            <a:r>
              <a:rPr lang="en-US" dirty="0" smtClean="0"/>
              <a:t>Late declaration of price</a:t>
            </a:r>
          </a:p>
          <a:p>
            <a:r>
              <a:rPr lang="en-US" dirty="0" smtClean="0"/>
              <a:t>Longer page loading time </a:t>
            </a:r>
          </a:p>
          <a:p>
            <a:r>
              <a:rPr lang="en-US" dirty="0" smtClean="0"/>
              <a:t>Limited mode of payment </a:t>
            </a:r>
          </a:p>
          <a:p>
            <a:pPr>
              <a:buNone/>
            </a:pPr>
            <a:r>
              <a:rPr lang="en-US" dirty="0" smtClean="0"/>
              <a:t>    on most products</a:t>
            </a:r>
          </a:p>
          <a:p>
            <a:r>
              <a:rPr lang="en-US" dirty="0" smtClean="0"/>
              <a:t>Longer delivery period</a:t>
            </a:r>
          </a:p>
          <a:p>
            <a:r>
              <a:rPr lang="en-US" dirty="0" smtClean="0"/>
              <a:t>Frequent disruption when moving.</a:t>
            </a:r>
          </a:p>
          <a:p>
            <a:r>
              <a:rPr lang="en-US" dirty="0" smtClean="0"/>
              <a:t>Website is as efficient as before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and Variables</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Before customer churn, to accurately identify the cause of churn is the key to winning customers back and terminating this factor to result in customer churn again.</a:t>
            </a:r>
          </a:p>
          <a:p>
            <a:r>
              <a:rPr lang="en-US" dirty="0" smtClean="0"/>
              <a:t>Customer churn is an important content of customer relationship management</a:t>
            </a:r>
          </a:p>
          <a:p>
            <a:r>
              <a:rPr lang="en-US" dirty="0" smtClean="0"/>
              <a:t>If we consider the variables and data responsible for Churn may reduce its contents for better customer satisfaction.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Sources</a:t>
            </a:r>
            <a:br>
              <a:rPr lang="en-US" b="1" dirty="0" smtClean="0"/>
            </a:br>
            <a:endParaRPr lang="en-US" dirty="0"/>
          </a:p>
        </p:txBody>
      </p:sp>
      <p:sp>
        <p:nvSpPr>
          <p:cNvPr id="3" name="Content Placeholder 2"/>
          <p:cNvSpPr>
            <a:spLocks noGrp="1"/>
          </p:cNvSpPr>
          <p:nvPr>
            <p:ph sz="quarter" idx="1"/>
          </p:nvPr>
        </p:nvSpPr>
        <p:spPr>
          <a:xfrm>
            <a:off x="457200" y="1600200"/>
            <a:ext cx="7239000" cy="2590800"/>
          </a:xfrm>
        </p:spPr>
        <p:txBody>
          <a:bodyPr/>
          <a:lstStyle/>
          <a:p>
            <a:r>
              <a:rPr lang="en-US" dirty="0" smtClean="0"/>
              <a:t>When making decisions about customers and dealing with customer churn, customer value is an important criterion that needs to be considered.</a:t>
            </a:r>
          </a:p>
          <a:p>
            <a:r>
              <a:rPr lang="en-US" dirty="0" smtClean="0"/>
              <a:t>We have added this data set which will help us to consider the churn variables.</a:t>
            </a:r>
          </a:p>
          <a:p>
            <a:endParaRPr lang="en-US" dirty="0" smtClean="0"/>
          </a:p>
          <a:p>
            <a:endParaRPr lang="en-US" dirty="0" smtClean="0"/>
          </a:p>
          <a:p>
            <a:pPr>
              <a:buNone/>
            </a:pPr>
            <a:endParaRPr lang="en-US" dirty="0" smtClean="0"/>
          </a:p>
          <a:p>
            <a:endParaRPr lang="en-US" dirty="0"/>
          </a:p>
        </p:txBody>
      </p:sp>
      <p:sp>
        <p:nvSpPr>
          <p:cNvPr id="10" name="Content Placeholder 2"/>
          <p:cNvSpPr txBox="1">
            <a:spLocks/>
          </p:cNvSpPr>
          <p:nvPr/>
        </p:nvSpPr>
        <p:spPr>
          <a:xfrm>
            <a:off x="1143000" y="4419600"/>
            <a:ext cx="6781800" cy="2054352"/>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7416" name="Picture 8"/>
          <p:cNvPicPr>
            <a:picLocks noChangeAspect="1" noChangeArrowheads="1"/>
          </p:cNvPicPr>
          <p:nvPr/>
        </p:nvPicPr>
        <p:blipFill>
          <a:blip r:embed="rId2"/>
          <a:srcRect/>
          <a:stretch>
            <a:fillRect/>
          </a:stretch>
        </p:blipFill>
        <p:spPr bwMode="auto">
          <a:xfrm>
            <a:off x="1143000" y="4724400"/>
            <a:ext cx="6467475" cy="8382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Statement</a:t>
            </a:r>
            <a:endParaRPr lang="en-US" b="1" dirty="0"/>
          </a:p>
        </p:txBody>
      </p:sp>
      <p:sp>
        <p:nvSpPr>
          <p:cNvPr id="3" name="Content Placeholder 2"/>
          <p:cNvSpPr>
            <a:spLocks noGrp="1"/>
          </p:cNvSpPr>
          <p:nvPr>
            <p:ph sz="quarter" idx="1"/>
          </p:nvPr>
        </p:nvSpPr>
        <p:spPr/>
        <p:txBody>
          <a:bodyPr>
            <a:normAutofit fontScale="62500" lnSpcReduction="20000"/>
          </a:bodyPr>
          <a:lstStyle/>
          <a:p>
            <a:r>
              <a:rPr lang="en-US" dirty="0" smtClean="0"/>
              <a:t>Customer retention refers to the actions and strategies a business uses to try and keep existing customers. To enable these actions, customer retention analytics provide predictive metrics of which customers might churn — which enables them to get ahead of it.</a:t>
            </a:r>
          </a:p>
          <a:p>
            <a:r>
              <a:rPr lang="en-US" dirty="0" smtClean="0"/>
              <a:t>Here the data is collected from the Indian online shoppers. Results indicate the e-retail success factors, which are very much critical for customer satisfaction.</a:t>
            </a:r>
          </a:p>
          <a:p>
            <a:pPr>
              <a:buNone/>
            </a:pPr>
            <a:r>
              <a:rPr lang="en-US" dirty="0" smtClean="0"/>
              <a:t>                Some important key aspects in the case study .</a:t>
            </a:r>
          </a:p>
          <a:p>
            <a:pPr>
              <a:buNone/>
            </a:pPr>
            <a:r>
              <a:rPr lang="en-US" b="1" dirty="0" smtClean="0"/>
              <a:t>     Customer Retention : </a:t>
            </a:r>
          </a:p>
          <a:p>
            <a:r>
              <a:rPr lang="en-US" dirty="0" smtClean="0"/>
              <a:t>Your company’s retention rate is a measurement of customers who return to your brand to purchase more products or continue using your services. </a:t>
            </a:r>
          </a:p>
          <a:p>
            <a:r>
              <a:rPr lang="en-US" dirty="0" smtClean="0"/>
              <a:t>For example, it would measure the number of customers who continued to resubscribe to your service month after month. However, it is less important for companies selling cars, furniture, or other items that are not replaced frequently.</a:t>
            </a:r>
          </a:p>
          <a:p>
            <a:pPr>
              <a:buNone/>
            </a:pPr>
            <a:r>
              <a:rPr lang="en-US" dirty="0" smtClean="0"/>
              <a:t>     </a:t>
            </a:r>
            <a:r>
              <a:rPr lang="en-US" b="1" dirty="0" smtClean="0"/>
              <a:t>Customer Churn : </a:t>
            </a:r>
          </a:p>
          <a:p>
            <a:r>
              <a:rPr lang="en-US" dirty="0" smtClean="0"/>
              <a:t>Customer churn refers to customers who discontinue their business with your brand. This can happen for a variety of reasons. It can mean the customer was dissatisfied with your product or service or that they decided to discontinue service because it was no longer needed or affordable.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Causes for Customer Churn</a:t>
            </a:r>
            <a:endParaRPr lang="en-US" b="1" dirty="0"/>
          </a:p>
        </p:txBody>
      </p:sp>
      <p:sp>
        <p:nvSpPr>
          <p:cNvPr id="3" name="Content Placeholder 2"/>
          <p:cNvSpPr>
            <a:spLocks noGrp="1"/>
          </p:cNvSpPr>
          <p:nvPr>
            <p:ph sz="quarter" idx="1"/>
          </p:nvPr>
        </p:nvSpPr>
        <p:spPr/>
        <p:txBody>
          <a:bodyPr/>
          <a:lstStyle/>
          <a:p>
            <a:pPr>
              <a:buNone/>
            </a:pPr>
            <a:r>
              <a:rPr lang="en-US" dirty="0" smtClean="0"/>
              <a:t>1.Poor customer service experience </a:t>
            </a:r>
          </a:p>
          <a:p>
            <a:pPr>
              <a:buNone/>
            </a:pPr>
            <a:r>
              <a:rPr lang="en-US" dirty="0" smtClean="0"/>
              <a:t>2.Decreased quality of products or services 3.Additional benefits, features, or functionalities found elsewhere </a:t>
            </a:r>
          </a:p>
          <a:p>
            <a:pPr>
              <a:buNone/>
            </a:pPr>
            <a:r>
              <a:rPr lang="en-US" dirty="0" smtClean="0"/>
              <a:t>4.Price differences with competitors</a:t>
            </a:r>
          </a:p>
          <a:p>
            <a:pPr>
              <a:buNone/>
            </a:pPr>
            <a:r>
              <a:rPr lang="en-US" dirty="0" smtClean="0"/>
              <a:t>5.Your product is no longer convenient   </a:t>
            </a:r>
          </a:p>
          <a:p>
            <a:pPr>
              <a:buNone/>
            </a:pPr>
            <a:r>
              <a:rPr lang="en-US" dirty="0" smtClean="0"/>
              <a:t>6.Customer’s budget or schedule changed </a:t>
            </a:r>
          </a:p>
          <a:p>
            <a:pPr>
              <a:buNone/>
            </a:pPr>
            <a:r>
              <a:rPr lang="en-US" dirty="0" smtClean="0"/>
              <a:t>7.Promotional period ended</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Exploratory Data Analysis (EDA) Steps</a:t>
            </a:r>
            <a:endParaRPr lang="en-US" dirty="0"/>
          </a:p>
        </p:txBody>
      </p:sp>
      <p:sp>
        <p:nvSpPr>
          <p:cNvPr id="3" name="Content Placeholder 2"/>
          <p:cNvSpPr>
            <a:spLocks noGrp="1"/>
          </p:cNvSpPr>
          <p:nvPr>
            <p:ph sz="quarter" idx="1"/>
          </p:nvPr>
        </p:nvSpPr>
        <p:spPr>
          <a:xfrm>
            <a:off x="457200" y="1600200"/>
            <a:ext cx="7162800" cy="1828800"/>
          </a:xfrm>
        </p:spPr>
        <p:txBody>
          <a:bodyPr>
            <a:normAutofit/>
          </a:bodyPr>
          <a:lstStyle/>
          <a:p>
            <a:pPr>
              <a:buNone/>
            </a:pPr>
            <a:r>
              <a:rPr lang="en-US" dirty="0" smtClean="0"/>
              <a:t>To do Exploratory Data Analysis in Python, we</a:t>
            </a:r>
          </a:p>
          <a:p>
            <a:pPr>
              <a:buNone/>
            </a:pPr>
            <a:r>
              <a:rPr lang="en-US" dirty="0" smtClean="0"/>
              <a:t>need some python libraries such as </a:t>
            </a:r>
          </a:p>
          <a:p>
            <a:pPr>
              <a:buNone/>
            </a:pPr>
            <a:r>
              <a:rPr lang="en-US" dirty="0" err="1" smtClean="0"/>
              <a:t>numpy</a:t>
            </a:r>
            <a:r>
              <a:rPr lang="en-US" dirty="0" smtClean="0"/>
              <a:t>, pandas, and </a:t>
            </a:r>
            <a:r>
              <a:rPr lang="en-US" dirty="0" err="1" smtClean="0"/>
              <a:t>seaborn</a:t>
            </a:r>
            <a:r>
              <a:rPr lang="en-US" dirty="0" smtClean="0"/>
              <a:t>.</a:t>
            </a:r>
          </a:p>
          <a:p>
            <a:pPr>
              <a:buNone/>
            </a:pPr>
            <a:endParaRPr lang="en-US" dirty="0" smtClean="0"/>
          </a:p>
          <a:p>
            <a:pPr>
              <a:buNone/>
            </a:pPr>
            <a:endParaRPr lang="en-US" dirty="0"/>
          </a:p>
        </p:txBody>
      </p:sp>
      <p:sp>
        <p:nvSpPr>
          <p:cNvPr id="5" name="Content Placeholder 2"/>
          <p:cNvSpPr txBox="1">
            <a:spLocks/>
          </p:cNvSpPr>
          <p:nvPr/>
        </p:nvSpPr>
        <p:spPr>
          <a:xfrm>
            <a:off x="533400" y="3581400"/>
            <a:ext cx="7162800" cy="18288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8435" name="Picture 3"/>
          <p:cNvPicPr>
            <a:picLocks noChangeAspect="1" noChangeArrowheads="1"/>
          </p:cNvPicPr>
          <p:nvPr/>
        </p:nvPicPr>
        <p:blipFill>
          <a:blip r:embed="rId2"/>
          <a:srcRect/>
          <a:stretch>
            <a:fillRect/>
          </a:stretch>
        </p:blipFill>
        <p:spPr bwMode="auto">
          <a:xfrm>
            <a:off x="533400" y="3429000"/>
            <a:ext cx="3849757" cy="10668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8434" name="Picture 2" descr="3d man mistake Images, Stock Photos &amp; Vectors | Shutterstock"/>
          <p:cNvPicPr>
            <a:picLocks noChangeAspect="1" noChangeArrowheads="1"/>
          </p:cNvPicPr>
          <p:nvPr/>
        </p:nvPicPr>
        <p:blipFill>
          <a:blip r:embed="rId3"/>
          <a:srcRect b="8571"/>
          <a:stretch>
            <a:fillRect/>
          </a:stretch>
        </p:blipFill>
        <p:spPr bwMode="auto">
          <a:xfrm>
            <a:off x="4648200" y="3352800"/>
            <a:ext cx="3362325" cy="2898166"/>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924</TotalTime>
  <Words>784</Words>
  <Application>Microsoft Office PowerPoint</Application>
  <PresentationFormat>On-screen Show (4:3)</PresentationFormat>
  <Paragraphs>83</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Oriel</vt:lpstr>
      <vt:lpstr>Customer Retention Blog study</vt:lpstr>
      <vt:lpstr>Abstract of the Model</vt:lpstr>
      <vt:lpstr>Introduction of the Analysis</vt:lpstr>
      <vt:lpstr>Research Hypotheses </vt:lpstr>
      <vt:lpstr>Data and Variables </vt:lpstr>
      <vt:lpstr>Data Sources </vt:lpstr>
      <vt:lpstr>Problem Statement</vt:lpstr>
      <vt:lpstr>Causes for Customer Churn</vt:lpstr>
      <vt:lpstr>Exploratory Data Analysis (EDA) Steps</vt:lpstr>
      <vt:lpstr>1. Check data shape (num of Rows &amp; Columns) </vt:lpstr>
      <vt:lpstr>2. Check each data type of columns and missing values </vt:lpstr>
      <vt:lpstr>3. Check the percentages of missing value  </vt:lpstr>
      <vt:lpstr>4. Summary Statistics </vt:lpstr>
      <vt:lpstr>5. Check value counts for a specific column </vt:lpstr>
      <vt:lpstr>6.Get of the object data types and their unique values</vt:lpstr>
      <vt:lpstr>7.Check the correlation between variables in the data </vt:lpstr>
      <vt:lpstr>Visualization – Gender Distribution</vt:lpstr>
      <vt:lpstr>Visualization-Distribution of City</vt:lpstr>
      <vt:lpstr>Visualization- Internet Access Distribution</vt:lpstr>
      <vt:lpstr>Visualization- Delivery Distribution  </vt:lpstr>
      <vt:lpstr>Visualization-Website efficiency</vt:lpstr>
      <vt:lpstr>Visualization</vt:lpstr>
      <vt:lpstr>Visualization-frequent distraction</vt:lpstr>
      <vt:lpstr>Visualization-Recommendation</vt:lpstr>
      <vt:lpstr>Visualization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48</cp:revision>
  <dcterms:created xsi:type="dcterms:W3CDTF">2022-04-11T18:00:03Z</dcterms:created>
  <dcterms:modified xsi:type="dcterms:W3CDTF">2022-05-01T12:08:14Z</dcterms:modified>
</cp:coreProperties>
</file>