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3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281" r:id="rId49"/>
    <p:sldId id="278" r:id="rId50"/>
    <p:sldId id="365" r:id="rId51"/>
    <p:sldId id="373" r:id="rId52"/>
    <p:sldId id="374" r:id="rId53"/>
    <p:sldId id="366" r:id="rId54"/>
    <p:sldId id="370" r:id="rId55"/>
    <p:sldId id="375" r:id="rId56"/>
    <p:sldId id="372" r:id="rId57"/>
    <p:sldId id="376" r:id="rId58"/>
    <p:sldId id="377" r:id="rId59"/>
    <p:sldId id="378" r:id="rId60"/>
    <p:sldId id="379" r:id="rId61"/>
    <p:sldId id="37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A78C6-604B-4F45-A41E-85E00B0C120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F0C5D-9201-4476-9168-7BA6D67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30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68D2BC48-890B-4ACD-AE8D-B33A569D57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92639A-4C92-4142-929E-39BC93424F6D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DDDD72F-FBE3-4B22-9679-7054A5B0F3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6A5CEB6B-2A9F-4B95-BE0D-741A7D21B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465F158F-0697-438F-8408-FB2497E91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59F0C70-59E4-4688-A418-DF81E00153C3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155DC25-2F1A-4575-9E22-3EB25137C4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DC4B46E-CE0E-4703-A9FD-D64B0FA44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7E8DDDD8-6E0C-457B-87FB-A2B785A80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AE3D36-0409-4F32-B531-CE407CD1C233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6EB448C-501D-466F-9E44-F6A01FA913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1CF17B22-10F2-4DE5-9732-9EE283234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7E8DDDD8-6E0C-457B-87FB-A2B785A80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AE3D36-0409-4F32-B531-CE407CD1C233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6EB448C-501D-466F-9E44-F6A01FA913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1CF17B22-10F2-4DE5-9732-9EE283234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6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7E8DDDD8-6E0C-457B-87FB-A2B785A80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AE3D36-0409-4F32-B531-CE407CD1C233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6EB448C-501D-466F-9E44-F6A01FA913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1CF17B22-10F2-4DE5-9732-9EE283234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3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7E8DDDD8-6E0C-457B-87FB-A2B785A80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AE3D36-0409-4F32-B531-CE407CD1C233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6EB448C-501D-466F-9E44-F6A01FA913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1CF17B22-10F2-4DE5-9732-9EE283234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7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CBED3F9E-E6A7-429D-91DA-DA38693704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DD1353-88DA-486C-B876-C49FB9084BC6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3D0C3387-72CD-4B29-A691-104313CD46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72DC8321-FDF7-4F92-A502-80751D7FD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6A3F688-BC3F-403D-910B-DE8E8840A7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626110-3A84-4BD8-ADE3-409A7D55D2C7}" type="slidenum">
              <a:rPr lang="en-US" altLang="en-US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69DFCA4-6252-49FC-A1C6-70ED339C73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8D8A910-B6A9-4CED-8317-8A9D078C0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D1746F4A-D49C-4A7E-947F-00CBB3216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0B9BCF4-CAD1-4FFD-8013-EA28FB0F2C33}" type="slidenum">
              <a:rPr lang="en-US" altLang="en-US">
                <a:latin typeface="Times New Roman" panose="02020603050405020304" pitchFamily="18" charset="0"/>
              </a:rPr>
              <a:pPr/>
              <a:t>57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494364AA-76C2-4688-8F3C-CB366A0D61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03B88B83-D61B-4CAA-938E-54B3C2975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0DD8-AA86-4E7F-B648-508DD4374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96907-F7E9-4334-8CF4-1149CD3CF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A469B-D0B8-40CE-9C1C-F2526323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90B7-B0AB-462E-BA28-233974B7E1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2C4FB-EA7A-46D7-8877-AD20E962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CDBE-A151-4EDA-B110-DAD747CF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07A-1F86-4F8B-B9CA-63D9A403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0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99AF-268F-4B06-B92A-6C296434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89898-BE3B-4297-81FB-CB5BCE0B0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D805-909E-4FFB-9134-371D3C9A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90B7-B0AB-462E-BA28-233974B7E1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E81D-F5D2-425E-A855-C82D683D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B98BC-084D-4A9D-9E64-51147FB0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07A-1F86-4F8B-B9CA-63D9A403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4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FE180-8AF1-4690-B44E-67908E7A2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9523F-88A4-48D1-B79C-8D4D61BEA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ED54D-193B-4EA3-A435-842FD89C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90B7-B0AB-462E-BA28-233974B7E1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6595-74F7-4DD2-A434-740661F3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11CCC-8FC0-4EB8-B2E9-07F02F9C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07A-1F86-4F8B-B9CA-63D9A403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46F4-3ED2-4BC9-81E6-10D7E47F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AC39-0F4E-4F6E-AA22-1FF4AFE69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09C15-F312-458F-8D89-09F633DC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90B7-B0AB-462E-BA28-233974B7E1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D305-7FEF-4813-A676-83226FD3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1D623-F42E-4A7A-9B22-AC03B78C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07A-1F86-4F8B-B9CA-63D9A403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1289-FD5F-4591-AE6D-4A5E38BB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DFEFA-329C-4DD3-9B11-4C2950EE2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31C87-092F-4971-8CE6-6252C920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90B7-B0AB-462E-BA28-233974B7E1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E874-2DB1-47BF-9C4F-EB9382C8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4AF6C-1535-43BB-A913-0E2883B6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07A-1F86-4F8B-B9CA-63D9A403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C11D-74D3-48D2-BE21-E245BD7A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799C-CC57-4C06-8716-9CCB774E2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1566C-7E0A-4F08-8023-F91C6EA0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FC75B-F35A-472F-BED0-C9F015C7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90B7-B0AB-462E-BA28-233974B7E1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F48B9-EE15-4F3D-BA81-BAC18D62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958E7-9BF9-4983-9581-BD8D9207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07A-1F86-4F8B-B9CA-63D9A403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3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6526-8773-48CC-BB48-AAC2CA3D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ED724-07A8-44C7-8022-B6874C41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660BF-7380-4B60-98A4-8F0408933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58C58-7268-4124-9952-FB9AC70CE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248A8-8652-43E0-8035-03599A8C5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211AA-D4E1-43A6-A2A5-91008937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90B7-B0AB-462E-BA28-233974B7E1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F94C4-B3C5-421B-AAD8-D21B8327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448DC-B04C-4839-87B6-EE49C65C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07A-1F86-4F8B-B9CA-63D9A403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AAD4-F326-4C29-8B59-C1E29A31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B733E-FFF5-4D71-8511-CBDB5F3F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90B7-B0AB-462E-BA28-233974B7E1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2A4E4-5BB7-41BC-9C60-3E6909D5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5CF02-6839-416F-8B42-F9AAF6D2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07A-1F86-4F8B-B9CA-63D9A403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C7E45-AE53-45AF-94DD-8C5DB83B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90B7-B0AB-462E-BA28-233974B7E1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A0408-4A39-46C7-9CF1-BE715F9F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A10B-2234-43D9-BB28-2FD43AA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07A-1F86-4F8B-B9CA-63D9A403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5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5212-52E5-48DB-9D96-D3B6188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124F-7234-45D2-9257-B05F4C80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54B7-E1BC-4174-8C0F-FCD6E94CC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2FF65-294E-42B8-AADE-AC4027D1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90B7-B0AB-462E-BA28-233974B7E1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462A4-ED05-485B-8B6C-4F163830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8AD65-70BD-4F58-AB4B-C573C306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07A-1F86-4F8B-B9CA-63D9A403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5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A7D2-13B8-476F-8BBE-A1E4DAD0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3C47D-BEC3-42E9-A05B-F93B48C55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D6FB1-B102-401D-8288-D5DE0BFB1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43DC-370F-4ECA-85A1-37C9F65D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90B7-B0AB-462E-BA28-233974B7E1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1B287-1EE8-4320-94D7-9AEC3A14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CBA9D-361F-4F6F-960F-2044DBC7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D07A-1F86-4F8B-B9CA-63D9A403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5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1A483-36C3-435B-B309-24BB5E80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22350-4573-4ABE-87DB-17A89EB7A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3330-E051-474F-ADB1-163AA698F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090B7-B0AB-462E-BA28-233974B7E1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81EA5-7CB9-4869-898A-F0D1F64FF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D0C7-B4BA-442E-86E5-8F84F207D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D07A-1F86-4F8B-B9CA-63D9A403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0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78E78-7974-4967-A3ED-3F0ED37BE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EA5D6-5C8D-4324-980F-2EA1C2CFF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018057"/>
            <a:ext cx="6237938" cy="2486303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Deadlock Avoidance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4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Resource request algorithm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98576"/>
              </p:ext>
            </p:extLst>
          </p:nvPr>
        </p:nvGraphicFramePr>
        <p:xfrm>
          <a:off x="295275" y="8811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323850" y="5095875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err="1">
                <a:solidFill>
                  <a:srgbClr val="212529"/>
                </a:solidFill>
                <a:effectLst/>
                <a:latin typeface="system-ui"/>
              </a:rPr>
              <a:t>Need</a:t>
            </a:r>
            <a:r>
              <a:rPr lang="en-US" sz="2800" b="1" i="0" baseline="-25000" dirty="0" err="1">
                <a:solidFill>
                  <a:srgbClr val="212529"/>
                </a:solidFill>
                <a:latin typeface="system-ui"/>
              </a:rPr>
              <a:t>i</a:t>
            </a:r>
            <a:r>
              <a:rPr lang="en-US" sz="3200" b="1" i="0" baseline="-2500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= Max</a:t>
            </a:r>
            <a:r>
              <a:rPr lang="en-US" sz="2800" b="1" baseline="-25000" dirty="0">
                <a:solidFill>
                  <a:srgbClr val="212529"/>
                </a:solidFill>
                <a:effectLst/>
                <a:latin typeface="system-ui"/>
              </a:rPr>
              <a:t>i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 –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system-ui"/>
              </a:rPr>
              <a:t>Allocation</a:t>
            </a:r>
            <a:r>
              <a:rPr lang="en-US" sz="2800" b="1" i="0" baseline="-25000" dirty="0" err="1">
                <a:solidFill>
                  <a:srgbClr val="212529"/>
                </a:solidFill>
                <a:effectLst/>
                <a:latin typeface="system-ui"/>
              </a:rPr>
              <a:t>i</a:t>
            </a:r>
            <a:endParaRPr lang="en-US" sz="2400" b="1" baseline="-2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163E-0422-42CA-B96D-79FBDD53C297}"/>
              </a:ext>
            </a:extLst>
          </p:cNvPr>
          <p:cNvSpPr/>
          <p:nvPr/>
        </p:nvSpPr>
        <p:spPr>
          <a:xfrm>
            <a:off x="3467100" y="4314825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E18EA-8F97-4E4C-8D1B-5370667259AF}"/>
              </a:ext>
            </a:extLst>
          </p:cNvPr>
          <p:cNvSpPr/>
          <p:nvPr/>
        </p:nvSpPr>
        <p:spPr>
          <a:xfrm>
            <a:off x="895350" y="4314825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3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Find Safe sequence and safe 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/>
        </p:nvGraphicFramePr>
        <p:xfrm>
          <a:off x="295275" y="8811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323850" y="5095875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 </a:t>
            </a:r>
            <a:endParaRPr lang="en-US" sz="2400" b="1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CBE26-5A00-4DC9-B784-57523E5AFBE4}"/>
              </a:ext>
            </a:extLst>
          </p:cNvPr>
          <p:cNvSpPr/>
          <p:nvPr/>
        </p:nvSpPr>
        <p:spPr>
          <a:xfrm>
            <a:off x="8439150" y="2047875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F4519-E788-407B-9DF5-746851159CB1}"/>
              </a:ext>
            </a:extLst>
          </p:cNvPr>
          <p:cNvSpPr/>
          <p:nvPr/>
        </p:nvSpPr>
        <p:spPr>
          <a:xfrm>
            <a:off x="5867400" y="2047875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08D2D795-DBCE-41BD-9AD3-B3B8BE754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325" y="1943099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3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Find Safe sequence and safe 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10689"/>
              </p:ext>
            </p:extLst>
          </p:nvPr>
        </p:nvGraphicFramePr>
        <p:xfrm>
          <a:off x="295275" y="8811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323850" y="5095875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 </a:t>
            </a:r>
            <a:endParaRPr lang="en-US" sz="2400" b="1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CBE26-5A00-4DC9-B784-57523E5AFBE4}"/>
              </a:ext>
            </a:extLst>
          </p:cNvPr>
          <p:cNvSpPr/>
          <p:nvPr/>
        </p:nvSpPr>
        <p:spPr>
          <a:xfrm>
            <a:off x="952500" y="2047875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F4519-E788-407B-9DF5-746851159CB1}"/>
              </a:ext>
            </a:extLst>
          </p:cNvPr>
          <p:cNvSpPr/>
          <p:nvPr/>
        </p:nvSpPr>
        <p:spPr>
          <a:xfrm>
            <a:off x="5867400" y="2047875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08D2D795-DBCE-41BD-9AD3-B3B8BE754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325" y="1943099"/>
            <a:ext cx="600075" cy="600075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6AC2B9B-BE17-4333-811E-94326F9BF5B7}"/>
              </a:ext>
            </a:extLst>
          </p:cNvPr>
          <p:cNvSpPr/>
          <p:nvPr/>
        </p:nvSpPr>
        <p:spPr>
          <a:xfrm>
            <a:off x="7191387" y="5326707"/>
            <a:ext cx="4029063" cy="1226493"/>
          </a:xfrm>
          <a:prstGeom prst="wedgeRoundRectCallout">
            <a:avLst>
              <a:gd name="adj1" fmla="val -55235"/>
              <a:gd name="adj2" fmla="val -2418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AVAILABLE AFTER THE PROCESS COMPLETED IT EXECUTION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664E86-0B51-4E13-A767-09AF03F9F586}"/>
              </a:ext>
            </a:extLst>
          </p:cNvPr>
          <p:cNvSpPr/>
          <p:nvPr/>
        </p:nvSpPr>
        <p:spPr>
          <a:xfrm>
            <a:off x="5867400" y="2650375"/>
            <a:ext cx="2400300" cy="4211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Find Safe sequence and safe 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/>
        </p:nvGraphicFramePr>
        <p:xfrm>
          <a:off x="295275" y="8811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323850" y="5095875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 </a:t>
            </a:r>
            <a:endParaRPr lang="en-US" sz="2400" b="1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CBE26-5A00-4DC9-B784-57523E5AFBE4}"/>
              </a:ext>
            </a:extLst>
          </p:cNvPr>
          <p:cNvSpPr/>
          <p:nvPr/>
        </p:nvSpPr>
        <p:spPr>
          <a:xfrm>
            <a:off x="8505831" y="2613324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F4519-E788-407B-9DF5-746851159CB1}"/>
              </a:ext>
            </a:extLst>
          </p:cNvPr>
          <p:cNvSpPr/>
          <p:nvPr/>
        </p:nvSpPr>
        <p:spPr>
          <a:xfrm>
            <a:off x="5991237" y="2620751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D5883BBD-DC14-472B-ABAA-76882FE11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425" y="2527599"/>
            <a:ext cx="666750" cy="666750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4BE6608B-92BB-4B95-9BC7-F45B7CA48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6131" y="2003723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9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Find Safe sequence and safe 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/>
        </p:nvGraphicFramePr>
        <p:xfrm>
          <a:off x="295275" y="8811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323850" y="5095875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 </a:t>
            </a:r>
            <a:endParaRPr lang="en-US" sz="2400" b="1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CBE26-5A00-4DC9-B784-57523E5AFBE4}"/>
              </a:ext>
            </a:extLst>
          </p:cNvPr>
          <p:cNvSpPr/>
          <p:nvPr/>
        </p:nvSpPr>
        <p:spPr>
          <a:xfrm>
            <a:off x="8391537" y="3181350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F4519-E788-407B-9DF5-746851159CB1}"/>
              </a:ext>
            </a:extLst>
          </p:cNvPr>
          <p:cNvSpPr/>
          <p:nvPr/>
        </p:nvSpPr>
        <p:spPr>
          <a:xfrm>
            <a:off x="5991237" y="2620751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D5883BBD-DC14-472B-ABAA-76882FE11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425" y="3095625"/>
            <a:ext cx="666750" cy="66675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1A24D12B-2AAC-4524-8192-DFFB08C51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6131" y="2003723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6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Find Safe sequence and safe 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/>
        </p:nvGraphicFramePr>
        <p:xfrm>
          <a:off x="295275" y="8811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323850" y="5095875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 , P3</a:t>
            </a:r>
            <a:endParaRPr lang="en-US" sz="2400" b="1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CBE26-5A00-4DC9-B784-57523E5AFBE4}"/>
              </a:ext>
            </a:extLst>
          </p:cNvPr>
          <p:cNvSpPr/>
          <p:nvPr/>
        </p:nvSpPr>
        <p:spPr>
          <a:xfrm>
            <a:off x="8505831" y="3752850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F4519-E788-407B-9DF5-746851159CB1}"/>
              </a:ext>
            </a:extLst>
          </p:cNvPr>
          <p:cNvSpPr/>
          <p:nvPr/>
        </p:nvSpPr>
        <p:spPr>
          <a:xfrm>
            <a:off x="5991237" y="2620751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DF2C91B5-A0D5-4F8E-BD41-3B742243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3762" y="3648075"/>
            <a:ext cx="600075" cy="600075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BF9B2A3D-7EDB-443E-97E2-237634EB4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2003723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4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Find Safe sequence and safe 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74672"/>
              </p:ext>
            </p:extLst>
          </p:nvPr>
        </p:nvGraphicFramePr>
        <p:xfrm>
          <a:off x="295275" y="8811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323850" y="5095875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 , P3</a:t>
            </a:r>
            <a:endParaRPr lang="en-US" sz="2400" b="1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CBE26-5A00-4DC9-B784-57523E5AFBE4}"/>
              </a:ext>
            </a:extLst>
          </p:cNvPr>
          <p:cNvSpPr/>
          <p:nvPr/>
        </p:nvSpPr>
        <p:spPr>
          <a:xfrm>
            <a:off x="933456" y="3752850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F4519-E788-407B-9DF5-746851159CB1}"/>
              </a:ext>
            </a:extLst>
          </p:cNvPr>
          <p:cNvSpPr/>
          <p:nvPr/>
        </p:nvSpPr>
        <p:spPr>
          <a:xfrm>
            <a:off x="5991237" y="2620751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DF2C91B5-A0D5-4F8E-BD41-3B742243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3762" y="3648075"/>
            <a:ext cx="600075" cy="600075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B453949-A898-424F-8274-CBD4F356A6CA}"/>
              </a:ext>
            </a:extLst>
          </p:cNvPr>
          <p:cNvSpPr/>
          <p:nvPr/>
        </p:nvSpPr>
        <p:spPr>
          <a:xfrm>
            <a:off x="7191387" y="5326707"/>
            <a:ext cx="4029063" cy="1437977"/>
          </a:xfrm>
          <a:prstGeom prst="wedgeRoundRectCallout">
            <a:avLst>
              <a:gd name="adj1" fmla="val -57599"/>
              <a:gd name="adj2" fmla="val -1740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AVAILABLE AFTER THE PROCESS COMPLETED IT EXECUTION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7D7AB-61F2-41E8-8C5A-EFC7620D7498}"/>
              </a:ext>
            </a:extLst>
          </p:cNvPr>
          <p:cNvSpPr/>
          <p:nvPr/>
        </p:nvSpPr>
        <p:spPr>
          <a:xfrm>
            <a:off x="5991237" y="3226877"/>
            <a:ext cx="2400300" cy="4211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950A3268-7754-402E-A4A1-362712A96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2003723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3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Find Safe sequence and safe 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/>
        </p:nvGraphicFramePr>
        <p:xfrm>
          <a:off x="295275" y="8811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323850" y="5095875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 , P3 , P4</a:t>
            </a:r>
            <a:endParaRPr lang="en-US" sz="2400" b="1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CBE26-5A00-4DC9-B784-57523E5AFBE4}"/>
              </a:ext>
            </a:extLst>
          </p:cNvPr>
          <p:cNvSpPr/>
          <p:nvPr/>
        </p:nvSpPr>
        <p:spPr>
          <a:xfrm>
            <a:off x="8343912" y="4326448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F4519-E788-407B-9DF5-746851159CB1}"/>
              </a:ext>
            </a:extLst>
          </p:cNvPr>
          <p:cNvSpPr/>
          <p:nvPr/>
        </p:nvSpPr>
        <p:spPr>
          <a:xfrm>
            <a:off x="5943612" y="3181350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DF2C91B5-A0D5-4F8E-BD41-3B742243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4221673"/>
            <a:ext cx="600075" cy="600075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42741D9E-EA67-439C-B4F6-54FAC229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3621598"/>
            <a:ext cx="600075" cy="600075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6CEAB465-5546-4296-BAD2-CFAFE4DB6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2003723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Find Safe sequence and safe 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99144"/>
              </p:ext>
            </p:extLst>
          </p:nvPr>
        </p:nvGraphicFramePr>
        <p:xfrm>
          <a:off x="295275" y="8811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323850" y="5095875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 , P3 , P4</a:t>
            </a:r>
            <a:endParaRPr lang="en-US" sz="2400" b="1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CBE26-5A00-4DC9-B784-57523E5AFBE4}"/>
              </a:ext>
            </a:extLst>
          </p:cNvPr>
          <p:cNvSpPr/>
          <p:nvPr/>
        </p:nvSpPr>
        <p:spPr>
          <a:xfrm>
            <a:off x="942987" y="4319021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F4519-E788-407B-9DF5-746851159CB1}"/>
              </a:ext>
            </a:extLst>
          </p:cNvPr>
          <p:cNvSpPr/>
          <p:nvPr/>
        </p:nvSpPr>
        <p:spPr>
          <a:xfrm>
            <a:off x="5943612" y="3181350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DF2C91B5-A0D5-4F8E-BD41-3B742243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4221673"/>
            <a:ext cx="600075" cy="600075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E651767-1F18-4CE4-956A-A231C74A8FE6}"/>
              </a:ext>
            </a:extLst>
          </p:cNvPr>
          <p:cNvSpPr/>
          <p:nvPr/>
        </p:nvSpPr>
        <p:spPr>
          <a:xfrm>
            <a:off x="7143762" y="5112678"/>
            <a:ext cx="4029063" cy="1437977"/>
          </a:xfrm>
          <a:prstGeom prst="wedgeRoundRectCallout">
            <a:avLst>
              <a:gd name="adj1" fmla="val -46251"/>
              <a:gd name="adj2" fmla="val -1151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AVAILABLE AFTER THE PROCESS COMPLETED IT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BF0D5-4991-4520-9E3F-BF23DE470BCF}"/>
              </a:ext>
            </a:extLst>
          </p:cNvPr>
          <p:cNvSpPr/>
          <p:nvPr/>
        </p:nvSpPr>
        <p:spPr>
          <a:xfrm>
            <a:off x="5943612" y="3800475"/>
            <a:ext cx="2400300" cy="4211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C8D5864-F0AF-41F8-A1ED-58127DE69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1951336"/>
            <a:ext cx="600075" cy="600075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34FFCC05-B6EC-4D54-8DC2-776097355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4706" y="3621598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17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Find Safe sequence and safe 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/>
        </p:nvGraphicFramePr>
        <p:xfrm>
          <a:off x="295275" y="8811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323850" y="5095875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 , P3 , P4,P1</a:t>
            </a:r>
            <a:endParaRPr lang="en-US" sz="2400" b="1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CBE26-5A00-4DC9-B784-57523E5AFBE4}"/>
              </a:ext>
            </a:extLst>
          </p:cNvPr>
          <p:cNvSpPr/>
          <p:nvPr/>
        </p:nvSpPr>
        <p:spPr>
          <a:xfrm>
            <a:off x="8429637" y="2603800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F4519-E788-407B-9DF5-746851159CB1}"/>
              </a:ext>
            </a:extLst>
          </p:cNvPr>
          <p:cNvSpPr/>
          <p:nvPr/>
        </p:nvSpPr>
        <p:spPr>
          <a:xfrm>
            <a:off x="5924559" y="3804671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DF2C91B5-A0D5-4F8E-BD41-3B742243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4221673"/>
            <a:ext cx="600075" cy="600075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79B89500-035E-4F1F-8D1B-FABF623B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1951336"/>
            <a:ext cx="600075" cy="600075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39657E35-D69B-4B23-BB37-26A1F2099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3602548"/>
            <a:ext cx="600075" cy="600075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5169ADD9-96C3-4F73-82C5-AB20B1EAF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0" y="2525500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0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84E3-6B9B-4381-AA76-0BA8539F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high angle view of traffic&#10;&#10;Description automatically generated with low confidence">
            <a:extLst>
              <a:ext uri="{FF2B5EF4-FFF2-40B4-BE49-F238E27FC236}">
                <a16:creationId xmlns:a16="http://schemas.microsoft.com/office/drawing/2014/main" id="{79AEFDB9-68AD-41C8-89D0-483CE6110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5" y="778221"/>
            <a:ext cx="7698192" cy="5132128"/>
          </a:xfrm>
        </p:spPr>
      </p:pic>
    </p:spTree>
    <p:extLst>
      <p:ext uri="{BB962C8B-B14F-4D97-AF65-F5344CB8AC3E}">
        <p14:creationId xmlns:p14="http://schemas.microsoft.com/office/powerpoint/2010/main" val="1145188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Find Safe sequence and safe 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39562"/>
              </p:ext>
            </p:extLst>
          </p:nvPr>
        </p:nvGraphicFramePr>
        <p:xfrm>
          <a:off x="295275" y="8811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323850" y="5095875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 , P3 , P4,P1</a:t>
            </a:r>
            <a:endParaRPr lang="en-US" sz="2400" b="1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CBE26-5A00-4DC9-B784-57523E5AFBE4}"/>
              </a:ext>
            </a:extLst>
          </p:cNvPr>
          <p:cNvSpPr/>
          <p:nvPr/>
        </p:nvSpPr>
        <p:spPr>
          <a:xfrm>
            <a:off x="962037" y="2613324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F4519-E788-407B-9DF5-746851159CB1}"/>
              </a:ext>
            </a:extLst>
          </p:cNvPr>
          <p:cNvSpPr/>
          <p:nvPr/>
        </p:nvSpPr>
        <p:spPr>
          <a:xfrm>
            <a:off x="5924559" y="3804671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DF2C91B5-A0D5-4F8E-BD41-3B742243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4221673"/>
            <a:ext cx="600075" cy="600075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79B89500-035E-4F1F-8D1B-FABF623B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1951336"/>
            <a:ext cx="600075" cy="600075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39657E35-D69B-4B23-BB37-26A1F2099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3602548"/>
            <a:ext cx="600075" cy="600075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5169ADD9-96C3-4F73-82C5-AB20B1EAF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0" y="2525500"/>
            <a:ext cx="600075" cy="600075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DAA5B79-7D75-43FF-A9BC-B14855BC070A}"/>
              </a:ext>
            </a:extLst>
          </p:cNvPr>
          <p:cNvSpPr/>
          <p:nvPr/>
        </p:nvSpPr>
        <p:spPr>
          <a:xfrm>
            <a:off x="7686687" y="5047171"/>
            <a:ext cx="4029063" cy="1437977"/>
          </a:xfrm>
          <a:prstGeom prst="wedgeRoundRectCallout">
            <a:avLst>
              <a:gd name="adj1" fmla="val -51452"/>
              <a:gd name="adj2" fmla="val -747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AVAILABLE AFTER THE PROCESS COMPLETED IT EXECUTION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80F165-90BC-4072-88A0-94CC275242BB}"/>
              </a:ext>
            </a:extLst>
          </p:cNvPr>
          <p:cNvSpPr/>
          <p:nvPr/>
        </p:nvSpPr>
        <p:spPr>
          <a:xfrm>
            <a:off x="5924559" y="4344449"/>
            <a:ext cx="2400300" cy="4211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Find Safe sequence and safe 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50106"/>
              </p:ext>
            </p:extLst>
          </p:nvPr>
        </p:nvGraphicFramePr>
        <p:xfrm>
          <a:off x="295275" y="8811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209550" y="556291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 , P3 , P4,P1,P2</a:t>
            </a:r>
            <a:endParaRPr lang="en-US" sz="2400" b="1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CBE26-5A00-4DC9-B784-57523E5AFBE4}"/>
              </a:ext>
            </a:extLst>
          </p:cNvPr>
          <p:cNvSpPr/>
          <p:nvPr/>
        </p:nvSpPr>
        <p:spPr>
          <a:xfrm>
            <a:off x="8401050" y="3212916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F4519-E788-407B-9DF5-746851159CB1}"/>
              </a:ext>
            </a:extLst>
          </p:cNvPr>
          <p:cNvSpPr/>
          <p:nvPr/>
        </p:nvSpPr>
        <p:spPr>
          <a:xfrm>
            <a:off x="6000750" y="4326448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DF2C91B5-A0D5-4F8E-BD41-3B742243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4221673"/>
            <a:ext cx="600075" cy="600075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79B89500-035E-4F1F-8D1B-FABF623B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1951336"/>
            <a:ext cx="600075" cy="600075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39657E35-D69B-4B23-BB37-26A1F2099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3602548"/>
            <a:ext cx="600075" cy="600075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5169ADD9-96C3-4F73-82C5-AB20B1EAF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0" y="2525500"/>
            <a:ext cx="600075" cy="600075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A8C7A985-9967-4C24-BA98-BA09A5186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0" y="3067725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66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Find Safe sequence and safe 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53599"/>
              </p:ext>
            </p:extLst>
          </p:nvPr>
        </p:nvGraphicFramePr>
        <p:xfrm>
          <a:off x="295275" y="881150"/>
          <a:ext cx="10610856" cy="45253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  <a:tr h="565664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Resources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7231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209550" y="556291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 , P3 , P4,P1,P2</a:t>
            </a:r>
            <a:endParaRPr lang="en-US" sz="2400" b="1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CBE26-5A00-4DC9-B784-57523E5AFBE4}"/>
              </a:ext>
            </a:extLst>
          </p:cNvPr>
          <p:cNvSpPr/>
          <p:nvPr/>
        </p:nvSpPr>
        <p:spPr>
          <a:xfrm>
            <a:off x="923930" y="3181350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F4519-E788-407B-9DF5-746851159CB1}"/>
              </a:ext>
            </a:extLst>
          </p:cNvPr>
          <p:cNvSpPr/>
          <p:nvPr/>
        </p:nvSpPr>
        <p:spPr>
          <a:xfrm>
            <a:off x="6000750" y="4326448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DF2C91B5-A0D5-4F8E-BD41-3B742243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4221673"/>
            <a:ext cx="600075" cy="600075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79B89500-035E-4F1F-8D1B-FABF623B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1951336"/>
            <a:ext cx="600075" cy="600075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39657E35-D69B-4B23-BB37-26A1F2099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1" y="3602548"/>
            <a:ext cx="600075" cy="600075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5169ADD9-96C3-4F73-82C5-AB20B1EAF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0" y="2525500"/>
            <a:ext cx="600075" cy="600075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A8C7A985-9967-4C24-BA98-BA09A5186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130" y="3067725"/>
            <a:ext cx="600075" cy="600075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5D727171-4C3F-4738-B813-C5271D6671C8}"/>
              </a:ext>
            </a:extLst>
          </p:cNvPr>
          <p:cNvSpPr/>
          <p:nvPr/>
        </p:nvSpPr>
        <p:spPr>
          <a:xfrm>
            <a:off x="7762878" y="5612836"/>
            <a:ext cx="4029063" cy="1152908"/>
          </a:xfrm>
          <a:prstGeom prst="wedgeRoundRectCallout">
            <a:avLst>
              <a:gd name="adj1" fmla="val -51452"/>
              <a:gd name="adj2" fmla="val -747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AVAILABLE AFTER THE PROCESS COMPLETED IT EXECUTION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36F6BA-ACA9-48D5-A522-B3ACA19F1040}"/>
              </a:ext>
            </a:extLst>
          </p:cNvPr>
          <p:cNvSpPr/>
          <p:nvPr/>
        </p:nvSpPr>
        <p:spPr>
          <a:xfrm>
            <a:off x="6000750" y="4910113"/>
            <a:ext cx="2400300" cy="4211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4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476634"/>
            <a:ext cx="10515600" cy="74046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If request from P1 arrives for (1,1,0,1) can request be immediately granted?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18808"/>
              </p:ext>
            </p:extLst>
          </p:nvPr>
        </p:nvGraphicFramePr>
        <p:xfrm>
          <a:off x="476247" y="22527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9DE46D6-1480-4EE0-9C11-D11F4B98C4B4}"/>
              </a:ext>
            </a:extLst>
          </p:cNvPr>
          <p:cNvSpPr/>
          <p:nvPr/>
        </p:nvSpPr>
        <p:spPr>
          <a:xfrm>
            <a:off x="6638924" y="323233"/>
            <a:ext cx="1809751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3947B-E133-454F-87F5-CB8EE94AAA5D}"/>
              </a:ext>
            </a:extLst>
          </p:cNvPr>
          <p:cNvSpPr/>
          <p:nvPr/>
        </p:nvSpPr>
        <p:spPr>
          <a:xfrm>
            <a:off x="6219825" y="3408458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5332EFF-594C-4A99-AA5F-1EA6CAF3DD87}"/>
              </a:ext>
            </a:extLst>
          </p:cNvPr>
          <p:cNvSpPr/>
          <p:nvPr/>
        </p:nvSpPr>
        <p:spPr>
          <a:xfrm>
            <a:off x="8162937" y="969836"/>
            <a:ext cx="4029063" cy="1152908"/>
          </a:xfrm>
          <a:prstGeom prst="wedgeRoundRectCallout">
            <a:avLst>
              <a:gd name="adj1" fmla="val -72256"/>
              <a:gd name="adj2" fmla="val 1690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resources are available system pretends to allocate the resources and check for deadlock using safety algo.</a:t>
            </a:r>
          </a:p>
        </p:txBody>
      </p:sp>
    </p:spTree>
    <p:extLst>
      <p:ext uri="{BB962C8B-B14F-4D97-AF65-F5344CB8AC3E}">
        <p14:creationId xmlns:p14="http://schemas.microsoft.com/office/powerpoint/2010/main" val="789229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80975"/>
            <a:ext cx="11563350" cy="209550"/>
          </a:xfrm>
        </p:spPr>
        <p:txBody>
          <a:bodyPr>
            <a:noAutofit/>
          </a:bodyPr>
          <a:lstStyle/>
          <a:p>
            <a:r>
              <a:rPr lang="en-US" sz="2000" b="1" dirty="0"/>
              <a:t>Assume P1’s (1,1,0,1) request is accepted update matrix values accordingly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56638"/>
              </p:ext>
            </p:extLst>
          </p:nvPr>
        </p:nvGraphicFramePr>
        <p:xfrm>
          <a:off x="581016" y="3804920"/>
          <a:ext cx="10534645" cy="287210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410301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4103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C13947B-E133-454F-87F5-CB8EE94AAA5D}"/>
              </a:ext>
            </a:extLst>
          </p:cNvPr>
          <p:cNvSpPr/>
          <p:nvPr/>
        </p:nvSpPr>
        <p:spPr>
          <a:xfrm>
            <a:off x="6172200" y="1602422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E60FFDF-FEFC-4BD5-A445-E282AE955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9453"/>
              </p:ext>
            </p:extLst>
          </p:nvPr>
        </p:nvGraphicFramePr>
        <p:xfrm>
          <a:off x="552448" y="784001"/>
          <a:ext cx="10534645" cy="287210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410301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4103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1A4D765-0D42-46D8-BC01-7D109957EAA4}"/>
              </a:ext>
            </a:extLst>
          </p:cNvPr>
          <p:cNvSpPr/>
          <p:nvPr/>
        </p:nvSpPr>
        <p:spPr>
          <a:xfrm>
            <a:off x="6172200" y="4633888"/>
            <a:ext cx="2400300" cy="4211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AA629-C9BF-473B-BDB6-6EC5B2A4CE29}"/>
              </a:ext>
            </a:extLst>
          </p:cNvPr>
          <p:cNvSpPr/>
          <p:nvPr/>
        </p:nvSpPr>
        <p:spPr>
          <a:xfrm>
            <a:off x="1209674" y="91963"/>
            <a:ext cx="1438275" cy="40333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E01E98-5E24-4A98-B77C-F09B5466D7F0}"/>
              </a:ext>
            </a:extLst>
          </p:cNvPr>
          <p:cNvSpPr/>
          <p:nvPr/>
        </p:nvSpPr>
        <p:spPr>
          <a:xfrm>
            <a:off x="8686793" y="5030374"/>
            <a:ext cx="2400300" cy="4211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2FEEB-22E2-4433-92C2-322516043CA9}"/>
              </a:ext>
            </a:extLst>
          </p:cNvPr>
          <p:cNvSpPr/>
          <p:nvPr/>
        </p:nvSpPr>
        <p:spPr>
          <a:xfrm>
            <a:off x="1228739" y="5030374"/>
            <a:ext cx="2400300" cy="4211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6DDB15-F057-41BB-8772-A93E5754FB9F}"/>
              </a:ext>
            </a:extLst>
          </p:cNvPr>
          <p:cNvSpPr/>
          <p:nvPr/>
        </p:nvSpPr>
        <p:spPr>
          <a:xfrm>
            <a:off x="8667751" y="2018384"/>
            <a:ext cx="2324099" cy="40333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5DE50D-90EF-4084-A9AE-1DD63FA62D26}"/>
              </a:ext>
            </a:extLst>
          </p:cNvPr>
          <p:cNvSpPr/>
          <p:nvPr/>
        </p:nvSpPr>
        <p:spPr>
          <a:xfrm>
            <a:off x="1362073" y="2018385"/>
            <a:ext cx="2171702" cy="40333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31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80975"/>
            <a:ext cx="11563350" cy="209550"/>
          </a:xfrm>
        </p:spPr>
        <p:txBody>
          <a:bodyPr>
            <a:noAutofit/>
          </a:bodyPr>
          <a:lstStyle/>
          <a:p>
            <a:r>
              <a:rPr lang="en-US" sz="2000" b="1" dirty="0"/>
              <a:t>Assume P1’s (1,1,0,1) request is accepted, find safe state and sequence using safety algo.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76690"/>
              </p:ext>
            </p:extLst>
          </p:nvPr>
        </p:nvGraphicFramePr>
        <p:xfrm>
          <a:off x="552448" y="1004570"/>
          <a:ext cx="10534645" cy="409130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84472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844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348741D-3438-4429-B7AA-67859E162934}"/>
              </a:ext>
            </a:extLst>
          </p:cNvPr>
          <p:cNvSpPr txBox="1"/>
          <p:nvPr/>
        </p:nvSpPr>
        <p:spPr>
          <a:xfrm>
            <a:off x="209550" y="556291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</a:t>
            </a:r>
            <a:endParaRPr lang="en-US" sz="2400" b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3FCB2-2A12-4733-B8AA-E1143CA2F17D}"/>
              </a:ext>
            </a:extLst>
          </p:cNvPr>
          <p:cNvSpPr/>
          <p:nvPr/>
        </p:nvSpPr>
        <p:spPr>
          <a:xfrm>
            <a:off x="6200775" y="2220053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3EFD8A-9530-4DEF-A5E6-50E752248BBB}"/>
              </a:ext>
            </a:extLst>
          </p:cNvPr>
          <p:cNvSpPr/>
          <p:nvPr/>
        </p:nvSpPr>
        <p:spPr>
          <a:xfrm>
            <a:off x="8715375" y="2211256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E6D6DDC-F6E9-424C-BD5E-50CBEFF5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9975" y="2114550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24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80975"/>
            <a:ext cx="11563350" cy="209550"/>
          </a:xfrm>
        </p:spPr>
        <p:txBody>
          <a:bodyPr>
            <a:noAutofit/>
          </a:bodyPr>
          <a:lstStyle/>
          <a:p>
            <a:r>
              <a:rPr lang="en-US" sz="2000" b="1" dirty="0"/>
              <a:t>Assume P1’s (1,1,0,1) request is accepted, fins safe state and sequence using safety algo.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39203"/>
              </p:ext>
            </p:extLst>
          </p:nvPr>
        </p:nvGraphicFramePr>
        <p:xfrm>
          <a:off x="552448" y="1004570"/>
          <a:ext cx="10534645" cy="409130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84472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844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348741D-3438-4429-B7AA-67859E162934}"/>
              </a:ext>
            </a:extLst>
          </p:cNvPr>
          <p:cNvSpPr txBox="1"/>
          <p:nvPr/>
        </p:nvSpPr>
        <p:spPr>
          <a:xfrm>
            <a:off x="209550" y="556291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</a:t>
            </a:r>
            <a:endParaRPr lang="en-US" sz="2400" b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3FCB2-2A12-4733-B8AA-E1143CA2F17D}"/>
              </a:ext>
            </a:extLst>
          </p:cNvPr>
          <p:cNvSpPr/>
          <p:nvPr/>
        </p:nvSpPr>
        <p:spPr>
          <a:xfrm>
            <a:off x="6200775" y="2220053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3EFD8A-9530-4DEF-A5E6-50E752248BBB}"/>
              </a:ext>
            </a:extLst>
          </p:cNvPr>
          <p:cNvSpPr/>
          <p:nvPr/>
        </p:nvSpPr>
        <p:spPr>
          <a:xfrm>
            <a:off x="1247775" y="2236317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E6D6DDC-F6E9-424C-BD5E-50CBEFF5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9975" y="2114550"/>
            <a:ext cx="600075" cy="600075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856C556-9732-40FB-B780-B506F3D67C40}"/>
              </a:ext>
            </a:extLst>
          </p:cNvPr>
          <p:cNvSpPr/>
          <p:nvPr/>
        </p:nvSpPr>
        <p:spPr>
          <a:xfrm>
            <a:off x="7686687" y="5047171"/>
            <a:ext cx="4029063" cy="1437977"/>
          </a:xfrm>
          <a:prstGeom prst="wedgeRoundRectCallout">
            <a:avLst>
              <a:gd name="adj1" fmla="val -46724"/>
              <a:gd name="adj2" fmla="val -1793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AVAILABLE AFTER THE PROCESS COMPLETED IT EXECUTION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6597CC-66A2-4F86-B07C-53C356CD8807}"/>
              </a:ext>
            </a:extLst>
          </p:cNvPr>
          <p:cNvSpPr/>
          <p:nvPr/>
        </p:nvSpPr>
        <p:spPr>
          <a:xfrm>
            <a:off x="6200775" y="2839623"/>
            <a:ext cx="2400300" cy="4211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92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80975"/>
            <a:ext cx="11563350" cy="209550"/>
          </a:xfrm>
        </p:spPr>
        <p:txBody>
          <a:bodyPr>
            <a:noAutofit/>
          </a:bodyPr>
          <a:lstStyle/>
          <a:p>
            <a:r>
              <a:rPr lang="en-US" sz="2000" b="1" dirty="0"/>
              <a:t>Assume P1’s (1,1,0,1) request is accepted, fins safe state and sequence using safety algo.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97143"/>
              </p:ext>
            </p:extLst>
          </p:nvPr>
        </p:nvGraphicFramePr>
        <p:xfrm>
          <a:off x="552448" y="1004570"/>
          <a:ext cx="10534645" cy="409130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84472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844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348741D-3438-4429-B7AA-67859E162934}"/>
              </a:ext>
            </a:extLst>
          </p:cNvPr>
          <p:cNvSpPr txBox="1"/>
          <p:nvPr/>
        </p:nvSpPr>
        <p:spPr>
          <a:xfrm>
            <a:off x="209550" y="556291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</a:t>
            </a:r>
            <a:endParaRPr lang="en-US" sz="2400" b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3FCB2-2A12-4733-B8AA-E1143CA2F17D}"/>
              </a:ext>
            </a:extLst>
          </p:cNvPr>
          <p:cNvSpPr/>
          <p:nvPr/>
        </p:nvSpPr>
        <p:spPr>
          <a:xfrm>
            <a:off x="6210300" y="2802936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3EFD8A-9530-4DEF-A5E6-50E752248BBB}"/>
              </a:ext>
            </a:extLst>
          </p:cNvPr>
          <p:cNvSpPr/>
          <p:nvPr/>
        </p:nvSpPr>
        <p:spPr>
          <a:xfrm>
            <a:off x="8648696" y="2802936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E6D6DDC-F6E9-424C-BD5E-50CBEFF5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9975" y="2114550"/>
            <a:ext cx="600075" cy="600075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72AE5EA8-9A8B-4BE7-A123-6C197A797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96637" y="2762250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51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80975"/>
            <a:ext cx="11563350" cy="209550"/>
          </a:xfrm>
        </p:spPr>
        <p:txBody>
          <a:bodyPr>
            <a:noAutofit/>
          </a:bodyPr>
          <a:lstStyle/>
          <a:p>
            <a:r>
              <a:rPr lang="en-US" sz="2000" b="1" dirty="0"/>
              <a:t>Assume P1’s (1,1,0,1) request is accepted, fins safe state and sequence using safety algo.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/>
        </p:nvGraphicFramePr>
        <p:xfrm>
          <a:off x="552448" y="1004570"/>
          <a:ext cx="10534645" cy="409130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84472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844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348741D-3438-4429-B7AA-67859E162934}"/>
              </a:ext>
            </a:extLst>
          </p:cNvPr>
          <p:cNvSpPr txBox="1"/>
          <p:nvPr/>
        </p:nvSpPr>
        <p:spPr>
          <a:xfrm>
            <a:off x="209550" y="556291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</a:t>
            </a:r>
            <a:endParaRPr lang="en-US" sz="2400" b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3FCB2-2A12-4733-B8AA-E1143CA2F17D}"/>
              </a:ext>
            </a:extLst>
          </p:cNvPr>
          <p:cNvSpPr/>
          <p:nvPr/>
        </p:nvSpPr>
        <p:spPr>
          <a:xfrm>
            <a:off x="6210300" y="2802936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3EFD8A-9530-4DEF-A5E6-50E752248BBB}"/>
              </a:ext>
            </a:extLst>
          </p:cNvPr>
          <p:cNvSpPr/>
          <p:nvPr/>
        </p:nvSpPr>
        <p:spPr>
          <a:xfrm>
            <a:off x="8696321" y="3412536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E6D6DDC-F6E9-424C-BD5E-50CBEFF5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9975" y="2114550"/>
            <a:ext cx="600075" cy="600075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72AE5EA8-9A8B-4BE7-A123-6C197A797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96637" y="2762250"/>
            <a:ext cx="666750" cy="66675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9A7B69D3-5DD3-4081-8246-22E2D0F31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3300" y="3326447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93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80975"/>
            <a:ext cx="11563350" cy="209550"/>
          </a:xfrm>
        </p:spPr>
        <p:txBody>
          <a:bodyPr>
            <a:noAutofit/>
          </a:bodyPr>
          <a:lstStyle/>
          <a:p>
            <a:r>
              <a:rPr lang="en-US" sz="2000" b="1" dirty="0"/>
              <a:t>Assume P1’s (1,1,0,1) request is accepted, fins safe state and sequence using safety algo.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/>
        </p:nvGraphicFramePr>
        <p:xfrm>
          <a:off x="552448" y="1004570"/>
          <a:ext cx="10534645" cy="409130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84472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844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348741D-3438-4429-B7AA-67859E162934}"/>
              </a:ext>
            </a:extLst>
          </p:cNvPr>
          <p:cNvSpPr txBox="1"/>
          <p:nvPr/>
        </p:nvSpPr>
        <p:spPr>
          <a:xfrm>
            <a:off x="209550" y="556291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PO,P3</a:t>
            </a:r>
            <a:endParaRPr lang="en-US" sz="2400" b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3FCB2-2A12-4733-B8AA-E1143CA2F17D}"/>
              </a:ext>
            </a:extLst>
          </p:cNvPr>
          <p:cNvSpPr/>
          <p:nvPr/>
        </p:nvSpPr>
        <p:spPr>
          <a:xfrm>
            <a:off x="6210300" y="2802936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3EFD8A-9530-4DEF-A5E6-50E752248BBB}"/>
              </a:ext>
            </a:extLst>
          </p:cNvPr>
          <p:cNvSpPr/>
          <p:nvPr/>
        </p:nvSpPr>
        <p:spPr>
          <a:xfrm>
            <a:off x="8705846" y="3986258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E6D6DDC-F6E9-424C-BD5E-50CBEFF5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2350" y="3877942"/>
            <a:ext cx="600075" cy="600075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72AE5EA8-9A8B-4BE7-A123-6C197A797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96637" y="2762250"/>
            <a:ext cx="666750" cy="66675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9A7B69D3-5DD3-4081-8246-22E2D0F31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3300" y="3326447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8434-AF9B-42C0-BC7E-66860AD2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4F7B-6F77-4DFF-8B9E-434A66B7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EBB114-86E8-4887-9346-C63D7EA13181}"/>
              </a:ext>
            </a:extLst>
          </p:cNvPr>
          <p:cNvSpPr/>
          <p:nvPr/>
        </p:nvSpPr>
        <p:spPr>
          <a:xfrm>
            <a:off x="4422710" y="942392"/>
            <a:ext cx="3172408" cy="1231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F3A2B4-6B31-472B-BE7E-EC8764CC21A8}"/>
              </a:ext>
            </a:extLst>
          </p:cNvPr>
          <p:cNvSpPr/>
          <p:nvPr/>
        </p:nvSpPr>
        <p:spPr>
          <a:xfrm>
            <a:off x="1654233" y="2917767"/>
            <a:ext cx="2842952" cy="1221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Resource allocation graph</a:t>
            </a:r>
          </a:p>
          <a:p>
            <a:pPr algn="ctr"/>
            <a:r>
              <a:rPr lang="en-US"/>
              <a:t>(one instance of resource)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802F45-1762-4D0F-9B0C-1BB742710BF9}"/>
              </a:ext>
            </a:extLst>
          </p:cNvPr>
          <p:cNvSpPr/>
          <p:nvPr/>
        </p:nvSpPr>
        <p:spPr>
          <a:xfrm>
            <a:off x="6569825" y="2953526"/>
            <a:ext cx="2842952" cy="1221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Banker’s Algorithm</a:t>
            </a:r>
          </a:p>
          <a:p>
            <a:pPr algn="ctr"/>
            <a:r>
              <a:rPr lang="en-US" dirty="0"/>
              <a:t>(multiple instance of resource)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EF53B-992F-41B8-BF36-E540F85563B7}"/>
              </a:ext>
            </a:extLst>
          </p:cNvPr>
          <p:cNvSpPr/>
          <p:nvPr/>
        </p:nvSpPr>
        <p:spPr>
          <a:xfrm>
            <a:off x="5544588" y="4847755"/>
            <a:ext cx="2202873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Safety Algorithm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9C6A39-AF6A-4270-9B14-3F5610257AB6}"/>
              </a:ext>
            </a:extLst>
          </p:cNvPr>
          <p:cNvSpPr/>
          <p:nvPr/>
        </p:nvSpPr>
        <p:spPr>
          <a:xfrm>
            <a:off x="8449194" y="4847755"/>
            <a:ext cx="2202873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request algorithm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FDA1D1-9985-4DFD-8CCF-016C659658B0}"/>
              </a:ext>
            </a:extLst>
          </p:cNvPr>
          <p:cNvCxnSpPr>
            <a:cxnSpLocks/>
          </p:cNvCxnSpPr>
          <p:nvPr/>
        </p:nvCxnSpPr>
        <p:spPr>
          <a:xfrm flipH="1">
            <a:off x="3075709" y="2174033"/>
            <a:ext cx="2933205" cy="743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6DBEE9-C6A1-4494-A825-8BD63929E33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08914" y="2174033"/>
            <a:ext cx="1982387" cy="779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D2A52-1E58-4B08-B314-E3CD34B3F0E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646025" y="4175497"/>
            <a:ext cx="1345276" cy="672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3AB466-D7B6-4D48-9290-58161544049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7991301" y="4175497"/>
            <a:ext cx="1559330" cy="672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56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80975"/>
            <a:ext cx="11563350" cy="209550"/>
          </a:xfrm>
        </p:spPr>
        <p:txBody>
          <a:bodyPr>
            <a:noAutofit/>
          </a:bodyPr>
          <a:lstStyle/>
          <a:p>
            <a:r>
              <a:rPr lang="en-US" sz="2000" b="1" dirty="0"/>
              <a:t>Assume P1’s (1,1,0,1) request is accepted, fins safe state and sequence using safety algo.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2963"/>
              </p:ext>
            </p:extLst>
          </p:nvPr>
        </p:nvGraphicFramePr>
        <p:xfrm>
          <a:off x="552448" y="1004570"/>
          <a:ext cx="10534645" cy="409130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84472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844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348741D-3438-4429-B7AA-67859E162934}"/>
              </a:ext>
            </a:extLst>
          </p:cNvPr>
          <p:cNvSpPr txBox="1"/>
          <p:nvPr/>
        </p:nvSpPr>
        <p:spPr>
          <a:xfrm>
            <a:off x="209550" y="556291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PO,P3</a:t>
            </a:r>
            <a:endParaRPr lang="en-US" sz="2400" b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3FCB2-2A12-4733-B8AA-E1143CA2F17D}"/>
              </a:ext>
            </a:extLst>
          </p:cNvPr>
          <p:cNvSpPr/>
          <p:nvPr/>
        </p:nvSpPr>
        <p:spPr>
          <a:xfrm>
            <a:off x="6210300" y="2802936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3EFD8A-9530-4DEF-A5E6-50E752248BBB}"/>
              </a:ext>
            </a:extLst>
          </p:cNvPr>
          <p:cNvSpPr/>
          <p:nvPr/>
        </p:nvSpPr>
        <p:spPr>
          <a:xfrm>
            <a:off x="1276346" y="3993197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E6D6DDC-F6E9-424C-BD5E-50CBEFF5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2350" y="3877942"/>
            <a:ext cx="600075" cy="600075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72AE5EA8-9A8B-4BE7-A123-6C197A797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96637" y="2762250"/>
            <a:ext cx="666750" cy="66675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9A7B69D3-5DD3-4081-8246-22E2D0F31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3300" y="3326447"/>
            <a:ext cx="666750" cy="666750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38ECAFF-C831-469B-A9BF-21A71C85C504}"/>
              </a:ext>
            </a:extLst>
          </p:cNvPr>
          <p:cNvSpPr/>
          <p:nvPr/>
        </p:nvSpPr>
        <p:spPr>
          <a:xfrm>
            <a:off x="7639062" y="5239048"/>
            <a:ext cx="4029063" cy="1437977"/>
          </a:xfrm>
          <a:prstGeom prst="wedgeRoundRectCallout">
            <a:avLst>
              <a:gd name="adj1" fmla="val -46724"/>
              <a:gd name="adj2" fmla="val -1515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AVAILABLE AFTER THE PROCESS COMPLETED IT EXECUTION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4294D0-BBB1-4B41-95B1-77BA74A89D33}"/>
              </a:ext>
            </a:extLst>
          </p:cNvPr>
          <p:cNvSpPr/>
          <p:nvPr/>
        </p:nvSpPr>
        <p:spPr>
          <a:xfrm>
            <a:off x="6157912" y="3410774"/>
            <a:ext cx="2400300" cy="4211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73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80975"/>
            <a:ext cx="11563350" cy="209550"/>
          </a:xfrm>
        </p:spPr>
        <p:txBody>
          <a:bodyPr>
            <a:noAutofit/>
          </a:bodyPr>
          <a:lstStyle/>
          <a:p>
            <a:r>
              <a:rPr lang="en-US" sz="2000" b="1" dirty="0"/>
              <a:t>Assume P1’s (1,1,0,1) request is accepted, fins safe state and sequence using safety algo.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/>
        </p:nvGraphicFramePr>
        <p:xfrm>
          <a:off x="552448" y="1004570"/>
          <a:ext cx="10534645" cy="409130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84472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844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348741D-3438-4429-B7AA-67859E162934}"/>
              </a:ext>
            </a:extLst>
          </p:cNvPr>
          <p:cNvSpPr txBox="1"/>
          <p:nvPr/>
        </p:nvSpPr>
        <p:spPr>
          <a:xfrm>
            <a:off x="209550" y="556291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PO,P3,P4</a:t>
            </a:r>
            <a:endParaRPr lang="en-US" sz="2400" b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3FCB2-2A12-4733-B8AA-E1143CA2F17D}"/>
              </a:ext>
            </a:extLst>
          </p:cNvPr>
          <p:cNvSpPr/>
          <p:nvPr/>
        </p:nvSpPr>
        <p:spPr>
          <a:xfrm>
            <a:off x="6248400" y="3412536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3EFD8A-9530-4DEF-A5E6-50E752248BBB}"/>
              </a:ext>
            </a:extLst>
          </p:cNvPr>
          <p:cNvSpPr/>
          <p:nvPr/>
        </p:nvSpPr>
        <p:spPr>
          <a:xfrm>
            <a:off x="8715371" y="4608808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E6D6DDC-F6E9-424C-BD5E-50CBEFF5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2350" y="3877942"/>
            <a:ext cx="600075" cy="600075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72AE5EA8-9A8B-4BE7-A123-6C197A797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96637" y="2762250"/>
            <a:ext cx="666750" cy="66675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9A7B69D3-5DD3-4081-8246-22E2D0F31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3300" y="3326447"/>
            <a:ext cx="666750" cy="666750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94C7394D-B654-47A9-BF27-38B01612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2350" y="4461503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88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80975"/>
            <a:ext cx="11563350" cy="209550"/>
          </a:xfrm>
        </p:spPr>
        <p:txBody>
          <a:bodyPr>
            <a:noAutofit/>
          </a:bodyPr>
          <a:lstStyle/>
          <a:p>
            <a:r>
              <a:rPr lang="en-US" sz="2000" b="1" dirty="0"/>
              <a:t>Assume P1’s (1,1,0,1) request is accepted, fins safe state and sequence using safety algo.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92043"/>
              </p:ext>
            </p:extLst>
          </p:nvPr>
        </p:nvGraphicFramePr>
        <p:xfrm>
          <a:off x="552448" y="1004570"/>
          <a:ext cx="10534645" cy="409130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84472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844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348741D-3438-4429-B7AA-67859E162934}"/>
              </a:ext>
            </a:extLst>
          </p:cNvPr>
          <p:cNvSpPr txBox="1"/>
          <p:nvPr/>
        </p:nvSpPr>
        <p:spPr>
          <a:xfrm>
            <a:off x="209550" y="556291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PO,P3,P4</a:t>
            </a:r>
            <a:endParaRPr lang="en-US" sz="2400" b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3FCB2-2A12-4733-B8AA-E1143CA2F17D}"/>
              </a:ext>
            </a:extLst>
          </p:cNvPr>
          <p:cNvSpPr/>
          <p:nvPr/>
        </p:nvSpPr>
        <p:spPr>
          <a:xfrm>
            <a:off x="6248400" y="3412536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3EFD8A-9530-4DEF-A5E6-50E752248BBB}"/>
              </a:ext>
            </a:extLst>
          </p:cNvPr>
          <p:cNvSpPr/>
          <p:nvPr/>
        </p:nvSpPr>
        <p:spPr>
          <a:xfrm>
            <a:off x="1285871" y="4539002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E6D6DDC-F6E9-424C-BD5E-50CBEFF5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2350" y="3877942"/>
            <a:ext cx="600075" cy="600075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72AE5EA8-9A8B-4BE7-A123-6C197A797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96637" y="2762250"/>
            <a:ext cx="666750" cy="66675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9A7B69D3-5DD3-4081-8246-22E2D0F31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3300" y="3326447"/>
            <a:ext cx="666750" cy="666750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94C7394D-B654-47A9-BF27-38B01612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2350" y="4461503"/>
            <a:ext cx="600075" cy="600075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90A993A-5506-409D-8034-7A3B59658BBF}"/>
              </a:ext>
            </a:extLst>
          </p:cNvPr>
          <p:cNvSpPr/>
          <p:nvPr/>
        </p:nvSpPr>
        <p:spPr>
          <a:xfrm>
            <a:off x="7667644" y="5207252"/>
            <a:ext cx="4029063" cy="1510722"/>
          </a:xfrm>
          <a:prstGeom prst="wedgeRoundRectCallout">
            <a:avLst>
              <a:gd name="adj1" fmla="val -40341"/>
              <a:gd name="adj2" fmla="val -1017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AVAILABLE AFTER THE PROCESS COMPLETED IT EXECUTION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A0431-E9DB-4C2E-A44C-C164345DABF3}"/>
              </a:ext>
            </a:extLst>
          </p:cNvPr>
          <p:cNvSpPr/>
          <p:nvPr/>
        </p:nvSpPr>
        <p:spPr>
          <a:xfrm>
            <a:off x="6186494" y="4023888"/>
            <a:ext cx="2400300" cy="4425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84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80975"/>
            <a:ext cx="11563350" cy="209550"/>
          </a:xfrm>
        </p:spPr>
        <p:txBody>
          <a:bodyPr>
            <a:noAutofit/>
          </a:bodyPr>
          <a:lstStyle/>
          <a:p>
            <a:r>
              <a:rPr lang="en-US" sz="2000" b="1" dirty="0"/>
              <a:t>Assume P1’s (1,1,0,1) request is accepted, fins safe state and sequence using safety algo.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/>
        </p:nvGraphicFramePr>
        <p:xfrm>
          <a:off x="552448" y="1004570"/>
          <a:ext cx="10534645" cy="409130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84472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844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348741D-3438-4429-B7AA-67859E162934}"/>
              </a:ext>
            </a:extLst>
          </p:cNvPr>
          <p:cNvSpPr txBox="1"/>
          <p:nvPr/>
        </p:nvSpPr>
        <p:spPr>
          <a:xfrm>
            <a:off x="209550" y="556291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PO,P3,P4,P1</a:t>
            </a:r>
            <a:endParaRPr lang="en-US" sz="2400" b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3FCB2-2A12-4733-B8AA-E1143CA2F17D}"/>
              </a:ext>
            </a:extLst>
          </p:cNvPr>
          <p:cNvSpPr/>
          <p:nvPr/>
        </p:nvSpPr>
        <p:spPr>
          <a:xfrm>
            <a:off x="6238875" y="3983445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3EFD8A-9530-4DEF-A5E6-50E752248BBB}"/>
              </a:ext>
            </a:extLst>
          </p:cNvPr>
          <p:cNvSpPr/>
          <p:nvPr/>
        </p:nvSpPr>
        <p:spPr>
          <a:xfrm>
            <a:off x="8715371" y="2808402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E6D6DDC-F6E9-424C-BD5E-50CBEFF5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2350" y="3877942"/>
            <a:ext cx="600075" cy="600075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9A7B69D3-5DD3-4081-8246-22E2D0F31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3300" y="3326447"/>
            <a:ext cx="666750" cy="666750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94C7394D-B654-47A9-BF27-38B01612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2350" y="4461503"/>
            <a:ext cx="600075" cy="600075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09FAE302-B8D5-432A-AEEC-FC4153E65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4250" y="2670807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26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80975"/>
            <a:ext cx="11563350" cy="209550"/>
          </a:xfrm>
        </p:spPr>
        <p:txBody>
          <a:bodyPr>
            <a:noAutofit/>
          </a:bodyPr>
          <a:lstStyle/>
          <a:p>
            <a:r>
              <a:rPr lang="en-US" sz="2000" b="1" dirty="0"/>
              <a:t>Assume P1’s (1,1,0,1) request is accepted, fins safe state and sequence using safety algo.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30313"/>
              </p:ext>
            </p:extLst>
          </p:nvPr>
        </p:nvGraphicFramePr>
        <p:xfrm>
          <a:off x="552448" y="1004570"/>
          <a:ext cx="10534645" cy="409130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84472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844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348741D-3438-4429-B7AA-67859E162934}"/>
              </a:ext>
            </a:extLst>
          </p:cNvPr>
          <p:cNvSpPr txBox="1"/>
          <p:nvPr/>
        </p:nvSpPr>
        <p:spPr>
          <a:xfrm>
            <a:off x="209550" y="556291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PO,P3,P4,P1</a:t>
            </a:r>
            <a:endParaRPr lang="en-US" sz="2400" b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3FCB2-2A12-4733-B8AA-E1143CA2F17D}"/>
              </a:ext>
            </a:extLst>
          </p:cNvPr>
          <p:cNvSpPr/>
          <p:nvPr/>
        </p:nvSpPr>
        <p:spPr>
          <a:xfrm>
            <a:off x="6238875" y="3983445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3EFD8A-9530-4DEF-A5E6-50E752248BBB}"/>
              </a:ext>
            </a:extLst>
          </p:cNvPr>
          <p:cNvSpPr/>
          <p:nvPr/>
        </p:nvSpPr>
        <p:spPr>
          <a:xfrm>
            <a:off x="1266821" y="2802936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E6D6DDC-F6E9-424C-BD5E-50CBEFF5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2350" y="3877942"/>
            <a:ext cx="600075" cy="600075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9A7B69D3-5DD3-4081-8246-22E2D0F31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3300" y="3326447"/>
            <a:ext cx="666750" cy="666750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94C7394D-B654-47A9-BF27-38B01612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2350" y="4461503"/>
            <a:ext cx="600075" cy="600075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09FAE302-B8D5-432A-AEEC-FC4153E65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4250" y="2670807"/>
            <a:ext cx="600075" cy="600075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52F7FB5-E368-47EC-8921-22F4309B8FA1}"/>
              </a:ext>
            </a:extLst>
          </p:cNvPr>
          <p:cNvSpPr/>
          <p:nvPr/>
        </p:nvSpPr>
        <p:spPr>
          <a:xfrm>
            <a:off x="7953387" y="5185481"/>
            <a:ext cx="4029063" cy="1510722"/>
          </a:xfrm>
          <a:prstGeom prst="wedgeRoundRectCallout">
            <a:avLst>
              <a:gd name="adj1" fmla="val -38923"/>
              <a:gd name="adj2" fmla="val -670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AVAILABLE AFTER THE PROCESS COMPLETED IT EXECUTION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AE342D-B763-4C71-BC9A-F3A4FC59B0D7}"/>
              </a:ext>
            </a:extLst>
          </p:cNvPr>
          <p:cNvSpPr/>
          <p:nvPr/>
        </p:nvSpPr>
        <p:spPr>
          <a:xfrm>
            <a:off x="6134100" y="4587006"/>
            <a:ext cx="2400300" cy="4425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62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80975"/>
            <a:ext cx="11563350" cy="209550"/>
          </a:xfrm>
        </p:spPr>
        <p:txBody>
          <a:bodyPr>
            <a:noAutofit/>
          </a:bodyPr>
          <a:lstStyle/>
          <a:p>
            <a:r>
              <a:rPr lang="en-US" sz="2000" b="1" dirty="0"/>
              <a:t>Assume P1’s (1,1,0,1) request is accepted, fins safe state and sequence using safety algo.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/>
        </p:nvGraphicFramePr>
        <p:xfrm>
          <a:off x="552448" y="1004570"/>
          <a:ext cx="10534645" cy="409130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84472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844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348741D-3438-4429-B7AA-67859E162934}"/>
              </a:ext>
            </a:extLst>
          </p:cNvPr>
          <p:cNvSpPr txBox="1"/>
          <p:nvPr/>
        </p:nvSpPr>
        <p:spPr>
          <a:xfrm>
            <a:off x="209550" y="556291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PO,P3,P4,P1,P2</a:t>
            </a:r>
            <a:endParaRPr lang="en-US" sz="2400" b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3FCB2-2A12-4733-B8AA-E1143CA2F17D}"/>
              </a:ext>
            </a:extLst>
          </p:cNvPr>
          <p:cNvSpPr/>
          <p:nvPr/>
        </p:nvSpPr>
        <p:spPr>
          <a:xfrm>
            <a:off x="6238875" y="4559703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3EFD8A-9530-4DEF-A5E6-50E752248BBB}"/>
              </a:ext>
            </a:extLst>
          </p:cNvPr>
          <p:cNvSpPr/>
          <p:nvPr/>
        </p:nvSpPr>
        <p:spPr>
          <a:xfrm>
            <a:off x="8715371" y="3383370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E6D6DDC-F6E9-424C-BD5E-50CBEFF5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2350" y="3877942"/>
            <a:ext cx="600075" cy="600075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94C7394D-B654-47A9-BF27-38B01612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2350" y="4461503"/>
            <a:ext cx="600075" cy="600075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09FAE302-B8D5-432A-AEEC-FC4153E65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4250" y="2670807"/>
            <a:ext cx="600075" cy="600075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AA89FDE1-0E65-47B2-8CC2-9E7EC0837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6618" y="3230559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71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80975"/>
            <a:ext cx="11563350" cy="209550"/>
          </a:xfrm>
        </p:spPr>
        <p:txBody>
          <a:bodyPr>
            <a:noAutofit/>
          </a:bodyPr>
          <a:lstStyle/>
          <a:p>
            <a:r>
              <a:rPr lang="en-US" sz="2000" b="1" dirty="0"/>
              <a:t>Assume P1’s (1,1,0,1) request is accepted, fins safe state and sequence using safety algo.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82184"/>
              </p:ext>
            </p:extLst>
          </p:nvPr>
        </p:nvGraphicFramePr>
        <p:xfrm>
          <a:off x="552448" y="1004570"/>
          <a:ext cx="10534645" cy="467577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84472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844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  <a:tr h="584472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RESOURCES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60893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348741D-3438-4429-B7AA-67859E162934}"/>
              </a:ext>
            </a:extLst>
          </p:cNvPr>
          <p:cNvSpPr txBox="1"/>
          <p:nvPr/>
        </p:nvSpPr>
        <p:spPr>
          <a:xfrm>
            <a:off x="209550" y="5832726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PO,P3,P4,P1,P2</a:t>
            </a:r>
            <a:endParaRPr lang="en-US" sz="2400" b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3FCB2-2A12-4733-B8AA-E1143CA2F17D}"/>
              </a:ext>
            </a:extLst>
          </p:cNvPr>
          <p:cNvSpPr/>
          <p:nvPr/>
        </p:nvSpPr>
        <p:spPr>
          <a:xfrm>
            <a:off x="6238875" y="4559703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3EFD8A-9530-4DEF-A5E6-50E752248BBB}"/>
              </a:ext>
            </a:extLst>
          </p:cNvPr>
          <p:cNvSpPr/>
          <p:nvPr/>
        </p:nvSpPr>
        <p:spPr>
          <a:xfrm>
            <a:off x="1276346" y="3383370"/>
            <a:ext cx="2295525" cy="4945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E6D6DDC-F6E9-424C-BD5E-50CBEFF5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2350" y="3877942"/>
            <a:ext cx="600075" cy="600075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94C7394D-B654-47A9-BF27-38B01612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2350" y="4461503"/>
            <a:ext cx="600075" cy="600075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09FAE302-B8D5-432A-AEEC-FC4153E65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4250" y="2670807"/>
            <a:ext cx="600075" cy="600075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AA89FDE1-0E65-47B2-8CC2-9E7EC0837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6618" y="3230559"/>
            <a:ext cx="600075" cy="600075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3511962-05F7-48AB-9BE4-68107BAD0342}"/>
              </a:ext>
            </a:extLst>
          </p:cNvPr>
          <p:cNvSpPr/>
          <p:nvPr/>
        </p:nvSpPr>
        <p:spPr>
          <a:xfrm>
            <a:off x="5781675" y="5794905"/>
            <a:ext cx="6200775" cy="901298"/>
          </a:xfrm>
          <a:prstGeom prst="wedgeRoundRectCallout">
            <a:avLst>
              <a:gd name="adj1" fmla="val -23716"/>
              <a:gd name="adj2" fmla="val -765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AVAILABLE AFTER THE PROCESS COMPLETED IT EXECUTION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580761-452E-4570-8883-A7BAD2F4DF4E}"/>
              </a:ext>
            </a:extLst>
          </p:cNvPr>
          <p:cNvSpPr/>
          <p:nvPr/>
        </p:nvSpPr>
        <p:spPr>
          <a:xfrm>
            <a:off x="6186487" y="5168834"/>
            <a:ext cx="2400300" cy="4425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96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80975"/>
            <a:ext cx="11563350" cy="209550"/>
          </a:xfrm>
        </p:spPr>
        <p:txBody>
          <a:bodyPr>
            <a:noAutofit/>
          </a:bodyPr>
          <a:lstStyle/>
          <a:p>
            <a:r>
              <a:rPr lang="en-US" sz="2000" b="1" dirty="0"/>
              <a:t>Assume P1’s (1,1,0,1) request is accepted, fins safe state and sequence using safety algo.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/>
        </p:nvGraphicFramePr>
        <p:xfrm>
          <a:off x="552448" y="1004570"/>
          <a:ext cx="10534645" cy="467577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84472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844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84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  <a:tr h="584472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RESOURCES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60893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348741D-3438-4429-B7AA-67859E162934}"/>
              </a:ext>
            </a:extLst>
          </p:cNvPr>
          <p:cNvSpPr txBox="1"/>
          <p:nvPr/>
        </p:nvSpPr>
        <p:spPr>
          <a:xfrm>
            <a:off x="209549" y="5832726"/>
            <a:ext cx="1180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 PO,P3,P4,P1,P2       System is in safe state , so P1’s request can be accepted</a:t>
            </a:r>
            <a:endParaRPr lang="en-US" sz="2400" b="1" baseline="-25000" dirty="0"/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E6D6DDC-F6E9-424C-BD5E-50CBEFF5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2350" y="3877942"/>
            <a:ext cx="600075" cy="600075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94C7394D-B654-47A9-BF27-38B01612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2350" y="4461503"/>
            <a:ext cx="600075" cy="600075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09FAE302-B8D5-432A-AEEC-FC4153E65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4250" y="2670807"/>
            <a:ext cx="600075" cy="600075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AA89FDE1-0E65-47B2-8CC2-9E7EC0837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6618" y="3230559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90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476634"/>
            <a:ext cx="10515600" cy="74046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If request from P4 arrives for (0,0,2,0) can request be immediately granted?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47485"/>
              </p:ext>
            </p:extLst>
          </p:nvPr>
        </p:nvGraphicFramePr>
        <p:xfrm>
          <a:off x="476247" y="22527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9DE46D6-1480-4EE0-9C11-D11F4B98C4B4}"/>
              </a:ext>
            </a:extLst>
          </p:cNvPr>
          <p:cNvSpPr/>
          <p:nvPr/>
        </p:nvSpPr>
        <p:spPr>
          <a:xfrm>
            <a:off x="6638924" y="323233"/>
            <a:ext cx="1809751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3947B-E133-454F-87F5-CB8EE94AAA5D}"/>
              </a:ext>
            </a:extLst>
          </p:cNvPr>
          <p:cNvSpPr/>
          <p:nvPr/>
        </p:nvSpPr>
        <p:spPr>
          <a:xfrm>
            <a:off x="6219825" y="3408458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5332EFF-594C-4A99-AA5F-1EA6CAF3DD87}"/>
              </a:ext>
            </a:extLst>
          </p:cNvPr>
          <p:cNvSpPr/>
          <p:nvPr/>
        </p:nvSpPr>
        <p:spPr>
          <a:xfrm>
            <a:off x="8162937" y="969836"/>
            <a:ext cx="4029063" cy="1152908"/>
          </a:xfrm>
          <a:prstGeom prst="wedgeRoundRectCallout">
            <a:avLst>
              <a:gd name="adj1" fmla="val -72256"/>
              <a:gd name="adj2" fmla="val 1690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resources are available system pretends to allocate the resources and check for deadlock using safety algo.</a:t>
            </a:r>
          </a:p>
        </p:txBody>
      </p:sp>
    </p:spTree>
    <p:extLst>
      <p:ext uri="{BB962C8B-B14F-4D97-AF65-F5344CB8AC3E}">
        <p14:creationId xmlns:p14="http://schemas.microsoft.com/office/powerpoint/2010/main" val="2082106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80975"/>
            <a:ext cx="11563350" cy="209550"/>
          </a:xfrm>
        </p:spPr>
        <p:txBody>
          <a:bodyPr>
            <a:noAutofit/>
          </a:bodyPr>
          <a:lstStyle/>
          <a:p>
            <a:r>
              <a:rPr lang="en-US" sz="2000" b="1" dirty="0"/>
              <a:t>Assume P4’s (0,0,2,0) request is accepted update matrix values accordingly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08508"/>
              </p:ext>
            </p:extLst>
          </p:nvPr>
        </p:nvGraphicFramePr>
        <p:xfrm>
          <a:off x="581016" y="3804920"/>
          <a:ext cx="10534645" cy="287210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410301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4103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C13947B-E133-454F-87F5-CB8EE94AAA5D}"/>
              </a:ext>
            </a:extLst>
          </p:cNvPr>
          <p:cNvSpPr/>
          <p:nvPr/>
        </p:nvSpPr>
        <p:spPr>
          <a:xfrm>
            <a:off x="6172200" y="1602422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E60FFDF-FEFC-4BD5-A445-E282AE95544A}"/>
              </a:ext>
            </a:extLst>
          </p:cNvPr>
          <p:cNvGraphicFramePr>
            <a:graphicFrameLocks noGrp="1"/>
          </p:cNvGraphicFramePr>
          <p:nvPr/>
        </p:nvGraphicFramePr>
        <p:xfrm>
          <a:off x="552448" y="784001"/>
          <a:ext cx="10534645" cy="287210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410301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4103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41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1A4D765-0D42-46D8-BC01-7D109957EAA4}"/>
              </a:ext>
            </a:extLst>
          </p:cNvPr>
          <p:cNvSpPr/>
          <p:nvPr/>
        </p:nvSpPr>
        <p:spPr>
          <a:xfrm>
            <a:off x="6257925" y="4641023"/>
            <a:ext cx="2400300" cy="4211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AA629-C9BF-473B-BDB6-6EC5B2A4CE29}"/>
              </a:ext>
            </a:extLst>
          </p:cNvPr>
          <p:cNvSpPr/>
          <p:nvPr/>
        </p:nvSpPr>
        <p:spPr>
          <a:xfrm>
            <a:off x="1209674" y="91963"/>
            <a:ext cx="1438275" cy="40333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E01E98-5E24-4A98-B77C-F09B5466D7F0}"/>
              </a:ext>
            </a:extLst>
          </p:cNvPr>
          <p:cNvSpPr/>
          <p:nvPr/>
        </p:nvSpPr>
        <p:spPr>
          <a:xfrm>
            <a:off x="8696318" y="6228137"/>
            <a:ext cx="2400300" cy="4211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2FEEB-22E2-4433-92C2-322516043CA9}"/>
              </a:ext>
            </a:extLst>
          </p:cNvPr>
          <p:cNvSpPr/>
          <p:nvPr/>
        </p:nvSpPr>
        <p:spPr>
          <a:xfrm>
            <a:off x="1247774" y="6225030"/>
            <a:ext cx="2400300" cy="4211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6DDB15-F057-41BB-8772-A93E5754FB9F}"/>
              </a:ext>
            </a:extLst>
          </p:cNvPr>
          <p:cNvSpPr/>
          <p:nvPr/>
        </p:nvSpPr>
        <p:spPr>
          <a:xfrm>
            <a:off x="8667751" y="2018384"/>
            <a:ext cx="2324099" cy="40333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5DE50D-90EF-4084-A9AE-1DD63FA62D26}"/>
              </a:ext>
            </a:extLst>
          </p:cNvPr>
          <p:cNvSpPr/>
          <p:nvPr/>
        </p:nvSpPr>
        <p:spPr>
          <a:xfrm>
            <a:off x="1362073" y="2018385"/>
            <a:ext cx="2171702" cy="40333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6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02" y="13144"/>
            <a:ext cx="10515600" cy="740468"/>
          </a:xfrm>
        </p:spPr>
        <p:txBody>
          <a:bodyPr/>
          <a:lstStyle/>
          <a:p>
            <a:r>
              <a:rPr lang="en-US" dirty="0"/>
              <a:t>Resource request algorithm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51257"/>
              </p:ext>
            </p:extLst>
          </p:nvPr>
        </p:nvGraphicFramePr>
        <p:xfrm>
          <a:off x="295275" y="881150"/>
          <a:ext cx="8810620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77740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77740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77740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77740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77740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77740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77740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77740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77740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77740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77740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77740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77740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ALLOCATION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r>
                        <a:rPr lang="en-US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323850" y="5095875"/>
            <a:ext cx="11391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Find need matrix</a:t>
            </a:r>
          </a:p>
          <a:p>
            <a:pPr marL="342900" indent="-342900">
              <a:buAutoNum type="arabicPeriod"/>
            </a:pPr>
            <a:r>
              <a:rPr lang="en-US" sz="2400" b="1" dirty="0"/>
              <a:t>Is system is in safe state? If yes find safe sequence</a:t>
            </a:r>
          </a:p>
          <a:p>
            <a:pPr marL="342900" indent="-342900">
              <a:buAutoNum type="arabicPeriod"/>
            </a:pPr>
            <a:r>
              <a:rPr lang="en-US" sz="2400" b="1" dirty="0"/>
              <a:t>If request from P1 arrives for (1,1,0,1) can request be immediately granted?</a:t>
            </a:r>
          </a:p>
          <a:p>
            <a:pPr marL="342900" indent="-342900">
              <a:buFontTx/>
              <a:buAutoNum type="arabicPeriod"/>
            </a:pPr>
            <a:r>
              <a:rPr lang="en-US" sz="2400" b="1" dirty="0"/>
              <a:t>If request from P4 arrives for (0,0,2,1) can request be immediately granted?</a:t>
            </a:r>
          </a:p>
          <a:p>
            <a:pPr marL="342900" indent="-342900">
              <a:buAutoNum type="arabi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2311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05881"/>
              </p:ext>
            </p:extLst>
          </p:nvPr>
        </p:nvGraphicFramePr>
        <p:xfrm>
          <a:off x="666753" y="985520"/>
          <a:ext cx="10534645" cy="397700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814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81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25DE50D-90EF-4084-A9AE-1DD63FA62D26}"/>
              </a:ext>
            </a:extLst>
          </p:cNvPr>
          <p:cNvSpPr/>
          <p:nvPr/>
        </p:nvSpPr>
        <p:spPr>
          <a:xfrm>
            <a:off x="6410323" y="2218409"/>
            <a:ext cx="2171702" cy="40333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DEFCEA5-3876-494B-A3FC-8516BB753914}"/>
              </a:ext>
            </a:extLst>
          </p:cNvPr>
          <p:cNvSpPr txBox="1">
            <a:spLocks/>
          </p:cNvSpPr>
          <p:nvPr/>
        </p:nvSpPr>
        <p:spPr>
          <a:xfrm>
            <a:off x="466725" y="333375"/>
            <a:ext cx="1156335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Assume P4’s (1,1,0,1) request is accepted, find safe state and sequence using safety algo.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FC636-25C3-4873-835D-AC82C1659B2F}"/>
              </a:ext>
            </a:extLst>
          </p:cNvPr>
          <p:cNvSpPr txBox="1"/>
          <p:nvPr/>
        </p:nvSpPr>
        <p:spPr>
          <a:xfrm>
            <a:off x="400050" y="540512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</a:t>
            </a:r>
            <a:endParaRPr lang="en-US" sz="2400" b="1" baseline="-25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BB3B54-AB91-4ADA-AE41-B8FE3A756026}"/>
              </a:ext>
            </a:extLst>
          </p:cNvPr>
          <p:cNvSpPr/>
          <p:nvPr/>
        </p:nvSpPr>
        <p:spPr>
          <a:xfrm>
            <a:off x="8886823" y="2218409"/>
            <a:ext cx="2171702" cy="40333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DE849B3E-B161-4B1C-A92C-38667C5C1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1872" y="2086702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61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/>
        </p:nvGraphicFramePr>
        <p:xfrm>
          <a:off x="666753" y="985520"/>
          <a:ext cx="10534645" cy="397700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814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81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25DE50D-90EF-4084-A9AE-1DD63FA62D26}"/>
              </a:ext>
            </a:extLst>
          </p:cNvPr>
          <p:cNvSpPr/>
          <p:nvPr/>
        </p:nvSpPr>
        <p:spPr>
          <a:xfrm>
            <a:off x="6410323" y="2218409"/>
            <a:ext cx="2171702" cy="40333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DEFCEA5-3876-494B-A3FC-8516BB753914}"/>
              </a:ext>
            </a:extLst>
          </p:cNvPr>
          <p:cNvSpPr txBox="1">
            <a:spLocks/>
          </p:cNvSpPr>
          <p:nvPr/>
        </p:nvSpPr>
        <p:spPr>
          <a:xfrm>
            <a:off x="466725" y="333375"/>
            <a:ext cx="1156335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Assume P4’s (1,1,0,1) request is accepted, find safe state and sequence using safety algo.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FC636-25C3-4873-835D-AC82C1659B2F}"/>
              </a:ext>
            </a:extLst>
          </p:cNvPr>
          <p:cNvSpPr txBox="1"/>
          <p:nvPr/>
        </p:nvSpPr>
        <p:spPr>
          <a:xfrm>
            <a:off x="400050" y="540512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</a:t>
            </a:r>
            <a:endParaRPr lang="en-US" sz="2400" b="1" baseline="-25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BB3B54-AB91-4ADA-AE41-B8FE3A756026}"/>
              </a:ext>
            </a:extLst>
          </p:cNvPr>
          <p:cNvSpPr/>
          <p:nvPr/>
        </p:nvSpPr>
        <p:spPr>
          <a:xfrm>
            <a:off x="8867773" y="2791259"/>
            <a:ext cx="2171702" cy="40333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DE849B3E-B161-4B1C-A92C-38667C5C1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1872" y="2086702"/>
            <a:ext cx="666750" cy="66675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1F25C9E7-3A08-4F2F-AC0F-DF533F968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1398" y="2671742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90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/>
        </p:nvGraphicFramePr>
        <p:xfrm>
          <a:off x="666753" y="985520"/>
          <a:ext cx="10534645" cy="397700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814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81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25DE50D-90EF-4084-A9AE-1DD63FA62D26}"/>
              </a:ext>
            </a:extLst>
          </p:cNvPr>
          <p:cNvSpPr/>
          <p:nvPr/>
        </p:nvSpPr>
        <p:spPr>
          <a:xfrm>
            <a:off x="6410323" y="2218409"/>
            <a:ext cx="2171702" cy="40333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DEFCEA5-3876-494B-A3FC-8516BB753914}"/>
              </a:ext>
            </a:extLst>
          </p:cNvPr>
          <p:cNvSpPr txBox="1">
            <a:spLocks/>
          </p:cNvSpPr>
          <p:nvPr/>
        </p:nvSpPr>
        <p:spPr>
          <a:xfrm>
            <a:off x="466725" y="333375"/>
            <a:ext cx="1156335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Assume P4’s (1,1,0,1) request is accepted, find safe state and sequence using safety algo.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FC636-25C3-4873-835D-AC82C1659B2F}"/>
              </a:ext>
            </a:extLst>
          </p:cNvPr>
          <p:cNvSpPr txBox="1"/>
          <p:nvPr/>
        </p:nvSpPr>
        <p:spPr>
          <a:xfrm>
            <a:off x="400050" y="540512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</a:t>
            </a:r>
            <a:endParaRPr lang="en-US" sz="2400" b="1" baseline="-25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BB3B54-AB91-4ADA-AE41-B8FE3A756026}"/>
              </a:ext>
            </a:extLst>
          </p:cNvPr>
          <p:cNvSpPr/>
          <p:nvPr/>
        </p:nvSpPr>
        <p:spPr>
          <a:xfrm>
            <a:off x="8858248" y="3338926"/>
            <a:ext cx="2171702" cy="40333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DE849B3E-B161-4B1C-A92C-38667C5C1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1872" y="2086702"/>
            <a:ext cx="666750" cy="66675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1F25C9E7-3A08-4F2F-AC0F-DF533F968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1398" y="2671742"/>
            <a:ext cx="666750" cy="66675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685CCC6C-CD45-45D2-8CA2-E8FDB5CB0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1398" y="3226415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56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/>
        </p:nvGraphicFramePr>
        <p:xfrm>
          <a:off x="666753" y="985520"/>
          <a:ext cx="10534645" cy="397700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814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81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25DE50D-90EF-4084-A9AE-1DD63FA62D26}"/>
              </a:ext>
            </a:extLst>
          </p:cNvPr>
          <p:cNvSpPr/>
          <p:nvPr/>
        </p:nvSpPr>
        <p:spPr>
          <a:xfrm>
            <a:off x="6410323" y="2218409"/>
            <a:ext cx="2171702" cy="40333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DEFCEA5-3876-494B-A3FC-8516BB753914}"/>
              </a:ext>
            </a:extLst>
          </p:cNvPr>
          <p:cNvSpPr txBox="1">
            <a:spLocks/>
          </p:cNvSpPr>
          <p:nvPr/>
        </p:nvSpPr>
        <p:spPr>
          <a:xfrm>
            <a:off x="466725" y="333375"/>
            <a:ext cx="1156335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Assume P4’s (1,1,0,1) request is accepted, find safe state and sequence using safety algo.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FC636-25C3-4873-835D-AC82C1659B2F}"/>
              </a:ext>
            </a:extLst>
          </p:cNvPr>
          <p:cNvSpPr txBox="1"/>
          <p:nvPr/>
        </p:nvSpPr>
        <p:spPr>
          <a:xfrm>
            <a:off x="400050" y="540512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Safe Sequence:</a:t>
            </a:r>
            <a:endParaRPr lang="en-US" sz="2400" b="1" baseline="-25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BB3B54-AB91-4ADA-AE41-B8FE3A756026}"/>
              </a:ext>
            </a:extLst>
          </p:cNvPr>
          <p:cNvSpPr/>
          <p:nvPr/>
        </p:nvSpPr>
        <p:spPr>
          <a:xfrm>
            <a:off x="8896348" y="3897907"/>
            <a:ext cx="2171702" cy="40333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DE849B3E-B161-4B1C-A92C-38667C5C1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1872" y="2086702"/>
            <a:ext cx="666750" cy="66675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1F25C9E7-3A08-4F2F-AC0F-DF533F968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1398" y="2671742"/>
            <a:ext cx="666750" cy="66675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685CCC6C-CD45-45D2-8CA2-E8FDB5CB0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1398" y="3226415"/>
            <a:ext cx="666750" cy="66675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B04BC0EB-B611-4E90-90B4-D0785F61A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1872" y="3781088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7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/>
        </p:nvGraphicFramePr>
        <p:xfrm>
          <a:off x="666753" y="985520"/>
          <a:ext cx="10534645" cy="397700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19685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19685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814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81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8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25DE50D-90EF-4084-A9AE-1DD63FA62D26}"/>
              </a:ext>
            </a:extLst>
          </p:cNvPr>
          <p:cNvSpPr/>
          <p:nvPr/>
        </p:nvSpPr>
        <p:spPr>
          <a:xfrm>
            <a:off x="6410323" y="2218409"/>
            <a:ext cx="2171702" cy="40333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DEFCEA5-3876-494B-A3FC-8516BB753914}"/>
              </a:ext>
            </a:extLst>
          </p:cNvPr>
          <p:cNvSpPr txBox="1">
            <a:spLocks/>
          </p:cNvSpPr>
          <p:nvPr/>
        </p:nvSpPr>
        <p:spPr>
          <a:xfrm>
            <a:off x="466725" y="333375"/>
            <a:ext cx="1156335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Assume P4’s (1,1,0,1) request is accepted, find safe state and sequence using safety algo.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FC636-25C3-4873-835D-AC82C1659B2F}"/>
              </a:ext>
            </a:extLst>
          </p:cNvPr>
          <p:cNvSpPr txBox="1"/>
          <p:nvPr/>
        </p:nvSpPr>
        <p:spPr>
          <a:xfrm>
            <a:off x="400050" y="5405123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System is in unsafe state, so p4’s request is not granted</a:t>
            </a:r>
            <a:endParaRPr lang="en-US" sz="2400" b="1" baseline="-25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BB3B54-AB91-4ADA-AE41-B8FE3A756026}"/>
              </a:ext>
            </a:extLst>
          </p:cNvPr>
          <p:cNvSpPr/>
          <p:nvPr/>
        </p:nvSpPr>
        <p:spPr>
          <a:xfrm>
            <a:off x="8924923" y="4454803"/>
            <a:ext cx="2171702" cy="40333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DE849B3E-B161-4B1C-A92C-38667C5C1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1872" y="2086702"/>
            <a:ext cx="666750" cy="66675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1F25C9E7-3A08-4F2F-AC0F-DF533F968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1398" y="2671742"/>
            <a:ext cx="666750" cy="66675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685CCC6C-CD45-45D2-8CA2-E8FDB5CB0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1398" y="3226415"/>
            <a:ext cx="666750" cy="66675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B04BC0EB-B611-4E90-90B4-D0785F61A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1872" y="3781088"/>
            <a:ext cx="666750" cy="66675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397BFCE3-5350-4DFE-85B0-A6ACD86FA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1398" y="4323096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73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24D0-C898-42C8-84F1-AE1450F5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203200"/>
            <a:ext cx="10515600" cy="796925"/>
          </a:xfrm>
        </p:spPr>
        <p:txBody>
          <a:bodyPr/>
          <a:lstStyle/>
          <a:p>
            <a:r>
              <a:rPr lang="en-US" dirty="0"/>
              <a:t>Resource request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F552-C717-47C8-B331-DDE0DA88A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000125"/>
            <a:ext cx="10991850" cy="5176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Step1:    if </a:t>
            </a:r>
            <a:r>
              <a:rPr lang="en-US" dirty="0" err="1"/>
              <a:t>Request</a:t>
            </a:r>
            <a:r>
              <a:rPr lang="en-US" sz="3600" baseline="-25000" dirty="0" err="1"/>
              <a:t>i</a:t>
            </a:r>
            <a:r>
              <a:rPr lang="en-US" sz="3600" baseline="-25000" dirty="0"/>
              <a:t> </a:t>
            </a:r>
            <a:r>
              <a:rPr lang="en-US" dirty="0"/>
              <a:t>f&lt;= </a:t>
            </a:r>
            <a:r>
              <a:rPr lang="en-US" dirty="0" err="1"/>
              <a:t>Need</a:t>
            </a:r>
            <a:r>
              <a:rPr lang="en-US" sz="2800" baseline="-25000" dirty="0" err="1"/>
              <a:t>i</a:t>
            </a:r>
            <a:r>
              <a:rPr lang="en-US" dirty="0"/>
              <a:t>  then go to step 2 otherwise error</a:t>
            </a:r>
          </a:p>
          <a:p>
            <a:pPr marL="0" indent="0">
              <a:buNone/>
            </a:pPr>
            <a:r>
              <a:rPr lang="en-US" dirty="0"/>
              <a:t>Step2:   if </a:t>
            </a:r>
            <a:r>
              <a:rPr lang="en-US" dirty="0" err="1"/>
              <a:t>Request</a:t>
            </a:r>
            <a:r>
              <a:rPr lang="en-US" sz="3600" baseline="-25000" dirty="0" err="1"/>
              <a:t>i</a:t>
            </a:r>
            <a:r>
              <a:rPr lang="en-US" sz="3600" baseline="-25000" dirty="0"/>
              <a:t> </a:t>
            </a:r>
            <a:r>
              <a:rPr lang="en-US" dirty="0"/>
              <a:t>f&lt;= Available then go to step 3 otherwise P</a:t>
            </a:r>
            <a:r>
              <a:rPr lang="en-US" sz="2800" baseline="-25000" dirty="0"/>
              <a:t>i</a:t>
            </a:r>
            <a:r>
              <a:rPr lang="en-US" dirty="0"/>
              <a:t> will wait </a:t>
            </a:r>
          </a:p>
          <a:p>
            <a:pPr marL="0" indent="0">
              <a:buNone/>
            </a:pPr>
            <a:r>
              <a:rPr lang="en-US" dirty="0"/>
              <a:t>Step3:   System pretend as if request has been granted by modifying the          	state as follows</a:t>
            </a:r>
          </a:p>
          <a:p>
            <a:pPr marL="0" indent="0">
              <a:buNone/>
            </a:pPr>
            <a:r>
              <a:rPr lang="en-US" baseline="-25000" dirty="0"/>
              <a:t>		</a:t>
            </a:r>
            <a:r>
              <a:rPr lang="en-US" dirty="0"/>
              <a:t>Available = Available – </a:t>
            </a:r>
            <a:r>
              <a:rPr lang="en-US" dirty="0" err="1"/>
              <a:t>Request</a:t>
            </a:r>
            <a:r>
              <a:rPr lang="en-US" sz="2800" baseline="-25000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Allocation</a:t>
            </a:r>
            <a:r>
              <a:rPr lang="en-US" sz="2800" baseline="-25000" dirty="0" err="1"/>
              <a:t>i</a:t>
            </a:r>
            <a:r>
              <a:rPr lang="en-US" dirty="0"/>
              <a:t> = </a:t>
            </a:r>
            <a:r>
              <a:rPr lang="en-US" dirty="0" err="1"/>
              <a:t>Allocation</a:t>
            </a:r>
            <a:r>
              <a:rPr lang="en-US" sz="2800" baseline="-25000" dirty="0" err="1"/>
              <a:t>i</a:t>
            </a:r>
            <a:r>
              <a:rPr lang="en-US" dirty="0"/>
              <a:t> + </a:t>
            </a:r>
            <a:r>
              <a:rPr lang="en-US" dirty="0" err="1"/>
              <a:t>Request</a:t>
            </a:r>
            <a:r>
              <a:rPr lang="en-US" sz="2800" baseline="-25000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Need</a:t>
            </a:r>
            <a:r>
              <a:rPr lang="en-US" sz="2800" baseline="-25000" dirty="0" err="1"/>
              <a:t>i</a:t>
            </a:r>
            <a:r>
              <a:rPr lang="en-US" dirty="0"/>
              <a:t> = </a:t>
            </a:r>
            <a:r>
              <a:rPr lang="en-US" dirty="0" err="1"/>
              <a:t>Need</a:t>
            </a:r>
            <a:r>
              <a:rPr lang="en-US" sz="2800" baseline="-25000" dirty="0" err="1"/>
              <a:t>i</a:t>
            </a:r>
            <a:r>
              <a:rPr lang="en-US" dirty="0"/>
              <a:t> – </a:t>
            </a:r>
            <a:r>
              <a:rPr lang="en-US" dirty="0" err="1"/>
              <a:t>Request</a:t>
            </a:r>
            <a:r>
              <a:rPr lang="en-US" sz="2800" baseline="-25000" dirty="0" err="1"/>
              <a:t>i</a:t>
            </a:r>
            <a:endParaRPr lang="en-US" sz="2800" baseline="-25000" dirty="0"/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dirty="0"/>
              <a:t> if modified resource allocation state is safe the request is granted, otherwise P</a:t>
            </a:r>
            <a:r>
              <a:rPr lang="en-US" sz="2800" baseline="-25000" dirty="0"/>
              <a:t>i</a:t>
            </a:r>
            <a:r>
              <a:rPr lang="en-US" dirty="0"/>
              <a:t> will wait and old allocation state is restored</a:t>
            </a:r>
          </a:p>
        </p:txBody>
      </p:sp>
    </p:spTree>
    <p:extLst>
      <p:ext uri="{BB962C8B-B14F-4D97-AF65-F5344CB8AC3E}">
        <p14:creationId xmlns:p14="http://schemas.microsoft.com/office/powerpoint/2010/main" val="2584382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5747-F60B-4EE6-80A2-5DC3BBD2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FF14-F70F-4E29-9B0C-83B1A9CE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system to enter into deadlock state</a:t>
            </a:r>
          </a:p>
          <a:p>
            <a:r>
              <a:rPr lang="en-US" dirty="0"/>
              <a:t>Deadlock detection algorithms ( 2 types)</a:t>
            </a:r>
          </a:p>
          <a:p>
            <a:r>
              <a:rPr lang="en-US" dirty="0"/>
              <a:t>Recovery techniques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DE4275-0FF5-4FF0-BE76-16F1BEB25768}"/>
              </a:ext>
            </a:extLst>
          </p:cNvPr>
          <p:cNvSpPr/>
          <p:nvPr/>
        </p:nvSpPr>
        <p:spPr>
          <a:xfrm>
            <a:off x="4524375" y="4162425"/>
            <a:ext cx="2895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graph</a:t>
            </a:r>
          </a:p>
          <a:p>
            <a:pPr algn="ctr"/>
            <a:r>
              <a:rPr lang="en-US" dirty="0"/>
              <a:t>(Single instance)</a:t>
            </a:r>
          </a:p>
          <a:p>
            <a:pPr algn="ctr"/>
            <a:r>
              <a:rPr lang="en-US" dirty="0"/>
              <a:t>Detects Cycle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841273-4B66-4E42-ADB1-066EEF866070}"/>
              </a:ext>
            </a:extLst>
          </p:cNvPr>
          <p:cNvSpPr/>
          <p:nvPr/>
        </p:nvSpPr>
        <p:spPr>
          <a:xfrm>
            <a:off x="8015287" y="4162425"/>
            <a:ext cx="2895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Banker’s algorithm</a:t>
            </a:r>
          </a:p>
          <a:p>
            <a:pPr algn="ctr"/>
            <a:r>
              <a:rPr lang="en-US" dirty="0"/>
              <a:t>(Multiple Instances)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96C15F-AA45-4BC9-B02C-3A9673044CE1}"/>
              </a:ext>
            </a:extLst>
          </p:cNvPr>
          <p:cNvCxnSpPr>
            <a:endCxn id="4" idx="0"/>
          </p:cNvCxnSpPr>
          <p:nvPr/>
        </p:nvCxnSpPr>
        <p:spPr>
          <a:xfrm flipH="1">
            <a:off x="5972175" y="2771775"/>
            <a:ext cx="123825" cy="1390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3CE89B-0193-4DEC-91A2-B4844EE1BD83}"/>
              </a:ext>
            </a:extLst>
          </p:cNvPr>
          <p:cNvCxnSpPr/>
          <p:nvPr/>
        </p:nvCxnSpPr>
        <p:spPr>
          <a:xfrm>
            <a:off x="6096000" y="2762250"/>
            <a:ext cx="3143250" cy="1400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094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2020233-4262-4C6B-A3A6-41439F46C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-141288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sz="2800"/>
              <a:t>Single Instance of Each Resource Type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F324BAD-550B-4704-90E4-B82785CBF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1089" y="1173164"/>
            <a:ext cx="7585075" cy="4511675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Maintain </a:t>
            </a:r>
            <a:r>
              <a:rPr lang="en-US" altLang="en-US" b="1">
                <a:solidFill>
                  <a:srgbClr val="3366FF"/>
                </a:solidFill>
              </a:rPr>
              <a:t>wait-for </a:t>
            </a:r>
            <a:r>
              <a:rPr lang="en-US" altLang="en-US"/>
              <a:t>graph</a:t>
            </a:r>
          </a:p>
          <a:p>
            <a:pPr lvl="1"/>
            <a:r>
              <a:rPr lang="en-US" altLang="en-US"/>
              <a:t>Nodes are processes</a:t>
            </a:r>
          </a:p>
          <a:p>
            <a:pPr lvl="1"/>
            <a:r>
              <a:rPr lang="en-US" altLang="en-US" b="1" i="1"/>
              <a:t>P</a:t>
            </a:r>
            <a:r>
              <a:rPr lang="en-US" altLang="en-US" b="1" i="1" baseline="-25000"/>
              <a:t>i</a:t>
            </a:r>
            <a:r>
              <a:rPr lang="en-US" altLang="en-US" b="1"/>
              <a:t> </a:t>
            </a:r>
            <a:r>
              <a:rPr lang="en-US" altLang="en-US" b="1">
                <a:sym typeface="Symbol" panose="05050102010706020507" pitchFamily="18" charset="2"/>
              </a:rPr>
              <a:t> </a:t>
            </a:r>
            <a:r>
              <a:rPr lang="en-US" altLang="en-US" b="1" i="1">
                <a:sym typeface="Symbol" panose="05050102010706020507" pitchFamily="18" charset="2"/>
              </a:rPr>
              <a:t>P</a:t>
            </a:r>
            <a:r>
              <a:rPr lang="en-US" altLang="en-US" b="1" i="1" baseline="-25000">
                <a:sym typeface="Symbol" panose="05050102010706020507" pitchFamily="18" charset="2"/>
              </a:rPr>
              <a:t>j   </a:t>
            </a:r>
            <a:r>
              <a:rPr lang="en-US" altLang="en-US">
                <a:sym typeface="Symbol" panose="05050102010706020507" pitchFamily="18" charset="2"/>
              </a:rPr>
              <a:t>if </a:t>
            </a:r>
            <a:r>
              <a:rPr lang="en-US" altLang="en-US" b="1" i="1">
                <a:sym typeface="Symbol" panose="05050102010706020507" pitchFamily="18" charset="2"/>
              </a:rPr>
              <a:t>P</a:t>
            </a:r>
            <a:r>
              <a:rPr lang="en-US" altLang="en-US" b="1" i="1" baseline="-25000">
                <a:sym typeface="Symbol" panose="05050102010706020507" pitchFamily="18" charset="2"/>
              </a:rPr>
              <a:t>i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is waiting for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 b="1" i="1">
                <a:sym typeface="Symbol" panose="05050102010706020507" pitchFamily="18" charset="2"/>
              </a:rPr>
              <a:t>P</a:t>
            </a:r>
            <a:r>
              <a:rPr lang="en-US" altLang="en-US" b="1" i="1" baseline="-25000">
                <a:sym typeface="Symbol" panose="05050102010706020507" pitchFamily="18" charset="2"/>
              </a:rPr>
              <a:t>j</a:t>
            </a:r>
            <a:br>
              <a:rPr lang="en-US" altLang="en-US" b="1" i="1">
                <a:sym typeface="Symbol" panose="05050102010706020507" pitchFamily="18" charset="2"/>
              </a:rPr>
            </a:br>
            <a:endParaRPr lang="en-US" altLang="en-US" b="1" i="1">
              <a:sym typeface="Symbol" panose="05050102010706020507" pitchFamily="18" charset="2"/>
            </a:endParaRPr>
          </a:p>
          <a:p>
            <a:r>
              <a:rPr lang="en-US" altLang="en-US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An algorithm to detect a cycle in a graph requires an order of</a:t>
            </a:r>
            <a:r>
              <a:rPr lang="en-US" altLang="en-US" i="1"/>
              <a:t> </a:t>
            </a:r>
            <a:r>
              <a:rPr lang="en-US" altLang="en-US" b="1" i="1"/>
              <a:t>n</a:t>
            </a:r>
            <a:r>
              <a:rPr lang="en-US" altLang="en-US" b="1" baseline="30000"/>
              <a:t>2</a:t>
            </a:r>
            <a:r>
              <a:rPr lang="en-US" altLang="en-US" b="1"/>
              <a:t> </a:t>
            </a:r>
            <a:r>
              <a:rPr lang="en-US" altLang="en-US"/>
              <a:t>operations, where </a:t>
            </a:r>
            <a:r>
              <a:rPr lang="en-US" altLang="en-US" b="1" i="1"/>
              <a:t>n</a:t>
            </a:r>
            <a:r>
              <a:rPr lang="en-US" altLang="en-US"/>
              <a:t> is the number of vertices in the graph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4A045C5-AF77-40D4-91DB-935D2FDB5627}"/>
              </a:ext>
            </a:extLst>
          </p:cNvPr>
          <p:cNvGrpSpPr/>
          <p:nvPr/>
        </p:nvGrpSpPr>
        <p:grpSpPr>
          <a:xfrm>
            <a:off x="248194" y="927462"/>
            <a:ext cx="5708469" cy="3912231"/>
            <a:chOff x="352697" y="536055"/>
            <a:chExt cx="8403772" cy="49959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EACA53-B98B-48BA-A385-1170F860CD49}"/>
                </a:ext>
              </a:extLst>
            </p:cNvPr>
            <p:cNvSpPr/>
            <p:nvPr/>
          </p:nvSpPr>
          <p:spPr>
            <a:xfrm>
              <a:off x="352697" y="536055"/>
              <a:ext cx="1998617" cy="888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FDE2FFC-97D9-4DB1-AE51-B2164A12F796}"/>
                </a:ext>
              </a:extLst>
            </p:cNvPr>
            <p:cNvSpPr/>
            <p:nvPr/>
          </p:nvSpPr>
          <p:spPr>
            <a:xfrm>
              <a:off x="659673" y="2357370"/>
              <a:ext cx="1201783" cy="1156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DC36DE-02AC-4A26-BA11-A3AB74E494F5}"/>
                </a:ext>
              </a:extLst>
            </p:cNvPr>
            <p:cNvSpPr/>
            <p:nvPr/>
          </p:nvSpPr>
          <p:spPr>
            <a:xfrm>
              <a:off x="6757852" y="4643116"/>
              <a:ext cx="1998617" cy="888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624373-BA0A-4478-8FD3-EDAB26ABDEAA}"/>
                </a:ext>
              </a:extLst>
            </p:cNvPr>
            <p:cNvSpPr/>
            <p:nvPr/>
          </p:nvSpPr>
          <p:spPr>
            <a:xfrm>
              <a:off x="3708762" y="4375962"/>
              <a:ext cx="1201783" cy="1156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2BF348-A136-4185-9757-9853CA0FEE49}"/>
                </a:ext>
              </a:extLst>
            </p:cNvPr>
            <p:cNvSpPr/>
            <p:nvPr/>
          </p:nvSpPr>
          <p:spPr>
            <a:xfrm>
              <a:off x="466997" y="4599394"/>
              <a:ext cx="1998617" cy="888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1E116F-2F8F-4E97-8C9C-0ECC881147E0}"/>
                </a:ext>
              </a:extLst>
            </p:cNvPr>
            <p:cNvSpPr/>
            <p:nvPr/>
          </p:nvSpPr>
          <p:spPr>
            <a:xfrm>
              <a:off x="6757852" y="2357369"/>
              <a:ext cx="1201783" cy="1156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90448EF-F5A9-476F-BF03-0764923FF2BF}"/>
                </a:ext>
              </a:extLst>
            </p:cNvPr>
            <p:cNvSpPr/>
            <p:nvPr/>
          </p:nvSpPr>
          <p:spPr>
            <a:xfrm>
              <a:off x="3708762" y="2357368"/>
              <a:ext cx="1201783" cy="1156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P2</a:t>
              </a: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6DBD8279-E72E-47AF-8AD9-19204DBFD552}"/>
                </a:ext>
              </a:extLst>
            </p:cNvPr>
            <p:cNvSpPr/>
            <p:nvPr/>
          </p:nvSpPr>
          <p:spPr>
            <a:xfrm rot="10800000">
              <a:off x="1182186" y="1424964"/>
              <a:ext cx="163287" cy="93240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6E9436DC-9698-47EB-B32D-93477D93C4FE}"/>
                </a:ext>
              </a:extLst>
            </p:cNvPr>
            <p:cNvSpPr/>
            <p:nvPr/>
          </p:nvSpPr>
          <p:spPr>
            <a:xfrm rot="10800000">
              <a:off x="7357761" y="3513429"/>
              <a:ext cx="153382" cy="147888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599A5F56-6436-4493-A823-21D5F568536F}"/>
                </a:ext>
              </a:extLst>
            </p:cNvPr>
            <p:cNvSpPr/>
            <p:nvPr/>
          </p:nvSpPr>
          <p:spPr>
            <a:xfrm rot="18256442" flipH="1">
              <a:off x="5753009" y="2765083"/>
              <a:ext cx="139857" cy="2420872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05422DFA-9879-49A6-8946-4314DE9BD047}"/>
                </a:ext>
              </a:extLst>
            </p:cNvPr>
            <p:cNvSpPr/>
            <p:nvPr/>
          </p:nvSpPr>
          <p:spPr>
            <a:xfrm rot="18370575">
              <a:off x="2634413" y="507101"/>
              <a:ext cx="118721" cy="2709032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BCC1D3BB-41E3-4AD2-A8AF-D8CAA4873CE1}"/>
                </a:ext>
              </a:extLst>
            </p:cNvPr>
            <p:cNvSpPr/>
            <p:nvPr/>
          </p:nvSpPr>
          <p:spPr>
            <a:xfrm>
              <a:off x="1153883" y="3522436"/>
              <a:ext cx="106681" cy="1076957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ADCD80A9-72EF-41A7-884C-E167D24DAF3E}"/>
                </a:ext>
              </a:extLst>
            </p:cNvPr>
            <p:cNvSpPr/>
            <p:nvPr/>
          </p:nvSpPr>
          <p:spPr>
            <a:xfrm rot="16200000">
              <a:off x="5804929" y="4090925"/>
              <a:ext cx="119967" cy="178587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81824A59-7189-4CB7-B129-E45422D7F11D}"/>
                </a:ext>
              </a:extLst>
            </p:cNvPr>
            <p:cNvSpPr/>
            <p:nvPr/>
          </p:nvSpPr>
          <p:spPr>
            <a:xfrm rot="16200000">
              <a:off x="2674103" y="4062528"/>
              <a:ext cx="104869" cy="196444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B4CE9C-EF83-4351-856C-BAD76C07A164}"/>
              </a:ext>
            </a:extLst>
          </p:cNvPr>
          <p:cNvGrpSpPr/>
          <p:nvPr/>
        </p:nvGrpSpPr>
        <p:grpSpPr>
          <a:xfrm>
            <a:off x="7049250" y="746458"/>
            <a:ext cx="4263613" cy="4310594"/>
            <a:chOff x="7036187" y="184755"/>
            <a:chExt cx="4263613" cy="43105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1474BC-1EF9-48EA-A941-4D6F4ABE24FA}"/>
                </a:ext>
              </a:extLst>
            </p:cNvPr>
            <p:cNvSpPr/>
            <p:nvPr/>
          </p:nvSpPr>
          <p:spPr>
            <a:xfrm>
              <a:off x="8464732" y="184755"/>
              <a:ext cx="1058091" cy="1058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3AFBDC5-1AAC-41AB-B124-29818A6BC3C7}"/>
                </a:ext>
              </a:extLst>
            </p:cNvPr>
            <p:cNvSpPr/>
            <p:nvPr/>
          </p:nvSpPr>
          <p:spPr>
            <a:xfrm>
              <a:off x="7036187" y="1791988"/>
              <a:ext cx="1058091" cy="1058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82DDC8-0B5A-459B-BA9E-5735EC9060BF}"/>
                </a:ext>
              </a:extLst>
            </p:cNvPr>
            <p:cNvSpPr/>
            <p:nvPr/>
          </p:nvSpPr>
          <p:spPr>
            <a:xfrm>
              <a:off x="10241709" y="1791988"/>
              <a:ext cx="1058091" cy="1058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D0CB457-3DC2-436B-98F7-ADFA2042F039}"/>
                </a:ext>
              </a:extLst>
            </p:cNvPr>
            <p:cNvSpPr/>
            <p:nvPr/>
          </p:nvSpPr>
          <p:spPr>
            <a:xfrm>
              <a:off x="8744854" y="3437258"/>
              <a:ext cx="1058091" cy="1058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P4</a:t>
              </a:r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9D5D7D79-9541-4145-9C23-6B69F32F4174}"/>
                </a:ext>
              </a:extLst>
            </p:cNvPr>
            <p:cNvSpPr/>
            <p:nvPr/>
          </p:nvSpPr>
          <p:spPr>
            <a:xfrm rot="13607743">
              <a:off x="10025914" y="2662361"/>
              <a:ext cx="97972" cy="122790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49B3CF28-3241-47C9-A171-74E03FF57E6E}"/>
                </a:ext>
              </a:extLst>
            </p:cNvPr>
            <p:cNvSpPr/>
            <p:nvPr/>
          </p:nvSpPr>
          <p:spPr>
            <a:xfrm rot="18832181">
              <a:off x="8380885" y="2512041"/>
              <a:ext cx="97972" cy="122790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C3449176-9DBF-4F8E-A0C8-71969030B7B8}"/>
                </a:ext>
              </a:extLst>
            </p:cNvPr>
            <p:cNvSpPr/>
            <p:nvPr/>
          </p:nvSpPr>
          <p:spPr>
            <a:xfrm rot="18682377">
              <a:off x="9753959" y="850828"/>
              <a:ext cx="97972" cy="122790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2C86E512-E424-445B-B4D6-81851291994E}"/>
                </a:ext>
              </a:extLst>
            </p:cNvPr>
            <p:cNvSpPr/>
            <p:nvPr/>
          </p:nvSpPr>
          <p:spPr>
            <a:xfrm rot="12897642">
              <a:off x="8217659" y="1006127"/>
              <a:ext cx="92836" cy="1106322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9573B29-B03C-4A43-A220-62A08E31411A}"/>
              </a:ext>
            </a:extLst>
          </p:cNvPr>
          <p:cNvSpPr/>
          <p:nvPr/>
        </p:nvSpPr>
        <p:spPr>
          <a:xfrm>
            <a:off x="792419" y="5695406"/>
            <a:ext cx="4318325" cy="8997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ALLOCATION GRAPH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BF5F36-798D-4AF4-8E47-A883D9A7F7C4}"/>
              </a:ext>
            </a:extLst>
          </p:cNvPr>
          <p:cNvSpPr/>
          <p:nvPr/>
        </p:nvSpPr>
        <p:spPr>
          <a:xfrm>
            <a:off x="7376723" y="5606194"/>
            <a:ext cx="4318325" cy="8997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GRAPH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0B858BE0-78BE-4D7E-9814-BFEA3BEC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640" y="126742"/>
            <a:ext cx="10515600" cy="521707"/>
          </a:xfrm>
        </p:spPr>
        <p:txBody>
          <a:bodyPr>
            <a:normAutofit fontScale="90000"/>
          </a:bodyPr>
          <a:lstStyle/>
          <a:p>
            <a:r>
              <a:rPr lang="en-US" dirty="0"/>
              <a:t>Deadlock Detection and recovery</a:t>
            </a:r>
          </a:p>
        </p:txBody>
      </p:sp>
    </p:spTree>
    <p:extLst>
      <p:ext uri="{BB962C8B-B14F-4D97-AF65-F5344CB8AC3E}">
        <p14:creationId xmlns:p14="http://schemas.microsoft.com/office/powerpoint/2010/main" val="857812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5BC27B-E0BB-4DDD-A0DB-BC6071C54ABE}"/>
              </a:ext>
            </a:extLst>
          </p:cNvPr>
          <p:cNvSpPr/>
          <p:nvPr/>
        </p:nvSpPr>
        <p:spPr>
          <a:xfrm>
            <a:off x="248194" y="927462"/>
            <a:ext cx="1357610" cy="69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B45F2F-55B2-4AF0-886D-66CB992E66E2}"/>
              </a:ext>
            </a:extLst>
          </p:cNvPr>
          <p:cNvSpPr/>
          <p:nvPr/>
        </p:nvSpPr>
        <p:spPr>
          <a:xfrm>
            <a:off x="456715" y="2353693"/>
            <a:ext cx="816341" cy="90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2A91-01CB-4ACA-9DCE-626243BA0519}"/>
              </a:ext>
            </a:extLst>
          </p:cNvPr>
          <p:cNvSpPr/>
          <p:nvPr/>
        </p:nvSpPr>
        <p:spPr>
          <a:xfrm>
            <a:off x="4599053" y="4143608"/>
            <a:ext cx="1357610" cy="69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A141A-10FC-43AD-9246-DF79B1747F27}"/>
              </a:ext>
            </a:extLst>
          </p:cNvPr>
          <p:cNvSpPr/>
          <p:nvPr/>
        </p:nvSpPr>
        <p:spPr>
          <a:xfrm>
            <a:off x="2527884" y="3934406"/>
            <a:ext cx="816341" cy="90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D966B6-1357-449D-B2B9-9E3184AB5B5A}"/>
              </a:ext>
            </a:extLst>
          </p:cNvPr>
          <p:cNvSpPr/>
          <p:nvPr/>
        </p:nvSpPr>
        <p:spPr>
          <a:xfrm>
            <a:off x="325835" y="4109371"/>
            <a:ext cx="1357610" cy="69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6A9490-BD19-426E-BAAA-95D34A67CAA7}"/>
              </a:ext>
            </a:extLst>
          </p:cNvPr>
          <p:cNvSpPr/>
          <p:nvPr/>
        </p:nvSpPr>
        <p:spPr>
          <a:xfrm>
            <a:off x="4599053" y="2353692"/>
            <a:ext cx="816341" cy="90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43ADB3-31C4-4974-A249-0DE929B16493}"/>
              </a:ext>
            </a:extLst>
          </p:cNvPr>
          <p:cNvSpPr/>
          <p:nvPr/>
        </p:nvSpPr>
        <p:spPr>
          <a:xfrm>
            <a:off x="2527884" y="2353691"/>
            <a:ext cx="816341" cy="90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P2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4CF5687-98EB-4D99-8F38-44FFE93E21AD}"/>
              </a:ext>
            </a:extLst>
          </p:cNvPr>
          <p:cNvSpPr/>
          <p:nvPr/>
        </p:nvSpPr>
        <p:spPr>
          <a:xfrm rot="10800000">
            <a:off x="811645" y="1623547"/>
            <a:ext cx="110917" cy="73014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44831C1-EFD5-4E68-86C0-DD8E0396A4F9}"/>
              </a:ext>
            </a:extLst>
          </p:cNvPr>
          <p:cNvSpPr/>
          <p:nvPr/>
        </p:nvSpPr>
        <p:spPr>
          <a:xfrm>
            <a:off x="5006555" y="3258976"/>
            <a:ext cx="136195" cy="8503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30A8AF5-3F20-493A-8DA7-8F4B4FB920BC}"/>
              </a:ext>
            </a:extLst>
          </p:cNvPr>
          <p:cNvSpPr/>
          <p:nvPr/>
        </p:nvSpPr>
        <p:spPr>
          <a:xfrm rot="13933206" flipH="1">
            <a:off x="3682727" y="1351630"/>
            <a:ext cx="114847" cy="1329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0D91495-287B-4099-9CAC-2C3FE8A6B61D}"/>
              </a:ext>
            </a:extLst>
          </p:cNvPr>
          <p:cNvSpPr/>
          <p:nvPr/>
        </p:nvSpPr>
        <p:spPr>
          <a:xfrm rot="18370575">
            <a:off x="1791944" y="1045391"/>
            <a:ext cx="92968" cy="18401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E02BCB5-377B-4704-AF97-093A4EE36B0C}"/>
              </a:ext>
            </a:extLst>
          </p:cNvPr>
          <p:cNvSpPr/>
          <p:nvPr/>
        </p:nvSpPr>
        <p:spPr>
          <a:xfrm rot="10800000">
            <a:off x="792418" y="3266028"/>
            <a:ext cx="130143" cy="90528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408E27A-B3D5-45F3-A846-FAC0FCE2FC14}"/>
              </a:ext>
            </a:extLst>
          </p:cNvPr>
          <p:cNvSpPr/>
          <p:nvPr/>
        </p:nvSpPr>
        <p:spPr>
          <a:xfrm rot="5400000">
            <a:off x="4076301" y="3673119"/>
            <a:ext cx="135714" cy="151641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67E6EC1-621E-4EBA-B855-1AE63B752583}"/>
              </a:ext>
            </a:extLst>
          </p:cNvPr>
          <p:cNvSpPr/>
          <p:nvPr/>
        </p:nvSpPr>
        <p:spPr>
          <a:xfrm rot="5400000">
            <a:off x="2110314" y="4081617"/>
            <a:ext cx="82125" cy="75301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6D2188-05F4-4ACE-80CD-CD97E552FD6E}"/>
              </a:ext>
            </a:extLst>
          </p:cNvPr>
          <p:cNvGrpSpPr/>
          <p:nvPr/>
        </p:nvGrpSpPr>
        <p:grpSpPr>
          <a:xfrm>
            <a:off x="7049250" y="746458"/>
            <a:ext cx="4263613" cy="4310594"/>
            <a:chOff x="7036187" y="184755"/>
            <a:chExt cx="4263613" cy="431059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483B25F-C440-48BD-8996-1952CCE01042}"/>
                </a:ext>
              </a:extLst>
            </p:cNvPr>
            <p:cNvSpPr/>
            <p:nvPr/>
          </p:nvSpPr>
          <p:spPr>
            <a:xfrm>
              <a:off x="8464732" y="184755"/>
              <a:ext cx="1058091" cy="1058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AF4F60-62E1-444E-AB46-C626FDDE2639}"/>
                </a:ext>
              </a:extLst>
            </p:cNvPr>
            <p:cNvSpPr/>
            <p:nvPr/>
          </p:nvSpPr>
          <p:spPr>
            <a:xfrm>
              <a:off x="7036187" y="1791988"/>
              <a:ext cx="1058091" cy="1058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DE8C81-55B2-42BD-AF41-5CACBB32F819}"/>
                </a:ext>
              </a:extLst>
            </p:cNvPr>
            <p:cNvSpPr/>
            <p:nvPr/>
          </p:nvSpPr>
          <p:spPr>
            <a:xfrm>
              <a:off x="10241709" y="1791988"/>
              <a:ext cx="1058091" cy="1058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653A95-8D67-48D0-979B-530BE44A0607}"/>
                </a:ext>
              </a:extLst>
            </p:cNvPr>
            <p:cNvSpPr/>
            <p:nvPr/>
          </p:nvSpPr>
          <p:spPr>
            <a:xfrm>
              <a:off x="8744854" y="3437258"/>
              <a:ext cx="1058091" cy="1058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P4</a:t>
              </a: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BA2DFCCC-63BA-4A9B-A6D1-0ADD22EDAFC8}"/>
                </a:ext>
              </a:extLst>
            </p:cNvPr>
            <p:cNvSpPr/>
            <p:nvPr/>
          </p:nvSpPr>
          <p:spPr>
            <a:xfrm rot="2327786">
              <a:off x="10046399" y="2574858"/>
              <a:ext cx="113862" cy="121729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60A28507-47F1-488A-BD77-7F141FEDB841}"/>
                </a:ext>
              </a:extLst>
            </p:cNvPr>
            <p:cNvSpPr/>
            <p:nvPr/>
          </p:nvSpPr>
          <p:spPr>
            <a:xfrm rot="7973096">
              <a:off x="8380885" y="2512041"/>
              <a:ext cx="97972" cy="122790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5DF6873C-5440-410C-9441-B1D4CF974F87}"/>
                </a:ext>
              </a:extLst>
            </p:cNvPr>
            <p:cNvSpPr/>
            <p:nvPr/>
          </p:nvSpPr>
          <p:spPr>
            <a:xfrm rot="18682377">
              <a:off x="9753959" y="850828"/>
              <a:ext cx="97972" cy="122790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C2163ED3-C6DC-483F-BF39-9DD40409C689}"/>
                </a:ext>
              </a:extLst>
            </p:cNvPr>
            <p:cNvSpPr/>
            <p:nvPr/>
          </p:nvSpPr>
          <p:spPr>
            <a:xfrm rot="12897642">
              <a:off x="8217659" y="1006127"/>
              <a:ext cx="92836" cy="1106322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25807E-C829-4985-852F-227080E74A82}"/>
              </a:ext>
            </a:extLst>
          </p:cNvPr>
          <p:cNvSpPr/>
          <p:nvPr/>
        </p:nvSpPr>
        <p:spPr>
          <a:xfrm>
            <a:off x="792419" y="5695406"/>
            <a:ext cx="4318325" cy="8997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ALLOCATION GRAPH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DB8E9A4-4E9E-4741-91C7-A5A4B69EE040}"/>
              </a:ext>
            </a:extLst>
          </p:cNvPr>
          <p:cNvSpPr/>
          <p:nvPr/>
        </p:nvSpPr>
        <p:spPr>
          <a:xfrm>
            <a:off x="7376723" y="5606194"/>
            <a:ext cx="4318325" cy="8997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GRAPH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07DDC1F0-17F0-49BD-A6F9-C6DD1392D64D}"/>
              </a:ext>
            </a:extLst>
          </p:cNvPr>
          <p:cNvSpPr txBox="1">
            <a:spLocks/>
          </p:cNvSpPr>
          <p:nvPr/>
        </p:nvSpPr>
        <p:spPr>
          <a:xfrm>
            <a:off x="1004640" y="126742"/>
            <a:ext cx="10515600" cy="521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Deadlock Detection and recovery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5725BA-B3CD-43A3-B63B-3A0418F3866B}"/>
              </a:ext>
            </a:extLst>
          </p:cNvPr>
          <p:cNvSpPr/>
          <p:nvPr/>
        </p:nvSpPr>
        <p:spPr>
          <a:xfrm>
            <a:off x="4327750" y="1016922"/>
            <a:ext cx="1357610" cy="69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C0A40461-E497-4020-8531-AE6D120D5D80}"/>
              </a:ext>
            </a:extLst>
          </p:cNvPr>
          <p:cNvSpPr/>
          <p:nvPr/>
        </p:nvSpPr>
        <p:spPr>
          <a:xfrm>
            <a:off x="4991458" y="1475853"/>
            <a:ext cx="136195" cy="8503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1263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Resource request algorithm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14929"/>
              </p:ext>
            </p:extLst>
          </p:nvPr>
        </p:nvGraphicFramePr>
        <p:xfrm>
          <a:off x="295275" y="8811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323850" y="5095875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err="1">
                <a:solidFill>
                  <a:srgbClr val="212529"/>
                </a:solidFill>
                <a:effectLst/>
                <a:latin typeface="system-ui"/>
              </a:rPr>
              <a:t>Need</a:t>
            </a:r>
            <a:r>
              <a:rPr lang="en-US" sz="2800" b="1" i="0" baseline="-25000" dirty="0" err="1">
                <a:solidFill>
                  <a:srgbClr val="212529"/>
                </a:solidFill>
                <a:latin typeface="system-ui"/>
              </a:rPr>
              <a:t>i</a:t>
            </a:r>
            <a:r>
              <a:rPr lang="en-US" sz="3200" b="1" i="0" baseline="-2500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= Max</a:t>
            </a:r>
            <a:r>
              <a:rPr lang="en-US" sz="2800" b="1" baseline="-25000" dirty="0">
                <a:solidFill>
                  <a:srgbClr val="212529"/>
                </a:solidFill>
                <a:effectLst/>
                <a:latin typeface="system-ui"/>
              </a:rPr>
              <a:t>i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 –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system-ui"/>
              </a:rPr>
              <a:t>Allocation</a:t>
            </a:r>
            <a:r>
              <a:rPr lang="en-US" sz="2800" b="1" i="0" baseline="-25000" dirty="0" err="1">
                <a:solidFill>
                  <a:srgbClr val="212529"/>
                </a:solidFill>
                <a:effectLst/>
                <a:latin typeface="system-ui"/>
              </a:rPr>
              <a:t>i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0010836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26615A4-8E0F-4A0C-8B48-CF7A4BCFF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60663" y="266700"/>
            <a:ext cx="7751762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Resource-Allocation Graph and  Wait-for Graph</a:t>
            </a:r>
          </a:p>
        </p:txBody>
      </p:sp>
      <p:sp>
        <p:nvSpPr>
          <p:cNvPr id="38915" name="Text Box 5">
            <a:extLst>
              <a:ext uri="{FF2B5EF4-FFF2-40B4-BE49-F238E27FC236}">
                <a16:creationId xmlns:a16="http://schemas.microsoft.com/office/drawing/2014/main" id="{32FA9DEF-8885-46C2-A33B-4969BC7C1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Resource-Allocation Graph</a:t>
            </a:r>
          </a:p>
        </p:txBody>
      </p:sp>
      <p:sp>
        <p:nvSpPr>
          <p:cNvPr id="38916" name="Text Box 6">
            <a:extLst>
              <a:ext uri="{FF2B5EF4-FFF2-40B4-BE49-F238E27FC236}">
                <a16:creationId xmlns:a16="http://schemas.microsoft.com/office/drawing/2014/main" id="{F42AC77C-7FB8-40C4-AC6D-E33F8EABD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Corresponding wait-for graph</a:t>
            </a:r>
          </a:p>
        </p:txBody>
      </p:sp>
      <p:pic>
        <p:nvPicPr>
          <p:cNvPr id="38917" name="Picture 6" descr="7">
            <a:extLst>
              <a:ext uri="{FF2B5EF4-FFF2-40B4-BE49-F238E27FC236}">
                <a16:creationId xmlns:a16="http://schemas.microsoft.com/office/drawing/2014/main" id="{781B06A8-B602-4208-8857-54B1E164E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1257300"/>
            <a:ext cx="593725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BEF8616-6430-4A4F-836E-F38A3F958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833" y="214313"/>
            <a:ext cx="10640291" cy="576262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Example of Detection Algorithm multiple instance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F13C33F-DFBD-4F08-B729-EFACD2AD6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5701" y="1108076"/>
            <a:ext cx="8037513" cy="51212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lnSpc>
                <a:spcPct val="12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0 0 0 	0 0 0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3 0 3         0 0 0 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lnSpc>
                <a:spcPct val="12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</a:t>
            </a:r>
            <a:r>
              <a:rPr lang="en-US" altLang="en-US" b="1" i="1" dirty="0" err="1"/>
              <a:t>i</a:t>
            </a:r>
            <a:r>
              <a:rPr lang="en-US" altLang="en-US" b="1" i="1" dirty="0"/>
              <a:t>] = true </a:t>
            </a:r>
            <a:r>
              <a:rPr lang="en-US" altLang="en-US" dirty="0"/>
              <a:t>for all </a:t>
            </a:r>
            <a:r>
              <a:rPr lang="en-US" altLang="en-US" b="1" i="1" dirty="0" err="1"/>
              <a:t>i</a:t>
            </a:r>
            <a:endParaRPr lang="en-US" altLang="en-US" b="1" dirty="0"/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429C5D0-4448-470A-9A8F-AF76C951C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1" y="2097691"/>
            <a:ext cx="6486953" cy="3315801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BEF8616-6430-4A4F-836E-F38A3F958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833" y="214313"/>
            <a:ext cx="10640291" cy="576262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Example of Detection Algorithm multiple instance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F13C33F-DFBD-4F08-B729-EFACD2AD6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5701" y="1108076"/>
            <a:ext cx="8037513" cy="51212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lnSpc>
                <a:spcPct val="12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0 0 0 	0 0 0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3 0 3         0 0 0 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lnSpc>
                <a:spcPct val="12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</a:t>
            </a:r>
            <a:r>
              <a:rPr lang="en-US" altLang="en-US" b="1" i="1" dirty="0" err="1"/>
              <a:t>i</a:t>
            </a:r>
            <a:r>
              <a:rPr lang="en-US" altLang="en-US" b="1" i="1" dirty="0"/>
              <a:t>] = true </a:t>
            </a:r>
            <a:r>
              <a:rPr lang="en-US" altLang="en-US" dirty="0"/>
              <a:t>for all </a:t>
            </a:r>
            <a:r>
              <a:rPr lang="en-US" altLang="en-US" b="1" i="1" dirty="0" err="1"/>
              <a:t>i</a:t>
            </a:r>
            <a:endParaRPr lang="en-US" altLang="en-US" b="1" dirty="0"/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429C5D0-4448-470A-9A8F-AF76C951C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1" y="2097691"/>
            <a:ext cx="6486953" cy="33158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78B936-07A6-4FB4-9C64-BAA2AAF6ADDA}"/>
              </a:ext>
            </a:extLst>
          </p:cNvPr>
          <p:cNvSpPr txBox="1"/>
          <p:nvPr/>
        </p:nvSpPr>
        <p:spPr>
          <a:xfrm>
            <a:off x="7532061" y="3950817"/>
            <a:ext cx="103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3 1 3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3F30F-84BD-43DC-A9DB-26C91929D25B}"/>
              </a:ext>
            </a:extLst>
          </p:cNvPr>
          <p:cNvSpPr txBox="1"/>
          <p:nvPr/>
        </p:nvSpPr>
        <p:spPr>
          <a:xfrm>
            <a:off x="7532061" y="3587360"/>
            <a:ext cx="103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0 1 0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612E9-435A-4F03-95B0-C3156F57FCAA}"/>
              </a:ext>
            </a:extLst>
          </p:cNvPr>
          <p:cNvSpPr txBox="1"/>
          <p:nvPr/>
        </p:nvSpPr>
        <p:spPr>
          <a:xfrm>
            <a:off x="7527706" y="4273034"/>
            <a:ext cx="103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5 2 4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A155A-A2D7-4A89-BDD6-6C07A1946A3C}"/>
              </a:ext>
            </a:extLst>
          </p:cNvPr>
          <p:cNvSpPr txBox="1"/>
          <p:nvPr/>
        </p:nvSpPr>
        <p:spPr>
          <a:xfrm>
            <a:off x="7523351" y="4682154"/>
            <a:ext cx="103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7 2 4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E5B04-4E45-4B74-8C69-0F8F94AD69FC}"/>
              </a:ext>
            </a:extLst>
          </p:cNvPr>
          <p:cNvSpPr txBox="1"/>
          <p:nvPr/>
        </p:nvSpPr>
        <p:spPr>
          <a:xfrm>
            <a:off x="7523351" y="5182658"/>
            <a:ext cx="103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7 2 6</a:t>
            </a:r>
          </a:p>
        </p:txBody>
      </p:sp>
    </p:spTree>
    <p:extLst>
      <p:ext uri="{BB962C8B-B14F-4D97-AF65-F5344CB8AC3E}">
        <p14:creationId xmlns:p14="http://schemas.microsoft.com/office/powerpoint/2010/main" val="35477831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2F13C33F-DFBD-4F08-B729-EFACD2AD6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5701" y="423950"/>
            <a:ext cx="8037513" cy="61264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lnSpc>
                <a:spcPct val="12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0 0 0 	0 0 0</a:t>
            </a:r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429C5D0-4448-470A-9A8F-AF76C951C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01" y="1440986"/>
            <a:ext cx="6486953" cy="3315801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24B2235-5BCE-4CBA-B761-01F00E704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83" y="2301011"/>
            <a:ext cx="945463" cy="22097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DBD93B-A219-4C03-8585-B6A7D4D82E51}"/>
              </a:ext>
            </a:extLst>
          </p:cNvPr>
          <p:cNvSpPr/>
          <p:nvPr/>
        </p:nvSpPr>
        <p:spPr>
          <a:xfrm>
            <a:off x="6479177" y="3429000"/>
            <a:ext cx="375569" cy="2155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35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2F13C33F-DFBD-4F08-B729-EFACD2AD6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5701" y="423950"/>
            <a:ext cx="8037513" cy="61264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b="1" dirty="0"/>
              <a:t>Five processes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 through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4</a:t>
            </a:r>
            <a:r>
              <a:rPr lang="en-US" altLang="en-US" sz="2000" b="1" dirty="0"/>
              <a:t>;</a:t>
            </a:r>
            <a:r>
              <a:rPr lang="en-US" altLang="en-US" sz="2000" b="1" baseline="-25000" dirty="0"/>
              <a:t> </a:t>
            </a:r>
            <a:r>
              <a:rPr lang="en-US" altLang="en-US" sz="2000" b="1" dirty="0"/>
              <a:t>three resource types </a:t>
            </a:r>
            <a:br>
              <a:rPr lang="en-US" altLang="en-US" sz="2000" b="1" dirty="0"/>
            </a:br>
            <a:r>
              <a:rPr lang="en-US" altLang="en-US" sz="2000" b="1" dirty="0"/>
              <a:t>A (7 instances), </a:t>
            </a:r>
            <a:r>
              <a:rPr lang="en-US" altLang="en-US" sz="2000" b="1" i="1" dirty="0"/>
              <a:t>B </a:t>
            </a:r>
            <a:r>
              <a:rPr lang="en-US" altLang="en-US" sz="2000" b="1" dirty="0"/>
              <a:t>(2 instances), and </a:t>
            </a:r>
            <a:r>
              <a:rPr lang="en-US" altLang="en-US" sz="2000" b="1" i="1" dirty="0"/>
              <a:t>C</a:t>
            </a:r>
            <a:r>
              <a:rPr lang="en-US" altLang="en-US" sz="2000" b="1" dirty="0"/>
              <a:t> (6 instances)</a:t>
            </a:r>
          </a:p>
          <a:p>
            <a:pPr>
              <a:lnSpc>
                <a:spcPct val="12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b="1" dirty="0"/>
          </a:p>
          <a:p>
            <a:pPr>
              <a:lnSpc>
                <a:spcPct val="12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b="1" dirty="0"/>
          </a:p>
          <a:p>
            <a:pPr>
              <a:lnSpc>
                <a:spcPct val="12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b="1" dirty="0"/>
          </a:p>
          <a:p>
            <a:pPr>
              <a:lnSpc>
                <a:spcPct val="12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b="1" dirty="0"/>
          </a:p>
          <a:p>
            <a:pPr>
              <a:lnSpc>
                <a:spcPct val="12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b="1" dirty="0"/>
          </a:p>
          <a:p>
            <a:pPr>
              <a:lnSpc>
                <a:spcPct val="12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b="1" dirty="0"/>
          </a:p>
          <a:p>
            <a:pPr>
              <a:lnSpc>
                <a:spcPct val="12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b="1" dirty="0"/>
          </a:p>
          <a:p>
            <a:pPr>
              <a:lnSpc>
                <a:spcPct val="12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b="1" dirty="0"/>
              <a:t>State of system?</a:t>
            </a:r>
          </a:p>
          <a:p>
            <a:pPr lvl="1">
              <a:lnSpc>
                <a:spcPct val="120000"/>
              </a:lnSpc>
              <a:tabLst>
                <a:tab pos="2800350" algn="l"/>
                <a:tab pos="3708400" algn="ctr"/>
              </a:tabLst>
            </a:pPr>
            <a:r>
              <a:rPr lang="en-US" altLang="en-US" sz="1600" b="1" dirty="0"/>
              <a:t>Can reclaim resources held by process </a:t>
            </a:r>
            <a:r>
              <a:rPr lang="en-US" altLang="en-US" sz="1600" b="1" i="1" dirty="0"/>
              <a:t>P</a:t>
            </a:r>
            <a:r>
              <a:rPr lang="en-US" altLang="en-US" sz="1600" b="1" baseline="-25000" dirty="0"/>
              <a:t>0</a:t>
            </a:r>
            <a:r>
              <a:rPr lang="en-US" altLang="en-US" sz="1600" b="1" dirty="0"/>
              <a:t>, but insufficient resources to fulfill other processes; requests</a:t>
            </a:r>
          </a:p>
          <a:p>
            <a:pPr lvl="1">
              <a:lnSpc>
                <a:spcPct val="120000"/>
              </a:lnSpc>
              <a:tabLst>
                <a:tab pos="2800350" algn="l"/>
                <a:tab pos="3708400" algn="ctr"/>
              </a:tabLst>
            </a:pPr>
            <a:r>
              <a:rPr lang="en-US" altLang="en-US" sz="1600" b="1" dirty="0"/>
              <a:t>Deadlock exists, consisting of processes </a:t>
            </a:r>
            <a:r>
              <a:rPr lang="en-US" altLang="en-US" sz="1600" b="1" i="1" dirty="0"/>
              <a:t>P</a:t>
            </a:r>
            <a:r>
              <a:rPr lang="en-US" altLang="en-US" sz="1600" b="1" baseline="-25000" dirty="0"/>
              <a:t>1</a:t>
            </a:r>
            <a:r>
              <a:rPr lang="en-US" altLang="en-US" sz="1600" b="1" dirty="0"/>
              <a:t>, </a:t>
            </a:r>
            <a:r>
              <a:rPr lang="en-US" altLang="en-US" sz="1600" b="1" baseline="-25000" dirty="0"/>
              <a:t> </a:t>
            </a:r>
            <a:r>
              <a:rPr lang="en-US" altLang="en-US" sz="1600" b="1" i="1" dirty="0"/>
              <a:t>P</a:t>
            </a:r>
            <a:r>
              <a:rPr lang="en-US" altLang="en-US" sz="1600" b="1" baseline="-25000" dirty="0"/>
              <a:t>2</a:t>
            </a:r>
            <a:r>
              <a:rPr lang="en-US" altLang="en-US" sz="1600" b="1" dirty="0"/>
              <a:t>, </a:t>
            </a:r>
            <a:r>
              <a:rPr lang="en-US" altLang="en-US" sz="1600" b="1" i="1" dirty="0"/>
              <a:t>P</a:t>
            </a:r>
            <a:r>
              <a:rPr lang="en-US" altLang="en-US" sz="1600" b="1" baseline="-25000" dirty="0"/>
              <a:t>3</a:t>
            </a:r>
            <a:r>
              <a:rPr lang="en-US" altLang="en-US" sz="1600" b="1" dirty="0"/>
              <a:t>, and </a:t>
            </a:r>
            <a:r>
              <a:rPr lang="en-US" altLang="en-US" sz="1600" b="1" i="1" dirty="0"/>
              <a:t>P</a:t>
            </a:r>
            <a:r>
              <a:rPr lang="en-US" altLang="en-US" sz="1600" b="1" baseline="-25000" dirty="0"/>
              <a:t>4</a:t>
            </a:r>
            <a:endParaRPr lang="en-US" altLang="en-US" sz="1600" b="1" dirty="0"/>
          </a:p>
          <a:p>
            <a:pPr>
              <a:lnSpc>
                <a:spcPct val="120000"/>
              </a:lnSpc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02F7CD-92F1-4B2A-980E-13258C0FB43B}"/>
              </a:ext>
            </a:extLst>
          </p:cNvPr>
          <p:cNvGrpSpPr/>
          <p:nvPr/>
        </p:nvGrpSpPr>
        <p:grpSpPr>
          <a:xfrm>
            <a:off x="2100315" y="1310357"/>
            <a:ext cx="6486953" cy="3315801"/>
            <a:chOff x="2492201" y="1440986"/>
            <a:chExt cx="6486953" cy="3315801"/>
          </a:xfrm>
        </p:grpSpPr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6429C5D0-4448-470A-9A8F-AF76C951C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201" y="1440986"/>
              <a:ext cx="6486953" cy="3315801"/>
            </a:xfrm>
            <a:prstGeom prst="rect">
              <a:avLst/>
            </a:prstGeom>
          </p:spPr>
        </p:pic>
        <p:pic>
          <p:nvPicPr>
            <p:cNvPr id="4" name="Picture 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24B2235-5BCE-4CBA-B761-01F00E704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283" y="2301011"/>
              <a:ext cx="945463" cy="22097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27070-3841-4DBC-8475-7199F9B60BD3}"/>
                </a:ext>
              </a:extLst>
            </p:cNvPr>
            <p:cNvSpPr txBox="1"/>
            <p:nvPr/>
          </p:nvSpPr>
          <p:spPr>
            <a:xfrm>
              <a:off x="7558187" y="2944219"/>
              <a:ext cx="1031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0 1 0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05903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9175F8F-8363-4AB7-8C02-F9BA14646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4138" y="230188"/>
            <a:ext cx="7586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Detection-Algorithm Usage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B4F8CB4-9A40-4FA3-875B-F6F03E505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3950" y="1122364"/>
            <a:ext cx="7107238" cy="4530725"/>
          </a:xfrm>
        </p:spPr>
        <p:txBody>
          <a:bodyPr/>
          <a:lstStyle/>
          <a:p>
            <a:r>
              <a:rPr lang="en-US" altLang="en-US"/>
              <a:t>When, and how often, to invoke depends on:</a:t>
            </a:r>
          </a:p>
          <a:p>
            <a:pPr lvl="1"/>
            <a:r>
              <a:rPr lang="en-US" altLang="en-US"/>
              <a:t>How often a deadlock is likely to occur?</a:t>
            </a:r>
          </a:p>
          <a:p>
            <a:pPr lvl="1"/>
            <a:r>
              <a:rPr lang="en-US" altLang="en-US"/>
              <a:t>How many processes will need to be rolled back?</a:t>
            </a:r>
          </a:p>
          <a:p>
            <a:pPr lvl="2"/>
            <a:r>
              <a:rPr lang="en-US" altLang="en-US"/>
              <a:t>one for each disjoint cycle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/>
              <a:t>“</a:t>
            </a:r>
            <a:r>
              <a:rPr lang="en-US" altLang="ja-JP"/>
              <a:t>caused</a:t>
            </a:r>
            <a:r>
              <a:rPr lang="ja-JP" altLang="en-US"/>
              <a:t>”</a:t>
            </a:r>
            <a:r>
              <a:rPr lang="en-US" altLang="ja-JP"/>
              <a:t> the deadlock.</a:t>
            </a:r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0ADF7CA-39C3-49BD-A307-85262563F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7914" y="22860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Recovery from Deadlock:  Process Termination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C05462C-6287-44DB-9D2B-92F40CA79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87613" y="1108076"/>
            <a:ext cx="7694612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Abort all deadlocked processes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Abort one process at a time until the deadlock cycle is eliminated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Is process interactive or batch?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5A3EF94-145A-4D79-8269-81CB42E50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1763" y="255588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Recovery from Deadlock:  Resource Preemption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05A1D29-35FA-4ECD-97DC-A61EC286B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2839" y="1150938"/>
            <a:ext cx="6802437" cy="4483100"/>
          </a:xfrm>
        </p:spPr>
        <p:txBody>
          <a:bodyPr/>
          <a:lstStyle/>
          <a:p>
            <a:r>
              <a:rPr lang="en-US" altLang="en-US" b="1"/>
              <a:t>Selecting a victim </a:t>
            </a:r>
            <a:r>
              <a:rPr lang="en-US" altLang="en-US"/>
              <a:t>– minimize cost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Rollback</a:t>
            </a:r>
            <a:r>
              <a:rPr lang="en-US" altLang="en-US"/>
              <a:t> – return to some safe state, restart process for that state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Starvation</a:t>
            </a:r>
            <a:r>
              <a:rPr lang="en-US" altLang="en-US"/>
              <a:t> –  same process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1A53-0BF6-4D4C-A0C8-FDE40A69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B6A2-4BD1-4CB4-A375-86443CAD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Resource request algorithm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37242"/>
              </p:ext>
            </p:extLst>
          </p:nvPr>
        </p:nvGraphicFramePr>
        <p:xfrm>
          <a:off x="295275" y="8811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323850" y="5095875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err="1">
                <a:solidFill>
                  <a:srgbClr val="212529"/>
                </a:solidFill>
                <a:effectLst/>
                <a:latin typeface="system-ui"/>
              </a:rPr>
              <a:t>Need</a:t>
            </a:r>
            <a:r>
              <a:rPr lang="en-US" sz="2800" b="1" i="0" baseline="-25000" dirty="0" err="1">
                <a:solidFill>
                  <a:srgbClr val="212529"/>
                </a:solidFill>
                <a:latin typeface="system-ui"/>
              </a:rPr>
              <a:t>i</a:t>
            </a:r>
            <a:r>
              <a:rPr lang="en-US" sz="3200" b="1" i="0" baseline="-2500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= Max</a:t>
            </a:r>
            <a:r>
              <a:rPr lang="en-US" sz="2800" b="1" baseline="-25000" dirty="0">
                <a:solidFill>
                  <a:srgbClr val="212529"/>
                </a:solidFill>
                <a:effectLst/>
                <a:latin typeface="system-ui"/>
              </a:rPr>
              <a:t>i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 –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system-ui"/>
              </a:rPr>
              <a:t>Allocation</a:t>
            </a:r>
            <a:r>
              <a:rPr lang="en-US" sz="2800" b="1" i="0" baseline="-25000" dirty="0" err="1">
                <a:solidFill>
                  <a:srgbClr val="212529"/>
                </a:solidFill>
                <a:effectLst/>
                <a:latin typeface="system-ui"/>
              </a:rPr>
              <a:t>i</a:t>
            </a:r>
            <a:endParaRPr lang="en-US" sz="2400" b="1" baseline="-2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163E-0422-42CA-B96D-79FBDD53C297}"/>
              </a:ext>
            </a:extLst>
          </p:cNvPr>
          <p:cNvSpPr/>
          <p:nvPr/>
        </p:nvSpPr>
        <p:spPr>
          <a:xfrm>
            <a:off x="3467100" y="2057400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E18EA-8F97-4E4C-8D1B-5370667259AF}"/>
              </a:ext>
            </a:extLst>
          </p:cNvPr>
          <p:cNvSpPr/>
          <p:nvPr/>
        </p:nvSpPr>
        <p:spPr>
          <a:xfrm>
            <a:off x="895350" y="2057400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3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Resource request algorithm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63631"/>
              </p:ext>
            </p:extLst>
          </p:nvPr>
        </p:nvGraphicFramePr>
        <p:xfrm>
          <a:off x="295275" y="8811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323850" y="5095875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err="1">
                <a:solidFill>
                  <a:srgbClr val="212529"/>
                </a:solidFill>
                <a:effectLst/>
                <a:latin typeface="system-ui"/>
              </a:rPr>
              <a:t>Need</a:t>
            </a:r>
            <a:r>
              <a:rPr lang="en-US" sz="2800" b="1" i="0" baseline="-25000" dirty="0" err="1">
                <a:solidFill>
                  <a:srgbClr val="212529"/>
                </a:solidFill>
                <a:latin typeface="system-ui"/>
              </a:rPr>
              <a:t>i</a:t>
            </a:r>
            <a:r>
              <a:rPr lang="en-US" sz="3200" b="1" i="0" baseline="-2500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= Max</a:t>
            </a:r>
            <a:r>
              <a:rPr lang="en-US" sz="2800" b="1" baseline="-25000" dirty="0">
                <a:solidFill>
                  <a:srgbClr val="212529"/>
                </a:solidFill>
                <a:effectLst/>
                <a:latin typeface="system-ui"/>
              </a:rPr>
              <a:t>i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 –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system-ui"/>
              </a:rPr>
              <a:t>Allocation</a:t>
            </a:r>
            <a:r>
              <a:rPr lang="en-US" sz="2800" b="1" i="0" baseline="-25000" dirty="0" err="1">
                <a:solidFill>
                  <a:srgbClr val="212529"/>
                </a:solidFill>
                <a:effectLst/>
                <a:latin typeface="system-ui"/>
              </a:rPr>
              <a:t>i</a:t>
            </a:r>
            <a:endParaRPr lang="en-US" sz="2400" b="1" baseline="-2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163E-0422-42CA-B96D-79FBDD53C297}"/>
              </a:ext>
            </a:extLst>
          </p:cNvPr>
          <p:cNvSpPr/>
          <p:nvPr/>
        </p:nvSpPr>
        <p:spPr>
          <a:xfrm>
            <a:off x="3467100" y="2600325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E18EA-8F97-4E4C-8D1B-5370667259AF}"/>
              </a:ext>
            </a:extLst>
          </p:cNvPr>
          <p:cNvSpPr/>
          <p:nvPr/>
        </p:nvSpPr>
        <p:spPr>
          <a:xfrm>
            <a:off x="895350" y="2600325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Resource request algorithm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53214"/>
              </p:ext>
            </p:extLst>
          </p:nvPr>
        </p:nvGraphicFramePr>
        <p:xfrm>
          <a:off x="295275" y="8811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323850" y="5095875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err="1">
                <a:solidFill>
                  <a:srgbClr val="212529"/>
                </a:solidFill>
                <a:effectLst/>
                <a:latin typeface="system-ui"/>
              </a:rPr>
              <a:t>Need</a:t>
            </a:r>
            <a:r>
              <a:rPr lang="en-US" sz="2800" b="1" i="0" baseline="-25000" dirty="0" err="1">
                <a:solidFill>
                  <a:srgbClr val="212529"/>
                </a:solidFill>
                <a:latin typeface="system-ui"/>
              </a:rPr>
              <a:t>i</a:t>
            </a:r>
            <a:r>
              <a:rPr lang="en-US" sz="3200" b="1" i="0" baseline="-2500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= Max</a:t>
            </a:r>
            <a:r>
              <a:rPr lang="en-US" sz="2800" b="1" baseline="-25000" dirty="0">
                <a:solidFill>
                  <a:srgbClr val="212529"/>
                </a:solidFill>
                <a:effectLst/>
                <a:latin typeface="system-ui"/>
              </a:rPr>
              <a:t>i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 –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system-ui"/>
              </a:rPr>
              <a:t>Allocation</a:t>
            </a:r>
            <a:r>
              <a:rPr lang="en-US" sz="2800" b="1" i="0" baseline="-25000" dirty="0" err="1">
                <a:solidFill>
                  <a:srgbClr val="212529"/>
                </a:solidFill>
                <a:effectLst/>
                <a:latin typeface="system-ui"/>
              </a:rPr>
              <a:t>i</a:t>
            </a:r>
            <a:endParaRPr lang="en-US" sz="2400" b="1" baseline="-2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163E-0422-42CA-B96D-79FBDD53C297}"/>
              </a:ext>
            </a:extLst>
          </p:cNvPr>
          <p:cNvSpPr/>
          <p:nvPr/>
        </p:nvSpPr>
        <p:spPr>
          <a:xfrm>
            <a:off x="3467100" y="3181350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E18EA-8F97-4E4C-8D1B-5370667259AF}"/>
              </a:ext>
            </a:extLst>
          </p:cNvPr>
          <p:cNvSpPr/>
          <p:nvPr/>
        </p:nvSpPr>
        <p:spPr>
          <a:xfrm>
            <a:off x="895350" y="3181350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D744-86DC-4E58-A8D1-DDDED1A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82"/>
            <a:ext cx="10515600" cy="740468"/>
          </a:xfrm>
        </p:spPr>
        <p:txBody>
          <a:bodyPr/>
          <a:lstStyle/>
          <a:p>
            <a:r>
              <a:rPr lang="en-US" dirty="0"/>
              <a:t>Resource request algorithm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0AC84-D8DC-4612-B0B9-5AB13CF8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78435"/>
              </p:ext>
            </p:extLst>
          </p:nvPr>
        </p:nvGraphicFramePr>
        <p:xfrm>
          <a:off x="295275" y="881150"/>
          <a:ext cx="10610856" cy="3959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68">
                  <a:extLst>
                    <a:ext uri="{9D8B030D-6E8A-4147-A177-3AD203B41FA5}">
                      <a16:colId xmlns:a16="http://schemas.microsoft.com/office/drawing/2014/main" val="166232198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199447275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5192006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79834059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2312143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70807276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16149455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6466440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23955010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419603256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33909671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1398235853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3528788306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040802352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45433785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630020898"/>
                    </a:ext>
                  </a:extLst>
                </a:gridCol>
                <a:gridCol w="624168">
                  <a:extLst>
                    <a:ext uri="{9D8B030D-6E8A-4147-A177-3AD203B41FA5}">
                      <a16:colId xmlns:a16="http://schemas.microsoft.com/office/drawing/2014/main" val="2717467631"/>
                    </a:ext>
                  </a:extLst>
                </a:gridCol>
              </a:tblGrid>
              <a:tr h="565664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7713"/>
                  </a:ext>
                </a:extLst>
              </a:tr>
              <a:tr h="5656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003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10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7967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5471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3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2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CF1EEE-9958-4CB4-B5E5-BE0FC7A92BB7}"/>
              </a:ext>
            </a:extLst>
          </p:cNvPr>
          <p:cNvSpPr txBox="1"/>
          <p:nvPr/>
        </p:nvSpPr>
        <p:spPr>
          <a:xfrm>
            <a:off x="323850" y="5095875"/>
            <a:ext cx="113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err="1">
                <a:solidFill>
                  <a:srgbClr val="212529"/>
                </a:solidFill>
                <a:effectLst/>
                <a:latin typeface="system-ui"/>
              </a:rPr>
              <a:t>Need</a:t>
            </a:r>
            <a:r>
              <a:rPr lang="en-US" sz="2800" b="1" i="0" baseline="-25000" dirty="0" err="1">
                <a:solidFill>
                  <a:srgbClr val="212529"/>
                </a:solidFill>
                <a:latin typeface="system-ui"/>
              </a:rPr>
              <a:t>i</a:t>
            </a:r>
            <a:r>
              <a:rPr lang="en-US" sz="3200" b="1" i="0" baseline="-2500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= Max</a:t>
            </a:r>
            <a:r>
              <a:rPr lang="en-US" sz="2800" b="1" baseline="-25000" dirty="0">
                <a:solidFill>
                  <a:srgbClr val="212529"/>
                </a:solidFill>
                <a:effectLst/>
                <a:latin typeface="system-ui"/>
              </a:rPr>
              <a:t>i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 –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system-ui"/>
              </a:rPr>
              <a:t>Allocation</a:t>
            </a:r>
            <a:r>
              <a:rPr lang="en-US" sz="2800" b="1" i="0" baseline="-25000" dirty="0" err="1">
                <a:solidFill>
                  <a:srgbClr val="212529"/>
                </a:solidFill>
                <a:effectLst/>
                <a:latin typeface="system-ui"/>
              </a:rPr>
              <a:t>i</a:t>
            </a:r>
            <a:endParaRPr lang="en-US" sz="2400" b="1" baseline="-2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163E-0422-42CA-B96D-79FBDD53C297}"/>
              </a:ext>
            </a:extLst>
          </p:cNvPr>
          <p:cNvSpPr/>
          <p:nvPr/>
        </p:nvSpPr>
        <p:spPr>
          <a:xfrm>
            <a:off x="3467100" y="3743325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E18EA-8F97-4E4C-8D1B-5370667259AF}"/>
              </a:ext>
            </a:extLst>
          </p:cNvPr>
          <p:cNvSpPr/>
          <p:nvPr/>
        </p:nvSpPr>
        <p:spPr>
          <a:xfrm>
            <a:off x="895350" y="3743325"/>
            <a:ext cx="2400300" cy="4953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3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3CFF646959C34E84958B874BF49D7A" ma:contentTypeVersion="31" ma:contentTypeDescription="Create a new document." ma:contentTypeScope="" ma:versionID="c7319ce5f38daaccea08c686321897ec">
  <xsd:schema xmlns:xsd="http://www.w3.org/2001/XMLSchema" xmlns:xs="http://www.w3.org/2001/XMLSchema" xmlns:p="http://schemas.microsoft.com/office/2006/metadata/properties" xmlns:ns3="48a600ef-9763-4832-8ab6-45e4a17c57f8" xmlns:ns4="ea990df5-bf94-4edd-8ac8-aab070fc28ad" targetNamespace="http://schemas.microsoft.com/office/2006/metadata/properties" ma:root="true" ma:fieldsID="6312a8d46b6cf800e6d8e4ea572b8073" ns3:_="" ns4:_="">
    <xsd:import namespace="48a600ef-9763-4832-8ab6-45e4a17c57f8"/>
    <xsd:import namespace="ea990df5-bf94-4edd-8ac8-aab070fc28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a600ef-9763-4832-8ab6-45e4a17c5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NotebookType" ma:index="14" nillable="true" ma:displayName="Notebook Type" ma:internalName="NotebookType">
      <xsd:simpleType>
        <xsd:restriction base="dms:Text"/>
      </xsd:simpleType>
    </xsd:element>
    <xsd:element name="FolderType" ma:index="15" nillable="true" ma:displayName="Folder Type" ma:internalName="FolderType">
      <xsd:simpleType>
        <xsd:restriction base="dms:Text"/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msChannelId" ma:index="18" nillable="true" ma:displayName="Teams Channel Id" ma:internalName="TeamsChannelId">
      <xsd:simpleType>
        <xsd:restriction base="dms:Text"/>
      </xsd:simpleType>
    </xsd:element>
    <xsd:element name="Owner" ma:index="19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9" nillable="true" ma:displayName="Is Collaboration Space Locked" ma:internalName="Is_Collaboration_Space_Locked">
      <xsd:simpleType>
        <xsd:restriction base="dms:Boolean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3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990df5-bf94-4edd-8ac8-aab070fc28ad" elementFormDefault="qualified">
    <xsd:import namespace="http://schemas.microsoft.com/office/2006/documentManagement/types"/>
    <xsd:import namespace="http://schemas.microsoft.com/office/infopath/2007/PartnerControls"/>
    <xsd:element name="SharedWithUsers" ma:index="3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lf_Registration_Enabled xmlns="48a600ef-9763-4832-8ab6-45e4a17c57f8" xsi:nil="true"/>
    <TeamsChannelId xmlns="48a600ef-9763-4832-8ab6-45e4a17c57f8" xsi:nil="true"/>
    <Invited_Students xmlns="48a600ef-9763-4832-8ab6-45e4a17c57f8" xsi:nil="true"/>
    <FolderType xmlns="48a600ef-9763-4832-8ab6-45e4a17c57f8" xsi:nil="true"/>
    <Owner xmlns="48a600ef-9763-4832-8ab6-45e4a17c57f8">
      <UserInfo>
        <DisplayName/>
        <AccountId xsi:nil="true"/>
        <AccountType/>
      </UserInfo>
    </Owner>
    <Teachers xmlns="48a600ef-9763-4832-8ab6-45e4a17c57f8">
      <UserInfo>
        <DisplayName/>
        <AccountId xsi:nil="true"/>
        <AccountType/>
      </UserInfo>
    </Teachers>
    <Students xmlns="48a600ef-9763-4832-8ab6-45e4a17c57f8">
      <UserInfo>
        <DisplayName/>
        <AccountId xsi:nil="true"/>
        <AccountType/>
      </UserInfo>
    </Students>
    <Student_Groups xmlns="48a600ef-9763-4832-8ab6-45e4a17c57f8">
      <UserInfo>
        <DisplayName/>
        <AccountId xsi:nil="true"/>
        <AccountType/>
      </UserInfo>
    </Student_Groups>
    <NotebookType xmlns="48a600ef-9763-4832-8ab6-45e4a17c57f8" xsi:nil="true"/>
    <CultureName xmlns="48a600ef-9763-4832-8ab6-45e4a17c57f8" xsi:nil="true"/>
    <IsNotebookLocked xmlns="48a600ef-9763-4832-8ab6-45e4a17c57f8" xsi:nil="true"/>
    <Templates xmlns="48a600ef-9763-4832-8ab6-45e4a17c57f8" xsi:nil="true"/>
    <Has_Teacher_Only_SectionGroup xmlns="48a600ef-9763-4832-8ab6-45e4a17c57f8" xsi:nil="true"/>
    <DefaultSectionNames xmlns="48a600ef-9763-4832-8ab6-45e4a17c57f8" xsi:nil="true"/>
    <Is_Collaboration_Space_Locked xmlns="48a600ef-9763-4832-8ab6-45e4a17c57f8" xsi:nil="true"/>
    <AppVersion xmlns="48a600ef-9763-4832-8ab6-45e4a17c57f8" xsi:nil="true"/>
    <Invited_Teachers xmlns="48a600ef-9763-4832-8ab6-45e4a17c57f8" xsi:nil="true"/>
  </documentManagement>
</p:properties>
</file>

<file path=customXml/itemProps1.xml><?xml version="1.0" encoding="utf-8"?>
<ds:datastoreItem xmlns:ds="http://schemas.openxmlformats.org/officeDocument/2006/customXml" ds:itemID="{AF07C7D6-A1E6-4457-9B3B-A9BFB39881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a600ef-9763-4832-8ab6-45e4a17c57f8"/>
    <ds:schemaRef ds:uri="ea990df5-bf94-4edd-8ac8-aab070fc28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2B6297-E567-4E9C-960A-BE9C37647A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1F302D-8379-4B7C-BAD4-9C14A0C00653}">
  <ds:schemaRefs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48a600ef-9763-4832-8ab6-45e4a17c57f8"/>
    <ds:schemaRef ds:uri="ea990df5-bf94-4edd-8ac8-aab070fc28ad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5799</Words>
  <Application>Microsoft Office PowerPoint</Application>
  <PresentationFormat>Widescreen</PresentationFormat>
  <Paragraphs>4216</Paragraphs>
  <Slides>58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Helvetica</vt:lpstr>
      <vt:lpstr>Monotype Sorts</vt:lpstr>
      <vt:lpstr>system-ui</vt:lpstr>
      <vt:lpstr>Times New Roman</vt:lpstr>
      <vt:lpstr>Office Theme</vt:lpstr>
      <vt:lpstr>Deadlock Avoidance</vt:lpstr>
      <vt:lpstr>PowerPoint Presentation</vt:lpstr>
      <vt:lpstr>PowerPoint Presentation</vt:lpstr>
      <vt:lpstr>Resource request algorithm</vt:lpstr>
      <vt:lpstr>Resource request algorithm</vt:lpstr>
      <vt:lpstr>Resource request algorithm</vt:lpstr>
      <vt:lpstr>Resource request algorithm</vt:lpstr>
      <vt:lpstr>Resource request algorithm</vt:lpstr>
      <vt:lpstr>Resource request algorithm</vt:lpstr>
      <vt:lpstr>Resource request algorithm</vt:lpstr>
      <vt:lpstr>Find Safe sequence and safe state</vt:lpstr>
      <vt:lpstr>Find Safe sequence and safe state</vt:lpstr>
      <vt:lpstr>Find Safe sequence and safe state</vt:lpstr>
      <vt:lpstr>Find Safe sequence and safe state</vt:lpstr>
      <vt:lpstr>Find Safe sequence and safe state</vt:lpstr>
      <vt:lpstr>Find Safe sequence and safe state</vt:lpstr>
      <vt:lpstr>Find Safe sequence and safe state</vt:lpstr>
      <vt:lpstr>Find Safe sequence and safe state</vt:lpstr>
      <vt:lpstr>Find Safe sequence and safe state</vt:lpstr>
      <vt:lpstr>Find Safe sequence and safe state</vt:lpstr>
      <vt:lpstr>Find Safe sequence and safe state</vt:lpstr>
      <vt:lpstr>Find Safe sequence and safe state</vt:lpstr>
      <vt:lpstr>If request from P1 arrives for (1,1,0,1) can request be immediately granted?</vt:lpstr>
      <vt:lpstr>Assume P1’s (1,1,0,1) request is accepted update matrix values accordingly </vt:lpstr>
      <vt:lpstr>Assume P1’s (1,1,0,1) request is accepted, find safe state and sequence using safety algo.</vt:lpstr>
      <vt:lpstr>Assume P1’s (1,1,0,1) request is accepted, fins safe state and sequence using safety algo.</vt:lpstr>
      <vt:lpstr>Assume P1’s (1,1,0,1) request is accepted, fins safe state and sequence using safety algo.</vt:lpstr>
      <vt:lpstr>Assume P1’s (1,1,0,1) request is accepted, fins safe state and sequence using safety algo.</vt:lpstr>
      <vt:lpstr>Assume P1’s (1,1,0,1) request is accepted, fins safe state and sequence using safety algo.</vt:lpstr>
      <vt:lpstr>Assume P1’s (1,1,0,1) request is accepted, fins safe state and sequence using safety algo.</vt:lpstr>
      <vt:lpstr>Assume P1’s (1,1,0,1) request is accepted, fins safe state and sequence using safety algo.</vt:lpstr>
      <vt:lpstr>Assume P1’s (1,1,0,1) request is accepted, fins safe state and sequence using safety algo.</vt:lpstr>
      <vt:lpstr>Assume P1’s (1,1,0,1) request is accepted, fins safe state and sequence using safety algo.</vt:lpstr>
      <vt:lpstr>Assume P1’s (1,1,0,1) request is accepted, fins safe state and sequence using safety algo.</vt:lpstr>
      <vt:lpstr>Assume P1’s (1,1,0,1) request is accepted, fins safe state and sequence using safety algo.</vt:lpstr>
      <vt:lpstr>Assume P1’s (1,1,0,1) request is accepted, fins safe state and sequence using safety algo.</vt:lpstr>
      <vt:lpstr>Assume P1’s (1,1,0,1) request is accepted, fins safe state and sequence using safety algo.</vt:lpstr>
      <vt:lpstr>If request from P4 arrives for (0,0,2,0) can request be immediately granted?</vt:lpstr>
      <vt:lpstr>Assume P4’s (0,0,2,0) request is accepted update matrix values accordingly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 request Algorithm</vt:lpstr>
      <vt:lpstr>Deadlock Detection and recovery</vt:lpstr>
      <vt:lpstr>Single Instance of Each Resource Type</vt:lpstr>
      <vt:lpstr>Deadlock Detection and recovery</vt:lpstr>
      <vt:lpstr>PowerPoint Presentation</vt:lpstr>
      <vt:lpstr>Resource-Allocation Graph and  Wait-for Graph</vt:lpstr>
      <vt:lpstr>Example of Detection Algorithm multiple instance</vt:lpstr>
      <vt:lpstr>Example of Detection Algorithm multiple instance</vt:lpstr>
      <vt:lpstr>PowerPoint Presentation</vt:lpstr>
      <vt:lpstr>PowerPoint Presentation</vt:lpstr>
      <vt:lpstr>Detection-Algorithm Usage</vt:lpstr>
      <vt:lpstr>Recovery from Deadlock:  Process Termination</vt:lpstr>
      <vt:lpstr>Recovery from Deadlock:  Resource Preemption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 Avoidance</dc:title>
  <dc:creator>Selvanathan N</dc:creator>
  <cp:lastModifiedBy>Selvanathan N</cp:lastModifiedBy>
  <cp:revision>15</cp:revision>
  <dcterms:created xsi:type="dcterms:W3CDTF">2021-11-02T15:09:51Z</dcterms:created>
  <dcterms:modified xsi:type="dcterms:W3CDTF">2021-11-08T14:52:33Z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0x010100EE3CFF646959C34E84958B874BF49D7A</vt:lpwstr>
  </property>
</Properties>
</file>