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59" r:id="rId3"/>
    <p:sldId id="260" r:id="rId4"/>
    <p:sldId id="284" r:id="rId5"/>
    <p:sldId id="263" r:id="rId6"/>
    <p:sldId id="264" r:id="rId7"/>
    <p:sldId id="265" r:id="rId8"/>
    <p:sldId id="285" r:id="rId9"/>
    <p:sldId id="286" r:id="rId10"/>
    <p:sldId id="297" r:id="rId11"/>
    <p:sldId id="287" r:id="rId12"/>
    <p:sldId id="288" r:id="rId13"/>
    <p:sldId id="289" r:id="rId14"/>
    <p:sldId id="291" r:id="rId15"/>
    <p:sldId id="290" r:id="rId16"/>
    <p:sldId id="298" r:id="rId17"/>
    <p:sldId id="299" r:id="rId18"/>
    <p:sldId id="300" r:id="rId19"/>
    <p:sldId id="266" r:id="rId20"/>
    <p:sldId id="293" r:id="rId21"/>
    <p:sldId id="267" r:id="rId22"/>
    <p:sldId id="269" r:id="rId23"/>
    <p:sldId id="268" r:id="rId24"/>
    <p:sldId id="273" r:id="rId25"/>
    <p:sldId id="274" r:id="rId26"/>
    <p:sldId id="275" r:id="rId27"/>
    <p:sldId id="276" r:id="rId28"/>
    <p:sldId id="278" r:id="rId29"/>
    <p:sldId id="270" r:id="rId30"/>
    <p:sldId id="272" r:id="rId31"/>
    <p:sldId id="280" r:id="rId32"/>
    <p:sldId id="281" r:id="rId33"/>
    <p:sldId id="282" r:id="rId34"/>
    <p:sldId id="283" r:id="rId35"/>
    <p:sldId id="279" r:id="rId36"/>
    <p:sldId id="295"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35320-A36A-4227-AF8B-CC8F06DE5338}" v="2" dt="2021-10-19T05:33:36.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anathan N" userId="1f7db2f1-a91b-4274-8ac3-a712f8c8dbff" providerId="ADAL" clId="{38335320-A36A-4227-AF8B-CC8F06DE5338}"/>
    <pc:docChg chg="custSel modSld">
      <pc:chgData name="Selvanathan N" userId="1f7db2f1-a91b-4274-8ac3-a712f8c8dbff" providerId="ADAL" clId="{38335320-A36A-4227-AF8B-CC8F06DE5338}" dt="2021-10-19T05:34:05.002" v="35" actId="14100"/>
      <pc:docMkLst>
        <pc:docMk/>
      </pc:docMkLst>
      <pc:sldChg chg="delSp modSp mod">
        <pc:chgData name="Selvanathan N" userId="1f7db2f1-a91b-4274-8ac3-a712f8c8dbff" providerId="ADAL" clId="{38335320-A36A-4227-AF8B-CC8F06DE5338}" dt="2021-10-19T05:30:09.660" v="11" actId="27636"/>
        <pc:sldMkLst>
          <pc:docMk/>
          <pc:sldMk cId="0" sldId="259"/>
        </pc:sldMkLst>
        <pc:spChg chg="mod">
          <ac:chgData name="Selvanathan N" userId="1f7db2f1-a91b-4274-8ac3-a712f8c8dbff" providerId="ADAL" clId="{38335320-A36A-4227-AF8B-CC8F06DE5338}" dt="2021-10-19T05:30:09.660" v="11" actId="27636"/>
          <ac:spMkLst>
            <pc:docMk/>
            <pc:sldMk cId="0" sldId="259"/>
            <ac:spMk id="5" creationId="{00000000-0000-0000-0000-000000000000}"/>
          </ac:spMkLst>
        </pc:spChg>
        <pc:spChg chg="del mod">
          <ac:chgData name="Selvanathan N" userId="1f7db2f1-a91b-4274-8ac3-a712f8c8dbff" providerId="ADAL" clId="{38335320-A36A-4227-AF8B-CC8F06DE5338}" dt="2021-10-19T03:42:59.253" v="1" actId="478"/>
          <ac:spMkLst>
            <pc:docMk/>
            <pc:sldMk cId="0" sldId="259"/>
            <ac:spMk id="6" creationId="{00000000-0000-0000-0000-000000000000}"/>
          </ac:spMkLst>
        </pc:spChg>
      </pc:sldChg>
      <pc:sldChg chg="delSp modSp mod">
        <pc:chgData name="Selvanathan N" userId="1f7db2f1-a91b-4274-8ac3-a712f8c8dbff" providerId="ADAL" clId="{38335320-A36A-4227-AF8B-CC8F06DE5338}" dt="2021-10-19T05:30:59.590" v="14" actId="14100"/>
        <pc:sldMkLst>
          <pc:docMk/>
          <pc:sldMk cId="0" sldId="260"/>
        </pc:sldMkLst>
        <pc:spChg chg="mod">
          <ac:chgData name="Selvanathan N" userId="1f7db2f1-a91b-4274-8ac3-a712f8c8dbff" providerId="ADAL" clId="{38335320-A36A-4227-AF8B-CC8F06DE5338}" dt="2021-10-19T05:30:59.590" v="14" actId="14100"/>
          <ac:spMkLst>
            <pc:docMk/>
            <pc:sldMk cId="0" sldId="260"/>
            <ac:spMk id="5" creationId="{00000000-0000-0000-0000-000000000000}"/>
          </ac:spMkLst>
        </pc:spChg>
        <pc:spChg chg="del">
          <ac:chgData name="Selvanathan N" userId="1f7db2f1-a91b-4274-8ac3-a712f8c8dbff" providerId="ADAL" clId="{38335320-A36A-4227-AF8B-CC8F06DE5338}" dt="2021-10-19T03:43:03.364" v="2" actId="478"/>
          <ac:spMkLst>
            <pc:docMk/>
            <pc:sldMk cId="0" sldId="260"/>
            <ac:spMk id="6" creationId="{00000000-0000-0000-0000-000000000000}"/>
          </ac:spMkLst>
        </pc:spChg>
      </pc:sldChg>
      <pc:sldChg chg="addSp delSp modSp mod">
        <pc:chgData name="Selvanathan N" userId="1f7db2f1-a91b-4274-8ac3-a712f8c8dbff" providerId="ADAL" clId="{38335320-A36A-4227-AF8B-CC8F06DE5338}" dt="2021-10-19T05:34:05.002" v="35" actId="14100"/>
        <pc:sldMkLst>
          <pc:docMk/>
          <pc:sldMk cId="0" sldId="263"/>
        </pc:sldMkLst>
        <pc:spChg chg="mod">
          <ac:chgData name="Selvanathan N" userId="1f7db2f1-a91b-4274-8ac3-a712f8c8dbff" providerId="ADAL" clId="{38335320-A36A-4227-AF8B-CC8F06DE5338}" dt="2021-10-19T05:33:57.214" v="33" actId="20577"/>
          <ac:spMkLst>
            <pc:docMk/>
            <pc:sldMk cId="0" sldId="263"/>
            <ac:spMk id="5" creationId="{00000000-0000-0000-0000-000000000000}"/>
          </ac:spMkLst>
        </pc:spChg>
        <pc:spChg chg="del">
          <ac:chgData name="Selvanathan N" userId="1f7db2f1-a91b-4274-8ac3-a712f8c8dbff" providerId="ADAL" clId="{38335320-A36A-4227-AF8B-CC8F06DE5338}" dt="2021-10-19T03:43:22.257" v="4" actId="478"/>
          <ac:spMkLst>
            <pc:docMk/>
            <pc:sldMk cId="0" sldId="263"/>
            <ac:spMk id="6" creationId="{00000000-0000-0000-0000-000000000000}"/>
          </ac:spMkLst>
        </pc:spChg>
        <pc:picChg chg="add mod">
          <ac:chgData name="Selvanathan N" userId="1f7db2f1-a91b-4274-8ac3-a712f8c8dbff" providerId="ADAL" clId="{38335320-A36A-4227-AF8B-CC8F06DE5338}" dt="2021-10-19T05:34:05.002" v="35" actId="14100"/>
          <ac:picMkLst>
            <pc:docMk/>
            <pc:sldMk cId="0" sldId="263"/>
            <ac:picMk id="3" creationId="{DB5F1371-ABD1-4556-A3BD-77CD244E3559}"/>
          </ac:picMkLst>
        </pc:picChg>
      </pc:sldChg>
      <pc:sldChg chg="delSp mod">
        <pc:chgData name="Selvanathan N" userId="1f7db2f1-a91b-4274-8ac3-a712f8c8dbff" providerId="ADAL" clId="{38335320-A36A-4227-AF8B-CC8F06DE5338}" dt="2021-10-19T03:43:50.136" v="5" actId="478"/>
        <pc:sldMkLst>
          <pc:docMk/>
          <pc:sldMk cId="0" sldId="264"/>
        </pc:sldMkLst>
        <pc:spChg chg="del">
          <ac:chgData name="Selvanathan N" userId="1f7db2f1-a91b-4274-8ac3-a712f8c8dbff" providerId="ADAL" clId="{38335320-A36A-4227-AF8B-CC8F06DE5338}" dt="2021-10-19T03:43:50.136" v="5" actId="478"/>
          <ac:spMkLst>
            <pc:docMk/>
            <pc:sldMk cId="0" sldId="264"/>
            <ac:spMk id="6" creationId="{00000000-0000-0000-0000-000000000000}"/>
          </ac:spMkLst>
        </pc:spChg>
      </pc:sldChg>
      <pc:sldChg chg="delSp modSp mod">
        <pc:chgData name="Selvanathan N" userId="1f7db2f1-a91b-4274-8ac3-a712f8c8dbff" providerId="ADAL" clId="{38335320-A36A-4227-AF8B-CC8F06DE5338}" dt="2021-10-19T05:31:23.530" v="20" actId="1076"/>
        <pc:sldMkLst>
          <pc:docMk/>
          <pc:sldMk cId="1769170524" sldId="284"/>
        </pc:sldMkLst>
        <pc:spChg chg="mod">
          <ac:chgData name="Selvanathan N" userId="1f7db2f1-a91b-4274-8ac3-a712f8c8dbff" providerId="ADAL" clId="{38335320-A36A-4227-AF8B-CC8F06DE5338}" dt="2021-10-19T05:31:23.530" v="20" actId="1076"/>
          <ac:spMkLst>
            <pc:docMk/>
            <pc:sldMk cId="1769170524" sldId="284"/>
            <ac:spMk id="2" creationId="{00000000-0000-0000-0000-000000000000}"/>
          </ac:spMkLst>
        </pc:spChg>
        <pc:spChg chg="mod">
          <ac:chgData name="Selvanathan N" userId="1f7db2f1-a91b-4274-8ac3-a712f8c8dbff" providerId="ADAL" clId="{38335320-A36A-4227-AF8B-CC8F06DE5338}" dt="2021-10-19T05:31:13.425" v="17" actId="14100"/>
          <ac:spMkLst>
            <pc:docMk/>
            <pc:sldMk cId="1769170524" sldId="284"/>
            <ac:spMk id="5" creationId="{00000000-0000-0000-0000-000000000000}"/>
          </ac:spMkLst>
        </pc:spChg>
        <pc:spChg chg="del">
          <ac:chgData name="Selvanathan N" userId="1f7db2f1-a91b-4274-8ac3-a712f8c8dbff" providerId="ADAL" clId="{38335320-A36A-4227-AF8B-CC8F06DE5338}" dt="2021-10-19T03:43:07.445" v="3" actId="478"/>
          <ac:spMkLst>
            <pc:docMk/>
            <pc:sldMk cId="1769170524" sldId="284"/>
            <ac:spMk id="7" creationId="{00000000-0000-0000-0000-000000000000}"/>
          </ac:spMkLst>
        </pc:spChg>
        <pc:picChg chg="mod">
          <ac:chgData name="Selvanathan N" userId="1f7db2f1-a91b-4274-8ac3-a712f8c8dbff" providerId="ADAL" clId="{38335320-A36A-4227-AF8B-CC8F06DE5338}" dt="2021-10-19T05:31:16.506" v="18" actId="1076"/>
          <ac:picMkLst>
            <pc:docMk/>
            <pc:sldMk cId="1769170524" sldId="284"/>
            <ac:picMk id="1026"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F711A-3CD4-4836-8178-13F93AA3664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8B79EBF0-D2B1-4EB8-9CC2-55832AA8867B}">
      <dgm:prSet custT="1"/>
      <dgm:spPr/>
      <dgm:t>
        <a:bodyPr/>
        <a:lstStyle/>
        <a:p>
          <a:pPr rtl="0"/>
          <a:r>
            <a:rPr lang="en-IN" sz="1400" b="1" dirty="0">
              <a:latin typeface="Times New Roman" pitchFamily="18" charset="0"/>
              <a:cs typeface="Times New Roman" pitchFamily="18" charset="0"/>
            </a:rPr>
            <a:t>UNIT – 3 </a:t>
          </a:r>
          <a:r>
            <a:rPr lang="en-US" sz="1400" b="1" dirty="0">
              <a:latin typeface="Times New Roman" panose="02020603050405020304" pitchFamily="18" charset="0"/>
              <a:cs typeface="Times New Roman" panose="02020603050405020304" pitchFamily="18" charset="0"/>
            </a:rPr>
            <a:t>PROCESS SYNCHRONIZATION AND DEADLOCKS</a:t>
          </a:r>
          <a:endParaRPr lang="en-IN" sz="1400" b="1" dirty="0">
            <a:latin typeface="Times New Roman" pitchFamily="18" charset="0"/>
            <a:cs typeface="Times New Roman" pitchFamily="18" charset="0"/>
          </a:endParaRPr>
        </a:p>
      </dgm:t>
    </dgm:pt>
    <dgm:pt modelId="{37F3C280-B782-469B-BA81-2D9B61EBBD5D}" type="parTrans" cxnId="{25EBEFBD-380E-4530-BA5A-CA2D67AD4438}">
      <dgm:prSet/>
      <dgm:spPr/>
      <dgm:t>
        <a:bodyPr/>
        <a:lstStyle/>
        <a:p>
          <a:endParaRPr lang="en-US" sz="1400">
            <a:latin typeface="Times New Roman" pitchFamily="18" charset="0"/>
            <a:cs typeface="Times New Roman" pitchFamily="18" charset="0"/>
          </a:endParaRPr>
        </a:p>
      </dgm:t>
    </dgm:pt>
    <dgm:pt modelId="{07ED6940-5708-4B3F-A0F3-CA7F06DDE5CC}" type="sibTrans" cxnId="{25EBEFBD-380E-4530-BA5A-CA2D67AD4438}">
      <dgm:prSet/>
      <dgm:spPr/>
      <dgm:t>
        <a:bodyPr/>
        <a:lstStyle/>
        <a:p>
          <a:endParaRPr lang="en-US" sz="1400">
            <a:latin typeface="Times New Roman" pitchFamily="18" charset="0"/>
            <a:cs typeface="Times New Roman" pitchFamily="18" charset="0"/>
          </a:endParaRPr>
        </a:p>
      </dgm:t>
    </dgm:pt>
    <dgm:pt modelId="{038AFE4D-CD5D-4F59-9484-74016E87A2B7}">
      <dgm:prSet custT="1"/>
      <dgm:spPr/>
      <dgm:t>
        <a:bodyPr/>
        <a:lstStyle/>
        <a:p>
          <a:pPr algn="just" rtl="0">
            <a:lnSpc>
              <a:spcPct val="150000"/>
            </a:lnSpc>
          </a:pPr>
          <a:r>
            <a:rPr lang="en-US" sz="1400" b="1" dirty="0">
              <a:latin typeface="Times New Roman" panose="02020603050405020304" pitchFamily="18" charset="0"/>
              <a:cs typeface="Times New Roman" panose="02020603050405020304" pitchFamily="18" charset="0"/>
            </a:rPr>
            <a:t>Process Synchronization:</a:t>
          </a:r>
          <a:r>
            <a:rPr lang="en-US" sz="1400" dirty="0">
              <a:latin typeface="Times New Roman" panose="02020603050405020304" pitchFamily="18" charset="0"/>
              <a:cs typeface="Times New Roman" panose="02020603050405020304" pitchFamily="18" charset="0"/>
            </a:rPr>
            <a:t> Background - The critical-section problem (Software based solution and hardware based solution) – Semaphores – Classic Problems of Synchronization – Monitors. </a:t>
          </a:r>
          <a:endParaRPr lang="en-IN" sz="1400" dirty="0">
            <a:latin typeface="Times New Roman" pitchFamily="18" charset="0"/>
            <a:cs typeface="Times New Roman" pitchFamily="18" charset="0"/>
          </a:endParaRPr>
        </a:p>
      </dgm:t>
    </dgm:pt>
    <dgm:pt modelId="{6808E519-539F-4E57-88C3-1F3E36EBAD06}" type="parTrans" cxnId="{7E6783D7-DEB4-464F-8E58-0A9F50DF45D0}">
      <dgm:prSet/>
      <dgm:spPr/>
      <dgm:t>
        <a:bodyPr/>
        <a:lstStyle/>
        <a:p>
          <a:endParaRPr lang="en-US" sz="1400">
            <a:latin typeface="Times New Roman" pitchFamily="18" charset="0"/>
            <a:cs typeface="Times New Roman" pitchFamily="18" charset="0"/>
          </a:endParaRPr>
        </a:p>
      </dgm:t>
    </dgm:pt>
    <dgm:pt modelId="{B44E3AEC-62C8-4801-9EB0-435EE3EA5A46}" type="sibTrans" cxnId="{7E6783D7-DEB4-464F-8E58-0A9F50DF45D0}">
      <dgm:prSet/>
      <dgm:spPr/>
      <dgm:t>
        <a:bodyPr/>
        <a:lstStyle/>
        <a:p>
          <a:endParaRPr lang="en-US" sz="1400">
            <a:latin typeface="Times New Roman" pitchFamily="18" charset="0"/>
            <a:cs typeface="Times New Roman" pitchFamily="18" charset="0"/>
          </a:endParaRPr>
        </a:p>
      </dgm:t>
    </dgm:pt>
    <dgm:pt modelId="{BC428C8A-4355-40BA-9584-7CA3BD3EE11B}">
      <dgm:prSet custT="1"/>
      <dgm:spPr/>
      <dgm:t>
        <a:bodyPr/>
        <a:lstStyle/>
        <a:p>
          <a:pPr algn="just" rtl="0">
            <a:lnSpc>
              <a:spcPct val="150000"/>
            </a:lnSpc>
          </a:pPr>
          <a:r>
            <a:rPr lang="en-US" sz="1400" b="1" dirty="0">
              <a:latin typeface="Times New Roman" panose="02020603050405020304" pitchFamily="18" charset="0"/>
              <a:cs typeface="Times New Roman" panose="02020603050405020304" pitchFamily="18" charset="0"/>
            </a:rPr>
            <a:t>Deadlocks: </a:t>
          </a:r>
          <a:r>
            <a:rPr lang="en-US" sz="1400" b="0" dirty="0">
              <a:latin typeface="Times New Roman" panose="02020603050405020304" pitchFamily="18" charset="0"/>
              <a:cs typeface="Times New Roman" panose="02020603050405020304" pitchFamily="18" charset="0"/>
            </a:rPr>
            <a:t>System model - Deadlock Characterization – Methods for Handling Deadlocks -Deadlock Prevention – Deadlock Avoidance – Deadlock Detection – Recovery from Deadlocks.</a:t>
          </a:r>
          <a:endParaRPr lang="en-IN" sz="1400" b="0" dirty="0">
            <a:latin typeface="Times New Roman" panose="02020603050405020304" pitchFamily="18" charset="0"/>
            <a:cs typeface="Times New Roman" panose="02020603050405020304" pitchFamily="18" charset="0"/>
          </a:endParaRPr>
        </a:p>
      </dgm:t>
    </dgm:pt>
    <dgm:pt modelId="{571B2E83-3493-4A76-866E-907C0E52AAE7}" type="parTrans" cxnId="{245F3321-026E-4423-808C-233671643577}">
      <dgm:prSet/>
      <dgm:spPr/>
      <dgm:t>
        <a:bodyPr/>
        <a:lstStyle/>
        <a:p>
          <a:endParaRPr lang="en-US" sz="1400">
            <a:latin typeface="Times New Roman" pitchFamily="18" charset="0"/>
            <a:cs typeface="Times New Roman" pitchFamily="18" charset="0"/>
          </a:endParaRPr>
        </a:p>
      </dgm:t>
    </dgm:pt>
    <dgm:pt modelId="{79AE6B9F-6CF3-484C-A9B4-64DD2C4B0AB9}" type="sibTrans" cxnId="{245F3321-026E-4423-808C-233671643577}">
      <dgm:prSet/>
      <dgm:spPr/>
      <dgm:t>
        <a:bodyPr/>
        <a:lstStyle/>
        <a:p>
          <a:endParaRPr lang="en-US" sz="1400">
            <a:latin typeface="Times New Roman" pitchFamily="18" charset="0"/>
            <a:cs typeface="Times New Roman" pitchFamily="18" charset="0"/>
          </a:endParaRPr>
        </a:p>
      </dgm:t>
    </dgm:pt>
    <dgm:pt modelId="{49BDA31F-2026-4592-8F72-E79D2CEA211C}" type="pres">
      <dgm:prSet presAssocID="{C0DF711A-3CD4-4836-8178-13F93AA36649}" presName="compositeShape" presStyleCnt="0">
        <dgm:presLayoutVars>
          <dgm:dir/>
          <dgm:resizeHandles/>
        </dgm:presLayoutVars>
      </dgm:prSet>
      <dgm:spPr/>
    </dgm:pt>
    <dgm:pt modelId="{CEE7860C-84D8-436E-9E43-5785174CC876}" type="pres">
      <dgm:prSet presAssocID="{C0DF711A-3CD4-4836-8178-13F93AA36649}" presName="pyramid" presStyleLbl="node1" presStyleIdx="0" presStyleCnt="1"/>
      <dgm:spPr/>
    </dgm:pt>
    <dgm:pt modelId="{FCBDDB59-EBA2-414C-A882-B72D2A801515}" type="pres">
      <dgm:prSet presAssocID="{C0DF711A-3CD4-4836-8178-13F93AA36649}" presName="theList" presStyleCnt="0"/>
      <dgm:spPr/>
    </dgm:pt>
    <dgm:pt modelId="{7B776D14-143D-4D9B-BE05-D2169B804548}" type="pres">
      <dgm:prSet presAssocID="{8B79EBF0-D2B1-4EB8-9CC2-55832AA8867B}" presName="aNode" presStyleLbl="fgAcc1" presStyleIdx="0" presStyleCnt="3" custScaleY="122892">
        <dgm:presLayoutVars>
          <dgm:bulletEnabled val="1"/>
        </dgm:presLayoutVars>
      </dgm:prSet>
      <dgm:spPr/>
    </dgm:pt>
    <dgm:pt modelId="{5E486AA9-5BB8-43AE-BBCB-501E8E6BFED9}" type="pres">
      <dgm:prSet presAssocID="{8B79EBF0-D2B1-4EB8-9CC2-55832AA8867B}" presName="aSpace" presStyleCnt="0"/>
      <dgm:spPr/>
    </dgm:pt>
    <dgm:pt modelId="{C9279BF1-9831-444B-81D4-B8F68C5F9EF5}" type="pres">
      <dgm:prSet presAssocID="{038AFE4D-CD5D-4F59-9484-74016E87A2B7}" presName="aNode" presStyleLbl="fgAcc1" presStyleIdx="1" presStyleCnt="3" custScaleY="131242">
        <dgm:presLayoutVars>
          <dgm:bulletEnabled val="1"/>
        </dgm:presLayoutVars>
      </dgm:prSet>
      <dgm:spPr/>
    </dgm:pt>
    <dgm:pt modelId="{3A1A3E71-EDDC-4B75-B99D-EFE79DB2A08F}" type="pres">
      <dgm:prSet presAssocID="{038AFE4D-CD5D-4F59-9484-74016E87A2B7}" presName="aSpace" presStyleCnt="0"/>
      <dgm:spPr/>
    </dgm:pt>
    <dgm:pt modelId="{4ED6727A-2741-4F4C-9019-8123BA0B6678}" type="pres">
      <dgm:prSet presAssocID="{BC428C8A-4355-40BA-9584-7CA3BD3EE11B}" presName="aNode" presStyleLbl="fgAcc1" presStyleIdx="2" presStyleCnt="3" custScaleY="135079">
        <dgm:presLayoutVars>
          <dgm:bulletEnabled val="1"/>
        </dgm:presLayoutVars>
      </dgm:prSet>
      <dgm:spPr/>
    </dgm:pt>
    <dgm:pt modelId="{439E3697-899F-48D0-8EA9-33C7CE65DA8B}" type="pres">
      <dgm:prSet presAssocID="{BC428C8A-4355-40BA-9584-7CA3BD3EE11B}" presName="aSpace" presStyleCnt="0"/>
      <dgm:spPr/>
    </dgm:pt>
  </dgm:ptLst>
  <dgm:cxnLst>
    <dgm:cxn modelId="{245F3321-026E-4423-808C-233671643577}" srcId="{C0DF711A-3CD4-4836-8178-13F93AA36649}" destId="{BC428C8A-4355-40BA-9584-7CA3BD3EE11B}" srcOrd="2" destOrd="0" parTransId="{571B2E83-3493-4A76-866E-907C0E52AAE7}" sibTransId="{79AE6B9F-6CF3-484C-A9B4-64DD2C4B0AB9}"/>
    <dgm:cxn modelId="{03A9F361-48FF-410C-960E-719CD3382187}" type="presOf" srcId="{8B79EBF0-D2B1-4EB8-9CC2-55832AA8867B}" destId="{7B776D14-143D-4D9B-BE05-D2169B804548}" srcOrd="0" destOrd="0" presId="urn:microsoft.com/office/officeart/2005/8/layout/pyramid2"/>
    <dgm:cxn modelId="{98D4A0AE-B28C-44A1-80E6-759E9C1BA9B3}" type="presOf" srcId="{BC428C8A-4355-40BA-9584-7CA3BD3EE11B}" destId="{4ED6727A-2741-4F4C-9019-8123BA0B6678}" srcOrd="0" destOrd="0" presId="urn:microsoft.com/office/officeart/2005/8/layout/pyramid2"/>
    <dgm:cxn modelId="{31BC4FB0-F36C-4926-987E-1D6D3883139F}" type="presOf" srcId="{038AFE4D-CD5D-4F59-9484-74016E87A2B7}" destId="{C9279BF1-9831-444B-81D4-B8F68C5F9EF5}" srcOrd="0" destOrd="0" presId="urn:microsoft.com/office/officeart/2005/8/layout/pyramid2"/>
    <dgm:cxn modelId="{6EF2F4BB-5C26-4D8F-9ED6-9B35F1AEAFC5}" type="presOf" srcId="{C0DF711A-3CD4-4836-8178-13F93AA36649}" destId="{49BDA31F-2026-4592-8F72-E79D2CEA211C}" srcOrd="0" destOrd="0" presId="urn:microsoft.com/office/officeart/2005/8/layout/pyramid2"/>
    <dgm:cxn modelId="{25EBEFBD-380E-4530-BA5A-CA2D67AD4438}" srcId="{C0DF711A-3CD4-4836-8178-13F93AA36649}" destId="{8B79EBF0-D2B1-4EB8-9CC2-55832AA8867B}" srcOrd="0" destOrd="0" parTransId="{37F3C280-B782-469B-BA81-2D9B61EBBD5D}" sibTransId="{07ED6940-5708-4B3F-A0F3-CA7F06DDE5CC}"/>
    <dgm:cxn modelId="{7E6783D7-DEB4-464F-8E58-0A9F50DF45D0}" srcId="{C0DF711A-3CD4-4836-8178-13F93AA36649}" destId="{038AFE4D-CD5D-4F59-9484-74016E87A2B7}" srcOrd="1" destOrd="0" parTransId="{6808E519-539F-4E57-88C3-1F3E36EBAD06}" sibTransId="{B44E3AEC-62C8-4801-9EB0-435EE3EA5A46}"/>
    <dgm:cxn modelId="{950CE30A-DAC1-4563-8946-7F9B3E5E14EF}" type="presParOf" srcId="{49BDA31F-2026-4592-8F72-E79D2CEA211C}" destId="{CEE7860C-84D8-436E-9E43-5785174CC876}" srcOrd="0" destOrd="0" presId="urn:microsoft.com/office/officeart/2005/8/layout/pyramid2"/>
    <dgm:cxn modelId="{BECF5501-010F-4147-B78E-A865731E7A7F}" type="presParOf" srcId="{49BDA31F-2026-4592-8F72-E79D2CEA211C}" destId="{FCBDDB59-EBA2-414C-A882-B72D2A801515}" srcOrd="1" destOrd="0" presId="urn:microsoft.com/office/officeart/2005/8/layout/pyramid2"/>
    <dgm:cxn modelId="{541F0FA9-9047-4F44-86C1-2418EA306C4F}" type="presParOf" srcId="{FCBDDB59-EBA2-414C-A882-B72D2A801515}" destId="{7B776D14-143D-4D9B-BE05-D2169B804548}" srcOrd="0" destOrd="0" presId="urn:microsoft.com/office/officeart/2005/8/layout/pyramid2"/>
    <dgm:cxn modelId="{6F3E2A07-AA04-4CBF-8A0F-693F8331AD70}" type="presParOf" srcId="{FCBDDB59-EBA2-414C-A882-B72D2A801515}" destId="{5E486AA9-5BB8-43AE-BBCB-501E8E6BFED9}" srcOrd="1" destOrd="0" presId="urn:microsoft.com/office/officeart/2005/8/layout/pyramid2"/>
    <dgm:cxn modelId="{8FFAA692-4F53-420A-AC1D-18D1F175762B}" type="presParOf" srcId="{FCBDDB59-EBA2-414C-A882-B72D2A801515}" destId="{C9279BF1-9831-444B-81D4-B8F68C5F9EF5}" srcOrd="2" destOrd="0" presId="urn:microsoft.com/office/officeart/2005/8/layout/pyramid2"/>
    <dgm:cxn modelId="{3BEDB1E1-B434-40FD-9E29-4D88C9C44FE4}" type="presParOf" srcId="{FCBDDB59-EBA2-414C-A882-B72D2A801515}" destId="{3A1A3E71-EDDC-4B75-B99D-EFE79DB2A08F}" srcOrd="3" destOrd="0" presId="urn:microsoft.com/office/officeart/2005/8/layout/pyramid2"/>
    <dgm:cxn modelId="{1F0FA700-8F39-4936-A9D9-61588E0DD537}" type="presParOf" srcId="{FCBDDB59-EBA2-414C-A882-B72D2A801515}" destId="{4ED6727A-2741-4F4C-9019-8123BA0B6678}" srcOrd="4" destOrd="0" presId="urn:microsoft.com/office/officeart/2005/8/layout/pyramid2"/>
    <dgm:cxn modelId="{E3BE33B9-4CB8-4432-8E29-271014F67212}" type="presParOf" srcId="{FCBDDB59-EBA2-414C-A882-B72D2A801515}" destId="{439E3697-899F-48D0-8EA9-33C7CE65DA8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7860C-84D8-436E-9E43-5785174CC876}">
      <dsp:nvSpPr>
        <dsp:cNvPr id="0" name=""/>
        <dsp:cNvSpPr/>
      </dsp:nvSpPr>
      <dsp:spPr>
        <a:xfrm>
          <a:off x="843914" y="0"/>
          <a:ext cx="6019800" cy="60198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776D14-143D-4D9B-BE05-D2169B804548}">
      <dsp:nvSpPr>
        <dsp:cNvPr id="0" name=""/>
        <dsp:cNvSpPr/>
      </dsp:nvSpPr>
      <dsp:spPr>
        <a:xfrm>
          <a:off x="3853815" y="604227"/>
          <a:ext cx="3912870" cy="138565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IN" sz="1400" b="1" kern="1200" dirty="0">
              <a:latin typeface="Times New Roman" pitchFamily="18" charset="0"/>
              <a:cs typeface="Times New Roman" pitchFamily="18" charset="0"/>
            </a:rPr>
            <a:t>UNIT – 3 </a:t>
          </a:r>
          <a:r>
            <a:rPr lang="en-US" sz="1400" b="1" kern="1200" dirty="0">
              <a:latin typeface="Times New Roman" panose="02020603050405020304" pitchFamily="18" charset="0"/>
              <a:cs typeface="Times New Roman" panose="02020603050405020304" pitchFamily="18" charset="0"/>
            </a:rPr>
            <a:t>PROCESS SYNCHRONIZATION AND DEADLOCKS</a:t>
          </a:r>
          <a:endParaRPr lang="en-IN" sz="1400" b="1" kern="1200" dirty="0">
            <a:latin typeface="Times New Roman" pitchFamily="18" charset="0"/>
            <a:cs typeface="Times New Roman" pitchFamily="18" charset="0"/>
          </a:endParaRPr>
        </a:p>
      </dsp:txBody>
      <dsp:txXfrm>
        <a:off x="3921457" y="671869"/>
        <a:ext cx="3777586" cy="1250368"/>
      </dsp:txXfrm>
    </dsp:sp>
    <dsp:sp modelId="{C9279BF1-9831-444B-81D4-B8F68C5F9EF5}">
      <dsp:nvSpPr>
        <dsp:cNvPr id="0" name=""/>
        <dsp:cNvSpPr/>
      </dsp:nvSpPr>
      <dsp:spPr>
        <a:xfrm>
          <a:off x="3853815" y="2130821"/>
          <a:ext cx="3912870" cy="147980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just" defTabSz="622300" rtl="0">
            <a:lnSpc>
              <a:spcPct val="15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Process Synchronization:</a:t>
          </a:r>
          <a:r>
            <a:rPr lang="en-US" sz="1400" kern="1200" dirty="0">
              <a:latin typeface="Times New Roman" panose="02020603050405020304" pitchFamily="18" charset="0"/>
              <a:cs typeface="Times New Roman" panose="02020603050405020304" pitchFamily="18" charset="0"/>
            </a:rPr>
            <a:t> Background - The critical-section problem (Software based solution and hardware based solution) – Semaphores – Classic Problems of Synchronization – Monitors. </a:t>
          </a:r>
          <a:endParaRPr lang="en-IN" sz="1400" kern="1200" dirty="0">
            <a:latin typeface="Times New Roman" pitchFamily="18" charset="0"/>
            <a:cs typeface="Times New Roman" pitchFamily="18" charset="0"/>
          </a:endParaRPr>
        </a:p>
      </dsp:txBody>
      <dsp:txXfrm>
        <a:off x="3926053" y="2203059"/>
        <a:ext cx="3768394" cy="1335325"/>
      </dsp:txXfrm>
    </dsp:sp>
    <dsp:sp modelId="{4ED6727A-2741-4F4C-9019-8123BA0B6678}">
      <dsp:nvSpPr>
        <dsp:cNvPr id="0" name=""/>
        <dsp:cNvSpPr/>
      </dsp:nvSpPr>
      <dsp:spPr>
        <a:xfrm>
          <a:off x="3853815" y="3751565"/>
          <a:ext cx="3912870" cy="152306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just" defTabSz="622300" rtl="0">
            <a:lnSpc>
              <a:spcPct val="15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Deadlocks: </a:t>
          </a:r>
          <a:r>
            <a:rPr lang="en-US" sz="1400" b="0" kern="1200" dirty="0">
              <a:latin typeface="Times New Roman" panose="02020603050405020304" pitchFamily="18" charset="0"/>
              <a:cs typeface="Times New Roman" panose="02020603050405020304" pitchFamily="18" charset="0"/>
            </a:rPr>
            <a:t>System model - Deadlock Characterization – Methods for Handling Deadlocks -Deadlock Prevention – Deadlock Avoidance – Deadlock Detection – Recovery from Deadlocks.</a:t>
          </a:r>
          <a:endParaRPr lang="en-IN" sz="1400" b="0" kern="1200" dirty="0">
            <a:latin typeface="Times New Roman" panose="02020603050405020304" pitchFamily="18" charset="0"/>
            <a:cs typeface="Times New Roman" panose="02020603050405020304" pitchFamily="18" charset="0"/>
          </a:endParaRPr>
        </a:p>
      </dsp:txBody>
      <dsp:txXfrm>
        <a:off x="3928165" y="3825915"/>
        <a:ext cx="3764170" cy="13743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10/19/2021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10/19/2021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10/19/2021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10/19/2021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10/19/2021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10/19/2021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38100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1600" b="1" dirty="0">
                <a:latin typeface="Times New Roman" pitchFamily="18" charset="0"/>
                <a:cs typeface="Times New Roman" pitchFamily="18" charset="0"/>
              </a:rPr>
              <a:t>Operating Systems </a:t>
            </a:r>
            <a:r>
              <a:rPr lang="en-IN" sz="1600" b="1" dirty="0">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82628029"/>
              </p:ext>
            </p:extLst>
          </p:nvPr>
        </p:nvGraphicFramePr>
        <p:xfrm>
          <a:off x="152400" y="685800"/>
          <a:ext cx="8610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5"/>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49628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200" dirty="0">
                <a:latin typeface="Times New Roman" panose="02020603050405020304" pitchFamily="18" charset="0"/>
                <a:cs typeface="Times New Roman" panose="02020603050405020304" pitchFamily="18" charset="0"/>
              </a:rPr>
              <a:t>This synchronization mechanism works as explained in the following scenes:</a:t>
            </a:r>
          </a:p>
          <a:p>
            <a:pPr marL="0" indent="0">
              <a:buNone/>
            </a:pPr>
            <a:r>
              <a:rPr lang="en-US" sz="1200" b="1" u="sng" dirty="0">
                <a:latin typeface="Times New Roman" panose="02020603050405020304" pitchFamily="18" charset="0"/>
                <a:cs typeface="Times New Roman" panose="02020603050405020304" pitchFamily="18" charset="0"/>
              </a:rPr>
              <a:t>Process P0:</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Process P</a:t>
            </a:r>
            <a:r>
              <a:rPr lang="en-US" sz="1200" baseline="-25000"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arrives.</a:t>
            </a:r>
          </a:p>
          <a:p>
            <a:r>
              <a:rPr lang="en-US" sz="1200" dirty="0">
                <a:latin typeface="Times New Roman" panose="02020603050405020304" pitchFamily="18" charset="0"/>
                <a:cs typeface="Times New Roman" panose="02020603050405020304" pitchFamily="18" charset="0"/>
              </a:rPr>
              <a:t>It executes the test-and-set(Lock) instruction.</a:t>
            </a:r>
          </a:p>
          <a:p>
            <a:r>
              <a:rPr lang="en-US" sz="1200" dirty="0">
                <a:latin typeface="Times New Roman" panose="02020603050405020304" pitchFamily="18" charset="0"/>
                <a:cs typeface="Times New Roman" panose="02020603050405020304" pitchFamily="18" charset="0"/>
              </a:rPr>
              <a:t>Since lock value is set to 0, so it returns value 0 to the while loop and sets the lock value to 1.</a:t>
            </a:r>
          </a:p>
          <a:p>
            <a:r>
              <a:rPr lang="en-US" sz="1200" dirty="0">
                <a:latin typeface="Times New Roman" panose="02020603050405020304" pitchFamily="18" charset="0"/>
                <a:cs typeface="Times New Roman" panose="02020603050405020304" pitchFamily="18" charset="0"/>
              </a:rPr>
              <a:t>The returned value 0 breaks the while loop condition.</a:t>
            </a:r>
          </a:p>
          <a:p>
            <a:r>
              <a:rPr lang="en-US" sz="1200" dirty="0">
                <a:latin typeface="Times New Roman" panose="02020603050405020304" pitchFamily="18" charset="0"/>
                <a:cs typeface="Times New Roman" panose="02020603050405020304" pitchFamily="18" charset="0"/>
              </a:rPr>
              <a:t>Process P</a:t>
            </a:r>
            <a:r>
              <a:rPr lang="en-US" sz="1200" baseline="-25000"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enters the critical section and executes.</a:t>
            </a:r>
          </a:p>
          <a:p>
            <a:r>
              <a:rPr lang="en-US" sz="1200" dirty="0">
                <a:latin typeface="Times New Roman" panose="02020603050405020304" pitchFamily="18" charset="0"/>
                <a:cs typeface="Times New Roman" panose="02020603050405020304" pitchFamily="18" charset="0"/>
              </a:rPr>
              <a:t>Now, even if process P</a:t>
            </a:r>
            <a:r>
              <a:rPr lang="en-US" sz="1200" baseline="-25000"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gets preempted in the middle, no other process can enter the critical section.</a:t>
            </a:r>
          </a:p>
          <a:p>
            <a:r>
              <a:rPr lang="en-US" sz="1200" dirty="0">
                <a:latin typeface="Times New Roman" panose="02020603050405020304" pitchFamily="18" charset="0"/>
                <a:cs typeface="Times New Roman" panose="02020603050405020304" pitchFamily="18" charset="0"/>
              </a:rPr>
              <a:t>Any other process can enter only after process P</a:t>
            </a:r>
            <a:r>
              <a:rPr lang="en-US" sz="1200" baseline="-25000"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completes and sets the lock value to 0.</a:t>
            </a:r>
          </a:p>
          <a:p>
            <a:pPr marL="0" indent="0">
              <a:buNone/>
            </a:pPr>
            <a:r>
              <a:rPr lang="en-US" sz="1200" b="1" u="sng" dirty="0">
                <a:latin typeface="Times New Roman" panose="02020603050405020304" pitchFamily="18" charset="0"/>
                <a:cs typeface="Times New Roman" panose="02020603050405020304" pitchFamily="18" charset="0"/>
              </a:rPr>
              <a:t>Process P1:</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Another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arrives.</a:t>
            </a:r>
          </a:p>
          <a:p>
            <a:r>
              <a:rPr lang="en-US" sz="1200" dirty="0">
                <a:latin typeface="Times New Roman" panose="02020603050405020304" pitchFamily="18" charset="0"/>
                <a:cs typeface="Times New Roman" panose="02020603050405020304" pitchFamily="18" charset="0"/>
              </a:rPr>
              <a:t>It executes the test-and-set(Lock) instruction.</a:t>
            </a:r>
          </a:p>
          <a:p>
            <a:r>
              <a:rPr lang="en-US" sz="1200" dirty="0">
                <a:latin typeface="Times New Roman" panose="02020603050405020304" pitchFamily="18" charset="0"/>
                <a:cs typeface="Times New Roman" panose="02020603050405020304" pitchFamily="18" charset="0"/>
              </a:rPr>
              <a:t>Since lock value is now 1, so it returns value 1 to the while loop and sets the lock value to 1.</a:t>
            </a:r>
          </a:p>
          <a:p>
            <a:r>
              <a:rPr lang="en-US" sz="1200" dirty="0">
                <a:latin typeface="Times New Roman" panose="02020603050405020304" pitchFamily="18" charset="0"/>
                <a:cs typeface="Times New Roman" panose="02020603050405020304" pitchFamily="18" charset="0"/>
              </a:rPr>
              <a:t>The returned value 1 does not break the while loop condition.</a:t>
            </a:r>
          </a:p>
          <a:p>
            <a:r>
              <a:rPr lang="en-US" sz="1200" dirty="0">
                <a:latin typeface="Times New Roman" panose="02020603050405020304" pitchFamily="18" charset="0"/>
                <a:cs typeface="Times New Roman" panose="02020603050405020304" pitchFamily="18" charset="0"/>
              </a:rPr>
              <a:t>The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is trapped inside an infinite while loop.</a:t>
            </a:r>
          </a:p>
          <a:p>
            <a:r>
              <a:rPr lang="en-US" sz="1200" dirty="0">
                <a:latin typeface="Times New Roman" panose="02020603050405020304" pitchFamily="18" charset="0"/>
                <a:cs typeface="Times New Roman" panose="02020603050405020304" pitchFamily="18" charset="0"/>
              </a:rPr>
              <a:t>The while loop keeps the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busy until the lock value becomes 0 and its condition breaks.</a:t>
            </a:r>
          </a:p>
          <a:p>
            <a:pPr marL="0" indent="0">
              <a:buNone/>
            </a:pPr>
            <a:r>
              <a:rPr lang="en-US" sz="1200" b="1" u="sng" dirty="0">
                <a:latin typeface="Times New Roman" panose="02020603050405020304" pitchFamily="18" charset="0"/>
                <a:cs typeface="Times New Roman" panose="02020603050405020304" pitchFamily="18" charset="0"/>
              </a:rPr>
              <a:t>Finally</a:t>
            </a:r>
          </a:p>
          <a:p>
            <a:r>
              <a:rPr lang="en-US" sz="1200" dirty="0">
                <a:latin typeface="Times New Roman" panose="02020603050405020304" pitchFamily="18" charset="0"/>
                <a:cs typeface="Times New Roman" panose="02020603050405020304" pitchFamily="18" charset="0"/>
              </a:rPr>
              <a:t>Process P0 comes out of the critical section and sets the lock value to 0.</a:t>
            </a:r>
          </a:p>
          <a:p>
            <a:r>
              <a:rPr lang="en-US" sz="1200" dirty="0">
                <a:latin typeface="Times New Roman" panose="02020603050405020304" pitchFamily="18" charset="0"/>
                <a:cs typeface="Times New Roman" panose="02020603050405020304" pitchFamily="18" charset="0"/>
              </a:rPr>
              <a:t>The while loop condition breaks.</a:t>
            </a:r>
          </a:p>
          <a:p>
            <a:r>
              <a:rPr lang="en-US" sz="1200" dirty="0">
                <a:latin typeface="Times New Roman" panose="02020603050405020304" pitchFamily="18" charset="0"/>
                <a:cs typeface="Times New Roman" panose="02020603050405020304" pitchFamily="18" charset="0"/>
              </a:rPr>
              <a:t>Now,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waiting for the critical section enters the critical section.</a:t>
            </a:r>
          </a:p>
          <a:p>
            <a:r>
              <a:rPr lang="en-US" sz="1200" dirty="0">
                <a:latin typeface="Times New Roman" panose="02020603050405020304" pitchFamily="18" charset="0"/>
                <a:cs typeface="Times New Roman" panose="02020603050405020304" pitchFamily="18" charset="0"/>
              </a:rPr>
              <a:t>Now, even if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gets preempted in the middle, no other process can enter the critical section.</a:t>
            </a:r>
          </a:p>
          <a:p>
            <a:r>
              <a:rPr lang="en-US" sz="1200" dirty="0">
                <a:latin typeface="Times New Roman" panose="02020603050405020304" pitchFamily="18" charset="0"/>
                <a:cs typeface="Times New Roman" panose="02020603050405020304" pitchFamily="18" charset="0"/>
              </a:rPr>
              <a:t>Any other process can enter only after process P</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completes and sets the lock value to 0.</a:t>
            </a:r>
          </a:p>
          <a:p>
            <a:pPr>
              <a:buNone/>
            </a:pPr>
            <a:endParaRPr lang="en-US" sz="13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1956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marL="517525" indent="-517525">
              <a:buNone/>
            </a:pPr>
            <a:r>
              <a:rPr lang="en-US" sz="1400" dirty="0">
                <a:latin typeface="Times New Roman" panose="02020603050405020304" pitchFamily="18" charset="0"/>
                <a:cs typeface="Times New Roman" panose="02020603050405020304" pitchFamily="18" charset="0"/>
              </a:rPr>
              <a:t> Machine provide special atomic (non interruptible) hardware instruction:</a:t>
            </a:r>
          </a:p>
          <a:p>
            <a:pPr marL="517525" indent="-517525">
              <a:buNone/>
            </a:pPr>
            <a:r>
              <a:rPr lang="en-US" sz="1400" dirty="0">
                <a:latin typeface="Times New Roman" panose="02020603050405020304" pitchFamily="18" charset="0"/>
                <a:cs typeface="Times New Roman" panose="02020603050405020304" pitchFamily="18" charset="0"/>
              </a:rPr>
              <a:t>	1. Swap or Exchange Instruction </a:t>
            </a:r>
          </a:p>
        </p:txBody>
      </p:sp>
      <p:graphicFrame>
        <p:nvGraphicFramePr>
          <p:cNvPr id="2" name="Table 1"/>
          <p:cNvGraphicFramePr>
            <a:graphicFrameLocks noGrp="1"/>
          </p:cNvGraphicFramePr>
          <p:nvPr>
            <p:extLst>
              <p:ext uri="{D42A27DB-BD31-4B8C-83A1-F6EECF244321}">
                <p14:modId xmlns:p14="http://schemas.microsoft.com/office/powerpoint/2010/main" val="2085041062"/>
              </p:ext>
            </p:extLst>
          </p:nvPr>
        </p:nvGraphicFramePr>
        <p:xfrm>
          <a:off x="228600" y="1524000"/>
          <a:ext cx="8382000" cy="347472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a:solidFill>
                            <a:schemeClr val="lt1"/>
                          </a:solidFill>
                          <a:latin typeface="+mn-lt"/>
                          <a:ea typeface="+mn-ea"/>
                          <a:cs typeface="+mn-cs"/>
                        </a:rPr>
                        <a:t>The definition of the compare and swap() instruction.</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800" b="0" i="0" u="none" strike="noStrike" kern="1200" baseline="0" dirty="0">
                          <a:solidFill>
                            <a:schemeClr val="lt1"/>
                          </a:solidFill>
                          <a:latin typeface="+mn-lt"/>
                          <a:ea typeface="+mn-ea"/>
                          <a:cs typeface="+mn-cs"/>
                        </a:rPr>
                        <a:t>Mutual-exclusion implementation with the compare and swap()</a:t>
                      </a:r>
                    </a:p>
                    <a:p>
                      <a:r>
                        <a:rPr kumimoji="0" lang="en-US" sz="1800" b="0" i="0" u="none" strike="noStrike" kern="1200" baseline="0" dirty="0">
                          <a:solidFill>
                            <a:schemeClr val="lt1"/>
                          </a:solidFill>
                          <a:latin typeface="+mn-lt"/>
                          <a:ea typeface="+mn-ea"/>
                          <a:cs typeface="+mn-cs"/>
                        </a:rPr>
                        <a:t>instruction.</a:t>
                      </a:r>
                      <a:endParaRPr kumimoji="0" lang="en-US" sz="14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r h="2556711">
                <a:tc>
                  <a:txBody>
                    <a:bodyPr/>
                    <a:lstStyle/>
                    <a:p>
                      <a:r>
                        <a:rPr kumimoji="0" lang="en-US" sz="1800" b="0" i="0" u="none" strike="noStrike" kern="1200" baseline="0" dirty="0" err="1">
                          <a:solidFill>
                            <a:schemeClr val="dk1"/>
                          </a:solidFill>
                          <a:latin typeface="+mn-lt"/>
                          <a:ea typeface="+mn-ea"/>
                          <a:cs typeface="+mn-cs"/>
                        </a:rPr>
                        <a:t>int</a:t>
                      </a:r>
                      <a:r>
                        <a:rPr kumimoji="0" lang="en-US" sz="1800" b="0" i="0" u="none" strike="noStrike" kern="1200" baseline="0" dirty="0">
                          <a:solidFill>
                            <a:schemeClr val="dk1"/>
                          </a:solidFill>
                          <a:latin typeface="+mn-lt"/>
                          <a:ea typeface="+mn-ea"/>
                          <a:cs typeface="+mn-cs"/>
                        </a:rPr>
                        <a:t> compare and swap(</a:t>
                      </a:r>
                      <a:r>
                        <a:rPr kumimoji="0" lang="en-US" sz="1800" b="0" i="0" u="none" strike="noStrike" kern="1200" baseline="0" dirty="0" err="1">
                          <a:solidFill>
                            <a:schemeClr val="dk1"/>
                          </a:solidFill>
                          <a:latin typeface="+mn-lt"/>
                          <a:ea typeface="+mn-ea"/>
                          <a:cs typeface="+mn-cs"/>
                        </a:rPr>
                        <a:t>int</a:t>
                      </a:r>
                      <a:r>
                        <a:rPr kumimoji="0" lang="en-US" sz="1800" b="0" i="0" u="none" strike="noStrike" kern="1200" baseline="0" dirty="0">
                          <a:solidFill>
                            <a:schemeClr val="dk1"/>
                          </a:solidFill>
                          <a:latin typeface="+mn-lt"/>
                          <a:ea typeface="+mn-ea"/>
                          <a:cs typeface="+mn-cs"/>
                        </a:rPr>
                        <a:t> *value, </a:t>
                      </a:r>
                      <a:r>
                        <a:rPr kumimoji="0" lang="en-US" sz="1800" b="0" i="0" u="none" strike="noStrike" kern="1200" baseline="0" dirty="0" err="1">
                          <a:solidFill>
                            <a:schemeClr val="dk1"/>
                          </a:solidFill>
                          <a:latin typeface="+mn-lt"/>
                          <a:ea typeface="+mn-ea"/>
                          <a:cs typeface="+mn-cs"/>
                        </a:rPr>
                        <a:t>int</a:t>
                      </a:r>
                      <a:r>
                        <a:rPr kumimoji="0" lang="en-US" sz="1800" b="0" i="0" u="none" strike="noStrike" kern="1200" baseline="0" dirty="0">
                          <a:solidFill>
                            <a:schemeClr val="dk1"/>
                          </a:solidFill>
                          <a:latin typeface="+mn-lt"/>
                          <a:ea typeface="+mn-ea"/>
                          <a:cs typeface="+mn-cs"/>
                        </a:rPr>
                        <a:t> expected, </a:t>
                      </a:r>
                      <a:r>
                        <a:rPr kumimoji="0" lang="en-US" sz="1800" b="0" i="0" u="none" strike="noStrike" kern="1200" baseline="0" dirty="0" err="1">
                          <a:solidFill>
                            <a:schemeClr val="dk1"/>
                          </a:solidFill>
                          <a:latin typeface="+mn-lt"/>
                          <a:ea typeface="+mn-ea"/>
                          <a:cs typeface="+mn-cs"/>
                        </a:rPr>
                        <a:t>int</a:t>
                      </a:r>
                      <a:r>
                        <a:rPr kumimoji="0" lang="en-US" sz="1800" b="0" i="0" u="none" strike="noStrike" kern="1200" baseline="0" dirty="0">
                          <a:solidFill>
                            <a:schemeClr val="dk1"/>
                          </a:solidFill>
                          <a:latin typeface="+mn-lt"/>
                          <a:ea typeface="+mn-ea"/>
                          <a:cs typeface="+mn-cs"/>
                        </a:rPr>
                        <a:t> new value) </a:t>
                      </a:r>
                      <a:r>
                        <a:rPr kumimoji="0" lang="en-US" sz="1800" b="0" i="1" u="none" strike="noStrike" kern="1200" baseline="0" dirty="0">
                          <a:solidFill>
                            <a:schemeClr val="dk1"/>
                          </a:solidFill>
                          <a:latin typeface="+mn-lt"/>
                          <a:ea typeface="+mn-ea"/>
                          <a:cs typeface="+mn-cs"/>
                        </a:rPr>
                        <a:t>{</a:t>
                      </a:r>
                    </a:p>
                    <a:p>
                      <a:r>
                        <a:rPr kumimoji="0" lang="en-US" sz="1800" b="0" i="0" u="none" strike="noStrike" kern="1200" baseline="0" dirty="0" err="1">
                          <a:solidFill>
                            <a:schemeClr val="dk1"/>
                          </a:solidFill>
                          <a:latin typeface="+mn-lt"/>
                          <a:ea typeface="+mn-ea"/>
                          <a:cs typeface="+mn-cs"/>
                        </a:rPr>
                        <a:t>int</a:t>
                      </a:r>
                      <a:r>
                        <a:rPr kumimoji="0" lang="en-US" sz="1800" b="0" i="0" u="none" strike="noStrike" kern="1200" baseline="0" dirty="0">
                          <a:solidFill>
                            <a:schemeClr val="dk1"/>
                          </a:solidFill>
                          <a:latin typeface="+mn-lt"/>
                          <a:ea typeface="+mn-ea"/>
                          <a:cs typeface="+mn-cs"/>
                        </a:rPr>
                        <a:t> temp = *value;</a:t>
                      </a:r>
                    </a:p>
                    <a:p>
                      <a:r>
                        <a:rPr kumimoji="0" lang="en-US" sz="1800" b="0" i="0" u="none" strike="noStrike" kern="1200" baseline="0" dirty="0">
                          <a:solidFill>
                            <a:schemeClr val="dk1"/>
                          </a:solidFill>
                          <a:latin typeface="+mn-lt"/>
                          <a:ea typeface="+mn-ea"/>
                          <a:cs typeface="+mn-cs"/>
                        </a:rPr>
                        <a:t>if (*value == expected)</a:t>
                      </a:r>
                    </a:p>
                    <a:p>
                      <a:r>
                        <a:rPr kumimoji="0" lang="en-US" sz="1800" b="0" i="0" u="none" strike="noStrike" kern="1200" baseline="0" dirty="0">
                          <a:solidFill>
                            <a:schemeClr val="dk1"/>
                          </a:solidFill>
                          <a:latin typeface="+mn-lt"/>
                          <a:ea typeface="+mn-ea"/>
                          <a:cs typeface="+mn-cs"/>
                        </a:rPr>
                        <a:t>*value = new value;</a:t>
                      </a:r>
                    </a:p>
                    <a:p>
                      <a:r>
                        <a:rPr kumimoji="0" lang="en-US" sz="1800" b="0" i="0" u="none" strike="noStrike" kern="1200" baseline="0" dirty="0">
                          <a:solidFill>
                            <a:schemeClr val="dk1"/>
                          </a:solidFill>
                          <a:latin typeface="+mn-lt"/>
                          <a:ea typeface="+mn-ea"/>
                          <a:cs typeface="+mn-cs"/>
                        </a:rPr>
                        <a:t>return temp;</a:t>
                      </a:r>
                    </a:p>
                    <a:p>
                      <a:r>
                        <a:rPr kumimoji="0" lang="en-US" sz="1800" b="0" i="1" u="none" strike="noStrike" kern="1200" baseline="0" dirty="0">
                          <a:solidFill>
                            <a:schemeClr val="dk1"/>
                          </a:solidFill>
                          <a:latin typeface="+mn-lt"/>
                          <a:ea typeface="+mn-ea"/>
                          <a:cs typeface="+mn-cs"/>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800" b="0" i="0" u="none" strike="noStrike" kern="1200" baseline="0" dirty="0">
                          <a:solidFill>
                            <a:schemeClr val="dk1"/>
                          </a:solidFill>
                          <a:latin typeface="+mn-lt"/>
                          <a:ea typeface="+mn-ea"/>
                          <a:cs typeface="+mn-cs"/>
                        </a:rPr>
                        <a:t>do </a:t>
                      </a:r>
                      <a:r>
                        <a:rPr kumimoji="0" lang="en-US" sz="1800" b="0" i="1" u="none" strike="noStrike" kern="1200" baseline="0" dirty="0">
                          <a:solidFill>
                            <a:schemeClr val="dk1"/>
                          </a:solidFill>
                          <a:latin typeface="+mn-lt"/>
                          <a:ea typeface="+mn-ea"/>
                          <a:cs typeface="+mn-cs"/>
                        </a:rPr>
                        <a:t>{</a:t>
                      </a:r>
                    </a:p>
                    <a:p>
                      <a:r>
                        <a:rPr kumimoji="0" lang="en-US" sz="1800" b="0" i="0" u="none" strike="noStrike" kern="1200" baseline="0" dirty="0">
                          <a:solidFill>
                            <a:schemeClr val="dk1"/>
                          </a:solidFill>
                          <a:latin typeface="+mn-lt"/>
                          <a:ea typeface="+mn-ea"/>
                          <a:cs typeface="+mn-cs"/>
                        </a:rPr>
                        <a:t>while (compare and swap(&amp;lock, 0, 1) != 0); /* do nothing */</a:t>
                      </a:r>
                    </a:p>
                    <a:p>
                      <a:endParaRPr kumimoji="0" lang="en-US" sz="1800" b="0" i="0" u="none" strike="noStrike" kern="1200" baseline="0" dirty="0">
                        <a:solidFill>
                          <a:schemeClr val="dk1"/>
                        </a:solidFill>
                        <a:latin typeface="+mn-lt"/>
                        <a:ea typeface="+mn-ea"/>
                        <a:cs typeface="+mn-cs"/>
                      </a:endParaRPr>
                    </a:p>
                    <a:p>
                      <a:r>
                        <a:rPr kumimoji="0" lang="en-US" sz="1800" b="0" i="0" u="none" strike="noStrike" kern="1200" baseline="0" dirty="0">
                          <a:solidFill>
                            <a:schemeClr val="dk1"/>
                          </a:solidFill>
                          <a:latin typeface="+mn-lt"/>
                          <a:ea typeface="+mn-ea"/>
                          <a:cs typeface="+mn-cs"/>
                        </a:rPr>
                        <a:t>/* critical section */</a:t>
                      </a:r>
                    </a:p>
                    <a:p>
                      <a:endParaRPr kumimoji="0" lang="en-US" sz="1800" b="0" i="0" u="none" strike="noStrike" kern="1200" baseline="0" dirty="0">
                        <a:solidFill>
                          <a:schemeClr val="dk1"/>
                        </a:solidFill>
                        <a:latin typeface="+mn-lt"/>
                        <a:ea typeface="+mn-ea"/>
                        <a:cs typeface="+mn-cs"/>
                      </a:endParaRPr>
                    </a:p>
                    <a:p>
                      <a:r>
                        <a:rPr kumimoji="0" lang="en-US" sz="1800" b="0" i="0" u="none" strike="noStrike" kern="1200" baseline="0" dirty="0">
                          <a:solidFill>
                            <a:schemeClr val="dk1"/>
                          </a:solidFill>
                          <a:latin typeface="+mn-lt"/>
                          <a:ea typeface="+mn-ea"/>
                          <a:cs typeface="+mn-cs"/>
                        </a:rPr>
                        <a:t>lock = 0;</a:t>
                      </a:r>
                    </a:p>
                    <a:p>
                      <a:r>
                        <a:rPr kumimoji="0" lang="en-US" sz="1800" b="0" i="0" u="none" strike="noStrike" kern="1200" baseline="0" dirty="0">
                          <a:solidFill>
                            <a:schemeClr val="dk1"/>
                          </a:solidFill>
                          <a:latin typeface="+mn-lt"/>
                          <a:ea typeface="+mn-ea"/>
                          <a:cs typeface="+mn-cs"/>
                        </a:rPr>
                        <a:t>/* remainder section */</a:t>
                      </a:r>
                    </a:p>
                    <a:p>
                      <a:r>
                        <a:rPr kumimoji="0" lang="en-US" sz="1800" b="0" i="1" u="none" strike="noStrike" kern="1200" baseline="0" dirty="0">
                          <a:solidFill>
                            <a:schemeClr val="dk1"/>
                          </a:solidFill>
                          <a:latin typeface="+mn-lt"/>
                          <a:ea typeface="+mn-ea"/>
                          <a:cs typeface="+mn-cs"/>
                        </a:rPr>
                        <a:t>} </a:t>
                      </a:r>
                      <a:r>
                        <a:rPr kumimoji="0" lang="en-US" sz="1800" b="0" i="0" u="none" strike="noStrike" kern="1200" baseline="0" dirty="0">
                          <a:solidFill>
                            <a:schemeClr val="dk1"/>
                          </a:solidFill>
                          <a:latin typeface="+mn-lt"/>
                          <a:ea typeface="+mn-ea"/>
                          <a:cs typeface="+mn-cs"/>
                        </a:rPr>
                        <a:t>while (true);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67025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marL="0" indent="0">
              <a:buNone/>
            </a:pPr>
            <a:r>
              <a:rPr lang="en-US" sz="1200" dirty="0" err="1">
                <a:latin typeface="Times New Roman" panose="02020603050405020304" pitchFamily="18" charset="0"/>
                <a:cs typeface="Times New Roman" panose="02020603050405020304" pitchFamily="18" charset="0"/>
              </a:rPr>
              <a:t>Mutex</a:t>
            </a:r>
            <a:r>
              <a:rPr lang="en-US" sz="1200" dirty="0">
                <a:latin typeface="Times New Roman" panose="02020603050405020304" pitchFamily="18" charset="0"/>
                <a:cs typeface="Times New Roman" panose="02020603050405020304" pitchFamily="18" charset="0"/>
              </a:rPr>
              <a:t> Locks</a:t>
            </a:r>
          </a:p>
          <a:p>
            <a:pPr marL="568325" lvl="1" indent="-222250" algn="just">
              <a:lnSpc>
                <a:spcPct val="170000"/>
              </a:lnSpc>
            </a:pPr>
            <a:r>
              <a:rPr lang="en-US" sz="1200" dirty="0"/>
              <a:t>As the synchronization hardware solution is not easy to implement for </a:t>
            </a:r>
            <a:r>
              <a:rPr lang="en-US" sz="1200"/>
              <a:t>everyone.</a:t>
            </a:r>
            <a:endParaRPr lang="en-US" sz="1200" dirty="0">
              <a:latin typeface="Times New Roman" panose="02020603050405020304" pitchFamily="18" charset="0"/>
              <a:cs typeface="Times New Roman" panose="02020603050405020304" pitchFamily="18" charset="0"/>
            </a:endParaRPr>
          </a:p>
          <a:p>
            <a:pPr marL="568325" lvl="1" indent="-222250" algn="just">
              <a:lnSpc>
                <a:spcPct val="170000"/>
              </a:lnSpc>
            </a:pPr>
            <a:r>
              <a:rPr lang="en-US" sz="1200" dirty="0">
                <a:latin typeface="Times New Roman" panose="02020603050405020304" pitchFamily="18" charset="0"/>
                <a:cs typeface="Times New Roman" panose="02020603050405020304" pitchFamily="18" charset="0"/>
              </a:rPr>
              <a:t>A process must acquire the lock before entering a critical section; it releases the lock when it exits the critical section. (The acquire() function acquires the lock, and the release() function releases the lock.)</a:t>
            </a:r>
          </a:p>
          <a:p>
            <a:pPr marL="568325" lvl="1" indent="-222250" algn="just">
              <a:lnSpc>
                <a:spcPct val="170000"/>
              </a:lnSpc>
            </a:pPr>
            <a:r>
              <a:rPr lang="en-US" sz="1200" dirty="0">
                <a:latin typeface="Times New Roman" panose="02020603050405020304" pitchFamily="18" charset="0"/>
                <a:cs typeface="Times New Roman" panose="02020603050405020304" pitchFamily="18" charset="0"/>
              </a:rPr>
              <a:t>A </a:t>
            </a:r>
            <a:r>
              <a:rPr lang="en-US" sz="1200" dirty="0" err="1">
                <a:latin typeface="Times New Roman" panose="02020603050405020304" pitchFamily="18" charset="0"/>
                <a:cs typeface="Times New Roman" panose="02020603050405020304" pitchFamily="18" charset="0"/>
              </a:rPr>
              <a:t>mutex</a:t>
            </a:r>
            <a:r>
              <a:rPr lang="en-US" sz="1200" dirty="0">
                <a:latin typeface="Times New Roman" panose="02020603050405020304" pitchFamily="18" charset="0"/>
                <a:cs typeface="Times New Roman" panose="02020603050405020304" pitchFamily="18" charset="0"/>
              </a:rPr>
              <a:t> lock has a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variable available whose value indicates if the lock is available or not. </a:t>
            </a:r>
          </a:p>
          <a:p>
            <a:pPr marL="568325" lvl="1" indent="-222250" algn="just">
              <a:lnSpc>
                <a:spcPct val="170000"/>
              </a:lnSpc>
            </a:pPr>
            <a:r>
              <a:rPr lang="en-US" sz="1200" dirty="0">
                <a:latin typeface="Times New Roman" panose="02020603050405020304" pitchFamily="18" charset="0"/>
                <a:cs typeface="Times New Roman" panose="02020603050405020304" pitchFamily="18" charset="0"/>
              </a:rPr>
              <a:t>If the lock is available, a call to acquire() succeeds, and the lock is then considered unavailable. A process that attempts to acquire an unavailable lock is blocked until the lock is released.</a:t>
            </a:r>
          </a:p>
          <a:p>
            <a:pPr marL="568325" lvl="1" indent="-222250" algn="just">
              <a:lnSpc>
                <a:spcPct val="170000"/>
              </a:lnSpc>
            </a:pPr>
            <a:r>
              <a:rPr lang="en-US" sz="1200" dirty="0">
                <a:latin typeface="Times New Roman" panose="02020603050405020304" pitchFamily="18" charset="0"/>
                <a:cs typeface="Times New Roman" panose="02020603050405020304" pitchFamily="18" charset="0"/>
              </a:rPr>
              <a:t>While a process is in its critical section, any other process that tries to enter its critical section must loop continuously in the call to acquire().</a:t>
            </a:r>
          </a:p>
          <a:p>
            <a:pPr marL="568325" lvl="1" indent="-222250" algn="just">
              <a:lnSpc>
                <a:spcPct val="170000"/>
              </a:lnSpc>
            </a:pPr>
            <a:r>
              <a:rPr lang="en-US" sz="1200" dirty="0">
                <a:latin typeface="Times New Roman" panose="02020603050405020304" pitchFamily="18" charset="0"/>
                <a:cs typeface="Times New Roman" panose="02020603050405020304" pitchFamily="18" charset="0"/>
              </a:rPr>
              <a:t>In fact, this type of </a:t>
            </a:r>
            <a:r>
              <a:rPr lang="en-US" sz="1200" dirty="0" err="1">
                <a:latin typeface="Times New Roman" panose="02020603050405020304" pitchFamily="18" charset="0"/>
                <a:cs typeface="Times New Roman" panose="02020603050405020304" pitchFamily="18" charset="0"/>
              </a:rPr>
              <a:t>mutex</a:t>
            </a:r>
            <a:r>
              <a:rPr lang="en-US" sz="1200" dirty="0">
                <a:latin typeface="Times New Roman" panose="02020603050405020304" pitchFamily="18" charset="0"/>
                <a:cs typeface="Times New Roman" panose="02020603050405020304" pitchFamily="18" charset="0"/>
              </a:rPr>
              <a:t> lock is also called a spinlock because the process “spins” while waiting for the lock to become available.</a:t>
            </a:r>
          </a:p>
        </p:txBody>
      </p:sp>
      <p:graphicFrame>
        <p:nvGraphicFramePr>
          <p:cNvPr id="2" name="Table 1"/>
          <p:cNvGraphicFramePr>
            <a:graphicFrameLocks noGrp="1"/>
          </p:cNvGraphicFramePr>
          <p:nvPr>
            <p:extLst>
              <p:ext uri="{D42A27DB-BD31-4B8C-83A1-F6EECF244321}">
                <p14:modId xmlns:p14="http://schemas.microsoft.com/office/powerpoint/2010/main" val="3292559009"/>
              </p:ext>
            </p:extLst>
          </p:nvPr>
        </p:nvGraphicFramePr>
        <p:xfrm>
          <a:off x="228600" y="4648200"/>
          <a:ext cx="8382000" cy="195072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497681">
                <a:tc>
                  <a:txBody>
                    <a:bodyPr/>
                    <a:lstStyle/>
                    <a:p>
                      <a:r>
                        <a:rPr kumimoji="0" lang="en-US" sz="1600" b="0" i="0" u="none" strike="noStrike" kern="1200" baseline="0" dirty="0">
                          <a:solidFill>
                            <a:schemeClr val="lt1"/>
                          </a:solidFill>
                          <a:latin typeface="Times New Roman" panose="02020603050405020304" pitchFamily="18" charset="0"/>
                          <a:ea typeface="+mn-ea"/>
                          <a:cs typeface="Times New Roman" panose="02020603050405020304" pitchFamily="18" charset="0"/>
                        </a:rPr>
                        <a:t>The definition of acquire() is as follows:</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u="none" strike="noStrike" kern="1200" baseline="0" dirty="0">
                          <a:solidFill>
                            <a:schemeClr val="lt1"/>
                          </a:solidFill>
                          <a:latin typeface="Times New Roman" panose="02020603050405020304" pitchFamily="18" charset="0"/>
                          <a:ea typeface="+mn-ea"/>
                          <a:cs typeface="Times New Roman" panose="02020603050405020304" pitchFamily="18" charset="0"/>
                        </a:rPr>
                        <a:t>Solution to the critical-section problem using </a:t>
                      </a:r>
                      <a:r>
                        <a:rPr kumimoji="0" lang="en-US" sz="1600" b="0" i="0" u="none" strike="noStrike" kern="1200" baseline="0" dirty="0" err="1">
                          <a:solidFill>
                            <a:schemeClr val="lt1"/>
                          </a:solidFill>
                          <a:latin typeface="Times New Roman" panose="02020603050405020304" pitchFamily="18" charset="0"/>
                          <a:ea typeface="+mn-ea"/>
                          <a:cs typeface="Times New Roman" panose="02020603050405020304" pitchFamily="18" charset="0"/>
                        </a:rPr>
                        <a:t>mutex</a:t>
                      </a:r>
                      <a:r>
                        <a:rPr kumimoji="0" lang="en-US" sz="1600" b="0" i="0" u="none" strike="noStrike" kern="1200" baseline="0" dirty="0">
                          <a:solidFill>
                            <a:schemeClr val="lt1"/>
                          </a:solidFill>
                          <a:latin typeface="Times New Roman" panose="02020603050405020304" pitchFamily="18" charset="0"/>
                          <a:ea typeface="+mn-ea"/>
                          <a:cs typeface="Times New Roman" panose="02020603050405020304" pitchFamily="18" charset="0"/>
                        </a:rPr>
                        <a:t> locks.</a:t>
                      </a:r>
                      <a:endParaRPr lang="en-US" sz="1600" dirty="0">
                        <a:latin typeface="Times New Roman" panose="02020603050405020304" pitchFamily="18" charset="0"/>
                        <a:cs typeface="Times New Roman" panose="02020603050405020304" pitchFamily="18" charset="0"/>
                      </a:endParaRPr>
                    </a:p>
                  </a:txBody>
                  <a:tcPr/>
                </a:tc>
                <a:tc>
                  <a:txBody>
                    <a:bodyPr/>
                    <a:lstStyle/>
                    <a:p>
                      <a:r>
                        <a:rPr kumimoji="0" lang="en-US" sz="1600" b="0" i="0" u="none" strike="noStrike" kern="1200" baseline="0" dirty="0">
                          <a:solidFill>
                            <a:schemeClr val="lt1"/>
                          </a:solidFill>
                          <a:latin typeface="Times New Roman" panose="02020603050405020304" pitchFamily="18" charset="0"/>
                          <a:ea typeface="+mn-ea"/>
                          <a:cs typeface="Times New Roman" panose="02020603050405020304" pitchFamily="18" charset="0"/>
                        </a:rPr>
                        <a:t>The definition of release() is as follows: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78719">
                <a:tc>
                  <a:txBody>
                    <a:bodyPr/>
                    <a:lstStyle/>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acquire() </a:t>
                      </a:r>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(!available)</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 busy wait */</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available = false;;</a:t>
                      </a:r>
                    </a:p>
                    <a:p>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do </a:t>
                      </a:r>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acquire lock</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critical section</a:t>
                      </a:r>
                    </a:p>
                    <a:p>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release lock</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remainder section</a:t>
                      </a:r>
                    </a:p>
                    <a:p>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(true);</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release() </a:t>
                      </a:r>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kumimoji="0"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available = true;</a:t>
                      </a:r>
                    </a:p>
                    <a:p>
                      <a:r>
                        <a:rPr kumimoji="0" lang="en-US" sz="14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4235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marL="342900" indent="-342900">
              <a:buFont typeface="+mj-lt"/>
              <a:buAutoNum type="arabicPeriod" startAt="3"/>
            </a:pPr>
            <a:r>
              <a:rPr lang="en-US" sz="1200" dirty="0">
                <a:latin typeface="Times New Roman" panose="02020603050405020304" pitchFamily="18" charset="0"/>
                <a:cs typeface="Times New Roman" panose="02020603050405020304" pitchFamily="18" charset="0"/>
              </a:rPr>
              <a:t>Semaphores</a:t>
            </a:r>
          </a:p>
          <a:p>
            <a:pPr marL="568325" lvl="1" indent="-222250" algn="just">
              <a:lnSpc>
                <a:spcPct val="170000"/>
              </a:lnSpc>
            </a:pPr>
            <a:r>
              <a:rPr lang="en-US" sz="1400" dirty="0">
                <a:latin typeface="Times New Roman" panose="02020603050405020304" pitchFamily="18" charset="0"/>
                <a:cs typeface="Times New Roman" panose="02020603050405020304" pitchFamily="18" charset="0"/>
              </a:rPr>
              <a:t>Semaphore is a synchronization tool that does not require busy waiting. (Multiprogramming environment)</a:t>
            </a:r>
          </a:p>
          <a:p>
            <a:pPr marL="568325" lvl="1" indent="-222250" algn="just">
              <a:lnSpc>
                <a:spcPct val="170000"/>
              </a:lnSpc>
            </a:pPr>
            <a:r>
              <a:rPr lang="en-US" sz="1400" dirty="0">
                <a:latin typeface="Times New Roman" panose="02020603050405020304" pitchFamily="18" charset="0"/>
                <a:cs typeface="Times New Roman" panose="02020603050405020304" pitchFamily="18" charset="0"/>
              </a:rPr>
              <a:t>Semaphore S contains an integer variable that, apart from initialization, is accessed only through two standard operations: wait() and signal().</a:t>
            </a:r>
          </a:p>
          <a:p>
            <a:pPr marL="0" indent="0">
              <a:buNone/>
            </a:pPr>
            <a:r>
              <a:rPr lang="en-US" sz="1200" dirty="0">
                <a:latin typeface="Times New Roman" panose="02020603050405020304" pitchFamily="18" charset="0"/>
                <a:cs typeface="Times New Roman" panose="02020603050405020304" pitchFamily="18" charset="0"/>
              </a:rPr>
              <a:t>Two atomic operation:</a:t>
            </a:r>
          </a:p>
          <a:p>
            <a:pPr marL="0" indent="0">
              <a:buNone/>
            </a:pPr>
            <a:r>
              <a:rPr lang="en-US" sz="1200" dirty="0">
                <a:latin typeface="Times New Roman" panose="02020603050405020304" pitchFamily="18" charset="0"/>
                <a:cs typeface="Times New Roman" panose="02020603050405020304" pitchFamily="18" charset="0"/>
              </a:rPr>
              <a:t>	The wait() operation was originally termed P ( Decrement the value)</a:t>
            </a:r>
          </a:p>
          <a:p>
            <a:pPr marL="0" indent="0">
              <a:buNone/>
            </a:pPr>
            <a:r>
              <a:rPr lang="en-US" sz="1200" dirty="0">
                <a:latin typeface="Times New Roman" panose="02020603050405020304" pitchFamily="18" charset="0"/>
                <a:cs typeface="Times New Roman" panose="02020603050405020304" pitchFamily="18" charset="0"/>
              </a:rPr>
              <a:t>	signal() was originally called V (Increment the value)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Two kinds of semaphores are:</a:t>
            </a:r>
          </a:p>
          <a:p>
            <a:pPr marL="0" indent="0">
              <a:buNone/>
            </a:pPr>
            <a:r>
              <a:rPr lang="en-US" sz="1200" dirty="0">
                <a:latin typeface="Times New Roman" panose="02020603050405020304" pitchFamily="18" charset="0"/>
                <a:cs typeface="Times New Roman" panose="02020603050405020304" pitchFamily="18" charset="0"/>
              </a:rPr>
              <a:t>	1- Counting semaphore (Multiple resources)</a:t>
            </a:r>
          </a:p>
          <a:p>
            <a:pPr marL="0" indent="0">
              <a:buNone/>
            </a:pPr>
            <a:r>
              <a:rPr lang="en-US" sz="1200" dirty="0">
                <a:latin typeface="Times New Roman" panose="02020603050405020304" pitchFamily="18" charset="0"/>
                <a:cs typeface="Times New Roman" panose="02020603050405020304" pitchFamily="18" charset="0"/>
              </a:rPr>
              <a:t>	2- Binary semaphores ( Only two states 0 – lock, 1- unlock)</a:t>
            </a:r>
          </a:p>
          <a:p>
            <a:pPr marL="0" indent="0">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4044549910"/>
              </p:ext>
            </p:extLst>
          </p:nvPr>
        </p:nvGraphicFramePr>
        <p:xfrm>
          <a:off x="990600" y="3200400"/>
          <a:ext cx="6096000" cy="1645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definition of wait() is as follows:</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definition of signal() is as follows:</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marL="0" indent="0">
                        <a:buNone/>
                      </a:pPr>
                      <a:r>
                        <a:rPr lang="en-US" sz="1200" dirty="0">
                          <a:latin typeface="Times New Roman" panose="02020603050405020304" pitchFamily="18" charset="0"/>
                          <a:cs typeface="Times New Roman" panose="02020603050405020304" pitchFamily="18" charset="0"/>
                        </a:rPr>
                        <a:t>wait(S) </a:t>
                      </a:r>
                      <a:r>
                        <a:rPr lang="en-US" sz="1200" i="1"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while (S </a:t>
                      </a:r>
                      <a:r>
                        <a:rPr lang="en-US" sz="1200" i="1" dirty="0">
                          <a:latin typeface="Times New Roman" panose="02020603050405020304" pitchFamily="18" charset="0"/>
                          <a:cs typeface="Times New Roman" panose="02020603050405020304" pitchFamily="18" charset="0"/>
                        </a:rPr>
                        <a:t>&lt;</a:t>
                      </a:r>
                      <a:r>
                        <a:rPr lang="en-US" sz="1200" dirty="0">
                          <a:latin typeface="Times New Roman" panose="02020603050405020304" pitchFamily="18" charset="0"/>
                          <a:cs typeface="Times New Roman" panose="02020603050405020304" pitchFamily="18" charset="0"/>
                        </a:rPr>
                        <a:t>= 0)</a:t>
                      </a:r>
                    </a:p>
                    <a:p>
                      <a:pPr marL="0" indent="0">
                        <a:buNone/>
                      </a:pPr>
                      <a:r>
                        <a:rPr lang="en-US" sz="1200" dirty="0">
                          <a:latin typeface="Times New Roman" panose="02020603050405020304" pitchFamily="18" charset="0"/>
                          <a:cs typeface="Times New Roman" panose="02020603050405020304" pitchFamily="18" charset="0"/>
                        </a:rPr>
                        <a:t>	; // busy wait</a:t>
                      </a:r>
                    </a:p>
                    <a:p>
                      <a:pPr marL="0" indent="0">
                        <a:buNone/>
                      </a:pPr>
                      <a:r>
                        <a:rPr lang="en-US" sz="1200" dirty="0">
                          <a:latin typeface="Times New Roman" panose="02020603050405020304" pitchFamily="18" charset="0"/>
                          <a:cs typeface="Times New Roman" panose="02020603050405020304" pitchFamily="18" charset="0"/>
                        </a:rPr>
                        <a:t>	S--;</a:t>
                      </a:r>
                    </a:p>
                    <a:p>
                      <a:pPr marL="0" indent="0">
                        <a:buNone/>
                      </a:pPr>
                      <a:r>
                        <a:rPr lang="en-US" sz="1200" i="1"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1200" dirty="0">
                          <a:latin typeface="Times New Roman" panose="02020603050405020304" pitchFamily="18" charset="0"/>
                          <a:cs typeface="Times New Roman" panose="02020603050405020304" pitchFamily="18" charset="0"/>
                        </a:rPr>
                        <a:t>signal(S) </a:t>
                      </a:r>
                      <a:r>
                        <a:rPr lang="en-US" sz="1200" i="1"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S++;</a:t>
                      </a:r>
                    </a:p>
                    <a:p>
                      <a:pPr marL="0" indent="0">
                        <a:buNone/>
                      </a:pPr>
                      <a:r>
                        <a:rPr lang="en-US" sz="1200" i="1"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5935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493" y="914400"/>
            <a:ext cx="7600107"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038600"/>
            <a:ext cx="79152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56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Implement the wait() &amp; Signal() Semaphore operations in multiprocessor environment using the </a:t>
            </a:r>
            <a:r>
              <a:rPr lang="en-US" sz="1200" dirty="0" err="1">
                <a:latin typeface="Times New Roman" panose="02020603050405020304" pitchFamily="18" charset="0"/>
                <a:cs typeface="Times New Roman" panose="02020603050405020304" pitchFamily="18" charset="0"/>
              </a:rPr>
              <a:t>TestAnsSet</a:t>
            </a:r>
            <a:r>
              <a:rPr lang="en-US" sz="1200" dirty="0">
                <a:latin typeface="Times New Roman" panose="02020603050405020304" pitchFamily="18" charset="0"/>
                <a:cs typeface="Times New Roman" panose="02020603050405020304" pitchFamily="18" charset="0"/>
              </a:rPr>
              <a:t>() Instruction (Minimal busy waiting).</a:t>
            </a:r>
          </a:p>
          <a:p>
            <a:pPr marL="0" indent="0">
              <a:buNone/>
            </a:pPr>
            <a:r>
              <a:rPr lang="en-US" sz="1000" b="1" dirty="0">
                <a:latin typeface="Times New Roman" panose="02020603050405020304" pitchFamily="18" charset="0"/>
                <a:cs typeface="Times New Roman" panose="02020603050405020304" pitchFamily="18" charset="0"/>
              </a:rPr>
              <a:t>Pseudocode for implementing the operation:</a:t>
            </a:r>
          </a:p>
          <a:p>
            <a:pPr marL="0" indent="0">
              <a:buNone/>
            </a:pP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x = 0;</a:t>
            </a:r>
          </a:p>
          <a:p>
            <a:pPr marL="0" indent="0">
              <a:buNone/>
            </a:pP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semaphore value = 0;</a:t>
            </a:r>
          </a:p>
          <a:p>
            <a:pPr marL="0" indent="0">
              <a:buNone/>
            </a:pPr>
            <a:r>
              <a:rPr lang="en-US" sz="1000" dirty="0">
                <a:latin typeface="Times New Roman" panose="02020603050405020304" pitchFamily="18" charset="0"/>
                <a:cs typeface="Times New Roman" panose="02020603050405020304" pitchFamily="18" charset="0"/>
              </a:rPr>
              <a:t>  wait()</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while (</a:t>
            </a:r>
            <a:r>
              <a:rPr lang="en-US" sz="1000" dirty="0" err="1">
                <a:latin typeface="Times New Roman" panose="02020603050405020304" pitchFamily="18" charset="0"/>
                <a:cs typeface="Times New Roman" panose="02020603050405020304" pitchFamily="18" charset="0"/>
              </a:rPr>
              <a:t>TestAndSet</a:t>
            </a:r>
            <a:r>
              <a:rPr lang="en-US" sz="1000" dirty="0">
                <a:latin typeface="Times New Roman" panose="02020603050405020304" pitchFamily="18" charset="0"/>
                <a:cs typeface="Times New Roman" panose="02020603050405020304" pitchFamily="18" charset="0"/>
              </a:rPr>
              <a:t> (&amp;x) == 1);</a:t>
            </a:r>
          </a:p>
          <a:p>
            <a:pPr marL="0" indent="0">
              <a:buNone/>
            </a:pPr>
            <a:r>
              <a:rPr lang="en-US" sz="1000" dirty="0">
                <a:latin typeface="Times New Roman" panose="02020603050405020304" pitchFamily="18" charset="0"/>
                <a:cs typeface="Times New Roman" panose="02020603050405020304" pitchFamily="18" charset="0"/>
              </a:rPr>
              <a:t>          if (semaphore value == 0)</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atomically add process to a queue of processes waiting for the semaphore and set x to 0;</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else</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semaphore value--;</a:t>
            </a:r>
          </a:p>
          <a:p>
            <a:pPr marL="0" indent="0">
              <a:buNone/>
            </a:pPr>
            <a:r>
              <a:rPr lang="en-US" sz="1000" dirty="0">
                <a:latin typeface="Times New Roman" panose="02020603050405020304" pitchFamily="18" charset="0"/>
                <a:cs typeface="Times New Roman" panose="02020603050405020304" pitchFamily="18" charset="0"/>
              </a:rPr>
              <a:t>                   x = 0;</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signal()</a:t>
            </a:r>
          </a:p>
          <a:p>
            <a:pPr marL="0" indent="0">
              <a:buNone/>
            </a:pP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while (</a:t>
            </a:r>
            <a:r>
              <a:rPr lang="en-US" sz="1000" dirty="0" err="1">
                <a:latin typeface="Times New Roman" panose="02020603050405020304" pitchFamily="18" charset="0"/>
                <a:cs typeface="Times New Roman" panose="02020603050405020304" pitchFamily="18" charset="0"/>
              </a:rPr>
              <a:t>TestAndSet</a:t>
            </a:r>
            <a:r>
              <a:rPr lang="en-US" sz="1000" dirty="0">
                <a:latin typeface="Times New Roman" panose="02020603050405020304" pitchFamily="18" charset="0"/>
                <a:cs typeface="Times New Roman" panose="02020603050405020304" pitchFamily="18" charset="0"/>
              </a:rPr>
              <a:t> (&amp;x) == 1);</a:t>
            </a:r>
          </a:p>
          <a:p>
            <a:pPr marL="0" indent="0">
              <a:buNone/>
            </a:pPr>
            <a:r>
              <a:rPr lang="en-US" sz="1000" dirty="0">
                <a:latin typeface="Times New Roman" panose="02020603050405020304" pitchFamily="18" charset="0"/>
                <a:cs typeface="Times New Roman" panose="02020603050405020304" pitchFamily="18" charset="0"/>
              </a:rPr>
              <a:t>              if (Semaphore value == 0 &amp;&amp; there is a process on the wait queue)</a:t>
            </a:r>
          </a:p>
          <a:p>
            <a:pPr marL="0" indent="0">
              <a:buNone/>
            </a:pPr>
            <a:r>
              <a:rPr lang="en-US" sz="1000" dirty="0">
                <a:latin typeface="Times New Roman" panose="02020603050405020304" pitchFamily="18" charset="0"/>
                <a:cs typeface="Times New Roman" panose="02020603050405020304" pitchFamily="18" charset="0"/>
              </a:rPr>
              <a:t>                wake up the first process in the queue of waiting processes</a:t>
            </a:r>
          </a:p>
          <a:p>
            <a:pPr marL="0" indent="0">
              <a:buNone/>
            </a:pPr>
            <a:r>
              <a:rPr lang="en-US" sz="1000" dirty="0">
                <a:latin typeface="Times New Roman" panose="02020603050405020304" pitchFamily="18" charset="0"/>
                <a:cs typeface="Times New Roman" panose="02020603050405020304" pitchFamily="18" charset="0"/>
              </a:rPr>
              <a:t>           else</a:t>
            </a:r>
          </a:p>
          <a:p>
            <a:pPr marL="0" indent="0">
              <a:buNone/>
            </a:pPr>
            <a:r>
              <a:rPr lang="en-US" sz="1000" dirty="0">
                <a:latin typeface="Times New Roman" panose="02020603050405020304" pitchFamily="18" charset="0"/>
                <a:cs typeface="Times New Roman" panose="02020603050405020304" pitchFamily="18" charset="0"/>
              </a:rPr>
              <a:t>                   semaphore value++;</a:t>
            </a:r>
          </a:p>
          <a:p>
            <a:pPr marL="0" indent="0">
              <a:buNone/>
            </a:pPr>
            <a:r>
              <a:rPr lang="en-US" sz="1000" dirty="0">
                <a:latin typeface="Times New Roman" panose="02020603050405020304" pitchFamily="18" charset="0"/>
                <a:cs typeface="Times New Roman" panose="02020603050405020304" pitchFamily="18" charset="0"/>
              </a:rPr>
              <a:t>             x = 0;</a:t>
            </a:r>
          </a:p>
          <a:p>
            <a:pPr marL="0" indent="0">
              <a:buNone/>
            </a:pPr>
            <a:r>
              <a:rPr lang="en-US" sz="1000" dirty="0">
                <a:latin typeface="Times New Roman" panose="02020603050405020304" pitchFamily="18" charset="0"/>
                <a:cs typeface="Times New Roman" panose="02020603050405020304" pitchFamily="18" charset="0"/>
              </a:rPr>
              <a:t>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9675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lnSpcReduction="10000"/>
          </a:bodyPr>
          <a:lstStyle/>
          <a:p>
            <a:pPr marL="0" indent="0">
              <a:buNone/>
            </a:pPr>
            <a:r>
              <a:rPr lang="en-US" sz="1200" dirty="0">
                <a:latin typeface="Times New Roman" panose="02020603050405020304" pitchFamily="18" charset="0"/>
                <a:cs typeface="Times New Roman" panose="02020603050405020304" pitchFamily="18" charset="0"/>
              </a:rPr>
              <a:t>Two kinds of semaphores are:</a:t>
            </a:r>
          </a:p>
          <a:p>
            <a:pPr marL="365760" lvl="1" indent="0">
              <a:buNone/>
            </a:pPr>
            <a:r>
              <a:rPr lang="en-US" sz="1200" dirty="0">
                <a:latin typeface="Times New Roman" panose="02020603050405020304" pitchFamily="18" charset="0"/>
                <a:cs typeface="Times New Roman" panose="02020603050405020304" pitchFamily="18" charset="0"/>
              </a:rPr>
              <a:t>1- Counting semaphore (Multiple resources)</a:t>
            </a:r>
          </a:p>
          <a:p>
            <a:pPr marL="365760" lvl="1" indent="0">
              <a:buNone/>
            </a:pPr>
            <a:r>
              <a:rPr lang="en-US" sz="1200" dirty="0">
                <a:latin typeface="Times New Roman" panose="02020603050405020304" pitchFamily="18" charset="0"/>
                <a:cs typeface="Times New Roman" panose="02020603050405020304" pitchFamily="18" charset="0"/>
              </a:rPr>
              <a:t>2- Binary semaphores ( Only two states 0 – lock, 1- unlock)</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Binary Semaphore has two components:</a:t>
            </a:r>
          </a:p>
          <a:p>
            <a:pPr lvl="1"/>
            <a:r>
              <a:rPr lang="en-US" sz="1200" dirty="0">
                <a:latin typeface="Times New Roman" panose="02020603050405020304" pitchFamily="18" charset="0"/>
                <a:cs typeface="Times New Roman" panose="02020603050405020304" pitchFamily="18" charset="0"/>
              </a:rPr>
              <a:t>An integer value which can be either 0 or 1</a:t>
            </a:r>
          </a:p>
          <a:p>
            <a:pPr lvl="1"/>
            <a:r>
              <a:rPr lang="en-US" sz="1200" dirty="0">
                <a:latin typeface="Times New Roman" panose="02020603050405020304" pitchFamily="18" charset="0"/>
                <a:cs typeface="Times New Roman" panose="02020603050405020304" pitchFamily="18" charset="0"/>
              </a:rPr>
              <a:t>An associated waiting list (usually a queue)</a:t>
            </a:r>
          </a:p>
          <a:p>
            <a:r>
              <a:rPr lang="en-US" sz="1200" dirty="0">
                <a:latin typeface="Times New Roman" panose="02020603050405020304" pitchFamily="18" charset="0"/>
                <a:cs typeface="Times New Roman" panose="02020603050405020304" pitchFamily="18" charset="0"/>
              </a:rPr>
              <a:t>The waiting list of binary semaphore contains the processes that got blocked </a:t>
            </a:r>
          </a:p>
          <a:p>
            <a:pPr marL="0" indent="0">
              <a:buNone/>
            </a:pPr>
            <a:r>
              <a:rPr lang="en-US" sz="1200" dirty="0">
                <a:latin typeface="Times New Roman" panose="02020603050405020304" pitchFamily="18" charset="0"/>
                <a:cs typeface="Times New Roman" panose="02020603050405020304" pitchFamily="18" charset="0"/>
              </a:rPr>
              <a:t>        when trying to enter the critical section.</a:t>
            </a:r>
          </a:p>
          <a:p>
            <a:r>
              <a:rPr lang="en-US" sz="1200" dirty="0">
                <a:latin typeface="Times New Roman" panose="02020603050405020304" pitchFamily="18" charset="0"/>
                <a:cs typeface="Times New Roman" panose="02020603050405020304" pitchFamily="18" charset="0"/>
              </a:rPr>
              <a:t>In waiting list, the blocked processes are put to sleep.</a:t>
            </a:r>
          </a:p>
          <a:p>
            <a:r>
              <a:rPr lang="en-US" sz="1200" dirty="0">
                <a:latin typeface="Times New Roman" panose="02020603050405020304" pitchFamily="18" charset="0"/>
                <a:cs typeface="Times New Roman" panose="02020603050405020304" pitchFamily="18" charset="0"/>
              </a:rPr>
              <a:t>The waiting list is usually implemented using a queue data structure.</a:t>
            </a:r>
          </a:p>
          <a:p>
            <a:r>
              <a:rPr lang="en-US" sz="1200" dirty="0">
                <a:latin typeface="Times New Roman" panose="02020603050405020304" pitchFamily="18" charset="0"/>
                <a:cs typeface="Times New Roman" panose="02020603050405020304" pitchFamily="18" charset="0"/>
              </a:rPr>
              <a:t>Using a queue as waiting list ensures bounded waiting.</a:t>
            </a:r>
          </a:p>
          <a:p>
            <a:r>
              <a:rPr lang="en-US" sz="1200" dirty="0">
                <a:latin typeface="Times New Roman" panose="02020603050405020304" pitchFamily="18" charset="0"/>
                <a:cs typeface="Times New Roman" panose="02020603050405020304" pitchFamily="18" charset="0"/>
              </a:rPr>
              <a:t>This is because the process which arrives first in the waiting queue gets the </a:t>
            </a:r>
          </a:p>
          <a:p>
            <a:pPr marL="0" indent="0">
              <a:buNone/>
            </a:pPr>
            <a:r>
              <a:rPr lang="en-US" sz="1200" dirty="0">
                <a:latin typeface="Times New Roman" panose="02020603050405020304" pitchFamily="18" charset="0"/>
                <a:cs typeface="Times New Roman" panose="02020603050405020304" pitchFamily="18" charset="0"/>
              </a:rPr>
              <a:t>        chance to enter the critical section first.</a:t>
            </a:r>
          </a:p>
          <a:p>
            <a:r>
              <a:rPr lang="en-US" sz="1200" dirty="0">
                <a:latin typeface="Times New Roman" panose="02020603050405020304" pitchFamily="18" charset="0"/>
                <a:cs typeface="Times New Roman" panose="02020603050405020304" pitchFamily="18" charset="0"/>
              </a:rPr>
              <a:t>The wait operation is executed when a process tries to enter </a:t>
            </a:r>
          </a:p>
          <a:p>
            <a:pPr marL="0" indent="0">
              <a:buNone/>
            </a:pPr>
            <a:r>
              <a:rPr lang="en-US" sz="1200" dirty="0">
                <a:latin typeface="Times New Roman" panose="02020603050405020304" pitchFamily="18" charset="0"/>
                <a:cs typeface="Times New Roman" panose="02020603050405020304" pitchFamily="18" charset="0"/>
              </a:rPr>
              <a:t>       the critical section.</a:t>
            </a:r>
          </a:p>
          <a:p>
            <a:pPr marL="0" indent="0">
              <a:buNone/>
            </a:pPr>
            <a:r>
              <a:rPr lang="en-US" sz="1200" b="1" dirty="0">
                <a:latin typeface="Times New Roman" panose="02020603050405020304" pitchFamily="18" charset="0"/>
                <a:cs typeface="Times New Roman" panose="02020603050405020304" pitchFamily="18" charset="0"/>
              </a:rPr>
              <a:t>Then, there are two cases possible-</a:t>
            </a:r>
          </a:p>
          <a:p>
            <a:pPr marL="365760" lvl="1" indent="0">
              <a:buNone/>
            </a:pPr>
            <a:r>
              <a:rPr lang="en-US" sz="1200" dirty="0">
                <a:latin typeface="Times New Roman" panose="02020603050405020304" pitchFamily="18" charset="0"/>
                <a:cs typeface="Times New Roman" panose="02020603050405020304" pitchFamily="18" charset="0"/>
              </a:rPr>
              <a:t>If the value of binary semaphore is 1,</a:t>
            </a:r>
          </a:p>
          <a:p>
            <a:pPr lvl="1"/>
            <a:r>
              <a:rPr lang="en-US" sz="1200" dirty="0">
                <a:latin typeface="Times New Roman" panose="02020603050405020304" pitchFamily="18" charset="0"/>
                <a:cs typeface="Times New Roman" panose="02020603050405020304" pitchFamily="18" charset="0"/>
              </a:rPr>
              <a:t>The value of binary semaphore is set to 0.</a:t>
            </a:r>
          </a:p>
          <a:p>
            <a:pPr lvl="1"/>
            <a:r>
              <a:rPr lang="en-US" sz="1200" dirty="0">
                <a:latin typeface="Times New Roman" panose="02020603050405020304" pitchFamily="18" charset="0"/>
                <a:cs typeface="Times New Roman" panose="02020603050405020304" pitchFamily="18" charset="0"/>
              </a:rPr>
              <a:t>The process is allowed to enter the critical section.</a:t>
            </a:r>
          </a:p>
          <a:p>
            <a:pPr marL="365760" lvl="1" indent="0">
              <a:buNone/>
            </a:pPr>
            <a:r>
              <a:rPr lang="en-US" sz="1200" dirty="0">
                <a:latin typeface="Times New Roman" panose="02020603050405020304" pitchFamily="18" charset="0"/>
                <a:cs typeface="Times New Roman" panose="02020603050405020304" pitchFamily="18" charset="0"/>
              </a:rPr>
              <a:t>If the value of binary semaphore is 0,</a:t>
            </a:r>
          </a:p>
          <a:p>
            <a:pPr lvl="1"/>
            <a:r>
              <a:rPr lang="en-US" sz="1200" dirty="0">
                <a:latin typeface="Times New Roman" panose="02020603050405020304" pitchFamily="18" charset="0"/>
                <a:cs typeface="Times New Roman" panose="02020603050405020304" pitchFamily="18" charset="0"/>
              </a:rPr>
              <a:t>The process is blocked and not allowed to enter the critical section.</a:t>
            </a:r>
          </a:p>
          <a:p>
            <a:pPr lvl="1"/>
            <a:r>
              <a:rPr lang="en-US" sz="1200" dirty="0">
                <a:latin typeface="Times New Roman" panose="02020603050405020304" pitchFamily="18" charset="0"/>
                <a:cs typeface="Times New Roman" panose="02020603050405020304" pitchFamily="18" charset="0"/>
              </a:rPr>
              <a:t>The process is put to sleep in the waiting list.</a:t>
            </a:r>
          </a:p>
          <a:p>
            <a:pPr marL="0" indent="0">
              <a:buNone/>
            </a:pPr>
            <a:r>
              <a:rPr lang="en-US" sz="1200" dirty="0">
                <a:latin typeface="Times New Roman" panose="02020603050405020304" pitchFamily="18" charset="0"/>
                <a:cs typeface="Times New Roman" panose="02020603050405020304" pitchFamily="18" charset="0"/>
              </a:rPr>
              <a:t>The signal operation is executed when a process takes exit from </a:t>
            </a:r>
          </a:p>
          <a:p>
            <a:pPr marL="0" indent="0">
              <a:buNone/>
            </a:pPr>
            <a:r>
              <a:rPr lang="en-US" sz="1200" dirty="0">
                <a:latin typeface="Times New Roman" panose="02020603050405020304" pitchFamily="18" charset="0"/>
                <a:cs typeface="Times New Roman" panose="02020603050405020304" pitchFamily="18" charset="0"/>
              </a:rPr>
              <a:t>the critical section.</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685800"/>
            <a:ext cx="32766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28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marL="3175" lvl="1" indent="0">
              <a:buNone/>
            </a:pPr>
            <a:r>
              <a:rPr lang="en-US" sz="1200" b="1" dirty="0">
                <a:latin typeface="Times New Roman" panose="02020603050405020304" pitchFamily="18" charset="0"/>
                <a:cs typeface="Times New Roman" panose="02020603050405020304" pitchFamily="18" charset="0"/>
              </a:rPr>
              <a:t>Counting semaphore (Multiple resources):</a:t>
            </a:r>
          </a:p>
          <a:p>
            <a:pPr marL="0" indent="0">
              <a:buNone/>
            </a:pPr>
            <a:r>
              <a:rPr lang="en-US" sz="1200" dirty="0">
                <a:latin typeface="Times New Roman" panose="02020603050405020304" pitchFamily="18" charset="0"/>
                <a:cs typeface="Times New Roman" panose="02020603050405020304" pitchFamily="18" charset="0"/>
              </a:rPr>
              <a:t>A counting semaphore has two components-</a:t>
            </a:r>
          </a:p>
          <a:p>
            <a:pPr lvl="1"/>
            <a:r>
              <a:rPr lang="en-US" sz="1200" dirty="0">
                <a:latin typeface="Times New Roman" panose="02020603050405020304" pitchFamily="18" charset="0"/>
                <a:cs typeface="Times New Roman" panose="02020603050405020304" pitchFamily="18" charset="0"/>
              </a:rPr>
              <a:t>An integer value</a:t>
            </a:r>
          </a:p>
          <a:p>
            <a:pPr lvl="1"/>
            <a:r>
              <a:rPr lang="en-US" sz="1200" dirty="0">
                <a:latin typeface="Times New Roman" panose="02020603050405020304" pitchFamily="18" charset="0"/>
                <a:cs typeface="Times New Roman" panose="02020603050405020304" pitchFamily="18" charset="0"/>
              </a:rPr>
              <a:t>An associated waiting list (usually a queue)</a:t>
            </a:r>
          </a:p>
          <a:p>
            <a:r>
              <a:rPr lang="en-US" sz="1200" dirty="0">
                <a:latin typeface="Times New Roman" panose="02020603050405020304" pitchFamily="18" charset="0"/>
                <a:cs typeface="Times New Roman" panose="02020603050405020304" pitchFamily="18" charset="0"/>
              </a:rPr>
              <a:t>The value of counting semaphore may be positive or negative.</a:t>
            </a:r>
          </a:p>
          <a:p>
            <a:r>
              <a:rPr lang="en-US" sz="1200" dirty="0">
                <a:latin typeface="Times New Roman" panose="02020603050405020304" pitchFamily="18" charset="0"/>
                <a:cs typeface="Times New Roman" panose="02020603050405020304" pitchFamily="18" charset="0"/>
              </a:rPr>
              <a:t>Positive value indicates the number of processes that can be present in the critical </a:t>
            </a:r>
          </a:p>
          <a:p>
            <a:pPr marL="0" indent="0">
              <a:buNone/>
            </a:pPr>
            <a:r>
              <a:rPr lang="en-US" sz="1200" dirty="0">
                <a:latin typeface="Times New Roman" panose="02020603050405020304" pitchFamily="18" charset="0"/>
                <a:cs typeface="Times New Roman" panose="02020603050405020304" pitchFamily="18" charset="0"/>
              </a:rPr>
              <a:t>       section at the same time.</a:t>
            </a:r>
          </a:p>
          <a:p>
            <a:r>
              <a:rPr lang="en-US" sz="1200" dirty="0">
                <a:latin typeface="Times New Roman" panose="02020603050405020304" pitchFamily="18" charset="0"/>
                <a:cs typeface="Times New Roman" panose="02020603050405020304" pitchFamily="18" charset="0"/>
              </a:rPr>
              <a:t>Negative value indicates the number of processes that are blocked in the waiting list.</a:t>
            </a:r>
          </a:p>
          <a:p>
            <a:r>
              <a:rPr lang="en-US" sz="1200" dirty="0">
                <a:latin typeface="Times New Roman" panose="02020603050405020304" pitchFamily="18" charset="0"/>
                <a:cs typeface="Times New Roman" panose="02020603050405020304" pitchFamily="18" charset="0"/>
              </a:rPr>
              <a:t>The waiting list of counting semaphore contains the processes that got blocked </a:t>
            </a:r>
          </a:p>
          <a:p>
            <a:pPr marL="0" indent="0">
              <a:buNone/>
            </a:pPr>
            <a:r>
              <a:rPr lang="en-US" sz="1200" dirty="0">
                <a:latin typeface="Times New Roman" panose="02020603050405020304" pitchFamily="18" charset="0"/>
                <a:cs typeface="Times New Roman" panose="02020603050405020304" pitchFamily="18" charset="0"/>
              </a:rPr>
              <a:t>        when trying to enter the critical section.</a:t>
            </a:r>
          </a:p>
          <a:p>
            <a:r>
              <a:rPr lang="en-US" sz="1200" dirty="0">
                <a:latin typeface="Times New Roman" panose="02020603050405020304" pitchFamily="18" charset="0"/>
                <a:cs typeface="Times New Roman" panose="02020603050405020304" pitchFamily="18" charset="0"/>
              </a:rPr>
              <a:t>In waiting list, the blocked processes are put to sleep.</a:t>
            </a:r>
          </a:p>
          <a:p>
            <a:r>
              <a:rPr lang="en-US" sz="1200" dirty="0">
                <a:latin typeface="Times New Roman" panose="02020603050405020304" pitchFamily="18" charset="0"/>
                <a:cs typeface="Times New Roman" panose="02020603050405020304" pitchFamily="18" charset="0"/>
              </a:rPr>
              <a:t>The waiting list is usually implemented using a queue data structure.</a:t>
            </a:r>
          </a:p>
          <a:p>
            <a:r>
              <a:rPr lang="en-US" sz="1200" dirty="0">
                <a:latin typeface="Times New Roman" panose="02020603050405020304" pitchFamily="18" charset="0"/>
                <a:cs typeface="Times New Roman" panose="02020603050405020304" pitchFamily="18" charset="0"/>
              </a:rPr>
              <a:t>Using a queue as waiting list ensures bounded waiting.</a:t>
            </a:r>
          </a:p>
          <a:p>
            <a:r>
              <a:rPr lang="en-US" sz="1200" dirty="0">
                <a:latin typeface="Times New Roman" panose="02020603050405020304" pitchFamily="18" charset="0"/>
                <a:cs typeface="Times New Roman" panose="02020603050405020304" pitchFamily="18" charset="0"/>
              </a:rPr>
              <a:t>This is because the process which arrives first in the waiting queue gets the chance </a:t>
            </a:r>
          </a:p>
          <a:p>
            <a:pPr marL="0" indent="0">
              <a:buNone/>
            </a:pPr>
            <a:r>
              <a:rPr lang="en-US" sz="1200" dirty="0">
                <a:latin typeface="Times New Roman" panose="02020603050405020304" pitchFamily="18" charset="0"/>
                <a:cs typeface="Times New Roman" panose="02020603050405020304" pitchFamily="18" charset="0"/>
              </a:rPr>
              <a:t>       to enter the critical section first.</a:t>
            </a:r>
          </a:p>
          <a:p>
            <a:r>
              <a:rPr lang="en-US" sz="1200" dirty="0">
                <a:latin typeface="Times New Roman" panose="02020603050405020304" pitchFamily="18" charset="0"/>
                <a:cs typeface="Times New Roman" panose="02020603050405020304" pitchFamily="18" charset="0"/>
              </a:rPr>
              <a:t>The wait operation is executed when a process tries to enter the critical section.</a:t>
            </a:r>
          </a:p>
          <a:p>
            <a:r>
              <a:rPr lang="en-US" sz="1200" dirty="0">
                <a:latin typeface="Times New Roman" panose="02020603050405020304" pitchFamily="18" charset="0"/>
                <a:cs typeface="Times New Roman" panose="02020603050405020304" pitchFamily="18" charset="0"/>
              </a:rPr>
              <a:t>Wait operation decrements the value of counting semaphore by 1.</a:t>
            </a:r>
          </a:p>
          <a:p>
            <a:pPr marL="0" indent="0">
              <a:buNone/>
            </a:pPr>
            <a:endParaRPr lang="en-US" sz="12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838199"/>
            <a:ext cx="269557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130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marL="0" indent="0">
              <a:buNone/>
            </a:pPr>
            <a:r>
              <a:rPr lang="en-US" sz="1200" b="1" dirty="0">
                <a:latin typeface="Times New Roman" panose="02020603050405020304" pitchFamily="18" charset="0"/>
                <a:cs typeface="Times New Roman" panose="02020603050405020304" pitchFamily="18" charset="0"/>
              </a:rPr>
              <a:t>Then, following cases are possible-</a:t>
            </a:r>
          </a:p>
          <a:p>
            <a:pPr marL="0" indent="0">
              <a:buNone/>
            </a:pPr>
            <a:r>
              <a:rPr lang="en-US" sz="1200" b="1" u="sng" dirty="0">
                <a:latin typeface="Times New Roman" panose="02020603050405020304" pitchFamily="18" charset="0"/>
                <a:cs typeface="Times New Roman" panose="02020603050405020304" pitchFamily="18" charset="0"/>
              </a:rPr>
              <a:t>Counting Semaphore Value &gt;= 0</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If the resulting value of counting semaphore is greater than or equal to 0, process is allowed to enter the critical section.</a:t>
            </a:r>
          </a:p>
          <a:p>
            <a:pPr lvl="1"/>
            <a:endParaRPr lang="en-US" sz="1200" dirty="0">
              <a:latin typeface="Times New Roman" panose="02020603050405020304" pitchFamily="18" charset="0"/>
              <a:cs typeface="Times New Roman" panose="02020603050405020304" pitchFamily="18" charset="0"/>
            </a:endParaRPr>
          </a:p>
          <a:p>
            <a:pPr marL="0" indent="0">
              <a:buNone/>
            </a:pPr>
            <a:r>
              <a:rPr lang="en-US" sz="1200" b="1" u="sng" dirty="0">
                <a:latin typeface="Times New Roman" panose="02020603050405020304" pitchFamily="18" charset="0"/>
                <a:cs typeface="Times New Roman" panose="02020603050405020304" pitchFamily="18" charset="0"/>
              </a:rPr>
              <a:t>Counting Semaphore Value &lt; 0</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If the resulting value of counting semaphore is less than 0, process is not allowed to enter the critical section.</a:t>
            </a:r>
          </a:p>
          <a:p>
            <a:pPr lvl="1"/>
            <a:r>
              <a:rPr lang="en-US" sz="1200" dirty="0">
                <a:latin typeface="Times New Roman" panose="02020603050405020304" pitchFamily="18" charset="0"/>
                <a:cs typeface="Times New Roman" panose="02020603050405020304" pitchFamily="18" charset="0"/>
              </a:rPr>
              <a:t>In this case, process is put to sleep in the waiting list.</a:t>
            </a:r>
          </a:p>
          <a:p>
            <a:pPr lvl="1"/>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signal operation is executed when a process takes exit from the critical section.</a:t>
            </a:r>
          </a:p>
          <a:p>
            <a:r>
              <a:rPr lang="en-US" sz="1200" dirty="0">
                <a:latin typeface="Times New Roman" panose="02020603050405020304" pitchFamily="18" charset="0"/>
                <a:cs typeface="Times New Roman" panose="02020603050405020304" pitchFamily="18" charset="0"/>
              </a:rPr>
              <a:t>Signal operation increments the value of counting semaphore by 1.</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b="1" u="sng" dirty="0">
                <a:latin typeface="Times New Roman" panose="02020603050405020304" pitchFamily="18" charset="0"/>
                <a:cs typeface="Times New Roman" panose="02020603050405020304" pitchFamily="18" charset="0"/>
              </a:rPr>
              <a:t>Counting Semaphore &lt;= 0</a:t>
            </a:r>
            <a:endParaRPr lang="en-US" sz="1200" b="1"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 If the resulting value of counting semaphore is less than or equal to 0,   a process is chosen from the waiting list and wake up to execute.</a:t>
            </a:r>
          </a:p>
          <a:p>
            <a:pPr lvl="1"/>
            <a:endParaRPr lang="en-US" sz="1200" dirty="0">
              <a:latin typeface="Times New Roman" panose="02020603050405020304" pitchFamily="18" charset="0"/>
              <a:cs typeface="Times New Roman" panose="02020603050405020304" pitchFamily="18" charset="0"/>
            </a:endParaRPr>
          </a:p>
          <a:p>
            <a:pPr marL="0" indent="0">
              <a:buNone/>
            </a:pPr>
            <a:r>
              <a:rPr lang="en-US" sz="1200" b="1" u="sng" dirty="0">
                <a:latin typeface="Times New Roman" panose="02020603050405020304" pitchFamily="18" charset="0"/>
                <a:cs typeface="Times New Roman" panose="02020603050405020304" pitchFamily="18" charset="0"/>
              </a:rPr>
              <a:t>Counting Semaphore &gt; 0</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If the resulting value of counting semaphore is greater than 0, no action is taken.</a:t>
            </a:r>
          </a:p>
          <a:p>
            <a:pPr lvl="1"/>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adjusting the value of counting semaphore, the number of processes that can enter the critical section can be adjusted.</a:t>
            </a:r>
          </a:p>
          <a:p>
            <a:r>
              <a:rPr lang="en-US" sz="1200" dirty="0">
                <a:latin typeface="Times New Roman" panose="02020603050405020304" pitchFamily="18" charset="0"/>
                <a:cs typeface="Times New Roman" panose="02020603050405020304" pitchFamily="18" charset="0"/>
              </a:rPr>
              <a:t>If the value of counting semaphore is initialized with N, then maximum N processes can be present in the critical section at any given time.</a:t>
            </a:r>
          </a:p>
          <a:p>
            <a:r>
              <a:rPr lang="en-US" sz="1200" dirty="0">
                <a:latin typeface="Times New Roman" panose="02020603050405020304" pitchFamily="18" charset="0"/>
                <a:cs typeface="Times New Roman" panose="02020603050405020304" pitchFamily="18" charset="0"/>
              </a:rPr>
              <a:t>To implement mutual exclusion, the value of counting semaphore is initialized with 1.</a:t>
            </a:r>
          </a:p>
          <a:p>
            <a:r>
              <a:rPr lang="en-US" sz="1200" dirty="0">
                <a:latin typeface="Times New Roman" panose="02020603050405020304" pitchFamily="18" charset="0"/>
                <a:cs typeface="Times New Roman" panose="02020603050405020304" pitchFamily="18" charset="0"/>
              </a:rPr>
              <a:t>It ensures that only one process can be present in the critical section at any given time.</a:t>
            </a:r>
            <a:endParaRPr lang="en-US" sz="12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49847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fontScale="70000" lnSpcReduction="20000"/>
          </a:bodyPr>
          <a:lstStyle/>
          <a:p>
            <a:pPr algn="just">
              <a:buNone/>
            </a:pPr>
            <a:r>
              <a:rPr lang="en-US" sz="1800" b="1" dirty="0">
                <a:latin typeface="Times New Roman" panose="02020603050405020304" pitchFamily="18" charset="0"/>
                <a:cs typeface="Times New Roman" panose="02020603050405020304" pitchFamily="18" charset="0"/>
              </a:rPr>
              <a:t>Deadlocks</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System model</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Deadlock characterization</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Methods for handling deadlocks</a:t>
            </a:r>
          </a:p>
          <a:p>
            <a:pPr marL="842645" lvl="2" indent="-222250" algn="just">
              <a:lnSpc>
                <a:spcPct val="120000"/>
              </a:lnSpc>
            </a:pPr>
            <a:r>
              <a:rPr lang="en-US" dirty="0">
                <a:latin typeface="Times New Roman" panose="02020603050405020304" pitchFamily="18" charset="0"/>
                <a:cs typeface="Times New Roman" panose="02020603050405020304" pitchFamily="18" charset="0"/>
              </a:rPr>
              <a:t>Deadlock prevention</a:t>
            </a:r>
          </a:p>
          <a:p>
            <a:pPr marL="842645" lvl="2" indent="-222250" algn="just">
              <a:lnSpc>
                <a:spcPct val="120000"/>
              </a:lnSpc>
            </a:pPr>
            <a:r>
              <a:rPr lang="en-US" dirty="0">
                <a:latin typeface="Times New Roman" panose="02020603050405020304" pitchFamily="18" charset="0"/>
                <a:cs typeface="Times New Roman" panose="02020603050405020304" pitchFamily="18" charset="0"/>
              </a:rPr>
              <a:t>Deadlock avoidance</a:t>
            </a:r>
          </a:p>
          <a:p>
            <a:pPr marL="842645" lvl="2" indent="-222250" algn="just">
              <a:lnSpc>
                <a:spcPct val="120000"/>
              </a:lnSpc>
            </a:pPr>
            <a:r>
              <a:rPr lang="en-US" dirty="0">
                <a:latin typeface="Times New Roman" panose="02020603050405020304" pitchFamily="18" charset="0"/>
                <a:cs typeface="Times New Roman" panose="02020603050405020304" pitchFamily="18" charset="0"/>
              </a:rPr>
              <a:t> Deadlock detection</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Recovery from deadlocks</a:t>
            </a:r>
          </a:p>
          <a:p>
            <a:pPr algn="just"/>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DEADLOCKS:</a:t>
            </a:r>
          </a:p>
          <a:p>
            <a:pPr algn="just">
              <a:lnSpc>
                <a:spcPct val="170000"/>
              </a:lnSpc>
              <a:buNone/>
            </a:pPr>
            <a:r>
              <a:rPr lang="en-US" sz="1800" dirty="0">
                <a:latin typeface="Times New Roman" panose="02020603050405020304" pitchFamily="18" charset="0"/>
                <a:cs typeface="Times New Roman" panose="02020603050405020304" pitchFamily="18" charset="0"/>
              </a:rPr>
              <a:t>	A process requests resources; </a:t>
            </a:r>
          </a:p>
          <a:p>
            <a:pPr algn="just">
              <a:lnSpc>
                <a:spcPct val="170000"/>
              </a:lnSpc>
              <a:buNone/>
            </a:pPr>
            <a:r>
              <a:rPr lang="en-US" sz="1800" dirty="0">
                <a:latin typeface="Times New Roman" panose="02020603050405020304" pitchFamily="18" charset="0"/>
                <a:cs typeface="Times New Roman" panose="02020603050405020304" pitchFamily="18" charset="0"/>
              </a:rPr>
              <a:t>		If the resources are not available at that time, the process enters a waiting state.</a:t>
            </a:r>
          </a:p>
          <a:p>
            <a:pPr algn="just">
              <a:lnSpc>
                <a:spcPct val="170000"/>
              </a:lnSpc>
              <a:buNone/>
            </a:pPr>
            <a:r>
              <a:rPr lang="en-US" sz="1800" dirty="0">
                <a:latin typeface="Times New Roman" panose="02020603050405020304" pitchFamily="18" charset="0"/>
                <a:cs typeface="Times New Roman" panose="02020603050405020304" pitchFamily="18" charset="0"/>
              </a:rPr>
              <a:t>	Sometimes, a waiting process is never again able to change state, because the resources it has requested are held by other processes. This situation is called a </a:t>
            </a:r>
            <a:r>
              <a:rPr lang="en-US" sz="1800" b="1" dirty="0">
                <a:latin typeface="Times New Roman" panose="02020603050405020304" pitchFamily="18" charset="0"/>
                <a:cs typeface="Times New Roman" panose="02020603050405020304" pitchFamily="18" charset="0"/>
              </a:rPr>
              <a:t>deadlock.</a:t>
            </a:r>
            <a:r>
              <a:rPr lang="en-US" sz="1800" dirty="0">
                <a:latin typeface="Times New Roman" panose="02020603050405020304" pitchFamily="18" charset="0"/>
                <a:cs typeface="Times New Roman" panose="02020603050405020304" pitchFamily="18" charset="0"/>
              </a:rPr>
              <a:t>	</a:t>
            </a:r>
          </a:p>
          <a:p>
            <a:pPr algn="just">
              <a:buNone/>
            </a:pP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sym typeface="Wingdings" pitchFamily="2" charset="2"/>
              </a:rPr>
              <a:t></a:t>
            </a:r>
            <a:r>
              <a:rPr lang="en-US" sz="1800" dirty="0">
                <a:latin typeface="Times New Roman" panose="02020603050405020304" pitchFamily="18" charset="0"/>
                <a:cs typeface="Times New Roman" panose="02020603050405020304" pitchFamily="18" charset="0"/>
              </a:rPr>
              <a:t>The resources may be partitioned into several types (or classes), each consisting of some number of identical instances.</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If a process requests an instance of a resource type, the allocation of any instance of the type should satisfy the request. </a:t>
            </a:r>
          </a:p>
          <a:p>
            <a:pPr marL="568325" lvl="1" indent="-222250" algn="just">
              <a:lnSpc>
                <a:spcPct val="120000"/>
              </a:lnSpc>
            </a:pPr>
            <a:r>
              <a:rPr lang="en-US" sz="1800" dirty="0">
                <a:latin typeface="Times New Roman" panose="02020603050405020304" pitchFamily="18" charset="0"/>
                <a:cs typeface="Times New Roman" panose="02020603050405020304" pitchFamily="18" charset="0"/>
              </a:rPr>
              <a:t>If it does not, then the instances are not identical, and the resource type classes have not been defined properly.</a:t>
            </a:r>
          </a:p>
          <a:p>
            <a:pPr>
              <a:buNone/>
            </a:pPr>
            <a:endParaRPr lang="en-US" sz="1600" dirty="0"/>
          </a:p>
          <a:p>
            <a:pPr marL="342900" indent="-342900">
              <a:buNone/>
            </a:pPr>
            <a:r>
              <a:rPr lang="en-US" sz="1600" dirty="0"/>
              <a:t> </a:t>
            </a:r>
          </a:p>
          <a:p>
            <a:pPr>
              <a:buNone/>
            </a:pPr>
            <a:r>
              <a:rPr lang="en-US" sz="1600" dirty="0"/>
              <a:t>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pic>
        <p:nvPicPr>
          <p:cNvPr id="4" name="Picture 3" descr="000.jpg"/>
          <p:cNvPicPr>
            <a:picLocks noChangeAspect="1"/>
          </p:cNvPicPr>
          <p:nvPr/>
        </p:nvPicPr>
        <p:blipFill>
          <a:blip r:embed="rId2" cstate="print"/>
          <a:stretch>
            <a:fillRect/>
          </a:stretch>
        </p:blipFill>
        <p:spPr>
          <a:xfrm>
            <a:off x="3200400" y="685800"/>
            <a:ext cx="5523461"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lnSpcReduction="10000"/>
          </a:bodyPr>
          <a:lstStyle/>
          <a:p>
            <a:pPr>
              <a:buNone/>
            </a:pPr>
            <a:r>
              <a:rPr lang="en-US" sz="2000" dirty="0">
                <a:latin typeface="Times New Roman" panose="02020603050405020304" pitchFamily="18" charset="0"/>
                <a:cs typeface="Times New Roman" panose="02020603050405020304" pitchFamily="18" charset="0"/>
              </a:rPr>
              <a:t>Process synchronization : Background</a:t>
            </a:r>
          </a:p>
          <a:p>
            <a:pPr marL="568325" lvl="1" indent="-222250" algn="just"/>
            <a:r>
              <a:rPr lang="en-US" sz="2000" dirty="0">
                <a:latin typeface="Times New Roman" panose="02020603050405020304" pitchFamily="18" charset="0"/>
                <a:cs typeface="Times New Roman" panose="02020603050405020304" pitchFamily="18" charset="0"/>
              </a:rPr>
              <a:t>Concurrent access to shared data may result in data inconsistency.</a:t>
            </a:r>
          </a:p>
          <a:p>
            <a:pPr marL="568325" lvl="1" indent="-222250" algn="just"/>
            <a:r>
              <a:rPr lang="en-US" sz="2000" dirty="0">
                <a:latin typeface="Times New Roman" panose="02020603050405020304" pitchFamily="18" charset="0"/>
                <a:cs typeface="Times New Roman" panose="02020603050405020304" pitchFamily="18" charset="0"/>
              </a:rPr>
              <a:t>Maintaining data consistency requires mechanisms to ensure the orderly execution of co-operating processes.</a:t>
            </a:r>
          </a:p>
          <a:p>
            <a:pPr>
              <a:buNone/>
            </a:pPr>
            <a:r>
              <a:rPr lang="en-US" sz="2000" dirty="0">
                <a:latin typeface="Times New Roman" panose="02020603050405020304" pitchFamily="18" charset="0"/>
                <a:cs typeface="Times New Roman" panose="02020603050405020304" pitchFamily="18" charset="0"/>
              </a:rPr>
              <a:t>Example: </a:t>
            </a:r>
          </a:p>
          <a:p>
            <a:pPr marL="568325" lvl="1" indent="-222250" algn="just"/>
            <a:r>
              <a:rPr lang="en-US" sz="2000" dirty="0">
                <a:latin typeface="Times New Roman" panose="02020603050405020304" pitchFamily="18" charset="0"/>
                <a:cs typeface="Times New Roman" panose="02020603050405020304" pitchFamily="18" charset="0"/>
              </a:rPr>
              <a:t>Producer consumer problem (also called as bounded buffer problem)</a:t>
            </a:r>
          </a:p>
          <a:p>
            <a:pPr>
              <a:buNone/>
            </a:pPr>
            <a:r>
              <a:rPr lang="en-US" sz="2000" dirty="0">
                <a:latin typeface="Times New Roman" panose="02020603050405020304" pitchFamily="18" charset="0"/>
                <a:cs typeface="Times New Roman" panose="02020603050405020304" pitchFamily="18" charset="0"/>
              </a:rPr>
              <a:t>Producer: </a:t>
            </a:r>
          </a:p>
          <a:p>
            <a:pPr marL="568325" lvl="1" indent="-222250" algn="just"/>
            <a:r>
              <a:rPr lang="en-US" sz="2000" dirty="0">
                <a:latin typeface="Times New Roman" panose="02020603050405020304" pitchFamily="18" charset="0"/>
                <a:cs typeface="Times New Roman" panose="02020603050405020304" pitchFamily="18" charset="0"/>
              </a:rPr>
              <a:t>The producer ’s job is to generate a piece of data, put into the buffer and start again.</a:t>
            </a:r>
          </a:p>
          <a:p>
            <a:pPr>
              <a:buNone/>
            </a:pPr>
            <a:r>
              <a:rPr lang="en-US" sz="2000" dirty="0">
                <a:latin typeface="Times New Roman" panose="02020603050405020304" pitchFamily="18" charset="0"/>
                <a:cs typeface="Times New Roman" panose="02020603050405020304" pitchFamily="18" charset="0"/>
              </a:rPr>
              <a:t>Consumer:</a:t>
            </a:r>
          </a:p>
          <a:p>
            <a:pPr marL="568325" lvl="1" indent="-222250" algn="just"/>
            <a:r>
              <a:rPr lang="en-US" sz="2000" dirty="0">
                <a:latin typeface="Times New Roman" panose="02020603050405020304" pitchFamily="18" charset="0"/>
                <a:cs typeface="Times New Roman" panose="02020603050405020304" pitchFamily="18" charset="0"/>
              </a:rPr>
              <a:t>The consumer is consuming the data (removing it from the buffer) one piece at a time. 	</a:t>
            </a:r>
          </a:p>
          <a:p>
            <a:pPr marL="346075" lvl="1" indent="0" algn="just">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Conflict:</a:t>
            </a:r>
          </a:p>
          <a:p>
            <a:pPr marL="568325" lvl="1" indent="-222250" algn="just"/>
            <a:r>
              <a:rPr lang="en-US" sz="2000" dirty="0">
                <a:latin typeface="Times New Roman" panose="02020603050405020304" pitchFamily="18" charset="0"/>
                <a:cs typeface="Times New Roman" panose="02020603050405020304" pitchFamily="18" charset="0"/>
              </a:rPr>
              <a:t>The problem is to make sure that the producer won’t try to add data into the buffer if it’s full and that the consumer won’t try to remove data from an empty buffer.</a:t>
            </a:r>
          </a:p>
          <a:p>
            <a:pPr marL="346075" lvl="1" indent="0" algn="just">
              <a:buNone/>
            </a:pPr>
            <a:endParaRPr lang="en-US" sz="2000" dirty="0">
              <a:latin typeface="Times New Roman" panose="02020603050405020304" pitchFamily="18" charset="0"/>
              <a:cs typeface="Times New Roman" panose="02020603050405020304" pitchFamily="18" charset="0"/>
            </a:endParaRP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endParaRPr lang="en-US" sz="1600" dirty="0"/>
          </a:p>
          <a:p>
            <a:pPr marL="342900" indent="-342900">
              <a:buNone/>
            </a:pPr>
            <a:r>
              <a:rPr lang="en-US" sz="1600" dirty="0"/>
              <a:t> </a:t>
            </a:r>
          </a:p>
          <a:p>
            <a:pPr>
              <a:buNone/>
            </a:pPr>
            <a:r>
              <a:rPr lang="en-US" sz="1600" dirty="0"/>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066800"/>
            <a:ext cx="6400800" cy="5260658"/>
          </a:xfrm>
          <a:prstGeom prst="rect">
            <a:avLst/>
          </a:prstGeom>
        </p:spPr>
      </p:pic>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855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dirty="0">
                <a:latin typeface="Times New Roman" panose="02020603050405020304" pitchFamily="18" charset="0"/>
                <a:cs typeface="Times New Roman" panose="02020603050405020304" pitchFamily="18" charset="0"/>
              </a:rPr>
              <a:t>A process may utilize a resource in only the following sequence:</a:t>
            </a:r>
          </a:p>
          <a:p>
            <a:pPr marL="342900" indent="-342900">
              <a:buNone/>
            </a:pPr>
            <a:r>
              <a:rPr lang="en-US" sz="1400" b="1" dirty="0">
                <a:latin typeface="Times New Roman" panose="02020603050405020304" pitchFamily="18" charset="0"/>
                <a:cs typeface="Times New Roman" panose="02020603050405020304" pitchFamily="18" charset="0"/>
              </a:rPr>
              <a:t>1. Request:</a:t>
            </a:r>
          </a:p>
          <a:p>
            <a:pPr marL="568325" lvl="1" indent="-222250" algn="just"/>
            <a:r>
              <a:rPr lang="en-US" sz="1400" dirty="0">
                <a:latin typeface="Times New Roman" panose="02020603050405020304" pitchFamily="18" charset="0"/>
                <a:cs typeface="Times New Roman" panose="02020603050405020304" pitchFamily="18" charset="0"/>
              </a:rPr>
              <a:t>The process requests the resource. </a:t>
            </a:r>
          </a:p>
          <a:p>
            <a:pPr marL="568325" lvl="1" indent="-222250" algn="just"/>
            <a:r>
              <a:rPr lang="en-US" sz="1400" dirty="0">
                <a:latin typeface="Times New Roman" panose="02020603050405020304" pitchFamily="18" charset="0"/>
                <a:cs typeface="Times New Roman" panose="02020603050405020304" pitchFamily="18" charset="0"/>
              </a:rPr>
              <a:t>If the request cannot be granted immediately (for example, if the resource is being used by another process), then the requesting process must wait until it can acquire the resource.</a:t>
            </a:r>
          </a:p>
          <a:p>
            <a:pPr>
              <a:buNone/>
            </a:pPr>
            <a:r>
              <a:rPr lang="en-US" sz="1400" b="1" dirty="0">
                <a:latin typeface="Times New Roman" panose="02020603050405020304" pitchFamily="18" charset="0"/>
                <a:cs typeface="Times New Roman" panose="02020603050405020304" pitchFamily="18" charset="0"/>
              </a:rPr>
              <a:t>2. Use:</a:t>
            </a:r>
          </a:p>
          <a:p>
            <a:pPr marL="568325" lvl="1" indent="-222250" algn="just"/>
            <a:r>
              <a:rPr lang="en-US" sz="1400" dirty="0">
                <a:latin typeface="Times New Roman" panose="02020603050405020304" pitchFamily="18" charset="0"/>
                <a:cs typeface="Times New Roman" panose="02020603050405020304" pitchFamily="18" charset="0"/>
              </a:rPr>
              <a:t>The process can operate on the resource (for example, if the resource is a printer,  the process can print on the printer).</a:t>
            </a:r>
          </a:p>
          <a:p>
            <a:pPr>
              <a:buNone/>
            </a:pPr>
            <a:r>
              <a:rPr lang="en-US" sz="1400" b="1" dirty="0">
                <a:latin typeface="Times New Roman" panose="02020603050405020304" pitchFamily="18" charset="0"/>
                <a:cs typeface="Times New Roman" panose="02020603050405020304" pitchFamily="18" charset="0"/>
              </a:rPr>
              <a:t>3. Release:</a:t>
            </a:r>
          </a:p>
          <a:p>
            <a:pPr marL="568325" lvl="1" indent="-222250" algn="just"/>
            <a:r>
              <a:rPr lang="en-US" sz="1400" dirty="0">
                <a:latin typeface="Times New Roman" panose="02020603050405020304" pitchFamily="18" charset="0"/>
                <a:cs typeface="Times New Roman" panose="02020603050405020304" pitchFamily="18" charset="0"/>
              </a:rPr>
              <a:t>The process releases the resource. </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The request and release of resources may be system calls, as:</a:t>
            </a:r>
          </a:p>
          <a:p>
            <a:pPr>
              <a:buNone/>
            </a:pPr>
            <a:r>
              <a:rPr lang="en-US" sz="1400" dirty="0">
                <a:latin typeface="Times New Roman" panose="02020603050405020304" pitchFamily="18" charset="0"/>
                <a:cs typeface="Times New Roman" panose="02020603050405020304" pitchFamily="18" charset="0"/>
              </a:rPr>
              <a:t>	 request(), release(), open(), close(), allocate() and free() system calls. </a:t>
            </a: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sym typeface="Wingdings" pitchFamily="2" charset="2"/>
              </a:rPr>
              <a:t>T</a:t>
            </a:r>
            <a:r>
              <a:rPr lang="en-US" sz="1400" dirty="0">
                <a:latin typeface="Times New Roman" panose="02020603050405020304" pitchFamily="18" charset="0"/>
                <a:cs typeface="Times New Roman" panose="02020603050405020304" pitchFamily="18" charset="0"/>
              </a:rPr>
              <a:t>he request and release of semaphores can be accomplished through the wait() and signal() operations on semaphores or through acquire() and release() of a </a:t>
            </a:r>
            <a:r>
              <a:rPr lang="en-US" sz="1400" dirty="0" err="1">
                <a:latin typeface="Times New Roman" panose="02020603050405020304" pitchFamily="18" charset="0"/>
                <a:cs typeface="Times New Roman" panose="02020603050405020304" pitchFamily="18" charset="0"/>
              </a:rPr>
              <a:t>mutex</a:t>
            </a:r>
            <a:r>
              <a:rPr lang="en-US" sz="1400" dirty="0">
                <a:latin typeface="Times New Roman" panose="02020603050405020304" pitchFamily="18" charset="0"/>
                <a:cs typeface="Times New Roman" panose="02020603050405020304" pitchFamily="18" charset="0"/>
              </a:rPr>
              <a:t> lock.</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dirty="0">
                <a:latin typeface="Times New Roman" panose="02020603050405020304" pitchFamily="18" charset="0"/>
                <a:cs typeface="Times New Roman" panose="02020603050405020304" pitchFamily="18" charset="0"/>
              </a:rPr>
              <a:t>Two categories of resources:</a:t>
            </a:r>
          </a:p>
          <a:p>
            <a:pPr marL="342900" indent="-342900">
              <a:buNone/>
            </a:pPr>
            <a:r>
              <a:rPr lang="en-US" sz="1600" b="1" dirty="0">
                <a:latin typeface="Times New Roman" panose="02020603050405020304" pitchFamily="18" charset="0"/>
                <a:cs typeface="Times New Roman" panose="02020603050405020304" pitchFamily="18" charset="0"/>
              </a:rPr>
              <a:t>1. Reusable resources:</a:t>
            </a:r>
            <a:r>
              <a:rPr lang="en-US" sz="1600" dirty="0">
                <a:latin typeface="Times New Roman" panose="02020603050405020304" pitchFamily="18" charset="0"/>
                <a:cs typeface="Times New Roman" panose="02020603050405020304" pitchFamily="18" charset="0"/>
              </a:rPr>
              <a:t> (Limited)</a:t>
            </a:r>
          </a:p>
          <a:p>
            <a:pPr marL="568325" lvl="1" indent="-222250" algn="just"/>
            <a:r>
              <a:rPr lang="en-US" sz="1600" dirty="0">
                <a:latin typeface="Times New Roman" panose="02020603050405020304" pitchFamily="18" charset="0"/>
                <a:cs typeface="Times New Roman" panose="02020603050405020304" pitchFamily="18" charset="0"/>
              </a:rPr>
              <a:t>Process obtain resources, safely used later release for reuse by others.</a:t>
            </a:r>
          </a:p>
          <a:p>
            <a:pPr marL="342900" indent="-342900">
              <a:buNone/>
            </a:pPr>
            <a:r>
              <a:rPr lang="en-US" sz="1600" dirty="0">
                <a:latin typeface="Times New Roman" panose="02020603050405020304" pitchFamily="18" charset="0"/>
                <a:cs typeface="Times New Roman" panose="02020603050405020304" pitchFamily="18" charset="0"/>
              </a:rPr>
              <a:t>	Ex: Processors, I/O devices etc..</a:t>
            </a:r>
          </a:p>
          <a:p>
            <a:pPr marL="342900" indent="-342900">
              <a:buNone/>
            </a:pPr>
            <a:endParaRPr lang="en-US" sz="1600" dirty="0">
              <a:latin typeface="Times New Roman" panose="02020603050405020304" pitchFamily="18" charset="0"/>
              <a:cs typeface="Times New Roman" panose="02020603050405020304" pitchFamily="18" charset="0"/>
            </a:endParaRPr>
          </a:p>
          <a:p>
            <a:pPr marL="342900" indent="-342900">
              <a:buNone/>
            </a:pPr>
            <a:r>
              <a:rPr lang="en-US" sz="1600" b="1" dirty="0">
                <a:latin typeface="Times New Roman" panose="02020603050405020304" pitchFamily="18" charset="0"/>
                <a:cs typeface="Times New Roman" panose="02020603050405020304" pitchFamily="18" charset="0"/>
              </a:rPr>
              <a:t>2.Consumable resources: </a:t>
            </a:r>
            <a:r>
              <a:rPr lang="en-US" sz="1600" dirty="0">
                <a:latin typeface="Times New Roman" panose="02020603050405020304" pitchFamily="18" charset="0"/>
                <a:cs typeface="Times New Roman" panose="02020603050405020304" pitchFamily="18" charset="0"/>
              </a:rPr>
              <a:t>(No Limit)</a:t>
            </a:r>
          </a:p>
          <a:p>
            <a:pPr marL="568325" lvl="1" indent="-222250" algn="just"/>
            <a:r>
              <a:rPr lang="en-US" sz="1600" dirty="0">
                <a:latin typeface="Times New Roman" panose="02020603050405020304" pitchFamily="18" charset="0"/>
                <a:cs typeface="Times New Roman" panose="02020603050405020304" pitchFamily="18" charset="0"/>
              </a:rPr>
              <a:t>One that can be created and destroyed.</a:t>
            </a:r>
          </a:p>
          <a:p>
            <a:pPr marL="342900" indent="-342900">
              <a:buNone/>
            </a:pPr>
            <a:r>
              <a:rPr lang="en-US" sz="1600" dirty="0">
                <a:latin typeface="Times New Roman" panose="02020603050405020304" pitchFamily="18" charset="0"/>
                <a:cs typeface="Times New Roman" panose="02020603050405020304" pitchFamily="18" charset="0"/>
              </a:rPr>
              <a:t>	Ex: Interrupts, signals, messages etc..</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dirty="0">
                <a:latin typeface="Times New Roman" pitchFamily="18" charset="0"/>
                <a:cs typeface="Times New Roman" pitchFamily="18" charset="0"/>
              </a:rPr>
              <a:t>Deadlock Characterization:</a:t>
            </a:r>
          </a:p>
          <a:p>
            <a:pPr>
              <a:buNone/>
            </a:pPr>
            <a:r>
              <a:rPr lang="en-US" sz="1400" dirty="0">
                <a:latin typeface="Times New Roman" pitchFamily="18" charset="0"/>
                <a:cs typeface="Times New Roman" pitchFamily="18" charset="0"/>
              </a:rPr>
              <a:t>	A deadlock situation can arise if the following four conditions hold resources simultaneously in a system:</a:t>
            </a:r>
          </a:p>
          <a:p>
            <a:pPr>
              <a:buNone/>
            </a:pPr>
            <a:r>
              <a:rPr lang="en-US" sz="1400" b="1" dirty="0">
                <a:latin typeface="Times New Roman" pitchFamily="18" charset="0"/>
                <a:cs typeface="Times New Roman" pitchFamily="18" charset="0"/>
              </a:rPr>
              <a:t>1. Mutual exclusion:</a:t>
            </a:r>
          </a:p>
          <a:p>
            <a:pPr marL="568325" lvl="1" indent="-222250" algn="just"/>
            <a:r>
              <a:rPr lang="en-US" sz="1400" dirty="0">
                <a:latin typeface="Times New Roman" panose="02020603050405020304" pitchFamily="18" charset="0"/>
                <a:cs typeface="Times New Roman" panose="02020603050405020304" pitchFamily="18" charset="0"/>
              </a:rPr>
              <a:t>Only one process at a time can use the resource. </a:t>
            </a:r>
          </a:p>
          <a:p>
            <a:pPr marL="568325" lvl="1" indent="-222250" algn="just"/>
            <a:r>
              <a:rPr lang="en-US" sz="1400" dirty="0">
                <a:latin typeface="Times New Roman" panose="02020603050405020304" pitchFamily="18" charset="0"/>
                <a:cs typeface="Times New Roman" panose="02020603050405020304" pitchFamily="18" charset="0"/>
              </a:rPr>
              <a:t>If another process requests that resource, the requesting process must be delayed until the resource has been released.</a:t>
            </a:r>
          </a:p>
          <a:p>
            <a:pPr>
              <a:buNone/>
            </a:pPr>
            <a:r>
              <a:rPr lang="en-US" sz="1400" b="1" dirty="0">
                <a:latin typeface="Times New Roman" pitchFamily="18" charset="0"/>
                <a:cs typeface="Times New Roman" pitchFamily="18" charset="0"/>
              </a:rPr>
              <a:t>2. Hold and wait:</a:t>
            </a:r>
          </a:p>
          <a:p>
            <a:pPr marL="568325" lvl="1" indent="-222250" algn="just"/>
            <a:r>
              <a:rPr lang="en-US" sz="1400" dirty="0">
                <a:latin typeface="Times New Roman" panose="02020603050405020304" pitchFamily="18" charset="0"/>
                <a:cs typeface="Times New Roman" panose="02020603050405020304" pitchFamily="18" charset="0"/>
              </a:rPr>
              <a:t>A process must be holding at least one resource and waiting to acquire additional resources that are currently being held by other processes.</a:t>
            </a:r>
          </a:p>
          <a:p>
            <a:pPr>
              <a:buNone/>
            </a:pPr>
            <a:r>
              <a:rPr lang="en-US" sz="1400" b="1" dirty="0">
                <a:latin typeface="Times New Roman" pitchFamily="18" charset="0"/>
                <a:cs typeface="Times New Roman" pitchFamily="18" charset="0"/>
              </a:rPr>
              <a:t>3. No preemption:</a:t>
            </a:r>
          </a:p>
          <a:p>
            <a:pPr marL="568325" lvl="1" indent="-222250" algn="just"/>
            <a:r>
              <a:rPr lang="en-US" sz="1400" dirty="0">
                <a:latin typeface="Times New Roman" panose="02020603050405020304" pitchFamily="18" charset="0"/>
                <a:cs typeface="Times New Roman" panose="02020603050405020304" pitchFamily="18" charset="0"/>
              </a:rPr>
              <a:t>Resources cannot be preempted; that is, a resource can be released only voluntarily by the process holding it, after that process has completed  its task.</a:t>
            </a:r>
          </a:p>
          <a:p>
            <a:pPr>
              <a:buNone/>
            </a:pPr>
            <a:r>
              <a:rPr lang="en-US" sz="1400" b="1" dirty="0">
                <a:latin typeface="Times New Roman" pitchFamily="18" charset="0"/>
                <a:cs typeface="Times New Roman" pitchFamily="18" charset="0"/>
              </a:rPr>
              <a:t>4. Circular wait:</a:t>
            </a:r>
          </a:p>
          <a:p>
            <a:pPr marL="568325" lvl="1" indent="-222250" algn="just"/>
            <a:r>
              <a:rPr lang="en-US" sz="1400" dirty="0">
                <a:latin typeface="Times New Roman" panose="02020603050405020304" pitchFamily="18" charset="0"/>
                <a:cs typeface="Times New Roman" panose="02020603050405020304" pitchFamily="18" charset="0"/>
              </a:rPr>
              <a:t>A set {P0, P1, ..., </a:t>
            </a:r>
            <a:r>
              <a:rPr lang="en-US" sz="1400" dirty="0" err="1">
                <a:latin typeface="Times New Roman" panose="02020603050405020304" pitchFamily="18" charset="0"/>
                <a:cs typeface="Times New Roman" panose="02020603050405020304" pitchFamily="18" charset="0"/>
              </a:rPr>
              <a:t>Pn</a:t>
            </a:r>
            <a:r>
              <a:rPr lang="en-US" sz="1400" dirty="0">
                <a:latin typeface="Times New Roman" panose="02020603050405020304" pitchFamily="18" charset="0"/>
                <a:cs typeface="Times New Roman" panose="02020603050405020304" pitchFamily="18" charset="0"/>
              </a:rPr>
              <a:t>} of waiting processes must exist such that P0 is waiting for a resource held by P1, P1 is waiting for a resource held by P2, ..., Pn−1 is waiting for a resource held by </a:t>
            </a:r>
            <a:r>
              <a:rPr lang="en-US" sz="1400" dirty="0" err="1">
                <a:latin typeface="Times New Roman" panose="02020603050405020304" pitchFamily="18" charset="0"/>
                <a:cs typeface="Times New Roman" panose="02020603050405020304" pitchFamily="18" charset="0"/>
              </a:rPr>
              <a:t>Pn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Pn</a:t>
            </a:r>
            <a:r>
              <a:rPr lang="en-US" sz="1400" dirty="0">
                <a:latin typeface="Times New Roman" panose="02020603050405020304" pitchFamily="18" charset="0"/>
                <a:cs typeface="Times New Roman" panose="02020603050405020304" pitchFamily="18" charset="0"/>
              </a:rPr>
              <a:t> is waiting for a resource held by P0.</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b="1" dirty="0">
                <a:latin typeface="Times New Roman" panose="02020603050405020304" pitchFamily="18" charset="0"/>
                <a:cs typeface="Times New Roman" pitchFamily="18" charset="0"/>
              </a:rPr>
              <a:t>Methods for Handling Deadlocks :</a:t>
            </a:r>
          </a:p>
          <a:p>
            <a:pPr>
              <a:buNone/>
            </a:pPr>
            <a:endParaRPr lang="en-US" sz="1400" b="1" dirty="0">
              <a:latin typeface="Times New Roman" panose="02020603050405020304" pitchFamily="18" charset="0"/>
              <a:cs typeface="Times New Roman" pitchFamily="18" charset="0"/>
            </a:endParaRPr>
          </a:p>
          <a:p>
            <a:pPr>
              <a:buNone/>
            </a:pPr>
            <a:r>
              <a:rPr lang="en-US" sz="1400" dirty="0">
                <a:latin typeface="Times New Roman" pitchFamily="18" charset="0"/>
                <a:cs typeface="Times New Roman" pitchFamily="18" charset="0"/>
              </a:rPr>
              <a:t>Deal with the deadlock problem in following ways:</a:t>
            </a:r>
          </a:p>
          <a:p>
            <a:pPr marL="568325" lvl="1" indent="-222250" algn="just"/>
            <a:r>
              <a:rPr lang="en-US" sz="1400" dirty="0">
                <a:latin typeface="Times New Roman" pitchFamily="18" charset="0"/>
                <a:cs typeface="Times New Roman" pitchFamily="18" charset="0"/>
              </a:rPr>
              <a:t>Use a protocol to prevent or avoid deadlocks, ensuring that the system will never enter a deadlocked state.</a:t>
            </a:r>
          </a:p>
          <a:p>
            <a:pPr marL="568325" lvl="1" indent="-222250" algn="just"/>
            <a:r>
              <a:rPr lang="en-US" sz="1400" dirty="0">
                <a:latin typeface="Times New Roman" panose="02020603050405020304" pitchFamily="18" charset="0"/>
                <a:cs typeface="Times New Roman" panose="02020603050405020304" pitchFamily="18" charset="0"/>
              </a:rPr>
              <a:t>Allow the system to enter a deadlocked state, detect it, and recover.</a:t>
            </a:r>
          </a:p>
          <a:p>
            <a:pPr marL="568325" lvl="1" indent="-222250" algn="just"/>
            <a:endParaRPr lang="en-US"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1- Deadlock prevention:</a:t>
            </a:r>
          </a:p>
          <a:p>
            <a:pPr marL="568325" lvl="1" indent="-222250" algn="just"/>
            <a:r>
              <a:rPr lang="en-US" sz="1400" dirty="0">
                <a:latin typeface="Times New Roman" panose="02020603050405020304" pitchFamily="18" charset="0"/>
                <a:cs typeface="Times New Roman" panose="02020603050405020304" pitchFamily="18" charset="0"/>
              </a:rPr>
              <a:t>Provides a set of methods to ensure that at least one of the necessary conditions cannot hold. </a:t>
            </a:r>
          </a:p>
          <a:p>
            <a:pPr marL="568325" lvl="1" indent="-222250" algn="just"/>
            <a:r>
              <a:rPr lang="en-US" sz="1400" dirty="0">
                <a:latin typeface="Times New Roman" panose="02020603050405020304" pitchFamily="18" charset="0"/>
                <a:cs typeface="Times New Roman" panose="02020603050405020304" pitchFamily="18" charset="0"/>
              </a:rPr>
              <a:t>These methods prevent deadlocks by constraining how requests for resources can be made.</a:t>
            </a: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2- Deadlock avoidance :</a:t>
            </a:r>
          </a:p>
          <a:p>
            <a:pPr marL="568325" lvl="1" indent="-222250" algn="just"/>
            <a:r>
              <a:rPr lang="en-US" sz="1400" dirty="0">
                <a:latin typeface="Times New Roman" panose="02020603050405020304" pitchFamily="18" charset="0"/>
                <a:cs typeface="Times New Roman" panose="02020603050405020304" pitchFamily="18" charset="0"/>
              </a:rPr>
              <a:t>Deadlock avoidance requires that the operating system be given additional information in advance concerning which resources a process will request and use during its lifetime.</a:t>
            </a:r>
          </a:p>
          <a:p>
            <a:pPr marL="568325" lvl="1" indent="-222250" algn="just"/>
            <a:r>
              <a:rPr lang="en-US" sz="1400" dirty="0">
                <a:latin typeface="Times New Roman" panose="02020603050405020304" pitchFamily="18" charset="0"/>
                <a:cs typeface="Times New Roman" panose="02020603050405020304" pitchFamily="18" charset="0"/>
              </a:rPr>
              <a:t>All the pending processes can be successfully executed in some sequences and also satisfying their resource requirement completely. this sequences is called safe sequences and system in safe state.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b="1" dirty="0">
                <a:latin typeface="Times New Roman" panose="02020603050405020304" pitchFamily="18" charset="0"/>
                <a:cs typeface="Times New Roman" panose="02020603050405020304" pitchFamily="18" charset="0"/>
              </a:rPr>
              <a:t>3-Deadlock detection:</a:t>
            </a:r>
          </a:p>
          <a:p>
            <a:pPr marL="568325" lvl="1" indent="-222250" algn="just"/>
            <a:r>
              <a:rPr lang="en-US" sz="1400" dirty="0">
                <a:latin typeface="Times New Roman" panose="02020603050405020304" pitchFamily="18" charset="0"/>
                <a:cs typeface="Times New Roman" panose="02020603050405020304" pitchFamily="18" charset="0"/>
              </a:rPr>
              <a:t>If a system does not employ either a deadlock-prevention or a deadlock avoidance algorithm, then a deadlock situation may occur. </a:t>
            </a:r>
          </a:p>
          <a:p>
            <a:pPr>
              <a:buNone/>
            </a:pPr>
            <a:r>
              <a:rPr lang="en-US" sz="1400" dirty="0">
                <a:latin typeface="Times New Roman" panose="02020603050405020304" pitchFamily="18" charset="0"/>
                <a:cs typeface="Times New Roman" panose="02020603050405020304" pitchFamily="18" charset="0"/>
              </a:rPr>
              <a:t>In this environment, the system may provide:</a:t>
            </a:r>
          </a:p>
          <a:p>
            <a:pPr marL="568325" lvl="1" indent="-222250" algn="just"/>
            <a:r>
              <a:rPr lang="en-US" sz="1400" dirty="0">
                <a:latin typeface="Times New Roman" panose="02020603050405020304" pitchFamily="18" charset="0"/>
                <a:cs typeface="Times New Roman" panose="02020603050405020304" pitchFamily="18" charset="0"/>
              </a:rPr>
              <a:t>An algorithm that examines the state of the system to determine whether a deadlock has occurred and to recover from the deadlock.</a:t>
            </a:r>
          </a:p>
          <a:p>
            <a:pPr marL="568325" lvl="1" indent="-222250" algn="just"/>
            <a:endParaRPr lang="en-US"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4-Deadlock Recovery:</a:t>
            </a:r>
          </a:p>
          <a:p>
            <a:pPr marL="568325" lvl="1" indent="-222250" algn="just"/>
            <a:r>
              <a:rPr lang="en-US" sz="1400" dirty="0">
                <a:latin typeface="Times New Roman" panose="02020603050405020304" pitchFamily="18" charset="0"/>
                <a:cs typeface="Times New Roman" panose="02020603050405020304" pitchFamily="18" charset="0"/>
              </a:rPr>
              <a:t>Let the deadlock occur in the system and then try to recover the system from deadlock.</a:t>
            </a:r>
          </a:p>
          <a:p>
            <a:pPr marL="346075" lvl="1" indent="0" algn="just">
              <a:buNone/>
            </a:pPr>
            <a:endParaRPr lang="en-US"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5- Allow deadlock to occur:</a:t>
            </a:r>
          </a:p>
          <a:p>
            <a:pPr marL="568325" lvl="1" indent="-222250" algn="just"/>
            <a:r>
              <a:rPr lang="en-US" sz="1400" dirty="0">
                <a:latin typeface="Times New Roman" panose="02020603050405020304" pitchFamily="18" charset="0"/>
                <a:cs typeface="Times New Roman" panose="02020603050405020304" pitchFamily="18" charset="0"/>
              </a:rPr>
              <a:t>Let the deadlocks occur in the system DO NOTHING.</a:t>
            </a:r>
          </a:p>
          <a:p>
            <a:pPr>
              <a:buNone/>
            </a:pPr>
            <a:r>
              <a:rPr lang="en-US" sz="1400" dirty="0">
                <a:latin typeface="Times New Roman" panose="02020603050405020304" pitchFamily="18" charset="0"/>
                <a:cs typeface="Times New Roman" panose="02020603050405020304" pitchFamily="18" charset="0"/>
              </a:rPr>
              <a:t>	[ Sometimes operating system running anti deadlock algorithm called as FREEZE]</a:t>
            </a:r>
            <a:r>
              <a:rPr lang="en-US" sz="1400" b="1" dirty="0">
                <a:latin typeface="Times New Roman" panose="02020603050405020304" pitchFamily="18" charset="0"/>
                <a:cs typeface="Times New Roman" panose="02020603050405020304" pitchFamily="18" charset="0"/>
              </a:rPr>
              <a:t> </a:t>
            </a:r>
          </a:p>
          <a:p>
            <a:pPr>
              <a:buNone/>
            </a:pPr>
            <a:endParaRPr lang="en-US" sz="1600" dirty="0"/>
          </a:p>
          <a:p>
            <a:pPr>
              <a:buNone/>
            </a:pPr>
            <a:r>
              <a:rPr lang="en-US" sz="1600" dirty="0"/>
              <a:t>	</a:t>
            </a:r>
          </a:p>
          <a:p>
            <a:pPr>
              <a:buNone/>
            </a:pPr>
            <a:r>
              <a:rPr lang="en-US" sz="1600" dirty="0"/>
              <a:t>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b="1" dirty="0">
                <a:latin typeface="Times New Roman" panose="02020603050405020304" pitchFamily="18" charset="0"/>
                <a:cs typeface="Times New Roman" panose="02020603050405020304" pitchFamily="18" charset="0"/>
              </a:rPr>
              <a:t>Deadlock prevention:</a:t>
            </a:r>
          </a:p>
          <a:p>
            <a:pPr marL="568325" lvl="1" indent="-222250" algn="just"/>
            <a:r>
              <a:rPr lang="en-US" sz="1400" dirty="0">
                <a:latin typeface="Times New Roman" panose="02020603050405020304" pitchFamily="18" charset="0"/>
                <a:cs typeface="Times New Roman" panose="02020603050405020304" pitchFamily="18" charset="0"/>
              </a:rPr>
              <a:t>To prevent the system from deadlock one of the four condition should be discarded.	</a:t>
            </a:r>
          </a:p>
          <a:p>
            <a:pPr>
              <a:buNone/>
            </a:pP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1- Mutual Exclusion:</a:t>
            </a:r>
          </a:p>
          <a:p>
            <a:pPr marL="568325" lvl="1" indent="-222250" algn="just"/>
            <a:r>
              <a:rPr lang="en-US" sz="1400" dirty="0">
                <a:latin typeface="Times New Roman" panose="02020603050405020304" pitchFamily="18" charset="0"/>
                <a:cs typeface="Times New Roman" panose="02020603050405020304" pitchFamily="18" charset="0"/>
              </a:rPr>
              <a:t>We cannot prevent deadlock by denying mutual exclusion because, we do not have system with all resources being sharable (or) non sharable.</a:t>
            </a:r>
          </a:p>
          <a:p>
            <a:pPr>
              <a:buNone/>
            </a:pPr>
            <a:r>
              <a:rPr lang="en-US" sz="1600" dirty="0">
                <a:latin typeface="Times New Roman" panose="02020603050405020304" pitchFamily="18" charset="0"/>
                <a:cs typeface="Times New Roman" panose="02020603050405020304" pitchFamily="18" charset="0"/>
              </a:rPr>
              <a:t>Example:</a:t>
            </a:r>
          </a:p>
          <a:p>
            <a:pPr>
              <a:buNone/>
            </a:pPr>
            <a:r>
              <a:rPr lang="en-US" sz="1600" dirty="0">
                <a:latin typeface="Times New Roman" panose="02020603050405020304" pitchFamily="18" charset="0"/>
                <a:cs typeface="Times New Roman" panose="02020603050405020304" pitchFamily="18" charset="0"/>
              </a:rPr>
              <a:t>	Read-only files are a good example of a sharable resource.</a:t>
            </a:r>
          </a:p>
          <a:p>
            <a:pPr>
              <a:buNone/>
            </a:pPr>
            <a:r>
              <a:rPr lang="en-US" sz="1600" dirty="0">
                <a:latin typeface="Times New Roman" panose="02020603050405020304" pitchFamily="18" charset="0"/>
                <a:cs typeface="Times New Roman" panose="02020603050405020304" pitchFamily="18" charset="0"/>
              </a:rPr>
              <a:t>	A process never needs to wait for a sharable resource.</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b="1" dirty="0">
                <a:latin typeface="Times New Roman" panose="02020603050405020304" pitchFamily="18" charset="0"/>
                <a:cs typeface="Times New Roman" panose="02020603050405020304" pitchFamily="18" charset="0"/>
              </a:rPr>
              <a:t>2- Hold and Wait:</a:t>
            </a:r>
          </a:p>
          <a:p>
            <a:pPr>
              <a:buNone/>
            </a:pPr>
            <a:r>
              <a:rPr lang="en-US" sz="1400" dirty="0">
                <a:latin typeface="Times New Roman" panose="02020603050405020304" pitchFamily="18" charset="0"/>
                <a:cs typeface="Times New Roman" panose="02020603050405020304" pitchFamily="18" charset="0"/>
              </a:rPr>
              <a:t>	Objective:</a:t>
            </a:r>
          </a:p>
          <a:p>
            <a:pPr>
              <a:buNone/>
            </a:pPr>
            <a:r>
              <a:rPr lang="en-US" sz="1400" dirty="0">
                <a:latin typeface="Times New Roman" panose="02020603050405020304" pitchFamily="18" charset="0"/>
                <a:cs typeface="Times New Roman" panose="02020603050405020304" pitchFamily="18" charset="0"/>
              </a:rPr>
              <a:t>		Anyone of the process cannot hold resources.</a:t>
            </a:r>
          </a:p>
          <a:p>
            <a:pPr>
              <a:buNone/>
            </a:pPr>
            <a:r>
              <a:rPr lang="en-US" sz="1400" dirty="0">
                <a:latin typeface="Times New Roman" panose="02020603050405020304" pitchFamily="18" charset="0"/>
                <a:cs typeface="Times New Roman" panose="02020603050405020304" pitchFamily="18" charset="0"/>
              </a:rPr>
              <a:t>Two ways of resource allocation:</a:t>
            </a:r>
          </a:p>
          <a:p>
            <a:pPr>
              <a:buNone/>
            </a:pPr>
            <a:r>
              <a:rPr lang="en-US" sz="1400" dirty="0">
                <a:latin typeface="Times New Roman" panose="02020603050405020304" pitchFamily="18" charset="0"/>
                <a:cs typeface="Times New Roman" panose="02020603050405020304" pitchFamily="18" charset="0"/>
              </a:rPr>
              <a:t>	1- Each process must request and get all of its resources before it being executed.</a:t>
            </a:r>
          </a:p>
          <a:p>
            <a:pPr>
              <a:buNone/>
            </a:pPr>
            <a:r>
              <a:rPr lang="en-US" sz="1400" dirty="0">
                <a:latin typeface="Times New Roman" panose="02020603050405020304" pitchFamily="18" charset="0"/>
                <a:cs typeface="Times New Roman" panose="02020603050405020304" pitchFamily="18" charset="0"/>
              </a:rPr>
              <a:t>		Demerits:	All resources allocated but some resources are unused for long time.</a:t>
            </a:r>
          </a:p>
          <a:p>
            <a:pPr>
              <a:buNone/>
            </a:pPr>
            <a:r>
              <a:rPr lang="en-US" sz="1400" dirty="0">
                <a:latin typeface="Times New Roman" panose="02020603050405020304" pitchFamily="18" charset="0"/>
                <a:cs typeface="Times New Roman" panose="02020603050405020304" pitchFamily="18" charset="0"/>
              </a:rPr>
              <a:t>	2- Each process can request resources only when it does not hold any resources.</a:t>
            </a:r>
          </a:p>
          <a:p>
            <a:pPr>
              <a:buNone/>
            </a:pPr>
            <a:r>
              <a:rPr lang="en-US" sz="1400" dirty="0">
                <a:latin typeface="Times New Roman" panose="02020603050405020304" pitchFamily="18" charset="0"/>
                <a:cs typeface="Times New Roman" panose="02020603050405020304" pitchFamily="18" charset="0"/>
              </a:rPr>
              <a:t>		Demerits:	This resource allocation is better but may be the chance of starvation.</a:t>
            </a:r>
          </a:p>
          <a:p>
            <a:pPr>
              <a:buNone/>
            </a:pPr>
            <a:endParaRPr lang="en-US" sz="1400" b="1"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3- No Preemption:</a:t>
            </a:r>
          </a:p>
          <a:p>
            <a:pPr marL="568325" lvl="1" indent="-222250" algn="just"/>
            <a:r>
              <a:rPr lang="en-US" sz="1400" dirty="0">
                <a:latin typeface="Times New Roman" panose="02020603050405020304" pitchFamily="18" charset="0"/>
                <a:cs typeface="Times New Roman" panose="02020603050405020304" pitchFamily="18" charset="0"/>
              </a:rPr>
              <a:t>If process is holding some resources and request another resources that cannot be allocated to it.</a:t>
            </a:r>
          </a:p>
          <a:p>
            <a:pPr marL="568325" lvl="1" indent="-222250" algn="just"/>
            <a:r>
              <a:rPr lang="en-US" sz="1400" dirty="0">
                <a:latin typeface="Times New Roman" panose="02020603050405020304" pitchFamily="18" charset="0"/>
                <a:cs typeface="Times New Roman" panose="02020603050405020304" pitchFamily="18" charset="0"/>
              </a:rPr>
              <a:t>Operating system check other resources are used (or) unused by another process, if it is unused means the operating system preempts resources and requested process restarted again old as well as new request resources.</a:t>
            </a:r>
          </a:p>
          <a:p>
            <a:pPr marL="568325" lvl="1" indent="-222250" algn="just"/>
            <a:endParaRPr lang="en-US"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4- Circular wait:</a:t>
            </a:r>
          </a:p>
          <a:p>
            <a:pPr marL="568325" lvl="1" indent="-222250" algn="just"/>
            <a:r>
              <a:rPr lang="en-US" sz="1400" dirty="0">
                <a:latin typeface="Times New Roman" panose="02020603050405020304" pitchFamily="18" charset="0"/>
                <a:cs typeface="Times New Roman" panose="02020603050405020304" pitchFamily="18" charset="0"/>
              </a:rPr>
              <a:t>Each process can only request resources in an increasing order of priority and it must have release all resources.</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Deadlock Avoidance:</a:t>
            </a:r>
          </a:p>
          <a:p>
            <a:pPr marL="568325" lvl="1" indent="-222250" algn="just"/>
            <a:r>
              <a:rPr lang="en-US" sz="1400" dirty="0">
                <a:latin typeface="Times New Roman" panose="02020603050405020304" pitchFamily="18" charset="0"/>
                <a:cs typeface="Times New Roman" panose="02020603050405020304" pitchFamily="18" charset="0"/>
              </a:rPr>
              <a:t>Deadlock avoidance requires that the operating system be given additional information in advance concerning which resources a process will request and use during its lifetime.</a:t>
            </a:r>
          </a:p>
          <a:p>
            <a:pPr>
              <a:buNone/>
            </a:pP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sym typeface="Wingdings" pitchFamily="2" charset="2"/>
              </a:rPr>
              <a:t> </a:t>
            </a:r>
            <a:r>
              <a:rPr lang="en-US" sz="1600" dirty="0">
                <a:latin typeface="Times New Roman" panose="02020603050405020304" pitchFamily="18" charset="0"/>
                <a:cs typeface="Times New Roman" panose="02020603050405020304" pitchFamily="18" charset="0"/>
                <a:sym typeface="Wingdings" pitchFamily="2" charset="2"/>
              </a:rPr>
              <a:t>Every process in advance declare what is maximum requirement of the process.</a:t>
            </a:r>
          </a:p>
          <a:p>
            <a:pPr>
              <a:buNone/>
            </a:pPr>
            <a:endParaRPr lang="en-US" sz="1600" dirty="0">
              <a:latin typeface="Times New Roman" panose="02020603050405020304" pitchFamily="18" charset="0"/>
              <a:cs typeface="Times New Roman" panose="02020603050405020304" pitchFamily="18" charset="0"/>
              <a:sym typeface="Wingdings" pitchFamily="2" charset="2"/>
            </a:endParaRPr>
          </a:p>
          <a:p>
            <a:pPr>
              <a:buNone/>
            </a:pPr>
            <a:r>
              <a:rPr lang="en-US" sz="1600" dirty="0">
                <a:latin typeface="Times New Roman" panose="02020603050405020304" pitchFamily="18" charset="0"/>
                <a:cs typeface="Times New Roman" panose="02020603050405020304" pitchFamily="18" charset="0"/>
                <a:sym typeface="Wingdings" pitchFamily="2" charset="2"/>
              </a:rPr>
              <a:t> The system must able to decide whether granting a resource is safe (or) not and will only make the allocation when it is safe.</a:t>
            </a:r>
            <a:endParaRPr lang="en-US" sz="1600" b="1" dirty="0">
              <a:latin typeface="Times New Roman" panose="02020603050405020304" pitchFamily="18" charset="0"/>
              <a:cs typeface="Times New Roman" panose="02020603050405020304" pitchFamily="18" charset="0"/>
            </a:endParaRPr>
          </a:p>
          <a:p>
            <a:pPr algn="ctr">
              <a:buNone/>
            </a:pPr>
            <a:r>
              <a:rPr lang="en-US" sz="1600" b="1" dirty="0"/>
              <a:t>Deadlock Avoidance</a:t>
            </a:r>
          </a:p>
          <a:p>
            <a:pPr algn="ctr">
              <a:buNone/>
            </a:pPr>
            <a:endParaRPr lang="en-US" sz="1600" b="1" dirty="0"/>
          </a:p>
          <a:p>
            <a:pPr algn="ctr">
              <a:buNone/>
            </a:pPr>
            <a:endParaRPr lang="en-US" sz="1600" b="1" dirty="0"/>
          </a:p>
          <a:p>
            <a:pPr algn="ctr">
              <a:buNone/>
            </a:pPr>
            <a:endParaRPr lang="en-US" sz="1600" b="1" dirty="0"/>
          </a:p>
          <a:p>
            <a:pPr>
              <a:buNone/>
            </a:pPr>
            <a:r>
              <a:rPr lang="en-US" sz="1600" b="1" dirty="0"/>
              <a:t>			[RAG Algorithm]                [Banker’s Algorithm]</a:t>
            </a:r>
          </a:p>
        </p:txBody>
      </p:sp>
      <p:cxnSp>
        <p:nvCxnSpPr>
          <p:cNvPr id="7" name="Straight Arrow Connector 6"/>
          <p:cNvCxnSpPr/>
          <p:nvPr/>
        </p:nvCxnSpPr>
        <p:spPr>
          <a:xfrm flipH="1">
            <a:off x="3142695" y="37338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43400" y="37338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fontScale="92500" lnSpcReduction="10000"/>
          </a:bodyPr>
          <a:lstStyle/>
          <a:p>
            <a:pPr>
              <a:buNone/>
            </a:pPr>
            <a:r>
              <a:rPr lang="en-US" sz="1500" b="1" dirty="0">
                <a:latin typeface="Times New Roman" panose="02020603050405020304" pitchFamily="18" charset="0"/>
                <a:cs typeface="Times New Roman" panose="02020603050405020304" pitchFamily="18" charset="0"/>
              </a:rPr>
              <a:t>Resource-Allocation Graph:</a:t>
            </a:r>
          </a:p>
          <a:p>
            <a:pPr marL="568325" lvl="1" indent="-222250" algn="just"/>
            <a:r>
              <a:rPr lang="en-US" sz="1500" dirty="0">
                <a:latin typeface="Times New Roman" panose="02020603050405020304" pitchFamily="18" charset="0"/>
                <a:cs typeface="Times New Roman" panose="02020603050405020304" pitchFamily="18" charset="0"/>
              </a:rPr>
              <a:t>Deadlocks can be described more precisely in terms of a directed graph called a system resource-allocation graph.</a:t>
            </a:r>
          </a:p>
          <a:p>
            <a:pPr>
              <a:buNone/>
            </a:pPr>
            <a:r>
              <a:rPr lang="en-US" sz="1500">
                <a:latin typeface="Times New Roman" panose="02020603050405020304" pitchFamily="18" charset="0"/>
                <a:cs typeface="Times New Roman" panose="02020603050405020304" pitchFamily="18" charset="0"/>
              </a:rPr>
              <a:t>This </a:t>
            </a:r>
            <a:r>
              <a:rPr lang="en-US" sz="1500" dirty="0">
                <a:latin typeface="Times New Roman" panose="02020603050405020304" pitchFamily="18" charset="0"/>
                <a:cs typeface="Times New Roman" panose="02020603050405020304" pitchFamily="18" charset="0"/>
              </a:rPr>
              <a:t>graph consists:</a:t>
            </a:r>
          </a:p>
          <a:p>
            <a:pPr>
              <a:buNone/>
            </a:pPr>
            <a:r>
              <a:rPr lang="en-US" sz="1500" dirty="0">
                <a:latin typeface="Times New Roman" panose="02020603050405020304" pitchFamily="18" charset="0"/>
                <a:cs typeface="Times New Roman" panose="02020603050405020304" pitchFamily="18" charset="0"/>
              </a:rPr>
              <a:t>	 	1.set of vertices </a:t>
            </a:r>
            <a:r>
              <a:rPr lang="en-US" sz="1500" i="1" dirty="0">
                <a:latin typeface="Times New Roman" panose="02020603050405020304" pitchFamily="18" charset="0"/>
                <a:cs typeface="Times New Roman" panose="02020603050405020304" pitchFamily="18" charset="0"/>
              </a:rPr>
              <a:t>V	</a:t>
            </a:r>
            <a:r>
              <a:rPr lang="en-US" sz="1500" dirty="0">
                <a:latin typeface="Times New Roman" panose="02020603050405020304" pitchFamily="18" charset="0"/>
                <a:cs typeface="Times New Roman" panose="02020603050405020304" pitchFamily="18" charset="0"/>
              </a:rPr>
              <a:t> </a:t>
            </a:r>
          </a:p>
          <a:p>
            <a:pPr>
              <a:buNone/>
            </a:pPr>
            <a:r>
              <a:rPr lang="en-US" sz="1500" dirty="0">
                <a:latin typeface="Times New Roman" panose="02020603050405020304" pitchFamily="18" charset="0"/>
                <a:cs typeface="Times New Roman" panose="02020603050405020304" pitchFamily="18" charset="0"/>
              </a:rPr>
              <a:t>		2.set of edges </a:t>
            </a:r>
            <a:r>
              <a:rPr lang="en-US" sz="1500" i="1" dirty="0">
                <a:latin typeface="Times New Roman" panose="02020603050405020304" pitchFamily="18" charset="0"/>
                <a:cs typeface="Times New Roman" panose="02020603050405020304" pitchFamily="18" charset="0"/>
              </a:rPr>
              <a:t>E</a:t>
            </a:r>
          </a:p>
          <a:p>
            <a:pPr>
              <a:buNone/>
            </a:pPr>
            <a:r>
              <a:rPr lang="en-US" sz="1500" i="1" dirty="0">
                <a:latin typeface="Times New Roman" panose="02020603050405020304" pitchFamily="18" charset="0"/>
                <a:cs typeface="Times New Roman" panose="02020603050405020304" pitchFamily="18" charset="0"/>
              </a:rPr>
              <a:t>	The set of vertices V is partitioned into two different types </a:t>
            </a:r>
            <a:r>
              <a:rPr lang="en-US" sz="1500" dirty="0">
                <a:latin typeface="Times New Roman" panose="02020603050405020304" pitchFamily="18" charset="0"/>
                <a:cs typeface="Times New Roman" panose="02020603050405020304" pitchFamily="18" charset="0"/>
              </a:rPr>
              <a:t>of nodes: </a:t>
            </a:r>
          </a:p>
          <a:p>
            <a:pPr>
              <a:buNone/>
            </a:pPr>
            <a:r>
              <a:rPr lang="en-US" sz="1500" i="1" dirty="0">
                <a:latin typeface="Times New Roman" panose="02020603050405020304" pitchFamily="18" charset="0"/>
                <a:cs typeface="Times New Roman" panose="02020603050405020304" pitchFamily="18" charset="0"/>
              </a:rPr>
              <a:t>	</a:t>
            </a:r>
          </a:p>
          <a:p>
            <a:pPr>
              <a:buNone/>
            </a:pPr>
            <a:r>
              <a:rPr lang="en-US" sz="1500" i="1" dirty="0">
                <a:latin typeface="Times New Roman" panose="02020603050405020304" pitchFamily="18" charset="0"/>
                <a:cs typeface="Times New Roman" panose="02020603050405020304" pitchFamily="18" charset="0"/>
              </a:rPr>
              <a:t>	P = {P1, P2, ..., </a:t>
            </a:r>
            <a:r>
              <a:rPr lang="en-US" sz="1500" i="1" dirty="0" err="1">
                <a:latin typeface="Times New Roman" panose="02020603050405020304" pitchFamily="18" charset="0"/>
                <a:cs typeface="Times New Roman" panose="02020603050405020304" pitchFamily="18" charset="0"/>
              </a:rPr>
              <a:t>Pn</a:t>
            </a:r>
            <a:r>
              <a:rPr lang="en-US" sz="1500" i="1" dirty="0">
                <a:latin typeface="Times New Roman" panose="02020603050405020304" pitchFamily="18" charset="0"/>
                <a:cs typeface="Times New Roman" panose="02020603050405020304" pitchFamily="18" charset="0"/>
              </a:rPr>
              <a:t>}, the set consisting of all the active processes in the </a:t>
            </a:r>
            <a:r>
              <a:rPr lang="en-US" sz="1500" dirty="0">
                <a:latin typeface="Times New Roman" panose="02020603050405020304" pitchFamily="18" charset="0"/>
                <a:cs typeface="Times New Roman" panose="02020603050405020304" pitchFamily="18" charset="0"/>
              </a:rPr>
              <a:t>system.</a:t>
            </a:r>
          </a:p>
          <a:p>
            <a:pPr>
              <a:buNone/>
            </a:pPr>
            <a:r>
              <a:rPr lang="en-US" sz="1500" dirty="0">
                <a:latin typeface="Times New Roman" panose="02020603050405020304" pitchFamily="18" charset="0"/>
                <a:cs typeface="Times New Roman" panose="02020603050405020304" pitchFamily="18" charset="0"/>
              </a:rPr>
              <a:t>	</a:t>
            </a:r>
          </a:p>
          <a:p>
            <a:pPr>
              <a:buNone/>
            </a:pPr>
            <a:r>
              <a:rPr lang="en-US" sz="1500" i="1" dirty="0">
                <a:latin typeface="Times New Roman" panose="02020603050405020304" pitchFamily="18" charset="0"/>
                <a:cs typeface="Times New Roman" panose="02020603050405020304" pitchFamily="18" charset="0"/>
              </a:rPr>
              <a:t>	R = {R1, R2, ..., Rm}, the set consisting of all resource types in the </a:t>
            </a:r>
            <a:r>
              <a:rPr lang="en-US" sz="1500" dirty="0">
                <a:latin typeface="Times New Roman" panose="02020603050405020304" pitchFamily="18" charset="0"/>
                <a:cs typeface="Times New Roman" panose="02020603050405020304" pitchFamily="18" charset="0"/>
              </a:rPr>
              <a:t>system.</a:t>
            </a:r>
          </a:p>
          <a:p>
            <a:pPr>
              <a:buNone/>
            </a:pPr>
            <a:endParaRPr lang="en-US" sz="1500" dirty="0">
              <a:latin typeface="Times New Roman" panose="02020603050405020304" pitchFamily="18" charset="0"/>
              <a:cs typeface="Times New Roman" panose="02020603050405020304" pitchFamily="18" charset="0"/>
            </a:endParaRPr>
          </a:p>
          <a:p>
            <a:pPr>
              <a:buNone/>
            </a:pPr>
            <a:r>
              <a:rPr lang="en-US" sz="1500" dirty="0">
                <a:latin typeface="Times New Roman" panose="02020603050405020304" pitchFamily="18" charset="0"/>
                <a:cs typeface="Times New Roman" panose="02020603050405020304" pitchFamily="18" charset="0"/>
              </a:rPr>
              <a:t>A direct edge from process to resources type is denoted by:</a:t>
            </a:r>
          </a:p>
          <a:p>
            <a:pPr>
              <a:buNone/>
            </a:pPr>
            <a:r>
              <a:rPr lang="en-US" sz="1500" dirty="0">
                <a:latin typeface="Times New Roman" panose="02020603050405020304" pitchFamily="18" charset="0"/>
                <a:cs typeface="Times New Roman" panose="02020603050405020304" pitchFamily="18" charset="0"/>
              </a:rPr>
              <a:t>	</a:t>
            </a:r>
          </a:p>
          <a:p>
            <a:pPr>
              <a:buNone/>
            </a:pPr>
            <a:r>
              <a:rPr lang="en-US" sz="1500" dirty="0">
                <a:latin typeface="Times New Roman" panose="02020603050405020304" pitchFamily="18" charset="0"/>
                <a:cs typeface="Times New Roman" panose="02020603050405020304" pitchFamily="18" charset="0"/>
              </a:rPr>
              <a:t>			Pi </a:t>
            </a:r>
            <a:r>
              <a:rPr lang="en-US" sz="1500" dirty="0">
                <a:latin typeface="Times New Roman" panose="02020603050405020304" pitchFamily="18" charset="0"/>
                <a:cs typeface="Times New Roman" panose="02020603050405020304" pitchFamily="18" charset="0"/>
                <a:sym typeface="Wingdings" pitchFamily="2" charset="2"/>
              </a:rPr>
              <a:t> </a:t>
            </a:r>
            <a:r>
              <a:rPr lang="en-US" sz="1500" dirty="0" err="1">
                <a:latin typeface="Times New Roman" panose="02020603050405020304" pitchFamily="18" charset="0"/>
                <a:cs typeface="Times New Roman" panose="02020603050405020304" pitchFamily="18" charset="0"/>
                <a:sym typeface="Wingdings" pitchFamily="2" charset="2"/>
              </a:rPr>
              <a:t>Rj</a:t>
            </a:r>
            <a:r>
              <a:rPr lang="en-US" sz="1500" dirty="0">
                <a:latin typeface="Times New Roman" panose="02020603050405020304" pitchFamily="18" charset="0"/>
                <a:cs typeface="Times New Roman" panose="02020603050405020304" pitchFamily="18" charset="0"/>
                <a:sym typeface="Wingdings" pitchFamily="2" charset="2"/>
              </a:rPr>
              <a:t> is called as Requested edge.</a:t>
            </a:r>
          </a:p>
          <a:p>
            <a:pPr>
              <a:buNone/>
            </a:pPr>
            <a:r>
              <a:rPr lang="en-US" sz="1500" dirty="0">
                <a:latin typeface="Times New Roman" panose="02020603050405020304" pitchFamily="18" charset="0"/>
                <a:cs typeface="Times New Roman" panose="02020603050405020304" pitchFamily="18" charset="0"/>
                <a:sym typeface="Wingdings" pitchFamily="2" charset="2"/>
              </a:rPr>
              <a:t>			</a:t>
            </a:r>
            <a:r>
              <a:rPr lang="en-US" sz="1500" dirty="0" err="1">
                <a:latin typeface="Times New Roman" panose="02020603050405020304" pitchFamily="18" charset="0"/>
                <a:cs typeface="Times New Roman" panose="02020603050405020304" pitchFamily="18" charset="0"/>
                <a:sym typeface="Wingdings" pitchFamily="2" charset="2"/>
              </a:rPr>
              <a:t>Rj</a:t>
            </a:r>
            <a:r>
              <a:rPr lang="en-US" sz="1500" dirty="0">
                <a:latin typeface="Times New Roman" panose="02020603050405020304" pitchFamily="18" charset="0"/>
                <a:cs typeface="Times New Roman" panose="02020603050405020304" pitchFamily="18" charset="0"/>
                <a:sym typeface="Wingdings" pitchFamily="2" charset="2"/>
              </a:rPr>
              <a:t>  Pi is called as assignment edge.</a:t>
            </a:r>
          </a:p>
          <a:p>
            <a:pPr>
              <a:buNone/>
            </a:pPr>
            <a:endParaRPr lang="en-US" sz="1500" dirty="0">
              <a:latin typeface="Times New Roman" panose="02020603050405020304" pitchFamily="18" charset="0"/>
              <a:cs typeface="Times New Roman" panose="02020603050405020304" pitchFamily="18" charset="0"/>
              <a:sym typeface="Wingdings" pitchFamily="2" charset="2"/>
            </a:endParaRPr>
          </a:p>
          <a:p>
            <a:pPr>
              <a:buNone/>
            </a:pPr>
            <a:r>
              <a:rPr lang="en-US" sz="1500" dirty="0">
                <a:latin typeface="Times New Roman" panose="02020603050405020304" pitchFamily="18" charset="0"/>
                <a:cs typeface="Times New Roman" panose="02020603050405020304" pitchFamily="18" charset="0"/>
                <a:sym typeface="Wingdings" pitchFamily="2" charset="2"/>
              </a:rPr>
              <a:t>In a graph:</a:t>
            </a:r>
          </a:p>
          <a:p>
            <a:pPr>
              <a:buNone/>
            </a:pPr>
            <a:r>
              <a:rPr lang="en-US" sz="1500" dirty="0">
                <a:latin typeface="Times New Roman" panose="02020603050405020304" pitchFamily="18" charset="0"/>
                <a:cs typeface="Times New Roman" panose="02020603050405020304" pitchFamily="18" charset="0"/>
                <a:sym typeface="Wingdings" pitchFamily="2" charset="2"/>
              </a:rPr>
              <a:t>	Process representing as circle.</a:t>
            </a:r>
          </a:p>
          <a:p>
            <a:pPr>
              <a:buNone/>
            </a:pPr>
            <a:r>
              <a:rPr lang="en-US" sz="1500" dirty="0">
                <a:latin typeface="Times New Roman" panose="02020603050405020304" pitchFamily="18" charset="0"/>
                <a:cs typeface="Times New Roman" panose="02020603050405020304" pitchFamily="18" charset="0"/>
                <a:sym typeface="Wingdings" pitchFamily="2" charset="2"/>
              </a:rPr>
              <a:t>	Resources representing as square.</a:t>
            </a:r>
          </a:p>
          <a:p>
            <a:pPr>
              <a:buNone/>
            </a:pPr>
            <a:r>
              <a:rPr lang="en-US" sz="1500" dirty="0">
                <a:latin typeface="Times New Roman" panose="02020603050405020304" pitchFamily="18" charset="0"/>
                <a:cs typeface="Times New Roman" panose="02020603050405020304" pitchFamily="18" charset="0"/>
                <a:sym typeface="Wingdings" pitchFamily="2" charset="2"/>
              </a:rPr>
              <a:t>	Dot within the square represents the number of instances.</a:t>
            </a:r>
            <a:endParaRPr lang="en-US" sz="15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152400"/>
            <a:ext cx="8458200" cy="6321552"/>
          </a:xfrm>
        </p:spPr>
        <p:txBody>
          <a:bodyPr>
            <a:normAutofit/>
          </a:bodyPr>
          <a:lstStyle/>
          <a:p>
            <a:pPr>
              <a:buNone/>
            </a:pPr>
            <a:r>
              <a:rPr lang="en-US" sz="1600" dirty="0">
                <a:latin typeface="Times New Roman" panose="02020603050405020304" pitchFamily="18" charset="0"/>
                <a:cs typeface="Times New Roman" panose="02020603050405020304" pitchFamily="18" charset="0"/>
              </a:rPr>
              <a:t>Solution:</a:t>
            </a:r>
          </a:p>
          <a:p>
            <a:pPr>
              <a:buNone/>
            </a:pPr>
            <a:r>
              <a:rPr lang="en-US" sz="1600" dirty="0">
                <a:latin typeface="Times New Roman" panose="02020603050405020304" pitchFamily="18" charset="0"/>
                <a:cs typeface="Times New Roman" panose="02020603050405020304" pitchFamily="18" charset="0"/>
              </a:rPr>
              <a:t>Producer:	</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Producer either go to sleep or discard data if the buffer is full.</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The next item the consumer removes an item from the buffer and it notifies the producer who starts to fill the buffer again.</a:t>
            </a:r>
          </a:p>
          <a:p>
            <a:pPr>
              <a:buNone/>
            </a:pPr>
            <a:r>
              <a:rPr lang="en-US" sz="1600" dirty="0">
                <a:latin typeface="Times New Roman" panose="02020603050405020304" pitchFamily="18" charset="0"/>
                <a:cs typeface="Times New Roman" panose="02020603050405020304" pitchFamily="18" charset="0"/>
              </a:rPr>
              <a:t>Consumer:</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Consumer can go to sleep if it finds the buffer to be empty.</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The next time the producer puts data into buffer, it wakes up the sleeping consumer.</a:t>
            </a:r>
          </a:p>
          <a:p>
            <a:pPr marL="346075" lvl="1" indent="0" algn="just">
              <a:lnSpc>
                <a:spcPct val="170000"/>
              </a:lnSpc>
              <a:buNone/>
            </a:pPr>
            <a:r>
              <a:rPr lang="en-US" sz="1600" dirty="0">
                <a:latin typeface="Times New Roman" panose="02020603050405020304" pitchFamily="18" charset="0"/>
                <a:cs typeface="Times New Roman" panose="02020603050405020304" pitchFamily="18" charset="0"/>
              </a:rPr>
              <a:t>Producer:				Consumer:</a:t>
            </a:r>
          </a:p>
          <a:p>
            <a:pPr marL="346075" lvl="1" indent="0" algn="just">
              <a:lnSpc>
                <a:spcPct val="170000"/>
              </a:lnSpc>
              <a:buNone/>
            </a:pPr>
            <a:r>
              <a:rPr lang="en-US" sz="1600" dirty="0">
                <a:latin typeface="Times New Roman" panose="02020603050405020304" pitchFamily="18" charset="0"/>
                <a:cs typeface="Times New Roman" panose="02020603050405020304" pitchFamily="18" charset="0"/>
              </a:rPr>
              <a:t>	</a:t>
            </a:r>
          </a:p>
        </p:txBody>
      </p:sp>
      <p:pic>
        <p:nvPicPr>
          <p:cNvPr id="8" name="Content Placeholder 3" descr="producer.gif"/>
          <p:cNvPicPr>
            <a:picLocks noChangeAspect="1"/>
          </p:cNvPicPr>
          <p:nvPr/>
        </p:nvPicPr>
        <p:blipFill>
          <a:blip r:embed="rId2" cstate="print"/>
          <a:srcRect l="-1515" t="7937"/>
          <a:stretch>
            <a:fillRect/>
          </a:stretch>
        </p:blipFill>
        <p:spPr>
          <a:xfrm>
            <a:off x="322555" y="3961492"/>
            <a:ext cx="3962400" cy="2744108"/>
          </a:xfrm>
          <a:prstGeom prst="roundRect">
            <a:avLst/>
          </a:prstGeom>
          <a:ln>
            <a:solidFill>
              <a:schemeClr val="accent1"/>
            </a:solidFill>
          </a:ln>
        </p:spPr>
      </p:pic>
      <p:pic>
        <p:nvPicPr>
          <p:cNvPr id="9" name="Content Placeholder 3" descr="consumer.gif"/>
          <p:cNvPicPr>
            <a:picLocks noChangeAspect="1"/>
          </p:cNvPicPr>
          <p:nvPr/>
        </p:nvPicPr>
        <p:blipFill>
          <a:blip r:embed="rId3" cstate="print"/>
          <a:srcRect t="5795"/>
          <a:stretch>
            <a:fillRect/>
          </a:stretch>
        </p:blipFill>
        <p:spPr>
          <a:xfrm>
            <a:off x="4648200" y="3961492"/>
            <a:ext cx="4038600" cy="2744108"/>
          </a:xfrm>
          <a:prstGeom prst="roundRect">
            <a:avLst/>
          </a:prstGeom>
          <a:ln>
            <a:solidFill>
              <a:schemeClr val="accent1"/>
            </a:solid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b="1" dirty="0"/>
              <a:t>Resource allocation graph:</a:t>
            </a:r>
            <a:endParaRPr lang="en-US" sz="1600" dirty="0"/>
          </a:p>
          <a:p>
            <a:pPr>
              <a:buNone/>
            </a:pPr>
            <a:r>
              <a:rPr lang="en-US" sz="1600" dirty="0"/>
              <a:t>	</a:t>
            </a:r>
          </a:p>
          <a:p>
            <a:pPr>
              <a:buNone/>
            </a:pPr>
            <a:r>
              <a:rPr lang="en-US" sz="1600" dirty="0"/>
              <a:t>	</a:t>
            </a:r>
          </a:p>
        </p:txBody>
      </p:sp>
      <p:pic>
        <p:nvPicPr>
          <p:cNvPr id="6" name="Picture 5" descr="rag.jpg"/>
          <p:cNvPicPr>
            <a:picLocks noChangeAspect="1"/>
          </p:cNvPicPr>
          <p:nvPr/>
        </p:nvPicPr>
        <p:blipFill>
          <a:blip r:embed="rId2" cstate="print"/>
          <a:stretch>
            <a:fillRect/>
          </a:stretch>
        </p:blipFill>
        <p:spPr>
          <a:xfrm>
            <a:off x="228600" y="1223352"/>
            <a:ext cx="8458200" cy="5336317"/>
          </a:xfrm>
          <a:prstGeom prst="rect">
            <a:avLst/>
          </a:prstGeom>
        </p:spPr>
      </p:pic>
      <p:sp>
        <p:nvSpPr>
          <p:cNvPr id="7"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b="1" dirty="0">
                <a:latin typeface="Times New Roman" panose="02020603050405020304" pitchFamily="18" charset="0"/>
                <a:cs typeface="Times New Roman" panose="02020603050405020304" pitchFamily="18" charset="0"/>
              </a:rPr>
              <a:t>Banker’s Algorithm:</a:t>
            </a:r>
          </a:p>
          <a:p>
            <a:pPr marL="568325" lvl="1" indent="-222250" algn="just"/>
            <a:endParaRPr lang="en-US" sz="1400" dirty="0">
              <a:latin typeface="Times New Roman" panose="02020603050405020304" pitchFamily="18" charset="0"/>
              <a:cs typeface="Times New Roman" panose="02020603050405020304" pitchFamily="18" charset="0"/>
            </a:endParaRPr>
          </a:p>
          <a:p>
            <a:pPr marL="568325" lvl="1" indent="-222250" algn="just"/>
            <a:r>
              <a:rPr lang="en-US" sz="1400" dirty="0">
                <a:latin typeface="Times New Roman" panose="02020603050405020304" pitchFamily="18" charset="0"/>
                <a:cs typeface="Times New Roman" panose="02020603050405020304" pitchFamily="18" charset="0"/>
              </a:rPr>
              <a:t>When a new process enters the system, it declares the maximum number of instances that are needed.</a:t>
            </a:r>
          </a:p>
          <a:p>
            <a:pPr marL="568325" lvl="1" indent="-222250" algn="just"/>
            <a:r>
              <a:rPr lang="en-US" sz="1400" dirty="0">
                <a:latin typeface="Times New Roman" panose="02020603050405020304" pitchFamily="18" charset="0"/>
                <a:cs typeface="Times New Roman" panose="02020603050405020304" pitchFamily="18" charset="0"/>
              </a:rPr>
              <a:t>This number cannot exceed the total number of resources in the system.</a:t>
            </a:r>
          </a:p>
          <a:p>
            <a:pPr marL="568325" lvl="1" indent="-222250" algn="just"/>
            <a:r>
              <a:rPr lang="en-US" sz="1400" dirty="0">
                <a:latin typeface="Times New Roman" panose="02020603050405020304" pitchFamily="18" charset="0"/>
                <a:cs typeface="Times New Roman" panose="02020603050405020304" pitchFamily="18" charset="0"/>
              </a:rPr>
              <a:t>If the process can be accommodated based upon the needs of the system, then resources are allocated, otherwise the process must wait.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algorithm is actually made up of two separate algorithms: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Safety algorithm and Resource request algorithm.</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Before P</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starts executing, it must declare the maximum number of instances of each resource type that it may need.</a:t>
            </a:r>
          </a:p>
          <a:p>
            <a:pPr>
              <a:buNone/>
            </a:pPr>
            <a:endParaRPr lang="en-US" sz="1600" dirty="0"/>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Autofit/>
          </a:bodyPr>
          <a:lstStyle/>
          <a:p>
            <a:pPr>
              <a:buNone/>
            </a:pPr>
            <a:r>
              <a:rPr lang="en-US" sz="1100" u="sng" dirty="0">
                <a:latin typeface="Times New Roman" panose="02020603050405020304" pitchFamily="18" charset="0"/>
                <a:cs typeface="Times New Roman" panose="02020603050405020304" pitchFamily="18" charset="0"/>
              </a:rPr>
              <a:t>Data structures for the banker’s algorithm</a:t>
            </a:r>
            <a:endParaRPr lang="en-US" sz="1100" dirty="0">
              <a:latin typeface="Times New Roman" panose="02020603050405020304" pitchFamily="18" charset="0"/>
              <a:cs typeface="Times New Roman" panose="02020603050405020304" pitchFamily="18" charset="0"/>
            </a:endParaRPr>
          </a:p>
          <a:p>
            <a:pPr>
              <a:buNone/>
            </a:pPr>
            <a:r>
              <a:rPr lang="en-US" sz="1100" dirty="0">
                <a:latin typeface="Times New Roman" panose="02020603050405020304" pitchFamily="18" charset="0"/>
                <a:cs typeface="Times New Roman" panose="02020603050405020304" pitchFamily="18" charset="0"/>
              </a:rPr>
              <a:t>Let,</a:t>
            </a:r>
          </a:p>
          <a:p>
            <a:pPr>
              <a:buNone/>
            </a:pPr>
            <a:r>
              <a:rPr lang="en-US" sz="1100" dirty="0">
                <a:latin typeface="Times New Roman" panose="02020603050405020304" pitchFamily="18" charset="0"/>
                <a:cs typeface="Times New Roman" panose="02020603050405020304" pitchFamily="18" charset="0"/>
              </a:rPr>
              <a:t>Vector of length n = number of processes</a:t>
            </a:r>
          </a:p>
          <a:p>
            <a:pPr>
              <a:buNone/>
            </a:pPr>
            <a:r>
              <a:rPr lang="en-US" sz="1100" dirty="0">
                <a:latin typeface="Times New Roman" panose="02020603050405020304" pitchFamily="18" charset="0"/>
                <a:cs typeface="Times New Roman" panose="02020603050405020304" pitchFamily="18" charset="0"/>
              </a:rPr>
              <a:t>Vector of length m = number of resource types.</a:t>
            </a:r>
          </a:p>
          <a:p>
            <a:pPr>
              <a:buNone/>
            </a:pPr>
            <a:endParaRPr lang="en-US" sz="1100" dirty="0">
              <a:latin typeface="Times New Roman" panose="02020603050405020304" pitchFamily="18" charset="0"/>
              <a:cs typeface="Times New Roman" panose="02020603050405020304" pitchFamily="18" charset="0"/>
            </a:endParaRPr>
          </a:p>
          <a:p>
            <a:pPr>
              <a:buNone/>
            </a:pPr>
            <a:r>
              <a:rPr lang="en-US" sz="1100" b="1" dirty="0">
                <a:latin typeface="Times New Roman" panose="02020603050405020304" pitchFamily="18" charset="0"/>
                <a:cs typeface="Times New Roman" panose="02020603050405020304" pitchFamily="18" charset="0"/>
              </a:rPr>
              <a:t>Step 1:</a:t>
            </a:r>
          </a:p>
          <a:p>
            <a:pPr lvl="0">
              <a:buNone/>
            </a:pPr>
            <a:r>
              <a:rPr lang="en-US" sz="1100" b="1" dirty="0">
                <a:latin typeface="Times New Roman" panose="02020603050405020304" pitchFamily="18" charset="0"/>
                <a:cs typeface="Times New Roman" panose="02020603050405020304" pitchFamily="18" charset="0"/>
              </a:rPr>
              <a:t>Available :</a:t>
            </a:r>
            <a:r>
              <a:rPr lang="en-US" sz="1100" dirty="0">
                <a:latin typeface="Times New Roman" panose="02020603050405020304" pitchFamily="18" charset="0"/>
                <a:cs typeface="Times New Roman" panose="02020603050405020304" pitchFamily="18" charset="0"/>
              </a:rPr>
              <a:t> Vector of length m</a:t>
            </a:r>
          </a:p>
          <a:p>
            <a:pPr>
              <a:buNone/>
            </a:pPr>
            <a:r>
              <a:rPr lang="en-US" sz="1100" dirty="0">
                <a:latin typeface="Times New Roman" panose="02020603050405020304" pitchFamily="18" charset="0"/>
                <a:cs typeface="Times New Roman" panose="02020603050405020304" pitchFamily="18" charset="0"/>
              </a:rPr>
              <a:t>Available [ j ] = k</a:t>
            </a:r>
          </a:p>
          <a:p>
            <a:pPr>
              <a:buNone/>
            </a:pPr>
            <a:r>
              <a:rPr lang="en-US" sz="1100" dirty="0">
                <a:latin typeface="Times New Roman" panose="02020603050405020304" pitchFamily="18" charset="0"/>
                <a:cs typeface="Times New Roman" panose="02020603050405020304" pitchFamily="18" charset="0"/>
              </a:rPr>
              <a:t>[k is number of instances of the resource type </a:t>
            </a:r>
            <a:r>
              <a:rPr lang="en-US" sz="1100" dirty="0" err="1">
                <a:latin typeface="Times New Roman" panose="02020603050405020304" pitchFamily="18" charset="0"/>
                <a:cs typeface="Times New Roman" panose="02020603050405020304" pitchFamily="18" charset="0"/>
              </a:rPr>
              <a:t>R</a:t>
            </a:r>
            <a:r>
              <a:rPr lang="en-US" sz="1100" baseline="-25000" dirty="0" err="1">
                <a:latin typeface="Times New Roman" panose="02020603050405020304" pitchFamily="18" charset="0"/>
                <a:cs typeface="Times New Roman" panose="02020603050405020304" pitchFamily="18" charset="0"/>
              </a:rPr>
              <a:t>j</a:t>
            </a:r>
            <a:r>
              <a:rPr lang="en-US" sz="1100" baseline="-250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a:t>
            </a:r>
          </a:p>
          <a:p>
            <a:pPr>
              <a:buNone/>
            </a:pPr>
            <a:r>
              <a:rPr lang="en-US" sz="1100" b="1" dirty="0">
                <a:latin typeface="Times New Roman" panose="02020603050405020304" pitchFamily="18" charset="0"/>
                <a:cs typeface="Times New Roman" panose="02020603050405020304" pitchFamily="18" charset="0"/>
              </a:rPr>
              <a:t>Step 2:</a:t>
            </a:r>
          </a:p>
          <a:p>
            <a:pPr lvl="0">
              <a:buNone/>
            </a:pPr>
            <a:r>
              <a:rPr lang="en-US" sz="1100" b="1" dirty="0">
                <a:latin typeface="Times New Roman" panose="02020603050405020304" pitchFamily="18" charset="0"/>
                <a:cs typeface="Times New Roman" panose="02020603050405020304" pitchFamily="18" charset="0"/>
              </a:rPr>
              <a:t>Max :</a:t>
            </a:r>
            <a:r>
              <a:rPr lang="en-US" sz="1100" dirty="0">
                <a:latin typeface="Times New Roman" panose="02020603050405020304" pitchFamily="18" charset="0"/>
                <a:cs typeface="Times New Roman" panose="02020603050405020304" pitchFamily="18" charset="0"/>
              </a:rPr>
              <a:t> n x m matrix</a:t>
            </a:r>
          </a:p>
          <a:p>
            <a:pPr>
              <a:buNone/>
            </a:pPr>
            <a:r>
              <a:rPr lang="en-US" sz="1100" dirty="0">
                <a:latin typeface="Times New Roman" panose="02020603050405020304" pitchFamily="18" charset="0"/>
                <a:cs typeface="Times New Roman" panose="02020603050405020304" pitchFamily="18" charset="0"/>
              </a:rPr>
              <a:t>Max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 k</a:t>
            </a:r>
          </a:p>
          <a:p>
            <a:pPr>
              <a:buNone/>
            </a:pPr>
            <a:r>
              <a:rPr lang="en-US" sz="1100" dirty="0">
                <a:latin typeface="Times New Roman" panose="02020603050405020304" pitchFamily="18" charset="0"/>
                <a:cs typeface="Times New Roman" panose="02020603050405020304" pitchFamily="18" charset="0"/>
              </a:rPr>
              <a:t>[Process P</a:t>
            </a:r>
            <a:r>
              <a:rPr lang="en-US" sz="1100" baseline="-25000" dirty="0">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request at maximum number of  k instances of resource type </a:t>
            </a:r>
            <a:r>
              <a:rPr lang="en-US" sz="1100" dirty="0" err="1">
                <a:latin typeface="Times New Roman" panose="02020603050405020304" pitchFamily="18" charset="0"/>
                <a:cs typeface="Times New Roman" panose="02020603050405020304" pitchFamily="18" charset="0"/>
              </a:rPr>
              <a:t>R</a:t>
            </a:r>
            <a:r>
              <a:rPr lang="en-US" sz="1100" baseline="-25000" dirty="0" err="1">
                <a:latin typeface="Times New Roman" panose="02020603050405020304" pitchFamily="18" charset="0"/>
                <a:cs typeface="Times New Roman" panose="02020603050405020304" pitchFamily="18" charset="0"/>
              </a:rPr>
              <a:t>j</a:t>
            </a:r>
            <a:r>
              <a:rPr lang="en-US" sz="1100" baseline="-250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for its completion]   </a:t>
            </a:r>
          </a:p>
          <a:p>
            <a:pPr>
              <a:buNone/>
            </a:pPr>
            <a:r>
              <a:rPr lang="en-US" sz="1100" b="1" dirty="0">
                <a:latin typeface="Times New Roman" panose="02020603050405020304" pitchFamily="18" charset="0"/>
                <a:cs typeface="Times New Roman" panose="02020603050405020304" pitchFamily="18" charset="0"/>
              </a:rPr>
              <a:t>Step 3:</a:t>
            </a:r>
          </a:p>
          <a:p>
            <a:pPr lvl="0">
              <a:buNone/>
            </a:pPr>
            <a:r>
              <a:rPr lang="en-US" sz="1100" b="1" dirty="0">
                <a:latin typeface="Times New Roman" panose="02020603050405020304" pitchFamily="18" charset="0"/>
                <a:cs typeface="Times New Roman" panose="02020603050405020304" pitchFamily="18" charset="0"/>
              </a:rPr>
              <a:t>Allocation</a:t>
            </a:r>
            <a:r>
              <a:rPr lang="en-US" sz="1100" dirty="0">
                <a:latin typeface="Times New Roman" panose="02020603050405020304" pitchFamily="18" charset="0"/>
                <a:cs typeface="Times New Roman" panose="02020603050405020304" pitchFamily="18" charset="0"/>
              </a:rPr>
              <a:t> :  n x m matrix</a:t>
            </a:r>
          </a:p>
          <a:p>
            <a:pPr>
              <a:buNone/>
            </a:pPr>
            <a:r>
              <a:rPr lang="en-US" sz="1100" dirty="0">
                <a:latin typeface="Times New Roman" panose="02020603050405020304" pitchFamily="18" charset="0"/>
                <a:cs typeface="Times New Roman" panose="02020603050405020304" pitchFamily="18" charset="0"/>
              </a:rPr>
              <a:t>Allocation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 k</a:t>
            </a:r>
          </a:p>
          <a:p>
            <a:pPr>
              <a:buNone/>
            </a:pPr>
            <a:r>
              <a:rPr lang="en-US" sz="1100" dirty="0">
                <a:latin typeface="Times New Roman" panose="02020603050405020304" pitchFamily="18" charset="0"/>
                <a:cs typeface="Times New Roman" panose="02020603050405020304" pitchFamily="18" charset="0"/>
              </a:rPr>
              <a:t>[ k number of instances of resource type </a:t>
            </a:r>
            <a:r>
              <a:rPr lang="en-US" sz="1100" dirty="0" err="1">
                <a:latin typeface="Times New Roman" panose="02020603050405020304" pitchFamily="18" charset="0"/>
                <a:cs typeface="Times New Roman" panose="02020603050405020304" pitchFamily="18" charset="0"/>
              </a:rPr>
              <a:t>R</a:t>
            </a:r>
            <a:r>
              <a:rPr lang="en-US" sz="1100" baseline="-25000" dirty="0" err="1">
                <a:latin typeface="Times New Roman" panose="02020603050405020304" pitchFamily="18" charset="0"/>
                <a:cs typeface="Times New Roman" panose="02020603050405020304" pitchFamily="18" charset="0"/>
              </a:rPr>
              <a:t>j</a:t>
            </a:r>
            <a:r>
              <a:rPr lang="en-US" sz="1100" dirty="0">
                <a:latin typeface="Times New Roman" panose="02020603050405020304" pitchFamily="18" charset="0"/>
                <a:cs typeface="Times New Roman" panose="02020603050405020304" pitchFamily="18" charset="0"/>
              </a:rPr>
              <a:t> is currently allocated to process p</a:t>
            </a:r>
            <a:r>
              <a:rPr lang="en-US" sz="1100" baseline="-25000" dirty="0">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a:t>
            </a:r>
          </a:p>
          <a:p>
            <a:pPr>
              <a:buNone/>
            </a:pPr>
            <a:r>
              <a:rPr lang="en-US" sz="1100" b="1" dirty="0">
                <a:latin typeface="Times New Roman" panose="02020603050405020304" pitchFamily="18" charset="0"/>
                <a:cs typeface="Times New Roman" panose="02020603050405020304" pitchFamily="18" charset="0"/>
              </a:rPr>
              <a:t>Step 4:</a:t>
            </a:r>
          </a:p>
          <a:p>
            <a:pPr lvl="0">
              <a:buNone/>
            </a:pPr>
            <a:r>
              <a:rPr lang="en-US" sz="1100" b="1" dirty="0">
                <a:latin typeface="Times New Roman" panose="02020603050405020304" pitchFamily="18" charset="0"/>
                <a:cs typeface="Times New Roman" panose="02020603050405020304" pitchFamily="18" charset="0"/>
              </a:rPr>
              <a:t>Need : </a:t>
            </a:r>
            <a:r>
              <a:rPr lang="en-US" sz="1100" dirty="0">
                <a:latin typeface="Times New Roman" panose="02020603050405020304" pitchFamily="18" charset="0"/>
                <a:cs typeface="Times New Roman" panose="02020603050405020304" pitchFamily="18" charset="0"/>
              </a:rPr>
              <a:t> n x m matrix</a:t>
            </a:r>
          </a:p>
          <a:p>
            <a:pPr>
              <a:buNone/>
            </a:pPr>
            <a:r>
              <a:rPr lang="en-US" sz="1100" dirty="0">
                <a:latin typeface="Times New Roman" panose="02020603050405020304" pitchFamily="18" charset="0"/>
                <a:cs typeface="Times New Roman" panose="02020603050405020304" pitchFamily="18" charset="0"/>
              </a:rPr>
              <a:t>Need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 k</a:t>
            </a:r>
          </a:p>
          <a:p>
            <a:pPr>
              <a:buNone/>
            </a:pPr>
            <a:r>
              <a:rPr lang="en-US" sz="1100" dirty="0">
                <a:latin typeface="Times New Roman" panose="02020603050405020304" pitchFamily="18" charset="0"/>
                <a:cs typeface="Times New Roman" panose="02020603050405020304" pitchFamily="18" charset="0"/>
              </a:rPr>
              <a:t>[ k number of instances of resource type </a:t>
            </a:r>
            <a:r>
              <a:rPr lang="en-US" sz="1100" dirty="0" err="1">
                <a:latin typeface="Times New Roman" panose="02020603050405020304" pitchFamily="18" charset="0"/>
                <a:cs typeface="Times New Roman" panose="02020603050405020304" pitchFamily="18" charset="0"/>
              </a:rPr>
              <a:t>R</a:t>
            </a:r>
            <a:r>
              <a:rPr lang="en-US" sz="1100" baseline="-25000" dirty="0" err="1">
                <a:latin typeface="Times New Roman" panose="02020603050405020304" pitchFamily="18" charset="0"/>
                <a:cs typeface="Times New Roman" panose="02020603050405020304" pitchFamily="18" charset="0"/>
              </a:rPr>
              <a:t>j</a:t>
            </a:r>
            <a:r>
              <a:rPr lang="en-US" sz="1100" dirty="0">
                <a:latin typeface="Times New Roman" panose="02020603050405020304" pitchFamily="18" charset="0"/>
                <a:cs typeface="Times New Roman" panose="02020603050405020304" pitchFamily="18" charset="0"/>
              </a:rPr>
              <a:t> will be required by process P</a:t>
            </a:r>
            <a:r>
              <a:rPr lang="en-US" sz="1100" baseline="-25000" dirty="0">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to complete its job]</a:t>
            </a:r>
          </a:p>
          <a:p>
            <a:pPr>
              <a:buNone/>
            </a:pPr>
            <a:r>
              <a:rPr lang="en-US" sz="1100" dirty="0">
                <a:latin typeface="Times New Roman" panose="02020603050405020304" pitchFamily="18" charset="0"/>
                <a:cs typeface="Times New Roman" panose="02020603050405020304" pitchFamily="18" charset="0"/>
              </a:rPr>
              <a:t> </a:t>
            </a:r>
          </a:p>
          <a:p>
            <a:pPr>
              <a:buNone/>
            </a:pPr>
            <a:r>
              <a:rPr lang="en-US" sz="1100" dirty="0">
                <a:latin typeface="Times New Roman" panose="02020603050405020304" pitchFamily="18" charset="0"/>
                <a:cs typeface="Times New Roman" panose="02020603050405020304" pitchFamily="18" charset="0"/>
              </a:rPr>
              <a:t>Need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 Max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 Allocation [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j ] </a:t>
            </a:r>
            <a:endParaRPr lang="en-US" sz="11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fontScale="77500" lnSpcReduction="20000"/>
          </a:bodyPr>
          <a:lstStyle/>
          <a:p>
            <a:pPr>
              <a:buNone/>
            </a:pPr>
            <a:r>
              <a:rPr lang="en-US" sz="1400" u="sng" dirty="0">
                <a:latin typeface="Times New Roman" panose="02020603050405020304" pitchFamily="18" charset="0"/>
                <a:cs typeface="Times New Roman" panose="02020603050405020304" pitchFamily="18" charset="0"/>
              </a:rPr>
              <a:t>Safety algorithm</a:t>
            </a: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The safety algorithm is used to determine if a system is in a safe state</a:t>
            </a:r>
          </a:p>
          <a:p>
            <a:pPr>
              <a:buNone/>
            </a:pPr>
            <a:r>
              <a:rPr lang="en-US" sz="1400" dirty="0">
                <a:latin typeface="Times New Roman" panose="02020603050405020304" pitchFamily="18" charset="0"/>
                <a:cs typeface="Times New Roman" panose="02020603050405020304" pitchFamily="18" charset="0"/>
              </a:rPr>
              <a:t>Let,</a:t>
            </a:r>
          </a:p>
          <a:p>
            <a:pPr>
              <a:buNone/>
            </a:pPr>
            <a:r>
              <a:rPr lang="en-US" sz="1400" dirty="0">
                <a:latin typeface="Times New Roman" panose="02020603050405020304" pitchFamily="18" charset="0"/>
                <a:cs typeface="Times New Roman" panose="02020603050405020304" pitchFamily="18" charset="0"/>
              </a:rPr>
              <a:t>Work :  vectors of length m </a:t>
            </a:r>
          </a:p>
          <a:p>
            <a:pPr>
              <a:buNone/>
            </a:pPr>
            <a:r>
              <a:rPr lang="en-US" sz="1400" dirty="0">
                <a:latin typeface="Times New Roman" panose="02020603050405020304" pitchFamily="18" charset="0"/>
                <a:cs typeface="Times New Roman" panose="02020603050405020304" pitchFamily="18" charset="0"/>
              </a:rPr>
              <a:t>Finish:  vectors of length n </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b="1" dirty="0">
                <a:latin typeface="Times New Roman" panose="02020603050405020304" pitchFamily="18" charset="0"/>
                <a:cs typeface="Times New Roman" panose="02020603050405020304" pitchFamily="18" charset="0"/>
              </a:rPr>
              <a:t>Step 1:</a:t>
            </a:r>
          </a:p>
          <a:p>
            <a:pPr>
              <a:buNone/>
            </a:pPr>
            <a:r>
              <a:rPr lang="en-US" sz="1400" dirty="0">
                <a:latin typeface="Times New Roman" panose="02020603050405020304" pitchFamily="18" charset="0"/>
                <a:cs typeface="Times New Roman" panose="02020603050405020304" pitchFamily="18" charset="0"/>
              </a:rPr>
              <a:t>Work =Available;</a:t>
            </a:r>
          </a:p>
          <a:p>
            <a:pPr>
              <a:buNone/>
            </a:pPr>
            <a:r>
              <a:rPr lang="en-US" sz="1400" dirty="0">
                <a:latin typeface="Times New Roman" panose="02020603050405020304" pitchFamily="18" charset="0"/>
                <a:cs typeface="Times New Roman" panose="02020603050405020304" pitchFamily="18" charset="0"/>
              </a:rPr>
              <a:t>Finish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 false;</a:t>
            </a:r>
          </a:p>
          <a:p>
            <a:pPr>
              <a:buNone/>
            </a:pPr>
            <a:r>
              <a:rPr lang="en-US" sz="1400" dirty="0">
                <a:latin typeface="Times New Roman" panose="02020603050405020304" pitchFamily="18" charset="0"/>
                <a:cs typeface="Times New Roman" panose="02020603050405020304" pitchFamily="18" charset="0"/>
              </a:rPr>
              <a:t>for all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=0,1,2,……..n;</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b="1" dirty="0">
                <a:latin typeface="Times New Roman" panose="02020603050405020304" pitchFamily="18" charset="0"/>
                <a:cs typeface="Times New Roman" panose="02020603050405020304" pitchFamily="18" charset="0"/>
              </a:rPr>
              <a:t>Step 2:</a:t>
            </a:r>
          </a:p>
          <a:p>
            <a:pPr>
              <a:buNone/>
            </a:pPr>
            <a:r>
              <a:rPr lang="en-US" sz="1400" dirty="0">
                <a:latin typeface="Times New Roman" panose="02020603050405020304" pitchFamily="18" charset="0"/>
                <a:cs typeface="Times New Roman" panose="02020603050405020304" pitchFamily="18" charset="0"/>
              </a:rPr>
              <a:t>Find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such that</a:t>
            </a:r>
          </a:p>
          <a:p>
            <a:pPr lvl="0">
              <a:buNone/>
            </a:pPr>
            <a:r>
              <a:rPr lang="en-US" sz="1400" dirty="0">
                <a:latin typeface="Times New Roman" panose="02020603050405020304" pitchFamily="18" charset="0"/>
                <a:cs typeface="Times New Roman" panose="02020603050405020304" pitchFamily="18" charset="0"/>
              </a:rPr>
              <a:t>Finish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 false;</a:t>
            </a:r>
          </a:p>
          <a:p>
            <a:pPr lvl="0">
              <a:buNone/>
            </a:pPr>
            <a:r>
              <a:rPr lang="en-US" sz="1400" dirty="0">
                <a:latin typeface="Times New Roman" panose="02020603050405020304" pitchFamily="18" charset="0"/>
                <a:cs typeface="Times New Roman" panose="02020603050405020304" pitchFamily="18" charset="0"/>
              </a:rPr>
              <a:t>Need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&lt;= work;</a:t>
            </a:r>
          </a:p>
          <a:p>
            <a:pPr>
              <a:buNone/>
            </a:pPr>
            <a:r>
              <a:rPr lang="en-US" sz="1400" dirty="0">
                <a:latin typeface="Times New Roman" panose="02020603050405020304" pitchFamily="18" charset="0"/>
                <a:cs typeface="Times New Roman" panose="02020603050405020304" pitchFamily="18" charset="0"/>
              </a:rPr>
              <a:t>If no such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exists then the system is in unsafe state; return; go to step 4.</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b="1" dirty="0">
                <a:latin typeface="Times New Roman" panose="02020603050405020304" pitchFamily="18" charset="0"/>
                <a:cs typeface="Times New Roman" panose="02020603050405020304" pitchFamily="18" charset="0"/>
              </a:rPr>
              <a:t>Step 3:</a:t>
            </a:r>
          </a:p>
          <a:p>
            <a:pPr>
              <a:buNone/>
            </a:pPr>
            <a:r>
              <a:rPr lang="en-US" sz="1400" dirty="0">
                <a:latin typeface="Times New Roman" panose="02020603050405020304" pitchFamily="18" charset="0"/>
                <a:cs typeface="Times New Roman" panose="02020603050405020304" pitchFamily="18" charset="0"/>
              </a:rPr>
              <a:t>Work = Work + Allocation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t>
            </a:r>
          </a:p>
          <a:p>
            <a:pPr>
              <a:buNone/>
            </a:pPr>
            <a:r>
              <a:rPr lang="en-US" sz="1400" dirty="0">
                <a:latin typeface="Times New Roman" panose="02020603050405020304" pitchFamily="18" charset="0"/>
                <a:cs typeface="Times New Roman" panose="02020603050405020304" pitchFamily="18" charset="0"/>
              </a:rPr>
              <a:t>Finish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=true;</a:t>
            </a:r>
          </a:p>
          <a:p>
            <a:pPr>
              <a:buNone/>
            </a:pPr>
            <a:r>
              <a:rPr lang="en-US" sz="1400" dirty="0">
                <a:latin typeface="Times New Roman" panose="02020603050405020304" pitchFamily="18" charset="0"/>
                <a:cs typeface="Times New Roman" panose="02020603050405020304" pitchFamily="18" charset="0"/>
              </a:rPr>
              <a:t>go to step 2. </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b="1" dirty="0">
                <a:latin typeface="Times New Roman" panose="02020603050405020304" pitchFamily="18" charset="0"/>
                <a:cs typeface="Times New Roman" panose="02020603050405020304" pitchFamily="18" charset="0"/>
              </a:rPr>
              <a:t>Step 4:</a:t>
            </a:r>
          </a:p>
          <a:p>
            <a:pPr>
              <a:buNone/>
            </a:pPr>
            <a:r>
              <a:rPr lang="en-US" sz="1400" dirty="0">
                <a:latin typeface="Times New Roman" panose="02020603050405020304" pitchFamily="18" charset="0"/>
                <a:cs typeface="Times New Roman" panose="02020603050405020304" pitchFamily="18" charset="0"/>
              </a:rPr>
              <a:t>Finish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 true for all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the system is in a safe state;</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This algorithm may require an order of m × n</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operations to determine whether a state is safe.</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u="sng" dirty="0">
                <a:latin typeface="Times New Roman" panose="02020603050405020304" pitchFamily="18" charset="0"/>
                <a:cs typeface="Times New Roman" panose="02020603050405020304" pitchFamily="18" charset="0"/>
              </a:rPr>
              <a:t>Resource Request algorithm for process P</a:t>
            </a:r>
            <a:r>
              <a:rPr lang="en-US" sz="1400" u="sng" baseline="-25000" dirty="0">
                <a:latin typeface="Times New Roman" panose="02020603050405020304" pitchFamily="18" charset="0"/>
                <a:cs typeface="Times New Roman" panose="02020603050405020304" pitchFamily="18" charset="0"/>
              </a:rPr>
              <a:t>i</a:t>
            </a: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The resource-request algorithm is used to determine whether requests can be safely granted.</a:t>
            </a:r>
          </a:p>
          <a:p>
            <a:pPr>
              <a:buNone/>
            </a:pPr>
            <a:r>
              <a:rPr lang="en-US" sz="1400" dirty="0">
                <a:latin typeface="Times New Roman" panose="02020603050405020304" pitchFamily="18" charset="0"/>
                <a:cs typeface="Times New Roman" panose="02020603050405020304" pitchFamily="18" charset="0"/>
              </a:rPr>
              <a:t>Let,</a:t>
            </a:r>
          </a:p>
          <a:p>
            <a:pPr>
              <a:buNone/>
            </a:pPr>
            <a:r>
              <a:rPr lang="en-US" sz="1400" dirty="0" err="1">
                <a:latin typeface="Times New Roman" panose="02020603050405020304" pitchFamily="18" charset="0"/>
                <a:cs typeface="Times New Roman" panose="02020603050405020304" pitchFamily="18" charset="0"/>
              </a:rPr>
              <a:t>Request</a:t>
            </a:r>
            <a:r>
              <a:rPr lang="en-US" sz="1400" baseline="-25000" dirty="0" err="1">
                <a:latin typeface="Times New Roman" panose="02020603050405020304" pitchFamily="18" charset="0"/>
                <a:cs typeface="Times New Roman" panose="02020603050405020304" pitchFamily="18" charset="0"/>
              </a:rPr>
              <a:t>i</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Request vector for process P</a:t>
            </a:r>
            <a:r>
              <a:rPr lang="en-US" sz="1400" baseline="-25000"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Request</a:t>
            </a:r>
            <a:r>
              <a:rPr lang="en-US" sz="1400" baseline="-25000" dirty="0" err="1">
                <a:latin typeface="Times New Roman" panose="02020603050405020304" pitchFamily="18" charset="0"/>
                <a:cs typeface="Times New Roman" panose="02020603050405020304" pitchFamily="18" charset="0"/>
              </a:rPr>
              <a:t>i</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j ] ==k ;</a:t>
            </a:r>
          </a:p>
          <a:p>
            <a:pPr>
              <a:buNone/>
            </a:pPr>
            <a:r>
              <a:rPr lang="en-US" sz="1400" dirty="0">
                <a:latin typeface="Times New Roman" panose="02020603050405020304" pitchFamily="18" charset="0"/>
                <a:cs typeface="Times New Roman" panose="02020603050405020304" pitchFamily="18" charset="0"/>
              </a:rPr>
              <a:t>Then process P</a:t>
            </a:r>
            <a:r>
              <a:rPr lang="en-US" sz="1400" baseline="-25000" dirty="0">
                <a:latin typeface="Times New Roman" panose="02020603050405020304" pitchFamily="18" charset="0"/>
                <a:cs typeface="Times New Roman" panose="02020603050405020304" pitchFamily="18" charset="0"/>
              </a:rPr>
              <a:t>i </a:t>
            </a:r>
            <a:r>
              <a:rPr lang="en-US" sz="1400" dirty="0">
                <a:latin typeface="Times New Roman" panose="02020603050405020304" pitchFamily="18" charset="0"/>
                <a:cs typeface="Times New Roman" panose="02020603050405020304" pitchFamily="18" charset="0"/>
              </a:rPr>
              <a:t>wants k instance of resource type </a:t>
            </a:r>
            <a:r>
              <a:rPr lang="en-US" sz="1400" dirty="0" err="1">
                <a:latin typeface="Times New Roman" panose="02020603050405020304" pitchFamily="18" charset="0"/>
                <a:cs typeface="Times New Roman" panose="02020603050405020304" pitchFamily="18" charset="0"/>
              </a:rPr>
              <a:t>R</a:t>
            </a:r>
            <a:r>
              <a:rPr lang="en-US" sz="1400" baseline="-25000" dirty="0" err="1">
                <a:latin typeface="Times New Roman" panose="02020603050405020304" pitchFamily="18" charset="0"/>
                <a:cs typeface="Times New Roman" panose="02020603050405020304" pitchFamily="18" charset="0"/>
              </a:rPr>
              <a:t>j</a:t>
            </a:r>
            <a:r>
              <a:rPr lang="en-US" sz="1400" dirty="0">
                <a:latin typeface="Times New Roman" panose="02020603050405020304" pitchFamily="18" charset="0"/>
                <a:cs typeface="Times New Roman" panose="02020603050405020304" pitchFamily="18" charset="0"/>
              </a:rPr>
              <a:t>.</a:t>
            </a:r>
          </a:p>
          <a:p>
            <a:pPr marL="568325" lvl="1" indent="-222250" algn="just"/>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Requesti</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Needi</a:t>
            </a:r>
            <a:r>
              <a:rPr lang="en-US" sz="1400" dirty="0">
                <a:latin typeface="Times New Roman" panose="02020603050405020304" pitchFamily="18" charset="0"/>
                <a:cs typeface="Times New Roman" panose="02020603050405020304" pitchFamily="18" charset="0"/>
              </a:rPr>
              <a:t>, go to step 2. Otherwise, raise an error condition, since the process has exceeded its maximum claim.</a:t>
            </a:r>
          </a:p>
          <a:p>
            <a:pPr marL="568325" lvl="1" indent="-222250" algn="just"/>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Requesti</a:t>
            </a:r>
            <a:r>
              <a:rPr lang="en-US" sz="1400" dirty="0">
                <a:latin typeface="Times New Roman" panose="02020603050405020304" pitchFamily="18" charset="0"/>
                <a:cs typeface="Times New Roman" panose="02020603050405020304" pitchFamily="18" charset="0"/>
              </a:rPr>
              <a:t> &lt;= Available, go to step 3. Otherwise, Pi must wait, since the resources are not available.</a:t>
            </a: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Pretend to have allocated the requested resources to process P</a:t>
            </a:r>
            <a:r>
              <a:rPr lang="en-US" sz="1400" baseline="-25000"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by modifying the state as follows:</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Available = Available–</a:t>
            </a:r>
            <a:r>
              <a:rPr lang="en-US" sz="1400" dirty="0" err="1">
                <a:latin typeface="Times New Roman" panose="02020603050405020304" pitchFamily="18" charset="0"/>
                <a:cs typeface="Times New Roman" panose="02020603050405020304" pitchFamily="18" charset="0"/>
              </a:rPr>
              <a:t>Request</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a:buNone/>
            </a:pPr>
            <a:r>
              <a:rPr lang="en-US" sz="1400" dirty="0" err="1">
                <a:latin typeface="Times New Roman" panose="02020603050405020304" pitchFamily="18" charset="0"/>
                <a:cs typeface="Times New Roman" panose="02020603050405020304" pitchFamily="18" charset="0"/>
              </a:rPr>
              <a:t>Allocationi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Allocation</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Request</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a:buNone/>
            </a:pPr>
            <a:r>
              <a:rPr lang="en-US" sz="1400" dirty="0" err="1">
                <a:latin typeface="Times New Roman" panose="02020603050405020304" pitchFamily="18" charset="0"/>
                <a:cs typeface="Times New Roman" panose="02020603050405020304" pitchFamily="18" charset="0"/>
              </a:rPr>
              <a:t>Need</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Need</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Request</a:t>
            </a:r>
            <a:r>
              <a:rPr lang="en-US" sz="1400" baseline="-250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If safe </a:t>
            </a:r>
            <a:r>
              <a:rPr lang="en-US" sz="1400" dirty="0">
                <a:latin typeface="Times New Roman" panose="02020603050405020304" pitchFamily="18" charset="0"/>
                <a:cs typeface="Times New Roman" panose="02020603050405020304" pitchFamily="18" charset="0"/>
                <a:sym typeface="Wingdings"/>
              </a:rPr>
              <a:t></a:t>
            </a:r>
            <a:r>
              <a:rPr lang="en-US" sz="1400" dirty="0">
                <a:latin typeface="Times New Roman" panose="02020603050405020304" pitchFamily="18" charset="0"/>
                <a:cs typeface="Times New Roman" panose="02020603050405020304" pitchFamily="18" charset="0"/>
              </a:rPr>
              <a:t> resource are allocated to P</a:t>
            </a:r>
            <a:r>
              <a:rPr lang="en-US" sz="1400" baseline="-25000" dirty="0">
                <a:latin typeface="Times New Roman" panose="02020603050405020304" pitchFamily="18" charset="0"/>
                <a:cs typeface="Times New Roman" panose="02020603050405020304" pitchFamily="18" charset="0"/>
              </a:rPr>
              <a:t>i</a:t>
            </a: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If unsafe </a:t>
            </a:r>
            <a:r>
              <a:rPr lang="en-US" sz="1400" dirty="0">
                <a:latin typeface="Times New Roman" panose="02020603050405020304" pitchFamily="18" charset="0"/>
                <a:cs typeface="Times New Roman" panose="02020603050405020304" pitchFamily="18" charset="0"/>
                <a:sym typeface="Wingdings"/>
              </a:rPr>
              <a:t></a:t>
            </a:r>
            <a:r>
              <a:rPr lang="en-US" sz="1400" dirty="0">
                <a:latin typeface="Times New Roman" panose="02020603050405020304" pitchFamily="18" charset="0"/>
                <a:cs typeface="Times New Roman" panose="02020603050405020304" pitchFamily="18" charset="0"/>
              </a:rPr>
              <a:t> P</a:t>
            </a:r>
            <a:r>
              <a:rPr lang="en-US" sz="1400" baseline="-25000"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must wait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endParaRPr lang="en-US" sz="1600" dirty="0"/>
          </a:p>
          <a:p>
            <a:pPr>
              <a:buNone/>
            </a:pPr>
            <a:r>
              <a:rPr lang="en-US" sz="1600" b="1" dirty="0"/>
              <a:t>Safe state:</a:t>
            </a:r>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r>
              <a:rPr lang="en-US" sz="1600" b="1" dirty="0"/>
              <a:t>	</a:t>
            </a:r>
            <a:endParaRPr lang="en-US" sz="1600" b="1" dirty="0">
              <a:latin typeface="Times New Roman" panose="02020603050405020304" pitchFamily="18" charset="0"/>
              <a:cs typeface="Times New Roman" panose="02020603050405020304" pitchFamily="18" charset="0"/>
            </a:endParaRPr>
          </a:p>
          <a:p>
            <a:pPr marL="568325" lvl="1" indent="-222250" algn="just"/>
            <a:r>
              <a:rPr lang="en-US" sz="1400" dirty="0">
                <a:latin typeface="Times New Roman" panose="02020603050405020304" pitchFamily="18" charset="0"/>
                <a:cs typeface="Times New Roman" panose="02020603050405020304" pitchFamily="18" charset="0"/>
              </a:rPr>
              <a:t>All the pending processes can be successfully executed in some sequences and also satisfying their resource requirement completely. </a:t>
            </a:r>
          </a:p>
          <a:p>
            <a:pPr marL="568325" lvl="1" indent="-222250" algn="just"/>
            <a:r>
              <a:rPr lang="en-US" sz="1400" dirty="0">
                <a:latin typeface="Times New Roman" panose="02020603050405020304" pitchFamily="18" charset="0"/>
                <a:cs typeface="Times New Roman" panose="02020603050405020304" pitchFamily="18" charset="0"/>
              </a:rPr>
              <a:t>This sequences is called safe sequences and system in safe state. </a:t>
            </a:r>
          </a:p>
        </p:txBody>
      </p:sp>
      <p:pic>
        <p:nvPicPr>
          <p:cNvPr id="6" name="Picture 5" descr="safe.jpg"/>
          <p:cNvPicPr>
            <a:picLocks noChangeAspect="1"/>
          </p:cNvPicPr>
          <p:nvPr/>
        </p:nvPicPr>
        <p:blipFill>
          <a:blip r:embed="rId2" cstate="print"/>
          <a:stretch>
            <a:fillRect/>
          </a:stretch>
        </p:blipFill>
        <p:spPr>
          <a:xfrm>
            <a:off x="2147378" y="1447800"/>
            <a:ext cx="3948622" cy="3101671"/>
          </a:xfrm>
          <a:prstGeom prst="rect">
            <a:avLst/>
          </a:prstGeom>
        </p:spPr>
      </p:pic>
      <p:sp>
        <p:nvSpPr>
          <p:cNvPr id="7"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b="1" dirty="0">
                <a:latin typeface="Times New Roman" pitchFamily="18" charset="0"/>
                <a:cs typeface="Times New Roman" pitchFamily="18" charset="0"/>
              </a:rPr>
              <a:t>Deadlock Recovery:</a:t>
            </a:r>
          </a:p>
          <a:p>
            <a:pPr>
              <a:buNone/>
            </a:pPr>
            <a:endParaRPr lang="en-US" sz="800" b="1" dirty="0">
              <a:latin typeface="Times New Roman" pitchFamily="18" charset="0"/>
              <a:cs typeface="Times New Roman" pitchFamily="18" charset="0"/>
            </a:endParaRPr>
          </a:p>
          <a:p>
            <a:pPr marL="568325" lvl="1" indent="-222250" algn="just"/>
            <a:r>
              <a:rPr lang="en-US" sz="1400" dirty="0">
                <a:latin typeface="Times New Roman" pitchFamily="18" charset="0"/>
                <a:cs typeface="Times New Roman" pitchFamily="18" charset="0"/>
              </a:rPr>
              <a:t>The system recover from the deadlock automatically.</a:t>
            </a:r>
          </a:p>
          <a:p>
            <a:pPr marL="568325" lvl="1" indent="-222250" algn="just"/>
            <a:endParaRPr lang="en-US" sz="800" dirty="0">
              <a:latin typeface="Times New Roman" pitchFamily="18" charset="0"/>
              <a:cs typeface="Times New Roman" pitchFamily="18" charset="0"/>
            </a:endParaRPr>
          </a:p>
          <a:p>
            <a:pPr marL="222250" lvl="1" indent="-222250" algn="just">
              <a:buNone/>
            </a:pPr>
            <a:r>
              <a:rPr lang="en-US" sz="1400" dirty="0">
                <a:latin typeface="Times New Roman" pitchFamily="18" charset="0"/>
                <a:cs typeface="Times New Roman" pitchFamily="18" charset="0"/>
              </a:rPr>
              <a:t>There are two options for breaking a deadlock:</a:t>
            </a:r>
          </a:p>
          <a:p>
            <a:pPr algn="ctr">
              <a:buNone/>
            </a:pPr>
            <a:r>
              <a:rPr lang="en-US" sz="1400" b="1" dirty="0">
                <a:latin typeface="Times New Roman" pitchFamily="18" charset="0"/>
                <a:cs typeface="Times New Roman" pitchFamily="18" charset="0"/>
              </a:rPr>
              <a:t>Deadlock Recovery </a:t>
            </a:r>
          </a:p>
          <a:p>
            <a:pPr algn="ct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[Process Termination]                [Resource Preemption]</a:t>
            </a:r>
          </a:p>
          <a:p>
            <a:pPr>
              <a:buNone/>
            </a:pPr>
            <a:r>
              <a:rPr lang="en-US" sz="1400" b="1" dirty="0">
                <a:latin typeface="Times New Roman" pitchFamily="18" charset="0"/>
                <a:cs typeface="Times New Roman" pitchFamily="18" charset="0"/>
              </a:rPr>
              <a:t>Process Termination:</a:t>
            </a:r>
          </a:p>
          <a:p>
            <a:pPr>
              <a:buNone/>
            </a:pPr>
            <a:r>
              <a:rPr lang="en-US" sz="1400" dirty="0">
                <a:latin typeface="Times New Roman" pitchFamily="18" charset="0"/>
                <a:cs typeface="Times New Roman" pitchFamily="18" charset="0"/>
              </a:rPr>
              <a:t>			To eliminate deadlocks by aborting a process.</a:t>
            </a:r>
          </a:p>
          <a:p>
            <a:pPr>
              <a:buNone/>
            </a:pPr>
            <a:r>
              <a:rPr lang="en-US" sz="1400" dirty="0">
                <a:latin typeface="Times New Roman" pitchFamily="18" charset="0"/>
                <a:cs typeface="Times New Roman" pitchFamily="18" charset="0"/>
              </a:rPr>
              <a:t>Two methods:</a:t>
            </a:r>
          </a:p>
          <a:p>
            <a:pPr lvl="1"/>
            <a:r>
              <a:rPr lang="en-US" sz="1400" dirty="0">
                <a:latin typeface="Times New Roman" pitchFamily="18" charset="0"/>
                <a:cs typeface="Times New Roman" pitchFamily="18" charset="0"/>
              </a:rPr>
              <a:t> Abort all deadlocked processes.</a:t>
            </a:r>
          </a:p>
          <a:p>
            <a:pPr lvl="1"/>
            <a:r>
              <a:rPr lang="en-US" sz="1400" dirty="0">
                <a:latin typeface="Times New Roman" pitchFamily="18" charset="0"/>
                <a:cs typeface="Times New Roman" pitchFamily="18" charset="0"/>
              </a:rPr>
              <a:t>Abort one process at a time until the deadlock cycle is eliminated.</a:t>
            </a:r>
          </a:p>
          <a:p>
            <a:endParaRPr lang="en-US" sz="1600" dirty="0">
              <a:latin typeface="Times New Roman" pitchFamily="18" charset="0"/>
              <a:cs typeface="Times New Roman" pitchFamily="18" charset="0"/>
            </a:endParaRPr>
          </a:p>
          <a:p>
            <a:pPr>
              <a:buNone/>
            </a:pPr>
            <a:endParaRPr lang="en-US" sz="1600" dirty="0"/>
          </a:p>
        </p:txBody>
      </p:sp>
      <p:cxnSp>
        <p:nvCxnSpPr>
          <p:cNvPr id="7" name="Straight Arrow Connector 6"/>
          <p:cNvCxnSpPr/>
          <p:nvPr/>
        </p:nvCxnSpPr>
        <p:spPr>
          <a:xfrm flipH="1">
            <a:off x="3581400" y="2057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0574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pic>
        <p:nvPicPr>
          <p:cNvPr id="22" name="Picture 21" descr="220.jpg"/>
          <p:cNvPicPr>
            <a:picLocks noChangeAspect="1"/>
          </p:cNvPicPr>
          <p:nvPr/>
        </p:nvPicPr>
        <p:blipFill>
          <a:blip r:embed="rId2" cstate="print"/>
          <a:stretch>
            <a:fillRect/>
          </a:stretch>
        </p:blipFill>
        <p:spPr>
          <a:xfrm>
            <a:off x="990600" y="4114800"/>
            <a:ext cx="6124156" cy="2209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b="1" dirty="0">
                <a:latin typeface="Times New Roman" pitchFamily="18" charset="0"/>
                <a:cs typeface="Times New Roman" pitchFamily="18" charset="0"/>
              </a:rPr>
              <a:t>Resource Preemption:</a:t>
            </a:r>
          </a:p>
          <a:p>
            <a:pPr>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To eliminate deadlocks using resource preemption , We successively preempt some resources from processes and give these resources to other processes until the deadlock cycle is broken.</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Three issues need to be addressed:</a:t>
            </a:r>
          </a:p>
          <a:p>
            <a:pPr lvl="1"/>
            <a:r>
              <a:rPr lang="en-US" sz="1600" dirty="0">
                <a:latin typeface="Times New Roman" pitchFamily="18" charset="0"/>
                <a:cs typeface="Times New Roman" pitchFamily="18" charset="0"/>
              </a:rPr>
              <a:t>Select a Victim</a:t>
            </a:r>
          </a:p>
          <a:p>
            <a:pPr lvl="2"/>
            <a:r>
              <a:rPr lang="en-US" sz="1600" dirty="0">
                <a:latin typeface="Times New Roman" pitchFamily="18" charset="0"/>
                <a:cs typeface="Times New Roman" pitchFamily="18" charset="0"/>
              </a:rPr>
              <a:t>Which resources and which processes are to be preempted?, We must determine the order of preemption to minimize cost.</a:t>
            </a:r>
          </a:p>
          <a:p>
            <a:pPr lvl="2"/>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Rollback</a:t>
            </a:r>
          </a:p>
          <a:p>
            <a:pPr lvl="2"/>
            <a:r>
              <a:rPr lang="en-US" sz="1600" dirty="0">
                <a:latin typeface="Times New Roman" pitchFamily="18" charset="0"/>
                <a:cs typeface="Times New Roman" pitchFamily="18" charset="0"/>
              </a:rPr>
              <a:t>We must roll back the process to some safe state and restart it from that state. </a:t>
            </a:r>
          </a:p>
          <a:p>
            <a:pPr lvl="2">
              <a:buNone/>
            </a:pPr>
            <a:r>
              <a:rPr lang="en-US" sz="1600" dirty="0">
                <a:latin typeface="Times New Roman" pitchFamily="18" charset="0"/>
                <a:cs typeface="Times New Roman" pitchFamily="18" charset="0"/>
              </a:rPr>
              <a:t>	(Difficult </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pitchFamily="2" charset="2"/>
              </a:rPr>
              <a:t> Abort the process and then restart it)</a:t>
            </a:r>
          </a:p>
          <a:p>
            <a:pPr lvl="2"/>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Starvation</a:t>
            </a:r>
          </a:p>
          <a:p>
            <a:pPr lvl="2"/>
            <a:r>
              <a:rPr lang="en-US" sz="1600" dirty="0">
                <a:latin typeface="Times New Roman" pitchFamily="18" charset="0"/>
                <a:cs typeface="Times New Roman" pitchFamily="18" charset="0"/>
              </a:rPr>
              <a:t>Same process may always be picked as victim, Include number of rollback in cost factor. ( Ensure that a process can be picked as a victim only a (Small) finite number of times)</a:t>
            </a:r>
          </a:p>
          <a:p>
            <a:pPr>
              <a:buNone/>
            </a:pPr>
            <a:endParaRPr lang="en-US" sz="1600" dirty="0"/>
          </a:p>
        </p:txBody>
      </p:sp>
      <p:sp>
        <p:nvSpPr>
          <p:cNvPr id="8"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152400"/>
            <a:ext cx="8458200" cy="6321552"/>
          </a:xfrm>
        </p:spPr>
        <p:txBody>
          <a:bodyPr>
            <a:normAutofit/>
          </a:bodyPr>
          <a:lstStyle/>
          <a:p>
            <a:pPr>
              <a:buNone/>
            </a:pPr>
            <a:r>
              <a:rPr lang="en-US" sz="1800" dirty="0">
                <a:latin typeface="Times New Roman" panose="02020603050405020304" pitchFamily="18" charset="0"/>
                <a:cs typeface="Times New Roman" panose="02020603050405020304" pitchFamily="18" charset="0"/>
              </a:rPr>
              <a:t>Producer and consumer problem.</a:t>
            </a:r>
          </a:p>
          <a:p>
            <a:pPr>
              <a:buNone/>
            </a:pPr>
            <a:r>
              <a:rPr lang="en-US" sz="2000" dirty="0"/>
              <a:t>							</a:t>
            </a:r>
          </a:p>
          <a:p>
            <a:pPr>
              <a:buNone/>
            </a:pPr>
            <a:r>
              <a:rPr lang="en-US" sz="2000" dirty="0"/>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563050"/>
            <a:ext cx="86106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5720" y="5134577"/>
            <a:ext cx="7543800" cy="1168397"/>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Conflict:</a:t>
            </a:r>
          </a:p>
          <a:p>
            <a:pPr marL="568325" lvl="1" indent="-222250" algn="just">
              <a:lnSpc>
                <a:spcPct val="170000"/>
              </a:lnSpc>
              <a:spcBef>
                <a:spcPct val="20000"/>
              </a:spcBef>
              <a:buClr>
                <a:schemeClr val="accent1"/>
              </a:buClr>
              <a:buSzPct val="80000"/>
              <a:buFont typeface="Wingdings 2"/>
              <a:buChar char=""/>
            </a:pPr>
            <a:r>
              <a:rPr lang="en-US" sz="1600" dirty="0">
                <a:latin typeface="Times New Roman" panose="02020603050405020304" pitchFamily="18" charset="0"/>
                <a:cs typeface="Times New Roman" panose="02020603050405020304" pitchFamily="18" charset="0"/>
              </a:rPr>
              <a:t>The producer and consumer problem with above solution is that it contains a race condition that can lead into a deadlock. </a:t>
            </a:r>
          </a:p>
        </p:txBody>
      </p:sp>
    </p:spTree>
    <p:extLst>
      <p:ext uri="{BB962C8B-B14F-4D97-AF65-F5344CB8AC3E}">
        <p14:creationId xmlns:p14="http://schemas.microsoft.com/office/powerpoint/2010/main" val="176917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228600"/>
            <a:ext cx="8458200" cy="6245352"/>
          </a:xfrm>
        </p:spPr>
        <p:txBody>
          <a:bodyPr>
            <a:normAutofit/>
          </a:bodyPr>
          <a:lstStyle/>
          <a:p>
            <a:pPr>
              <a:buNone/>
            </a:pPr>
            <a:r>
              <a:rPr lang="en-US" sz="1800" dirty="0"/>
              <a:t>The Critical-Section Problem:</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‘n’ processes all competing to use some shared data.</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Each process has a code segment, called critical section , in which the shared data is accessed.</a:t>
            </a:r>
          </a:p>
          <a:p>
            <a:pPr marL="568325" lvl="1" indent="-222250" algn="just">
              <a:lnSpc>
                <a:spcPct val="170000"/>
              </a:lnSpc>
            </a:pPr>
            <a:r>
              <a:rPr lang="en-US" sz="1600" dirty="0">
                <a:latin typeface="Times New Roman" panose="02020603050405020304" pitchFamily="18" charset="0"/>
                <a:cs typeface="Times New Roman" panose="02020603050405020304" pitchFamily="18" charset="0"/>
              </a:rPr>
              <a:t>Problem − ensure that when one process is executing in its critical section, no other process is allowed to execute in its critical section.</a:t>
            </a:r>
          </a:p>
          <a:p>
            <a:endParaRPr lang="en-US" sz="1800" dirty="0"/>
          </a:p>
          <a:p>
            <a:pPr>
              <a:buNone/>
            </a:pPr>
            <a:r>
              <a:rPr lang="en-US" sz="1800" dirty="0"/>
              <a:t>		</a:t>
            </a:r>
            <a:r>
              <a:rPr lang="en-US" sz="1800" b="1" dirty="0"/>
              <a:t>	</a:t>
            </a:r>
            <a:endParaRPr lang="en-US" sz="1800" b="1" i="1" dirty="0"/>
          </a:p>
        </p:txBody>
      </p:sp>
      <p:pic>
        <p:nvPicPr>
          <p:cNvPr id="3" name="Picture 2" descr="Diagram&#10;&#10;Description automatically generated">
            <a:extLst>
              <a:ext uri="{FF2B5EF4-FFF2-40B4-BE49-F238E27FC236}">
                <a16:creationId xmlns:a16="http://schemas.microsoft.com/office/drawing/2014/main" id="{DB5F1371-ABD1-4556-A3BD-77CD244E3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7534382" cy="487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400" dirty="0">
                <a:latin typeface="Times New Roman" panose="02020603050405020304" pitchFamily="18" charset="0"/>
                <a:cs typeface="Times New Roman" panose="02020603050405020304" pitchFamily="18" charset="0"/>
              </a:rPr>
              <a:t>A solution to the critical-section problem must satisfy the following three requirements:</a:t>
            </a:r>
          </a:p>
          <a:p>
            <a:pPr>
              <a:buNone/>
            </a:pPr>
            <a:r>
              <a:rPr lang="en-US" sz="1400" dirty="0">
                <a:latin typeface="Times New Roman" panose="02020603050405020304" pitchFamily="18" charset="0"/>
                <a:cs typeface="Times New Roman" panose="02020603050405020304" pitchFamily="18" charset="0"/>
              </a:rPr>
              <a:t>1) Mutual Exclusion </a:t>
            </a:r>
          </a:p>
          <a:p>
            <a:pPr>
              <a:buNone/>
            </a:pPr>
            <a:r>
              <a:rPr lang="en-US" sz="1400" dirty="0">
                <a:latin typeface="Times New Roman" panose="02020603050405020304" pitchFamily="18" charset="0"/>
                <a:cs typeface="Times New Roman" panose="02020603050405020304" pitchFamily="18" charset="0"/>
              </a:rPr>
              <a:t>	 Only one process at a time can be executing in their critical section..</a:t>
            </a:r>
          </a:p>
          <a:p>
            <a:pPr>
              <a:buNone/>
            </a:pPr>
            <a:r>
              <a:rPr lang="en-US" sz="1400" dirty="0">
                <a:latin typeface="Times New Roman" panose="02020603050405020304" pitchFamily="18" charset="0"/>
                <a:cs typeface="Times New Roman" panose="02020603050405020304" pitchFamily="18" charset="0"/>
              </a:rPr>
              <a:t>2) Progress</a:t>
            </a:r>
          </a:p>
          <a:p>
            <a:pPr>
              <a:buNone/>
            </a:pPr>
            <a:r>
              <a:rPr lang="en-US" sz="1400" dirty="0">
                <a:latin typeface="Times New Roman" panose="02020603050405020304" pitchFamily="18" charset="0"/>
                <a:cs typeface="Times New Roman" panose="02020603050405020304" pitchFamily="18" charset="0"/>
              </a:rPr>
              <a:t>	 If no process is executing in its critical section waiting process must be permitted to enter critical section next, and this selection cannot be postponed indefinitely.</a:t>
            </a:r>
          </a:p>
          <a:p>
            <a:pPr>
              <a:buNone/>
            </a:pPr>
            <a:r>
              <a:rPr lang="en-US" sz="1400" dirty="0">
                <a:latin typeface="Times New Roman" panose="02020603050405020304" pitchFamily="18" charset="0"/>
                <a:cs typeface="Times New Roman" panose="02020603050405020304" pitchFamily="18" charset="0"/>
              </a:rPr>
              <a:t>3) Bounded Waiting</a:t>
            </a:r>
          </a:p>
          <a:p>
            <a:pPr>
              <a:buNone/>
            </a:pPr>
            <a:r>
              <a:rPr lang="en-US" sz="1400" dirty="0">
                <a:latin typeface="Times New Roman" panose="02020603050405020304" pitchFamily="18" charset="0"/>
                <a:cs typeface="Times New Roman" panose="02020603050405020304" pitchFamily="18" charset="0"/>
              </a:rPr>
              <a:t>	There exists a bound, or limit: There is a limit for how many times a process are can enter into critical sections. After a process has made a request to enter its critical section and before that request is granted.</a:t>
            </a:r>
          </a:p>
          <a:p>
            <a:pPr>
              <a:buNone/>
            </a:pPr>
            <a:r>
              <a:rPr lang="en-US" sz="1400" dirty="0">
                <a:latin typeface="Times New Roman" panose="02020603050405020304" pitchFamily="18" charset="0"/>
                <a:cs typeface="Times New Roman" panose="02020603050405020304" pitchFamily="18" charset="0"/>
              </a:rPr>
              <a:t>	[Access delayed leads to starvation leads to deadlock]</a:t>
            </a:r>
          </a:p>
          <a:p>
            <a:pPr>
              <a:buNone/>
            </a:pPr>
            <a:r>
              <a:rPr lang="en-US" sz="1400" dirty="0">
                <a:latin typeface="Times New Roman" panose="02020603050405020304" pitchFamily="18" charset="0"/>
                <a:cs typeface="Times New Roman" panose="02020603050405020304" pitchFamily="18" charset="0"/>
              </a:rPr>
              <a:t>	Deadlock and Starvation both are the conditions where the processes requesting for a resource has been delayed for a long. Although deadlock and starvation both are different from each other in many aspects. </a:t>
            </a:r>
          </a:p>
          <a:p>
            <a:pPr>
              <a:buNone/>
            </a:pPr>
            <a:r>
              <a:rPr lang="en-US" sz="1400" b="1" dirty="0">
                <a:latin typeface="Times New Roman" panose="02020603050405020304" pitchFamily="18" charset="0"/>
                <a:cs typeface="Times New Roman" panose="02020603050405020304" pitchFamily="18" charset="0"/>
              </a:rPr>
              <a:t>Deadlock</a:t>
            </a:r>
            <a:r>
              <a:rPr lang="en-US" sz="1400" dirty="0">
                <a:latin typeface="Times New Roman" panose="02020603050405020304" pitchFamily="18" charset="0"/>
                <a:cs typeface="Times New Roman" panose="02020603050405020304" pitchFamily="18" charset="0"/>
              </a:rPr>
              <a:t> is a condition where no process proceeds for execution, and each waits for resources that have been acquired by the other processes. </a:t>
            </a:r>
          </a:p>
          <a:p>
            <a:pPr>
              <a:buNone/>
            </a:pPr>
            <a:r>
              <a:rPr lang="en-US" sz="1400" dirty="0">
                <a:latin typeface="Times New Roman" panose="02020603050405020304" pitchFamily="18" charset="0"/>
                <a:cs typeface="Times New Roman" panose="02020603050405020304" pitchFamily="18" charset="0"/>
              </a:rPr>
              <a:t>On the other hands, in </a:t>
            </a:r>
            <a:r>
              <a:rPr lang="en-US" sz="1400" b="1" dirty="0">
                <a:latin typeface="Times New Roman" panose="02020603050405020304" pitchFamily="18" charset="0"/>
                <a:cs typeface="Times New Roman" panose="02020603050405020304" pitchFamily="18" charset="0"/>
              </a:rPr>
              <a:t>Starvation</a:t>
            </a:r>
            <a:r>
              <a:rPr lang="en-US" sz="1400" dirty="0">
                <a:latin typeface="Times New Roman" panose="02020603050405020304" pitchFamily="18" charset="0"/>
                <a:cs typeface="Times New Roman" panose="02020603050405020304" pitchFamily="18" charset="0"/>
              </a:rPr>
              <a:t>, process waits for an indefinite period of time to get the resource it requires.</a:t>
            </a:r>
          </a:p>
          <a:p>
            <a:pPr>
              <a:buNone/>
            </a:pPr>
            <a:r>
              <a:rPr lang="en-US" sz="1400" dirty="0">
                <a:latin typeface="Times New Roman" panose="02020603050405020304" pitchFamily="18" charset="0"/>
                <a:cs typeface="Times New Roman" panose="02020603050405020304" pitchFamily="18" charset="0"/>
              </a:rPr>
              <a:t>     ( High priorities continuously uses the resources preventing low priority process to acquire the resources)</a:t>
            </a:r>
          </a:p>
          <a:p>
            <a:pPr>
              <a:buNone/>
            </a:pPr>
            <a:r>
              <a:rPr lang="en-US" sz="1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dirty="0"/>
              <a:t>Various methods to solve critical section problem:</a:t>
            </a:r>
          </a:p>
          <a:p>
            <a:pPr marL="342900" indent="-342900">
              <a:buFont typeface="+mj-lt"/>
              <a:buAutoNum type="arabicPeriod"/>
            </a:pPr>
            <a:r>
              <a:rPr lang="en-US" sz="1600" dirty="0"/>
              <a:t>Software based solution</a:t>
            </a:r>
          </a:p>
          <a:p>
            <a:pPr marL="342900" lvl="1" indent="-342900">
              <a:spcBef>
                <a:spcPts val="600"/>
              </a:spcBef>
              <a:buSzPct val="70000"/>
              <a:buNone/>
            </a:pPr>
            <a:r>
              <a:rPr lang="en-US" sz="1600" dirty="0"/>
              <a:t>	     Peterson’s solution</a:t>
            </a:r>
          </a:p>
          <a:p>
            <a:pPr marL="342900" indent="-342900">
              <a:buFont typeface="+mj-lt"/>
              <a:buAutoNum type="arabicPeriod"/>
            </a:pPr>
            <a:r>
              <a:rPr lang="en-US" sz="1600" dirty="0"/>
              <a:t>Hardware based solution (Synchronization Hardware)</a:t>
            </a:r>
          </a:p>
          <a:p>
            <a:pPr marL="342900" indent="-342900">
              <a:buNone/>
            </a:pPr>
            <a:r>
              <a:rPr lang="en-US" sz="1600" dirty="0"/>
              <a:t>	         Test &amp; Set</a:t>
            </a:r>
          </a:p>
          <a:p>
            <a:pPr marL="342900" indent="-342900">
              <a:buNone/>
            </a:pPr>
            <a:r>
              <a:rPr lang="en-US" sz="1600" dirty="0"/>
              <a:t>		Swap</a:t>
            </a:r>
          </a:p>
          <a:p>
            <a:pPr marL="342900" indent="-342900">
              <a:buFont typeface="+mj-lt"/>
              <a:buAutoNum type="arabicPeriod" startAt="3"/>
            </a:pPr>
            <a:r>
              <a:rPr lang="en-US" sz="1600" dirty="0"/>
              <a:t>Semaphores</a:t>
            </a:r>
          </a:p>
          <a:p>
            <a:pPr marL="342900" indent="-342900">
              <a:buFont typeface="+mj-lt"/>
              <a:buAutoNum type="arabicPeriod" startAt="3"/>
            </a:pPr>
            <a:r>
              <a:rPr lang="en-US" sz="1600" dirty="0"/>
              <a:t>Monitors</a:t>
            </a:r>
          </a:p>
          <a:p>
            <a:pPr marL="342900" indent="-342900">
              <a:buFont typeface="+mj-lt"/>
              <a:buAutoNum type="arabicPeriod" startAt="3"/>
            </a:pPr>
            <a:r>
              <a:rPr lang="en-US" sz="1600" dirty="0"/>
              <a:t>Classic problems of synchronization</a:t>
            </a:r>
          </a:p>
          <a:p>
            <a:pPr marL="982980" lvl="2" indent="-342900">
              <a:buNone/>
            </a:pPr>
            <a:r>
              <a:rPr lang="en-US" sz="1600" dirty="0"/>
              <a:t>The bounded buffer problem	</a:t>
            </a:r>
          </a:p>
          <a:p>
            <a:pPr marL="982980" lvl="2" indent="-342900">
              <a:buNone/>
            </a:pPr>
            <a:r>
              <a:rPr lang="en-US" sz="1600" dirty="0"/>
              <a:t>The Readers writers problem</a:t>
            </a:r>
          </a:p>
          <a:p>
            <a:pPr marL="982980" lvl="2" indent="-342900">
              <a:buNone/>
            </a:pPr>
            <a:r>
              <a:rPr lang="en-US" sz="1600" dirty="0"/>
              <a:t>The dining philosophers problem</a:t>
            </a:r>
          </a:p>
          <a:p>
            <a:pPr marL="982980" lvl="2" indent="-342900">
              <a:buNone/>
            </a:pPr>
            <a:r>
              <a:rPr lang="en-US" sz="1600" dirty="0"/>
              <a:t>Sleeping barber problem</a:t>
            </a:r>
          </a:p>
          <a:p>
            <a:pPr marL="982980" lvl="2" indent="-342900">
              <a:buNone/>
            </a:pPr>
            <a:r>
              <a:rPr lang="en-US" sz="1600" dirty="0"/>
              <a:t>Cigarette smokers problem </a:t>
            </a:r>
          </a:p>
          <a:p>
            <a:pPr marL="982980" lvl="2" indent="-342900">
              <a:buNone/>
            </a:pPr>
            <a:r>
              <a:rPr lang="en-US" sz="1600" dirty="0"/>
              <a:t>	 </a:t>
            </a:r>
          </a:p>
          <a:p>
            <a:pPr marL="342900" indent="-342900">
              <a:buNone/>
            </a:pPr>
            <a:endParaRPr lang="en-US" sz="1600" dirty="0"/>
          </a:p>
          <a:p>
            <a:pPr>
              <a:buNone/>
            </a:pPr>
            <a:r>
              <a:rPr lang="en-US" sz="1600" dirty="0"/>
              <a:t>	</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600" dirty="0"/>
              <a:t>Various methods to solve critical section problem:</a:t>
            </a:r>
          </a:p>
          <a:p>
            <a:pPr marL="342900" indent="-342900">
              <a:buFont typeface="+mj-lt"/>
              <a:buAutoNum type="arabicPeriod"/>
            </a:pPr>
            <a:r>
              <a:rPr lang="en-US" sz="1600" dirty="0"/>
              <a:t>Software based solution</a:t>
            </a:r>
          </a:p>
          <a:p>
            <a:pPr marL="342900" lvl="1" indent="-342900">
              <a:spcBef>
                <a:spcPts val="600"/>
              </a:spcBef>
              <a:buSzPct val="70000"/>
              <a:buNone/>
            </a:pPr>
            <a:r>
              <a:rPr lang="en-US" sz="1600" dirty="0"/>
              <a:t>	     Peterson’s solution</a:t>
            </a:r>
          </a:p>
          <a:p>
            <a:pPr marL="342900" lvl="1" indent="-342900">
              <a:spcBef>
                <a:spcPts val="600"/>
              </a:spcBef>
              <a:buSzPct val="70000"/>
              <a:buNone/>
            </a:pPr>
            <a:endParaRPr lang="en-US" sz="1600" dirty="0"/>
          </a:p>
          <a:p>
            <a:pPr marL="342900" lvl="1" indent="-342900">
              <a:spcBef>
                <a:spcPts val="600"/>
              </a:spcBef>
              <a:buSzPct val="70000"/>
              <a:buNone/>
            </a:pPr>
            <a:endParaRPr lang="en-US" sz="1600" dirty="0"/>
          </a:p>
          <a:p>
            <a:pPr marL="342900" lvl="1" indent="-342900">
              <a:spcBef>
                <a:spcPts val="600"/>
              </a:spcBef>
              <a:buSzPct val="70000"/>
              <a:buNone/>
            </a:pPr>
            <a:endParaRPr lang="en-US" sz="1600" dirty="0"/>
          </a:p>
          <a:p>
            <a:pPr marL="342900" lvl="1" indent="-342900">
              <a:spcBef>
                <a:spcPts val="600"/>
              </a:spcBef>
              <a:buSzPct val="70000"/>
              <a:buNone/>
            </a:pPr>
            <a:endParaRPr lang="en-US" sz="1600" dirty="0"/>
          </a:p>
          <a:p>
            <a:pPr marL="342900" lvl="1" indent="-342900">
              <a:spcBef>
                <a:spcPts val="600"/>
              </a:spcBef>
              <a:buSzPct val="70000"/>
              <a:buNone/>
            </a:pPr>
            <a:endParaRPr lang="en-US" sz="1600" dirty="0"/>
          </a:p>
          <a:p>
            <a:pPr marL="342900" lvl="1" indent="-342900">
              <a:spcBef>
                <a:spcPts val="600"/>
              </a:spcBef>
              <a:buSzPct val="70000"/>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marL="568325" lvl="1" indent="-222250" algn="just">
              <a:lnSpc>
                <a:spcPct val="170000"/>
              </a:lnSpc>
            </a:pPr>
            <a:r>
              <a:rPr lang="en-US" sz="1400" dirty="0">
                <a:latin typeface="Times New Roman" panose="02020603050405020304" pitchFamily="18" charset="0"/>
                <a:cs typeface="Times New Roman" panose="02020603050405020304" pitchFamily="18" charset="0"/>
              </a:rPr>
              <a:t>The variable turn indicates whose turn it is to enter critical section.</a:t>
            </a:r>
          </a:p>
          <a:p>
            <a:pPr marL="568325" lvl="1" indent="-222250" algn="just">
              <a:lnSpc>
                <a:spcPct val="170000"/>
              </a:lnSpc>
            </a:pPr>
            <a:r>
              <a:rPr lang="en-US" sz="1400" dirty="0">
                <a:latin typeface="Times New Roman" panose="02020603050405020304" pitchFamily="18" charset="0"/>
                <a:cs typeface="Times New Roman" panose="02020603050405020304" pitchFamily="18" charset="0"/>
              </a:rPr>
              <a:t>A flag[] array of size N , Process need to enter critical section.</a:t>
            </a:r>
          </a:p>
        </p:txBody>
      </p:sp>
      <p:sp>
        <p:nvSpPr>
          <p:cNvPr id="6"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87024754"/>
              </p:ext>
            </p:extLst>
          </p:nvPr>
        </p:nvGraphicFramePr>
        <p:xfrm>
          <a:off x="533400" y="1905000"/>
          <a:ext cx="8229600" cy="3083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0121">
                <a:tc>
                  <a:txBody>
                    <a:bodyPr/>
                    <a:lstStyle/>
                    <a:p>
                      <a:r>
                        <a:rPr lang="en-US" dirty="0"/>
                        <a:t> Process P0</a:t>
                      </a:r>
                    </a:p>
                  </a:txBody>
                  <a:tcPr/>
                </a:tc>
                <a:tc>
                  <a:txBody>
                    <a:bodyPr/>
                    <a:lstStyle/>
                    <a:p>
                      <a:r>
                        <a:rPr lang="en-US" dirty="0"/>
                        <a:t>Process P1</a:t>
                      </a:r>
                    </a:p>
                  </a:txBody>
                  <a:tcPr/>
                </a:tc>
                <a:extLst>
                  <a:ext uri="{0D108BD9-81ED-4DB2-BD59-A6C34878D82A}">
                    <a16:rowId xmlns:a16="http://schemas.microsoft.com/office/drawing/2014/main" val="10000"/>
                  </a:ext>
                </a:extLst>
              </a:tr>
              <a:tr h="2693439">
                <a:tc>
                  <a:txBody>
                    <a:bodyPr/>
                    <a:lstStyle/>
                    <a:p>
                      <a:r>
                        <a:rPr lang="en-US" dirty="0"/>
                        <a:t>While (true)</a:t>
                      </a:r>
                    </a:p>
                    <a:p>
                      <a:r>
                        <a:rPr lang="en-US" dirty="0"/>
                        <a:t>{ </a:t>
                      </a:r>
                    </a:p>
                    <a:p>
                      <a:r>
                        <a:rPr lang="en-US" dirty="0"/>
                        <a:t>  flag[0] = T</a:t>
                      </a:r>
                    </a:p>
                    <a:p>
                      <a:r>
                        <a:rPr lang="en-US" dirty="0"/>
                        <a:t>  turn = 1</a:t>
                      </a:r>
                    </a:p>
                    <a:p>
                      <a:r>
                        <a:rPr lang="en-US" dirty="0"/>
                        <a:t>  While (turn == 1 &amp;&amp; flag[1]=</a:t>
                      </a:r>
                      <a:r>
                        <a:rPr lang="en-US" baseline="0" dirty="0"/>
                        <a:t>=T);</a:t>
                      </a:r>
                    </a:p>
                    <a:p>
                      <a:r>
                        <a:rPr lang="en-US" baseline="0" dirty="0"/>
                        <a:t>     /* Critical Section */</a:t>
                      </a:r>
                    </a:p>
                    <a:p>
                      <a:r>
                        <a:rPr lang="en-US" baseline="0" dirty="0"/>
                        <a:t>  Flag[0] = F</a:t>
                      </a:r>
                    </a:p>
                    <a:p>
                      <a:r>
                        <a:rPr lang="en-US" baseline="0" dirty="0"/>
                        <a:t>}</a:t>
                      </a:r>
                      <a:endParaRPr lang="en-US" dirty="0"/>
                    </a:p>
                  </a:txBody>
                  <a:tcPr/>
                </a:tc>
                <a:tc>
                  <a:txBody>
                    <a:bodyPr/>
                    <a:lstStyle/>
                    <a:p>
                      <a:r>
                        <a:rPr lang="en-US" dirty="0"/>
                        <a:t>While (true)</a:t>
                      </a:r>
                    </a:p>
                    <a:p>
                      <a:r>
                        <a:rPr lang="en-US" dirty="0"/>
                        <a:t>{ </a:t>
                      </a:r>
                    </a:p>
                    <a:p>
                      <a:r>
                        <a:rPr lang="en-US" dirty="0"/>
                        <a:t>  flag[1] = T</a:t>
                      </a:r>
                    </a:p>
                    <a:p>
                      <a:r>
                        <a:rPr lang="en-US" dirty="0"/>
                        <a:t>  turn = 0</a:t>
                      </a:r>
                    </a:p>
                    <a:p>
                      <a:r>
                        <a:rPr lang="en-US" dirty="0"/>
                        <a:t>  While (turn == 0 &amp;&amp; flag[0]==</a:t>
                      </a:r>
                      <a:r>
                        <a:rPr lang="en-US" baseline="0" dirty="0"/>
                        <a:t> T);</a:t>
                      </a:r>
                    </a:p>
                    <a:p>
                      <a:r>
                        <a:rPr lang="en-US" baseline="0" dirty="0"/>
                        <a:t>     /* Critical Section */</a:t>
                      </a:r>
                    </a:p>
                    <a:p>
                      <a:r>
                        <a:rPr lang="en-US" baseline="0" dirty="0"/>
                        <a:t>   Flag[1] = F</a:t>
                      </a:r>
                    </a:p>
                    <a:p>
                      <a:r>
                        <a:rPr lang="en-US" baseline="0" dirty="0"/>
                        <a:t>}</a:t>
                      </a:r>
                      <a:endParaRPr lang="en-US" dirty="0"/>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054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685800"/>
            <a:ext cx="8458200" cy="5788152"/>
          </a:xfrm>
        </p:spPr>
        <p:txBody>
          <a:bodyPr>
            <a:normAutofit/>
          </a:bodyPr>
          <a:lstStyle/>
          <a:p>
            <a:pPr>
              <a:buNone/>
            </a:pPr>
            <a:r>
              <a:rPr lang="en-US" sz="1300" dirty="0">
                <a:latin typeface="Times New Roman" panose="02020603050405020304" pitchFamily="18" charset="0"/>
                <a:cs typeface="Times New Roman" panose="02020603050405020304" pitchFamily="18" charset="0"/>
              </a:rPr>
              <a:t>Various methods to solve critical section problem:</a:t>
            </a:r>
          </a:p>
          <a:p>
            <a:pPr marL="342900" indent="-342900">
              <a:buFont typeface="+mj-lt"/>
              <a:buAutoNum type="arabicPeriod"/>
            </a:pPr>
            <a:r>
              <a:rPr lang="en-US" sz="1300" dirty="0">
                <a:latin typeface="Times New Roman" panose="02020603050405020304" pitchFamily="18" charset="0"/>
                <a:cs typeface="Times New Roman" panose="02020603050405020304" pitchFamily="18" charset="0"/>
              </a:rPr>
              <a:t>Hardware based solution (Synchronization Hardware)</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  Software-based solutions are not guaranteed to work on modern computer architectures.	</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  Hardware features can make the programming task easier &amp; improve the system efficiency.</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  Implementation: Instruction set architecture of CPU not Integrated circuits.</a:t>
            </a:r>
          </a:p>
          <a:p>
            <a:pPr marL="517525" indent="-517525">
              <a:buNone/>
            </a:pPr>
            <a:r>
              <a:rPr lang="en-US" sz="1300" dirty="0">
                <a:latin typeface="Times New Roman" panose="02020603050405020304" pitchFamily="18" charset="0"/>
                <a:cs typeface="Times New Roman" panose="02020603050405020304" pitchFamily="18" charset="0"/>
              </a:rPr>
              <a:t> Machine provide special atomic (non interruptible) hardware instruction:</a:t>
            </a:r>
          </a:p>
          <a:p>
            <a:pPr marL="517525" indent="-517525">
              <a:buNone/>
            </a:pPr>
            <a:r>
              <a:rPr lang="en-US" sz="1300" dirty="0">
                <a:latin typeface="Times New Roman" panose="02020603050405020304" pitchFamily="18" charset="0"/>
                <a:cs typeface="Times New Roman" panose="02020603050405020304" pitchFamily="18" charset="0"/>
              </a:rPr>
              <a:t>	1. Test and Set Lock Instruction (TSL) is a synchronization mechanism.</a:t>
            </a:r>
          </a:p>
          <a:p>
            <a:pPr marL="517525" indent="-517525">
              <a:buNone/>
            </a:pPr>
            <a:r>
              <a:rPr lang="en-US" sz="1300" dirty="0">
                <a:latin typeface="Times New Roman" panose="02020603050405020304" pitchFamily="18" charset="0"/>
                <a:cs typeface="Times New Roman" panose="02020603050405020304" pitchFamily="18" charset="0"/>
              </a:rPr>
              <a:t>	 [ 0 – Unlock (Currently vacant and no process is present inside), </a:t>
            </a:r>
          </a:p>
          <a:p>
            <a:pPr marL="517525" indent="-517525">
              <a:buNone/>
            </a:pPr>
            <a:r>
              <a:rPr lang="en-US" sz="1300" dirty="0">
                <a:latin typeface="Times New Roman" panose="02020603050405020304" pitchFamily="18" charset="0"/>
                <a:cs typeface="Times New Roman" panose="02020603050405020304" pitchFamily="18" charset="0"/>
              </a:rPr>
              <a:t>	    1 – Lock (Currently occupied and a process is present inside) ]</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It could be sure that the current sequence of instructions would be allowed to execute in order without preemption. </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No other instructions would be run, so no unexpected modifications could be made to the shared variable.</a:t>
            </a:r>
          </a:p>
          <a:p>
            <a:pPr marL="568325" lvl="1" indent="-222250" algn="just">
              <a:lnSpc>
                <a:spcPct val="170000"/>
              </a:lnSpc>
            </a:pPr>
            <a:r>
              <a:rPr lang="en-US" sz="1300" dirty="0">
                <a:latin typeface="Times New Roman" panose="02020603050405020304" pitchFamily="18" charset="0"/>
                <a:cs typeface="Times New Roman" panose="02020603050405020304" pitchFamily="18" charset="0"/>
              </a:rPr>
              <a:t>This solution is not as feasible in a multiprocessor environment.</a:t>
            </a:r>
          </a:p>
        </p:txBody>
      </p:sp>
      <p:graphicFrame>
        <p:nvGraphicFramePr>
          <p:cNvPr id="2" name="Table 1"/>
          <p:cNvGraphicFramePr>
            <a:graphicFrameLocks noGrp="1"/>
          </p:cNvGraphicFramePr>
          <p:nvPr>
            <p:extLst>
              <p:ext uri="{D42A27DB-BD31-4B8C-83A1-F6EECF244321}">
                <p14:modId xmlns:p14="http://schemas.microsoft.com/office/powerpoint/2010/main" val="4232787029"/>
              </p:ext>
            </p:extLst>
          </p:nvPr>
        </p:nvGraphicFramePr>
        <p:xfrm>
          <a:off x="381000" y="4191000"/>
          <a:ext cx="8153400" cy="20574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988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definition of the test and set() instruction.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kern="1200" dirty="0">
                          <a:solidFill>
                            <a:schemeClr val="lt1"/>
                          </a:solidFill>
                          <a:latin typeface="Times New Roman" panose="02020603050405020304" pitchFamily="18" charset="0"/>
                          <a:ea typeface="+mn-ea"/>
                          <a:cs typeface="Times New Roman" panose="02020603050405020304" pitchFamily="18" charset="0"/>
                        </a:rPr>
                        <a:t>Mutual-exclusion implementation with test and set().</a:t>
                      </a:r>
                    </a:p>
                  </a:txBody>
                  <a:tcPr/>
                </a:tc>
                <a:extLst>
                  <a:ext uri="{0D108BD9-81ED-4DB2-BD59-A6C34878D82A}">
                    <a16:rowId xmlns:a16="http://schemas.microsoft.com/office/drawing/2014/main" val="10000"/>
                  </a:ext>
                </a:extLst>
              </a:tr>
              <a:tr h="1658532">
                <a:tc>
                  <a:txBody>
                    <a:bodyPr/>
                    <a:lstStyle/>
                    <a:p>
                      <a:pPr marL="0" indent="0">
                        <a:buNone/>
                      </a:pP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test and set(</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*target) </a:t>
                      </a:r>
                      <a:r>
                        <a:rPr lang="en-US" sz="1600" i="1"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rv</a:t>
                      </a:r>
                      <a:r>
                        <a:rPr lang="en-US" sz="1600" dirty="0">
                          <a:latin typeface="Times New Roman" panose="02020603050405020304" pitchFamily="18" charset="0"/>
                          <a:cs typeface="Times New Roman" panose="02020603050405020304" pitchFamily="18" charset="0"/>
                        </a:rPr>
                        <a:t> = *target;</a:t>
                      </a:r>
                    </a:p>
                    <a:p>
                      <a:pPr marL="0" indent="0">
                        <a:buNone/>
                      </a:pPr>
                      <a:r>
                        <a:rPr lang="en-US" sz="1600" dirty="0">
                          <a:latin typeface="Times New Roman" panose="02020603050405020304" pitchFamily="18" charset="0"/>
                          <a:cs typeface="Times New Roman" panose="02020603050405020304" pitchFamily="18" charset="0"/>
                        </a:rPr>
                        <a:t>*target = true;</a:t>
                      </a:r>
                    </a:p>
                    <a:p>
                      <a:pPr marL="0" indent="0">
                        <a:buNone/>
                      </a:pPr>
                      <a:r>
                        <a:rPr lang="en-US" sz="1600" dirty="0">
                          <a:latin typeface="Times New Roman" panose="02020603050405020304" pitchFamily="18" charset="0"/>
                          <a:cs typeface="Times New Roman" panose="02020603050405020304" pitchFamily="18" charset="0"/>
                        </a:rPr>
                        <a:t>return </a:t>
                      </a:r>
                      <a:r>
                        <a:rPr lang="en-US" sz="1600" dirty="0" err="1">
                          <a:latin typeface="Times New Roman" panose="02020603050405020304" pitchFamily="18" charset="0"/>
                          <a:cs typeface="Times New Roman" panose="02020603050405020304" pitchFamily="18" charset="0"/>
                        </a:rPr>
                        <a:t>rv</a:t>
                      </a:r>
                      <a:r>
                        <a:rPr lang="en-US" sz="1600" dirty="0">
                          <a:latin typeface="Times New Roman" panose="02020603050405020304" pitchFamily="18" charset="0"/>
                          <a:cs typeface="Times New Roman" panose="02020603050405020304" pitchFamily="18" charset="0"/>
                        </a:rPr>
                        <a:t>;</a:t>
                      </a:r>
                    </a:p>
                    <a:p>
                      <a:pPr marL="0" indent="0">
                        <a:buNone/>
                      </a:pPr>
                      <a:r>
                        <a:rPr lang="en-US" sz="1600" i="1"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do </a:t>
                      </a:r>
                      <a:r>
                        <a:rPr kumimoji="0" lang="en-US" sz="1600" b="0" i="1"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(test and set(&amp;lock)) ; /* do nothing */</a:t>
                      </a:r>
                    </a:p>
                    <a:p>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critical section */</a:t>
                      </a:r>
                    </a:p>
                    <a:p>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lock = false;</a:t>
                      </a:r>
                    </a:p>
                    <a:p>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remainder section */</a:t>
                      </a:r>
                    </a:p>
                    <a:p>
                      <a:r>
                        <a:rPr kumimoji="0" lang="en-US" sz="1600" b="0" i="1"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kumimoji="0"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(true);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7" name="Title 1"/>
          <p:cNvSpPr txBox="1">
            <a:spLocks/>
          </p:cNvSpPr>
          <p:nvPr/>
        </p:nvSpPr>
        <p:spPr>
          <a:xfrm>
            <a:off x="152400" y="152400"/>
            <a:ext cx="8610600" cy="381000"/>
          </a:xfrm>
          <a:prstGeom prst="rect">
            <a:avLst/>
          </a:prstGeom>
        </p:spPr>
        <p:style>
          <a:lnRef idx="2">
            <a:schemeClr val="accent1"/>
          </a:lnRef>
          <a:fillRef idx="1">
            <a:schemeClr val="lt1"/>
          </a:fillRef>
          <a:effectRef idx="0">
            <a:schemeClr val="accent1"/>
          </a:effectRef>
          <a:fontRef idx="minor">
            <a:schemeClr val="dk1"/>
          </a:fontRef>
        </p:style>
        <p:txBody>
          <a:bodyPr vert="horz" anchor="b">
            <a:normAutofit/>
          </a:bodyPr>
          <a:lstStyle>
            <a:lvl1pPr algn="l" rtl="0" eaLnBrk="1" latinLnBrk="0" hangingPunct="1">
              <a:spcBef>
                <a:spcPct val="0"/>
              </a:spcBef>
              <a:buNone/>
              <a:defRPr kumimoji="0" sz="3000" b="0" kern="1200" cap="sm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b="1">
                <a:latin typeface="Times New Roman" pitchFamily="18" charset="0"/>
                <a:cs typeface="Times New Roman" pitchFamily="18" charset="0"/>
              </a:rPr>
              <a:t>Operating Systems </a:t>
            </a:r>
            <a:r>
              <a:rPr lang="en-IN" sz="1600" b="1">
                <a:latin typeface="Times New Roman" pitchFamily="18" charset="0"/>
                <a:cs typeface="Times New Roman" pitchFamily="18" charset="0"/>
              </a:rPr>
              <a:t>(2015R Regulation)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20540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8133</TotalTime>
  <Words>4954</Words>
  <Application>Microsoft Office PowerPoint</Application>
  <PresentationFormat>On-screen Show (4:3)</PresentationFormat>
  <Paragraphs>598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Century Schoolbook</vt:lpstr>
      <vt:lpstr>Times New Roman</vt:lpstr>
      <vt:lpstr>Wingdings</vt:lpstr>
      <vt:lpstr>Wingdings 2</vt:lpstr>
      <vt:lpstr>Oriel</vt:lpstr>
      <vt:lpstr>Operating Systems (2015R Regulation)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Selvanathan N</cp:lastModifiedBy>
  <cp:revision>327</cp:revision>
  <dcterms:created xsi:type="dcterms:W3CDTF">2006-08-16T00:00:00Z</dcterms:created>
  <dcterms:modified xsi:type="dcterms:W3CDTF">2021-10-19T05:34:07Z</dcterms:modified>
</cp:coreProperties>
</file>