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8" r:id="rId9"/>
    <p:sldId id="269" r:id="rId10"/>
    <p:sldId id="273" r:id="rId11"/>
    <p:sldId id="274" r:id="rId12"/>
    <p:sldId id="270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206CD-25D6-4180-A215-3281BB802442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EADCCB-5B77-4BAC-A41F-66677C7891B6}">
      <dgm:prSet/>
      <dgm:spPr/>
      <dgm:t>
        <a:bodyPr/>
        <a:lstStyle/>
        <a:p>
          <a:pPr rtl="0"/>
          <a:r>
            <a:rPr lang="en-US" dirty="0" smtClean="0"/>
            <a:t>Thank You </a:t>
          </a:r>
          <a:endParaRPr lang="en-US" dirty="0"/>
        </a:p>
      </dgm:t>
    </dgm:pt>
    <dgm:pt modelId="{11D1B87C-337E-4C14-91A4-68922F3AF752}" type="parTrans" cxnId="{3362D09F-C183-4891-B5D8-58A9B853B2A2}">
      <dgm:prSet/>
      <dgm:spPr/>
      <dgm:t>
        <a:bodyPr/>
        <a:lstStyle/>
        <a:p>
          <a:endParaRPr lang="en-US"/>
        </a:p>
      </dgm:t>
    </dgm:pt>
    <dgm:pt modelId="{9EF3CC21-AFD5-4E5B-B72F-3291769916D5}" type="sibTrans" cxnId="{3362D09F-C183-4891-B5D8-58A9B853B2A2}">
      <dgm:prSet/>
      <dgm:spPr/>
      <dgm:t>
        <a:bodyPr/>
        <a:lstStyle/>
        <a:p>
          <a:endParaRPr lang="en-US"/>
        </a:p>
      </dgm:t>
    </dgm:pt>
    <dgm:pt modelId="{51F80E05-54CF-415D-882C-21637782A63A}" type="pres">
      <dgm:prSet presAssocID="{3BB206CD-25D6-4180-A215-3281BB8024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CFBF60-108D-4A28-80F7-A13F40BC2BF8}" type="pres">
      <dgm:prSet presAssocID="{3EEADCCB-5B77-4BAC-A41F-66677C7891B6}" presName="vertOne" presStyleCnt="0"/>
      <dgm:spPr/>
    </dgm:pt>
    <dgm:pt modelId="{AEA51B74-EEB3-4CE2-B8A5-1EC6D3DE8080}" type="pres">
      <dgm:prSet presAssocID="{3EEADCCB-5B77-4BAC-A41F-66677C7891B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8DDE6-9FC6-4345-8672-D64B71831CDB}" type="pres">
      <dgm:prSet presAssocID="{3EEADCCB-5B77-4BAC-A41F-66677C7891B6}" presName="horzOne" presStyleCnt="0"/>
      <dgm:spPr/>
    </dgm:pt>
  </dgm:ptLst>
  <dgm:cxnLst>
    <dgm:cxn modelId="{2FC3D2F9-4EB9-4CC5-9B78-AE9573CF3C03}" type="presOf" srcId="{3EEADCCB-5B77-4BAC-A41F-66677C7891B6}" destId="{AEA51B74-EEB3-4CE2-B8A5-1EC6D3DE8080}" srcOrd="0" destOrd="0" presId="urn:microsoft.com/office/officeart/2005/8/layout/architecture"/>
    <dgm:cxn modelId="{1842C4FE-C9ED-487A-9B42-20CF59F4EDAE}" type="presOf" srcId="{3BB206CD-25D6-4180-A215-3281BB802442}" destId="{51F80E05-54CF-415D-882C-21637782A63A}" srcOrd="0" destOrd="0" presId="urn:microsoft.com/office/officeart/2005/8/layout/architecture"/>
    <dgm:cxn modelId="{3362D09F-C183-4891-B5D8-58A9B853B2A2}" srcId="{3BB206CD-25D6-4180-A215-3281BB802442}" destId="{3EEADCCB-5B77-4BAC-A41F-66677C7891B6}" srcOrd="0" destOrd="0" parTransId="{11D1B87C-337E-4C14-91A4-68922F3AF752}" sibTransId="{9EF3CC21-AFD5-4E5B-B72F-3291769916D5}"/>
    <dgm:cxn modelId="{09CAED6F-5623-49D0-8F4D-CE3D81CE57C5}" type="presParOf" srcId="{51F80E05-54CF-415D-882C-21637782A63A}" destId="{25CFBF60-108D-4A28-80F7-A13F40BC2BF8}" srcOrd="0" destOrd="0" presId="urn:microsoft.com/office/officeart/2005/8/layout/architecture"/>
    <dgm:cxn modelId="{6AAD204E-1E1D-45E1-B4D0-B16686C2C13B}" type="presParOf" srcId="{25CFBF60-108D-4A28-80F7-A13F40BC2BF8}" destId="{AEA51B74-EEB3-4CE2-B8A5-1EC6D3DE8080}" srcOrd="0" destOrd="0" presId="urn:microsoft.com/office/officeart/2005/8/layout/architecture"/>
    <dgm:cxn modelId="{D63ADD12-056E-4758-87ED-277278B549A6}" type="presParOf" srcId="{25CFBF60-108D-4A28-80F7-A13F40BC2BF8}" destId="{4DE8DDE6-9FC6-4345-8672-D64B71831CD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1B74-EEB3-4CE2-B8A5-1EC6D3DE8080}">
      <dsp:nvSpPr>
        <dsp:cNvPr id="0" name=""/>
        <dsp:cNvSpPr/>
      </dsp:nvSpPr>
      <dsp:spPr>
        <a:xfrm>
          <a:off x="0" y="0"/>
          <a:ext cx="5215944" cy="2783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 </a:t>
          </a:r>
          <a:endParaRPr lang="en-US" sz="6500" kern="1200" dirty="0"/>
        </a:p>
      </dsp:txBody>
      <dsp:txXfrm>
        <a:off x="81519" y="81519"/>
        <a:ext cx="5052906" cy="2620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JN9SKl_OE" TargetMode="External"/><Relationship Id="rId2" Type="http://schemas.openxmlformats.org/officeDocument/2006/relationships/hyperlink" Target="https://lagunita.stanford.edu/c4x/HumanitiesandScience/StatLearning/asset/ch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methods.net/advstats/cart.html" TargetMode="External"/><Relationship Id="rId4" Type="http://schemas.openxmlformats.org/officeDocument/2006/relationships/hyperlink" Target="https://www.youtube.com/watch?v=LziT4fJDB4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21218"/>
            <a:ext cx="6220257" cy="106894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DECISION TREE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886" y="2266682"/>
            <a:ext cx="8178086" cy="355456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GCIS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523 Statistical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Computing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Guide and Advisor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 Liu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 Neha Shaik and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Anwar Shaik Mohammed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Regression Tree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2060619"/>
            <a:ext cx="8596668" cy="2730321"/>
          </a:xfrm>
        </p:spPr>
        <p:txBody>
          <a:bodyPr/>
          <a:lstStyle/>
          <a:p>
            <a:r>
              <a:rPr lang="en-US" dirty="0" smtClean="0"/>
              <a:t>This modelling approach is used to determine outcomes in  a continuous nature.</a:t>
            </a:r>
          </a:p>
          <a:p>
            <a:r>
              <a:rPr lang="en-US" dirty="0" smtClean="0"/>
              <a:t>This could be a dependent variable with a range of values from – to + infinity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7780"/>
            <a:ext cx="8596668" cy="8843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Packages Used (Regression):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0" y="1260813"/>
            <a:ext cx="8596668" cy="4624686"/>
          </a:xfrm>
        </p:spPr>
        <p:txBody>
          <a:bodyPr>
            <a:normAutofit/>
          </a:bodyPr>
          <a:lstStyle/>
          <a:p>
            <a:r>
              <a:rPr lang="en-US" dirty="0" smtClean="0"/>
              <a:t>library(MASS)  </a:t>
            </a:r>
            <a:r>
              <a:rPr lang="en-US" dirty="0" smtClean="0">
                <a:solidFill>
                  <a:schemeClr val="accent2"/>
                </a:solidFill>
              </a:rPr>
              <a:t>#Book’s library.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attach(Boston) </a:t>
            </a:r>
            <a:r>
              <a:rPr lang="en-US" dirty="0" smtClean="0">
                <a:solidFill>
                  <a:schemeClr val="accent2"/>
                </a:solidFill>
              </a:rPr>
              <a:t>#dataset </a:t>
            </a:r>
            <a:r>
              <a:rPr lang="en-US" dirty="0">
                <a:solidFill>
                  <a:schemeClr val="accent2"/>
                </a:solidFill>
              </a:rPr>
              <a:t>used.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library(tree) </a:t>
            </a:r>
            <a:endParaRPr lang="en-US" dirty="0" smtClean="0"/>
          </a:p>
          <a:p>
            <a:r>
              <a:rPr lang="en-US" dirty="0" err="1" smtClean="0"/>
              <a:t>set.seed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  <a:p>
            <a:r>
              <a:rPr lang="en-US" dirty="0"/>
              <a:t> train = sample(1:nrow(Boston),)</a:t>
            </a:r>
          </a:p>
          <a:p>
            <a:r>
              <a:rPr lang="en-US" dirty="0"/>
              <a:t> train = sample(1:nrow(Boston),+ </a:t>
            </a:r>
            <a:r>
              <a:rPr lang="en-US" dirty="0" err="1"/>
              <a:t>nrow</a:t>
            </a:r>
            <a:r>
              <a:rPr lang="en-US" dirty="0"/>
              <a:t>(Boston)/2)</a:t>
            </a:r>
          </a:p>
          <a:p>
            <a:r>
              <a:rPr lang="en-US" dirty="0"/>
              <a:t> test = -train</a:t>
            </a:r>
          </a:p>
          <a:p>
            <a:r>
              <a:rPr lang="en-US" dirty="0"/>
              <a:t> training_data = Boston[train,]</a:t>
            </a:r>
          </a:p>
          <a:p>
            <a:r>
              <a:rPr lang="en-US" dirty="0"/>
              <a:t> </a:t>
            </a:r>
            <a:r>
              <a:rPr lang="en-US" dirty="0" err="1"/>
              <a:t>testing_data</a:t>
            </a:r>
            <a:r>
              <a:rPr lang="en-US" dirty="0"/>
              <a:t> = Boston[test,]</a:t>
            </a:r>
          </a:p>
          <a:p>
            <a:r>
              <a:rPr lang="en-US" dirty="0"/>
              <a:t> </a:t>
            </a:r>
            <a:r>
              <a:rPr lang="en-US" dirty="0" err="1"/>
              <a:t>testing_medv</a:t>
            </a:r>
            <a:r>
              <a:rPr lang="en-US" dirty="0"/>
              <a:t> = </a:t>
            </a:r>
            <a:r>
              <a:rPr lang="en-US" dirty="0" err="1"/>
              <a:t>medv</a:t>
            </a:r>
            <a:r>
              <a:rPr lang="en-US" dirty="0"/>
              <a:t>[test]</a:t>
            </a:r>
          </a:p>
          <a:p>
            <a:r>
              <a:rPr lang="en-US" dirty="0"/>
              <a:t> head(Boston)</a:t>
            </a:r>
          </a:p>
        </p:txBody>
      </p:sp>
    </p:spTree>
    <p:extLst>
      <p:ext uri="{BB962C8B-B14F-4D97-AF65-F5344CB8AC3E}">
        <p14:creationId xmlns:p14="http://schemas.microsoft.com/office/powerpoint/2010/main" val="7173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487" y="742044"/>
            <a:ext cx="91697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## fit a tree based on </a:t>
            </a:r>
            <a:r>
              <a:rPr lang="en-US" dirty="0" smtClean="0">
                <a:solidFill>
                  <a:schemeClr val="accent2"/>
                </a:solidFill>
              </a:rPr>
              <a:t>training data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tree_model = tree(</a:t>
            </a:r>
            <a:r>
              <a:rPr lang="en-US" dirty="0" err="1"/>
              <a:t>medv</a:t>
            </a:r>
            <a:r>
              <a:rPr lang="en-US" dirty="0"/>
              <a:t>~., training_data)</a:t>
            </a:r>
          </a:p>
          <a:p>
            <a:r>
              <a:rPr lang="en-US" dirty="0"/>
              <a:t> tree_model</a:t>
            </a:r>
          </a:p>
          <a:p>
            <a:r>
              <a:rPr lang="en-US" dirty="0" smtClean="0"/>
              <a:t> plot(tree_model</a:t>
            </a:r>
            <a:r>
              <a:rPr lang="en-US" dirty="0"/>
              <a:t>)</a:t>
            </a:r>
          </a:p>
          <a:p>
            <a:r>
              <a:rPr lang="en-US" dirty="0"/>
              <a:t> text(</a:t>
            </a:r>
            <a:r>
              <a:rPr lang="en-US" dirty="0" err="1"/>
              <a:t>tree_model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##prune the tree to size 4</a:t>
            </a:r>
          </a:p>
          <a:p>
            <a:endParaRPr lang="en-US" dirty="0"/>
          </a:p>
          <a:p>
            <a:r>
              <a:rPr lang="en-US" dirty="0" err="1"/>
              <a:t>pruned_model</a:t>
            </a:r>
            <a:r>
              <a:rPr lang="en-US" dirty="0"/>
              <a:t> = </a:t>
            </a:r>
            <a:r>
              <a:rPr lang="en-US" dirty="0" err="1"/>
              <a:t>prune.tree</a:t>
            </a:r>
            <a:r>
              <a:rPr lang="en-US" dirty="0"/>
              <a:t>(</a:t>
            </a:r>
            <a:r>
              <a:rPr lang="en-US" dirty="0" err="1"/>
              <a:t>tree_model</a:t>
            </a:r>
            <a:r>
              <a:rPr lang="en-US" dirty="0"/>
              <a:t>, best = 4)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plot(</a:t>
            </a:r>
            <a:r>
              <a:rPr lang="en-US" dirty="0" err="1" smtClean="0"/>
              <a:t>pruned_model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text(</a:t>
            </a:r>
            <a:r>
              <a:rPr lang="en-US" dirty="0" err="1" smtClean="0"/>
              <a:t>pruned_model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86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lagunita.stanford.edu/c4x/HumanitiesandScience/StatLearning/asset/ch8.html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www.youtube.com/watch?v=GOJN9SKl_OE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www.youtube.com/watch?v=LziT4fJDB4I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smtClean="0">
                <a:solidFill>
                  <a:schemeClr val="accent1"/>
                </a:solidFill>
              </a:rPr>
              <a:t>www.youtube.com/watch?v=OByOgGXq76A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http://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www.statmethods.net/advstats/cart.html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84849"/>
              </p:ext>
            </p:extLst>
          </p:nvPr>
        </p:nvGraphicFramePr>
        <p:xfrm>
          <a:off x="2395470" y="2497071"/>
          <a:ext cx="5215944" cy="278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6"/>
            <a:ext cx="8312120" cy="55314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ecision tree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 predictive model which maps </a:t>
            </a:r>
            <a:r>
              <a:rPr lang="en-US" dirty="0" smtClean="0"/>
              <a:t>an observation </a:t>
            </a:r>
            <a:r>
              <a:rPr lang="en-US" dirty="0"/>
              <a:t>about an item to </a:t>
            </a:r>
            <a:r>
              <a:rPr lang="en-US" dirty="0" smtClean="0"/>
              <a:t>its conclusions about item’s target </a:t>
            </a:r>
            <a:r>
              <a:rPr lang="en-US" dirty="0"/>
              <a:t>value</a:t>
            </a:r>
            <a:r>
              <a:rPr lang="en-US" dirty="0" smtClean="0"/>
              <a:t>.</a:t>
            </a:r>
            <a:r>
              <a:rPr lang="en-US" dirty="0"/>
              <a:t> It is one of the </a:t>
            </a:r>
            <a:r>
              <a:rPr lang="en-US" dirty="0">
                <a:solidFill>
                  <a:schemeClr val="accent2"/>
                </a:solidFill>
              </a:rPr>
              <a:t>predictive </a:t>
            </a:r>
            <a:r>
              <a:rPr lang="en-US" dirty="0"/>
              <a:t>modelling </a:t>
            </a:r>
            <a:r>
              <a:rPr lang="en-US" dirty="0" smtClean="0"/>
              <a:t>approaches </a:t>
            </a:r>
            <a:r>
              <a:rPr lang="en-US" dirty="0"/>
              <a:t>used in statistics, data mining and machine </a:t>
            </a:r>
            <a:r>
              <a:rPr lang="en-US" dirty="0" smtClean="0"/>
              <a:t>learning.</a:t>
            </a:r>
          </a:p>
          <a:p>
            <a:r>
              <a:rPr lang="en-US" dirty="0"/>
              <a:t> In </a:t>
            </a:r>
            <a:r>
              <a:rPr lang="en-US" dirty="0" smtClean="0"/>
              <a:t>this </a:t>
            </a:r>
            <a:r>
              <a:rPr lang="en-US" dirty="0"/>
              <a:t>tree </a:t>
            </a:r>
            <a:r>
              <a:rPr lang="en-US" dirty="0" smtClean="0"/>
              <a:t>structure,</a:t>
            </a:r>
            <a:r>
              <a:rPr lang="en-US" dirty="0"/>
              <a:t> </a:t>
            </a:r>
            <a:r>
              <a:rPr lang="en-US" dirty="0" smtClean="0">
                <a:solidFill>
                  <a:schemeClr val="accent2"/>
                </a:solidFill>
              </a:rPr>
              <a:t>leaves</a:t>
            </a:r>
            <a:r>
              <a:rPr lang="en-US" dirty="0"/>
              <a:t> </a:t>
            </a:r>
            <a:r>
              <a:rPr lang="en-US" dirty="0" smtClean="0"/>
              <a:t>represent </a:t>
            </a:r>
            <a:r>
              <a:rPr lang="en-US" dirty="0"/>
              <a:t>class labels and branches represent conjunctions of features that lead to those class </a:t>
            </a:r>
            <a:r>
              <a:rPr lang="en-US" dirty="0" smtClean="0"/>
              <a:t>labels.</a:t>
            </a:r>
          </a:p>
          <a:p>
            <a:r>
              <a:rPr lang="en-US" dirty="0" smtClean="0"/>
              <a:t>Types of Decision trees: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Classification Tree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Regression Tree.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1" y="4533363"/>
            <a:ext cx="3433025" cy="2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Decision Trees- Pruning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1287888"/>
            <a:ext cx="7949298" cy="5396248"/>
          </a:xfrm>
        </p:spPr>
      </p:pic>
    </p:spTree>
    <p:extLst>
      <p:ext uri="{BB962C8B-B14F-4D97-AF65-F5344CB8AC3E}">
        <p14:creationId xmlns:p14="http://schemas.microsoft.com/office/powerpoint/2010/main" val="28847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Classification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17443"/>
            <a:ext cx="8596668" cy="4624686"/>
          </a:xfrm>
        </p:spPr>
        <p:txBody>
          <a:bodyPr/>
          <a:lstStyle/>
          <a:p>
            <a:r>
              <a:rPr lang="en-US" dirty="0" smtClean="0"/>
              <a:t>This modelling approach is used to determine outcomes in a categorical nature.</a:t>
            </a:r>
          </a:p>
          <a:p>
            <a:r>
              <a:rPr lang="en-US" dirty="0" smtClean="0"/>
              <a:t>This could be a variable with a outcome ( Yes/No or 0/1) or with multiple category levels (High/Medium/low).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Packages Used (Classification) 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0444" y="1745820"/>
            <a:ext cx="8596668" cy="294048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ISLR</a:t>
            </a:r>
            <a:r>
              <a:rPr lang="en-US" dirty="0" smtClean="0"/>
              <a:t>  #Book’s Library.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Tree</a:t>
            </a:r>
            <a:r>
              <a:rPr lang="en-US" dirty="0" smtClean="0"/>
              <a:t> # To Fit Decision Tree.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Dataset Used is </a:t>
            </a:r>
            <a:r>
              <a:rPr lang="en-US" dirty="0" err="1" smtClean="0">
                <a:solidFill>
                  <a:schemeClr val="accent2"/>
                </a:solidFill>
              </a:rPr>
              <a:t>Carseats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Basically you have three data sets: </a:t>
            </a:r>
            <a:r>
              <a:rPr lang="en-US" dirty="0" smtClean="0">
                <a:solidFill>
                  <a:schemeClr val="accent2"/>
                </a:solidFill>
              </a:rPr>
              <a:t>Training, Testing and Validation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274750"/>
            <a:ext cx="8596668" cy="74268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Classification tree R code.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1378040"/>
            <a:ext cx="8596668" cy="5267460"/>
          </a:xfrm>
        </p:spPr>
        <p:txBody>
          <a:bodyPr>
            <a:noAutofit/>
          </a:bodyPr>
          <a:lstStyle/>
          <a:p>
            <a:r>
              <a:rPr lang="en-US" b="1" dirty="0" err="1">
                <a:cs typeface="Times New Roman" panose="02020603050405020304" pitchFamily="18" charset="0"/>
              </a:rPr>
              <a:t>install.packages</a:t>
            </a:r>
            <a:r>
              <a:rPr lang="en-US" b="1" dirty="0">
                <a:cs typeface="Times New Roman" panose="02020603050405020304" pitchFamily="18" charset="0"/>
              </a:rPr>
              <a:t>(c("</a:t>
            </a:r>
            <a:r>
              <a:rPr lang="en-US" b="1" dirty="0" smtClean="0">
                <a:cs typeface="Times New Roman" panose="02020603050405020304" pitchFamily="18" charset="0"/>
              </a:rPr>
              <a:t>ISLR", </a:t>
            </a:r>
            <a:r>
              <a:rPr lang="en-US" b="1" dirty="0">
                <a:cs typeface="Times New Roman" panose="02020603050405020304" pitchFamily="18" charset="0"/>
              </a:rPr>
              <a:t>"tree"))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library(ISLR)  </a:t>
            </a:r>
            <a:r>
              <a:rPr lang="en-US" b="1" dirty="0">
                <a:solidFill>
                  <a:schemeClr val="accent1"/>
                </a:solidFill>
                <a:cs typeface="Times New Roman" panose="02020603050405020304" pitchFamily="18" charset="0"/>
              </a:rPr>
              <a:t>##Book’s library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 library(tree)  </a:t>
            </a:r>
            <a:r>
              <a:rPr lang="en-US" b="1" dirty="0">
                <a:solidFill>
                  <a:schemeClr val="accent1"/>
                </a:solidFill>
                <a:cs typeface="Times New Roman" panose="02020603050405020304" pitchFamily="18" charset="0"/>
              </a:rPr>
              <a:t>## To fit decision trees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 attach (Carseats)  </a:t>
            </a:r>
            <a:r>
              <a:rPr lang="en-US" b="1" dirty="0">
                <a:solidFill>
                  <a:schemeClr val="accent1"/>
                </a:solidFill>
                <a:cs typeface="Times New Roman" panose="02020603050405020304" pitchFamily="18" charset="0"/>
              </a:rPr>
              <a:t>## Dataset to use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 head (Carseats</a:t>
            </a:r>
            <a:r>
              <a:rPr lang="en-US" b="1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chemeClr val="accent1"/>
                </a:solidFill>
                <a:cs typeface="Times New Roman" panose="02020603050405020304" pitchFamily="18" charset="0"/>
              </a:rPr>
              <a:t>Start data </a:t>
            </a:r>
            <a:r>
              <a:rPr lang="en-US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manipulation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range(Sales</a:t>
            </a:r>
            <a:r>
              <a:rPr lang="en-US" b="1" dirty="0">
                <a:cs typeface="Times New Roman" panose="02020603050405020304" pitchFamily="18" charset="0"/>
              </a:rPr>
              <a:t>)      </a:t>
            </a:r>
            <a:endParaRPr lang="en-US" b="1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cs typeface="Times New Roman" panose="02020603050405020304" pitchFamily="18" charset="0"/>
              </a:rPr>
              <a:t>## Create </a:t>
            </a:r>
            <a:r>
              <a:rPr lang="en-US" b="1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Categorial</a:t>
            </a:r>
            <a:r>
              <a:rPr lang="en-US" b="1" dirty="0">
                <a:solidFill>
                  <a:schemeClr val="accent1"/>
                </a:solidFill>
                <a:cs typeface="Times New Roman" panose="02020603050405020304" pitchFamily="18" charset="0"/>
              </a:rPr>
              <a:t> Variables bases  on sales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High </a:t>
            </a:r>
            <a:r>
              <a:rPr lang="en-US" b="1" dirty="0">
                <a:cs typeface="Times New Roman" panose="02020603050405020304" pitchFamily="18" charset="0"/>
              </a:rPr>
              <a:t>= </a:t>
            </a:r>
            <a:r>
              <a:rPr lang="en-US" b="1" dirty="0" err="1">
                <a:cs typeface="Times New Roman" panose="02020603050405020304" pitchFamily="18" charset="0"/>
              </a:rPr>
              <a:t>ifelse</a:t>
            </a:r>
            <a:r>
              <a:rPr lang="en-US" b="1" dirty="0">
                <a:cs typeface="Times New Roman" panose="02020603050405020304" pitchFamily="18" charset="0"/>
              </a:rPr>
              <a:t>(Sales &gt;--8 , "</a:t>
            </a:r>
            <a:r>
              <a:rPr lang="en-US" b="1" dirty="0" err="1">
                <a:cs typeface="Times New Roman" panose="02020603050405020304" pitchFamily="18" charset="0"/>
              </a:rPr>
              <a:t>Yes","No</a:t>
            </a:r>
            <a:r>
              <a:rPr lang="en-US" b="1" dirty="0">
                <a:cs typeface="Times New Roman" panose="02020603050405020304" pitchFamily="18" charset="0"/>
              </a:rPr>
              <a:t>")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length(High)</a:t>
            </a:r>
          </a:p>
          <a:p>
            <a:r>
              <a:rPr lang="en-US" b="1" dirty="0"/>
              <a:t>dim(</a:t>
            </a:r>
            <a:r>
              <a:rPr lang="en-US" b="1" dirty="0" err="1"/>
              <a:t>Carseats</a:t>
            </a:r>
            <a:r>
              <a:rPr lang="en-US" b="1" dirty="0"/>
              <a:t>)</a:t>
            </a:r>
          </a:p>
          <a:p>
            <a:endParaRPr lang="en-US" b="1" dirty="0" smtClean="0">
              <a:cs typeface="Times New Roman" panose="02020603050405020304" pitchFamily="18" charset="0"/>
            </a:endParaRPr>
          </a:p>
          <a:p>
            <a:endParaRPr lang="en-US" b="1" dirty="0" smtClean="0"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69" y="154546"/>
            <a:ext cx="8372480" cy="759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Dataset and Testing , Training sets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1977"/>
            <a:ext cx="8596668" cy="5525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##Appends </a:t>
            </a:r>
            <a:r>
              <a:rPr lang="en-US" b="1" dirty="0" smtClean="0">
                <a:solidFill>
                  <a:schemeClr val="accent1"/>
                </a:solidFill>
              </a:rPr>
              <a:t>Vector High </a:t>
            </a:r>
            <a:r>
              <a:rPr lang="en-US" b="1" dirty="0">
                <a:solidFill>
                  <a:schemeClr val="accent1"/>
                </a:solidFill>
              </a:rPr>
              <a:t>to </a:t>
            </a:r>
            <a:r>
              <a:rPr lang="en-US" b="1" dirty="0" smtClean="0">
                <a:solidFill>
                  <a:schemeClr val="accent1"/>
                </a:solidFill>
              </a:rPr>
              <a:t>previous Carseat </a:t>
            </a:r>
            <a:r>
              <a:rPr lang="en-US" b="1" dirty="0">
                <a:solidFill>
                  <a:schemeClr val="accent1"/>
                </a:solidFill>
              </a:rPr>
              <a:t>dataset and now  our dataset will be </a:t>
            </a:r>
            <a:r>
              <a:rPr lang="en-US" b="1" dirty="0" smtClean="0">
                <a:solidFill>
                  <a:schemeClr val="accent1"/>
                </a:solidFill>
              </a:rPr>
              <a:t>ready</a:t>
            </a:r>
            <a:r>
              <a:rPr lang="en-US" b="1" i="1" dirty="0" smtClean="0">
                <a:solidFill>
                  <a:schemeClr val="accent1"/>
                </a:solidFill>
              </a:rPr>
              <a:t>.(Overriding the previous carseat dataset)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smtClean="0"/>
              <a:t>Carseats </a:t>
            </a:r>
            <a:r>
              <a:rPr lang="en-US" b="1" dirty="0"/>
              <a:t>= </a:t>
            </a:r>
            <a:r>
              <a:rPr lang="en-US" b="1" dirty="0" err="1"/>
              <a:t>data.frame</a:t>
            </a:r>
            <a:r>
              <a:rPr lang="en-US" b="1" dirty="0"/>
              <a:t>(Carseats , High)</a:t>
            </a:r>
            <a:endParaRPr lang="en-US" dirty="0"/>
          </a:p>
          <a:p>
            <a:r>
              <a:rPr lang="en-US" b="1" dirty="0"/>
              <a:t> names(Carseats)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Carseats = Carseats[,-1]</a:t>
            </a:r>
            <a:endParaRPr lang="en-US" dirty="0"/>
          </a:p>
          <a:p>
            <a:r>
              <a:rPr lang="en-US" b="1" dirty="0"/>
              <a:t> names(Carseats)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## Splitting data into testing and training sets using</a:t>
            </a:r>
            <a:r>
              <a:rPr lang="en-US" b="1" dirty="0"/>
              <a:t>-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err="1"/>
              <a:t>set.seed</a:t>
            </a:r>
            <a:r>
              <a:rPr lang="en-US" b="1" dirty="0"/>
              <a:t>(2)</a:t>
            </a:r>
            <a:endParaRPr lang="en-US" dirty="0"/>
          </a:p>
          <a:p>
            <a:r>
              <a:rPr lang="en-US" b="1" dirty="0"/>
              <a:t> train = sample(1:nrow(Carseats),</a:t>
            </a:r>
            <a:r>
              <a:rPr lang="en-US" b="1" dirty="0" err="1"/>
              <a:t>nrow</a:t>
            </a:r>
            <a:r>
              <a:rPr lang="en-US" b="1" dirty="0"/>
              <a:t>(Carseats)/2)</a:t>
            </a:r>
            <a:endParaRPr lang="en-US" dirty="0"/>
          </a:p>
          <a:p>
            <a:r>
              <a:rPr lang="en-US" b="1" dirty="0"/>
              <a:t> test= -train</a:t>
            </a:r>
            <a:endParaRPr lang="en-US" dirty="0"/>
          </a:p>
          <a:p>
            <a:r>
              <a:rPr lang="en-US" b="1" dirty="0"/>
              <a:t> training_data = Carseats[train,]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err="1"/>
              <a:t>testing_data</a:t>
            </a:r>
            <a:r>
              <a:rPr lang="en-US" b="1" dirty="0"/>
              <a:t>= Carseats[test,]</a:t>
            </a:r>
            <a:endParaRPr lang="en-US" dirty="0"/>
          </a:p>
          <a:p>
            <a:r>
              <a:rPr lang="en-US" b="1" dirty="0"/>
              <a:t> testing_High =High[test]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154" y="706878"/>
            <a:ext cx="8152327" cy="628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##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Fit the Tree Model using Training </a:t>
            </a:r>
            <a:r>
              <a:rPr lang="en-US" sz="2000" b="1" dirty="0" smtClean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endParaRPr lang="en-US" dirty="0" smtClean="0">
              <a:solidFill>
                <a:schemeClr val="accent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tree_model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= tree(High~., training_data)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tree_model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text(</a:t>
            </a:r>
            <a:r>
              <a:rPr lang="en-US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tree_model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, pretty =0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## Check How The Model Is doing Using Test Data.</a:t>
            </a:r>
            <a:endParaRPr lang="en-US" dirty="0">
              <a:solidFill>
                <a:schemeClr val="accent2"/>
              </a:solidFill>
            </a:endParaRPr>
          </a:p>
          <a:p>
            <a:endParaRPr lang="en-US" b="1" dirty="0"/>
          </a:p>
          <a:p>
            <a:r>
              <a:rPr lang="en-US" b="1" dirty="0" smtClean="0"/>
              <a:t>tree_pred </a:t>
            </a:r>
            <a:r>
              <a:rPr lang="en-US" b="1" dirty="0"/>
              <a:t>= predict(tree_model,testing_data, type='class')</a:t>
            </a:r>
            <a:endParaRPr lang="en-US" dirty="0"/>
          </a:p>
          <a:p>
            <a:r>
              <a:rPr lang="en-US" b="1" dirty="0" smtClean="0"/>
              <a:t>mean(tree_pred </a:t>
            </a:r>
            <a:r>
              <a:rPr lang="en-US" b="1" dirty="0"/>
              <a:t>!= testing_High</a:t>
            </a:r>
            <a:r>
              <a:rPr lang="en-US" b="1" dirty="0" smtClean="0"/>
              <a:t>)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##</a:t>
            </a:r>
            <a:r>
              <a:rPr lang="en-US" b="1" dirty="0">
                <a:solidFill>
                  <a:schemeClr val="accent2"/>
                </a:solidFill>
              </a:rPr>
              <a:t>Cross </a:t>
            </a:r>
            <a:r>
              <a:rPr lang="en-US" b="1" dirty="0" smtClean="0">
                <a:solidFill>
                  <a:schemeClr val="accent2"/>
                </a:solidFill>
              </a:rPr>
              <a:t>Validation </a:t>
            </a:r>
            <a:r>
              <a:rPr lang="en-US" b="1" dirty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</a:rPr>
              <a:t>o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dirty="0" smtClean="0">
                <a:solidFill>
                  <a:schemeClr val="accent2"/>
                </a:solidFill>
              </a:rPr>
              <a:t>heck  </a:t>
            </a:r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dirty="0" smtClean="0">
                <a:solidFill>
                  <a:schemeClr val="accent2"/>
                </a:solidFill>
              </a:rPr>
              <a:t>here </a:t>
            </a:r>
            <a:r>
              <a:rPr lang="en-US" b="1" dirty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</a:rPr>
              <a:t>o </a:t>
            </a:r>
            <a:r>
              <a:rPr lang="en-US" b="1" dirty="0">
                <a:solidFill>
                  <a:schemeClr val="accent2"/>
                </a:solidFill>
              </a:rPr>
              <a:t>S</a:t>
            </a:r>
            <a:r>
              <a:rPr lang="en-US" b="1" dirty="0" smtClean="0">
                <a:solidFill>
                  <a:schemeClr val="accent2"/>
                </a:solidFill>
              </a:rPr>
              <a:t>top </a:t>
            </a:r>
            <a:r>
              <a:rPr lang="en-US" b="1" dirty="0">
                <a:solidFill>
                  <a:schemeClr val="accent2"/>
                </a:solidFill>
              </a:rPr>
              <a:t>P</a:t>
            </a:r>
            <a:r>
              <a:rPr lang="en-US" b="1" dirty="0" smtClean="0">
                <a:solidFill>
                  <a:schemeClr val="accent2"/>
                </a:solidFill>
              </a:rPr>
              <a:t>runing.</a:t>
            </a:r>
            <a:endParaRPr lang="en-US" dirty="0">
              <a:solidFill>
                <a:schemeClr val="accent2"/>
              </a:solidFill>
            </a:endParaRPr>
          </a:p>
          <a:p>
            <a:endParaRPr lang="en-US" b="1" dirty="0" smtClean="0"/>
          </a:p>
          <a:p>
            <a:r>
              <a:rPr lang="en-US" b="1" dirty="0" err="1" smtClean="0"/>
              <a:t>set.seed</a:t>
            </a:r>
            <a:r>
              <a:rPr lang="en-US" b="1" dirty="0" smtClean="0"/>
              <a:t>(3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cv_tree </a:t>
            </a:r>
            <a:r>
              <a:rPr lang="en-US" b="1" dirty="0"/>
              <a:t>= cv.tree(tree_model, FUN = prune.misclass</a:t>
            </a:r>
            <a:r>
              <a:rPr lang="en-US" b="1" dirty="0" smtClean="0"/>
              <a:t>)</a:t>
            </a:r>
          </a:p>
          <a:p>
            <a:r>
              <a:rPr lang="en-US" b="1" dirty="0"/>
              <a:t>names(cv_tree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plot(cv_tree$size </a:t>
            </a:r>
            <a:r>
              <a:rPr lang="en-US" b="1" dirty="0"/>
              <a:t>, cv_tree$dev, type = 'b')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732" y="1157157"/>
            <a:ext cx="7791719" cy="312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##Prune The Tree</a:t>
            </a:r>
            <a:endParaRPr lang="en-US" dirty="0">
              <a:solidFill>
                <a:schemeClr val="accent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pruned_model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= prune.misclass(tree_model, best=9)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plot(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pruned_model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text(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pruned_model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, pretty=0)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tree_pred = predict(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pruned_model,testing_data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, type='class')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mean(tree_pred != testing_High)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493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DECISION TREE </vt:lpstr>
      <vt:lpstr>What is a Decision Tree?</vt:lpstr>
      <vt:lpstr> Decision Trees- Pruning</vt:lpstr>
      <vt:lpstr>Classification Tree</vt:lpstr>
      <vt:lpstr>Packages Used (Classification) :</vt:lpstr>
      <vt:lpstr>Classification tree R code.</vt:lpstr>
      <vt:lpstr>Dataset and Testing , Training sets</vt:lpstr>
      <vt:lpstr>PowerPoint Presentation</vt:lpstr>
      <vt:lpstr>PowerPoint Presentation</vt:lpstr>
      <vt:lpstr>Regression Tree</vt:lpstr>
      <vt:lpstr>Packages Used (Regression):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Neha Shaik</dc:creator>
  <cp:lastModifiedBy>Shaik Mohammed, Anwar</cp:lastModifiedBy>
  <cp:revision>41</cp:revision>
  <dcterms:created xsi:type="dcterms:W3CDTF">2015-12-09T22:36:29Z</dcterms:created>
  <dcterms:modified xsi:type="dcterms:W3CDTF">2015-12-10T17:57:14Z</dcterms:modified>
</cp:coreProperties>
</file>