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8" r:id="rId3"/>
    <p:sldId id="259" r:id="rId4"/>
    <p:sldId id="262" r:id="rId5"/>
    <p:sldId id="261" r:id="rId6"/>
    <p:sldId id="263" r:id="rId7"/>
    <p:sldId id="267" r:id="rId8"/>
    <p:sldId id="264" r:id="rId9"/>
    <p:sldId id="265" r:id="rId10"/>
    <p:sldId id="266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1D8BD707-D9CF-40AE-B4C6-C98DA3205C09}" type="datetimeFigureOut">
              <a:rPr lang="en-US" smtClean="0"/>
              <a:pPr/>
              <a:t>6/2/2020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1D8BD707-D9CF-40AE-B4C6-C98DA3205C09}" type="datetimeFigureOut">
              <a:rPr lang="en-US" smtClean="0"/>
              <a:pPr/>
              <a:t>6/2/2020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1D8BD707-D9CF-40AE-B4C6-C98DA3205C09}" type="datetimeFigureOut">
              <a:rPr lang="en-US" smtClean="0"/>
              <a:pPr/>
              <a:t>6/2/2020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1D8BD707-D9CF-40AE-B4C6-C98DA3205C09}" type="datetimeFigureOut">
              <a:rPr lang="en-US" smtClean="0"/>
              <a:pPr/>
              <a:t>6/2/2020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6/2/2020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04800" y="381000"/>
            <a:ext cx="8610600" cy="2057400"/>
          </a:xfrm>
        </p:spPr>
        <p:txBody>
          <a:bodyPr>
            <a:normAutofit/>
          </a:bodyPr>
          <a:lstStyle/>
          <a:p>
            <a:r>
              <a:rPr lang="en-IN" sz="4000" dirty="0" smtClean="0"/>
              <a:t>Changing Food Habits </a:t>
            </a:r>
            <a:br>
              <a:rPr lang="en-IN" sz="4000" dirty="0" smtClean="0"/>
            </a:br>
            <a:r>
              <a:rPr lang="en-IN" sz="4000" dirty="0" smtClean="0"/>
              <a:t>(Data Analysis based on COVID-19)</a:t>
            </a:r>
            <a:endParaRPr lang="en-US" sz="40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By </a:t>
            </a:r>
            <a:r>
              <a:rPr lang="en-IN" dirty="0" err="1" smtClean="0"/>
              <a:t>Neha</a:t>
            </a:r>
            <a:r>
              <a:rPr lang="en-IN" dirty="0" smtClean="0"/>
              <a:t> </a:t>
            </a:r>
            <a:r>
              <a:rPr lang="en-IN" dirty="0" err="1" smtClean="0"/>
              <a:t>Sheth</a:t>
            </a:r>
            <a:endParaRPr lang="en-IN" dirty="0" smtClean="0"/>
          </a:p>
          <a:p>
            <a:endParaRPr lang="en-US" sz="2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Forecast of Grocery Sales</a:t>
            </a:r>
            <a:endParaRPr lang="en-US" dirty="0"/>
          </a:p>
        </p:txBody>
      </p:sp>
      <p:pic>
        <p:nvPicPr>
          <p:cNvPr id="7" name="Picture 6" descr="GroceryForecastUS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600200"/>
            <a:ext cx="7481221" cy="477377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Food and Beverage Sales of USA</a:t>
            </a:r>
            <a:endParaRPr lang="en-US" dirty="0"/>
          </a:p>
        </p:txBody>
      </p:sp>
      <p:pic>
        <p:nvPicPr>
          <p:cNvPr id="4" name="Picture 3" descr="FoodBevForecastUS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00200"/>
            <a:ext cx="7523264" cy="4800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Forecast of Food and Beverage Sales of USA</a:t>
            </a:r>
            <a:endParaRPr lang="en-US" dirty="0"/>
          </a:p>
        </p:txBody>
      </p:sp>
      <p:pic>
        <p:nvPicPr>
          <p:cNvPr id="4" name="Picture 3" descr="FoodBevForecastUS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524001"/>
            <a:ext cx="6687345" cy="4267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14400" y="5943600"/>
            <a:ext cx="693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Despite COVID-19, there will be a peak in sales in 2021 when life starts going back to normal.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Food Expenditure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dirty="0" smtClean="0"/>
              <a:t>-Highest per person food expenditure observed in Hong Kong, Switzerland, Norway, Israel and New Zealand.</a:t>
            </a:r>
          </a:p>
          <a:p>
            <a:pPr>
              <a:buNone/>
            </a:pPr>
            <a:r>
              <a:rPr lang="en-IN" dirty="0" smtClean="0"/>
              <a:t>-Among USA, UK, India, Russia and China, India has lowest food expenditure followed by China.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oodexpenhighes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9600" y="380999"/>
            <a:ext cx="4800600" cy="303169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562600" y="1066800"/>
            <a:ext cx="297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Countries with highest per person food expenditure</a:t>
            </a:r>
            <a:endParaRPr lang="en-US" dirty="0"/>
          </a:p>
        </p:txBody>
      </p:sp>
      <p:pic>
        <p:nvPicPr>
          <p:cNvPr id="7" name="Picture 6" descr="foodexpenditur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9600" y="3581401"/>
            <a:ext cx="4800600" cy="291456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791200" y="3886200"/>
            <a:ext cx="259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India has very low food expenditure as of 2016.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India’s Food Expenditure</a:t>
            </a:r>
            <a:endParaRPr lang="en-US" dirty="0"/>
          </a:p>
        </p:txBody>
      </p:sp>
      <p:pic>
        <p:nvPicPr>
          <p:cNvPr id="4" name="Content Placeholder 3" descr="Indiafoodexp2018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447800"/>
            <a:ext cx="7058121" cy="4808742"/>
          </a:xfrm>
        </p:spPr>
      </p:pic>
      <p:sp>
        <p:nvSpPr>
          <p:cNvPr id="5" name="TextBox 4"/>
          <p:cNvSpPr txBox="1"/>
          <p:nvPr/>
        </p:nvSpPr>
        <p:spPr>
          <a:xfrm>
            <a:off x="7620000" y="2057400"/>
            <a:ext cx="1295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It has been rising through the years.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Forecast after COVID-19</a:t>
            </a:r>
            <a:endParaRPr lang="en-US" dirty="0"/>
          </a:p>
        </p:txBody>
      </p:sp>
      <p:pic>
        <p:nvPicPr>
          <p:cNvPr id="4" name="Picture 3" descr="FoodExpenditureindi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447800"/>
            <a:ext cx="6781800" cy="443533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162800" y="2057400"/>
            <a:ext cx="1676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Despite the decrease in food expenditures in 2020, it will still continue to rise in the future,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Fast Food Joints of USA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dirty="0" smtClean="0"/>
              <a:t>-Mc Donald’s found to have highest sales in all years, with peak in 2019.</a:t>
            </a:r>
          </a:p>
          <a:p>
            <a:pPr>
              <a:buNone/>
            </a:pPr>
            <a:r>
              <a:rPr lang="en-IN" dirty="0" smtClean="0"/>
              <a:t>-Subway found to have highest number of units set up.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alesFastFoo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304800"/>
            <a:ext cx="7620000" cy="58527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57600" y="62484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SALES IN USA 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nitsFastFoo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04800"/>
            <a:ext cx="7467600" cy="573568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429000" y="617220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No. Of Units in USA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Indoor Food Habits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IN" dirty="0" smtClean="0"/>
              <a:t>Analysis of Indoor Food Habits can be sub categorized as follows –</a:t>
            </a:r>
          </a:p>
          <a:p>
            <a:pPr>
              <a:buNone/>
            </a:pPr>
            <a:endParaRPr lang="en-IN" dirty="0" smtClean="0"/>
          </a:p>
          <a:p>
            <a:pPr marL="457200" indent="-457200">
              <a:buNone/>
            </a:pPr>
            <a:r>
              <a:rPr lang="en-IN" dirty="0" smtClean="0"/>
              <a:t>-Dietary Components consumed in 5 countries, namely India, USA, UK, China and Russia, Detailed analysis of other countries can also be availed.</a:t>
            </a:r>
          </a:p>
          <a:p>
            <a:pPr marL="457200" indent="-457200">
              <a:buNone/>
            </a:pPr>
            <a:r>
              <a:rPr lang="en-IN" dirty="0" smtClean="0"/>
              <a:t>-Grocery Sales of USA, rising through the years, suddenly falling due to COVID 19 in 2020, and forecast on sales from 2020 to 2025</a:t>
            </a:r>
          </a:p>
          <a:p>
            <a:pPr marL="457200" indent="-457200">
              <a:buNone/>
            </a:pPr>
            <a:r>
              <a:rPr lang="en-IN" dirty="0" smtClean="0"/>
              <a:t>-Food and Beverage Sales of USA through the years, stark drop in 2020 and forecast for coming years</a:t>
            </a:r>
            <a:endParaRPr lang="en-US" dirty="0" smtClean="0"/>
          </a:p>
          <a:p>
            <a:pPr marL="457200" indent="-457200">
              <a:buNone/>
            </a:pPr>
            <a:r>
              <a:rPr lang="en-IN" dirty="0" smtClean="0"/>
              <a:t>-Food Expenditure per person in different countries in the year 2016</a:t>
            </a:r>
          </a:p>
          <a:p>
            <a:pPr marL="457200" indent="-457200">
              <a:buNone/>
            </a:pPr>
            <a:r>
              <a:rPr lang="en-IN" dirty="0" smtClean="0"/>
              <a:t>-Detailed Food Expenditure per person in India and forecast for the future years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4800" dirty="0" smtClean="0"/>
              <a:t>Food Services and Drinking Places USA</a:t>
            </a:r>
            <a:endParaRPr lang="en-US" dirty="0"/>
          </a:p>
        </p:txBody>
      </p:sp>
      <p:pic>
        <p:nvPicPr>
          <p:cNvPr id="4" name="Picture 3" descr="FoodDrinksPlacesUS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524000"/>
            <a:ext cx="6597282" cy="457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162800" y="2362200"/>
            <a:ext cx="1524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Food and Drinking Places are among affected the most due to COVID 19 in 2020.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/>
          </a:bodyPr>
          <a:lstStyle/>
          <a:p>
            <a:r>
              <a:rPr lang="en-IN" sz="3600" dirty="0" smtClean="0"/>
              <a:t>Forecast of Food and Drinking Places</a:t>
            </a:r>
            <a:endParaRPr lang="en-US" sz="3600" dirty="0"/>
          </a:p>
        </p:txBody>
      </p:sp>
      <p:pic>
        <p:nvPicPr>
          <p:cNvPr id="5" name="Picture 4" descr="fooddrinkUS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752600"/>
            <a:ext cx="6934200" cy="459897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620000" y="2819400"/>
            <a:ext cx="1143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They will steadily increase and then start rising after 2021.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Food and Retail Services USA</a:t>
            </a:r>
            <a:endParaRPr lang="en-US" dirty="0"/>
          </a:p>
        </p:txBody>
      </p:sp>
      <p:pic>
        <p:nvPicPr>
          <p:cNvPr id="4" name="Picture 3" descr="RetailUSAprecoron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524000"/>
            <a:ext cx="6469941" cy="442760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010400" y="2590800"/>
            <a:ext cx="1752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Sudden drop in food retail sales and revenue due to COVID 19 in 2020.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Forecast of Food and Retail</a:t>
            </a:r>
            <a:endParaRPr lang="en-US" dirty="0"/>
          </a:p>
        </p:txBody>
      </p:sp>
      <p:pic>
        <p:nvPicPr>
          <p:cNvPr id="4" name="Picture 3" descr="retailUS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600200"/>
            <a:ext cx="6929882" cy="4495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15200" y="2133600"/>
            <a:ext cx="1524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Despite drop due to COVID-19 in 2020, the future years will see immense growth in Food Retail. 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Evolving Eating Habits of People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dirty="0" smtClean="0"/>
              <a:t>-</a:t>
            </a:r>
            <a:r>
              <a:rPr lang="en-US" dirty="0" smtClean="0"/>
              <a:t>As a result of COVID-19, consumers are becoming more concerned about the environment and are seeking out moments of comfort, both of which will shape eating habits.</a:t>
            </a:r>
          </a:p>
          <a:p>
            <a:pPr>
              <a:buNone/>
            </a:pPr>
            <a:r>
              <a:rPr lang="en-IN" dirty="0" smtClean="0"/>
              <a:t>-</a:t>
            </a:r>
            <a:r>
              <a:rPr lang="en-US" dirty="0" smtClean="0"/>
              <a:t>COVID-19 is amplifying the risk of a worldwide food-price spike, which would trigger crises in many developing countries. 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Outdoor Food Habits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IN" dirty="0" smtClean="0"/>
              <a:t>Analysis of Outdoor Food Habits can be sub categorized as follows –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-Sales of Fast Food Joints in USA from 2017 to 2019</a:t>
            </a:r>
          </a:p>
          <a:p>
            <a:pPr>
              <a:buNone/>
            </a:pPr>
            <a:r>
              <a:rPr lang="en-IN" dirty="0" smtClean="0"/>
              <a:t>-Number of Units of Fast Food joints in USA from 2017 to 2019.</a:t>
            </a:r>
          </a:p>
          <a:p>
            <a:pPr>
              <a:buNone/>
            </a:pPr>
            <a:r>
              <a:rPr lang="en-IN" dirty="0" smtClean="0"/>
              <a:t>-Revenue of Food Services and Drinking Places in USA through the years, suddenly falling due to COVID 19 in 2020, and forecast on revenue from 2020 to 2025.</a:t>
            </a:r>
          </a:p>
          <a:p>
            <a:pPr>
              <a:buNone/>
            </a:pPr>
            <a:r>
              <a:rPr lang="en-IN" dirty="0" smtClean="0"/>
              <a:t>-Revenue of Retail Trade and Food Services of USA through these years and forecast for the future. 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Dietary Commodities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6236"/>
            <a:ext cx="8229600" cy="5059363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IN" sz="2600" dirty="0" smtClean="0"/>
              <a:t>Belgium, Austria, Canada, USA and Italy consume the most amount of Oils and Fats in their diets.</a:t>
            </a:r>
          </a:p>
          <a:p>
            <a:pPr marL="514350" indent="-514350">
              <a:buAutoNum type="arabicPeriod"/>
            </a:pPr>
            <a:r>
              <a:rPr lang="en-IN" sz="2600" dirty="0" smtClean="0"/>
              <a:t>USA, Trinidad and Tobago, Cuba, Columbia and New Zealand consume most amount of Sugars.</a:t>
            </a:r>
          </a:p>
          <a:p>
            <a:pPr marL="514350" indent="-514350">
              <a:buAutoNum type="arabicPeriod"/>
            </a:pPr>
            <a:r>
              <a:rPr lang="en-IN" sz="2600" dirty="0" smtClean="0"/>
              <a:t>Ethiopia, Burkina Faso, Chad, Zimbabwe and Mongolia consume least Fruits and Vegetables.</a:t>
            </a:r>
          </a:p>
          <a:p>
            <a:pPr marL="514350" indent="-514350">
              <a:buAutoNum type="arabicPeriod"/>
            </a:pPr>
            <a:r>
              <a:rPr lang="en-IN" sz="2600" dirty="0" smtClean="0"/>
              <a:t>Egypt, Lesotho, Morocco, Bangladesh and Mali consume most amount of Cereals and Grains. </a:t>
            </a:r>
          </a:p>
          <a:p>
            <a:pPr marL="514350" indent="-514350">
              <a:buAutoNum type="arabicPeriod"/>
            </a:pPr>
            <a:r>
              <a:rPr lang="en-IN" sz="2600" dirty="0" smtClean="0"/>
              <a:t>Among USA, UK, Russia, China and India, we can observe low vegetable and fruit intake in India and excess Oil and Fat intake in USA. </a:t>
            </a:r>
          </a:p>
          <a:p>
            <a:pPr marL="514350" indent="-514350">
              <a:buNone/>
            </a:pPr>
            <a:endParaRPr lang="en-IN" dirty="0" smtClean="0"/>
          </a:p>
          <a:p>
            <a:endParaRPr lang="en-IN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archartofdietcom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228600"/>
            <a:ext cx="6725339" cy="6629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piecharts Indi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228600"/>
            <a:ext cx="6079520" cy="3276600"/>
          </a:xfrm>
          <a:prstGeom prst="rect">
            <a:avLst/>
          </a:prstGeom>
        </p:spPr>
      </p:pic>
      <p:pic>
        <p:nvPicPr>
          <p:cNvPr id="11" name="Picture 10" descr="piecharts United State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3429000"/>
            <a:ext cx="6081782" cy="313258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4000" dirty="0" smtClean="0"/>
              <a:t>Forecast of Food, Beverage and Grocery Sales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IN" b="1" dirty="0" smtClean="0"/>
              <a:t>Long term impacts of COVID 19 </a:t>
            </a:r>
            <a:r>
              <a:rPr lang="en-IN" dirty="0" smtClean="0"/>
              <a:t>:</a:t>
            </a:r>
          </a:p>
          <a:p>
            <a:pPr>
              <a:buNone/>
            </a:pPr>
            <a:endParaRPr lang="en-IN" dirty="0" smtClean="0"/>
          </a:p>
          <a:p>
            <a:pPr marL="514350" indent="-514350">
              <a:buAutoNum type="arabicPeriod"/>
            </a:pPr>
            <a:r>
              <a:rPr lang="en-IN" dirty="0" smtClean="0"/>
              <a:t>Permanent shift to online grocery shopping.</a:t>
            </a:r>
          </a:p>
          <a:p>
            <a:pPr marL="514350" indent="-514350">
              <a:buAutoNum type="arabicPeriod"/>
            </a:pPr>
            <a:r>
              <a:rPr lang="en-IN" dirty="0" smtClean="0"/>
              <a:t>Sustained changes in shopping categories – People paying more attention to health and hygiene product shopping</a:t>
            </a:r>
          </a:p>
          <a:p>
            <a:pPr marL="514350" indent="-514350">
              <a:buAutoNum type="arabicPeriod"/>
            </a:pPr>
            <a:r>
              <a:rPr lang="en-IN" dirty="0" smtClean="0"/>
              <a:t>Tax impacts – Taxes on products could increase to compensate for losses incurred, causing lower grocery shopping budgets among people.</a:t>
            </a:r>
          </a:p>
          <a:p>
            <a:pPr marL="514350" indent="-514350">
              <a:buAutoNum type="arabicPeriod"/>
            </a:pPr>
            <a:r>
              <a:rPr lang="en-IN" dirty="0" smtClean="0"/>
              <a:t>Local shopping – People will tend to shop locally, make food at home to save money and support local businesses.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Food, Beverage and Grocery Sales of USA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IN" dirty="0" smtClean="0"/>
              <a:t>-Sales exponentially increasing from 2016.</a:t>
            </a:r>
          </a:p>
          <a:p>
            <a:pPr>
              <a:buNone/>
            </a:pPr>
            <a:r>
              <a:rPr lang="en-IN" dirty="0" smtClean="0"/>
              <a:t>-Peak of sales in March 2020, with sales of $</a:t>
            </a:r>
            <a:r>
              <a:rPr lang="en-US" dirty="0" smtClean="0"/>
              <a:t>73718, highest till date.</a:t>
            </a:r>
          </a:p>
          <a:p>
            <a:pPr>
              <a:buNone/>
            </a:pPr>
            <a:r>
              <a:rPr lang="en-IN" dirty="0" smtClean="0"/>
              <a:t>-After reaching peak, grocery sales fall abruptly due to COVID-19, from highest to $</a:t>
            </a:r>
            <a:r>
              <a:rPr lang="en-US" dirty="0" smtClean="0"/>
              <a:t>63958 in April 2020. This has also fallen further in May.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IN" dirty="0" smtClean="0"/>
              <a:t>Note : this is seasonally adjusted data obtained from United States Census Bureau’s official website. 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ocerySalesUS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762000"/>
            <a:ext cx="7926150" cy="5181600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undry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296</TotalTime>
  <Words>796</Words>
  <Application>Microsoft Office PowerPoint</Application>
  <PresentationFormat>On-screen Show (4:3)</PresentationFormat>
  <Paragraphs>65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Foundry</vt:lpstr>
      <vt:lpstr>Changing Food Habits  (Data Analysis based on COVID-19)</vt:lpstr>
      <vt:lpstr>Indoor Food Habits</vt:lpstr>
      <vt:lpstr>Outdoor Food Habits</vt:lpstr>
      <vt:lpstr>Dietary Commodities</vt:lpstr>
      <vt:lpstr>Slide 5</vt:lpstr>
      <vt:lpstr>Slide 6</vt:lpstr>
      <vt:lpstr>Forecast of Food, Beverage and Grocery Sales</vt:lpstr>
      <vt:lpstr>Food, Beverage and Grocery Sales of USA</vt:lpstr>
      <vt:lpstr>Slide 9</vt:lpstr>
      <vt:lpstr>Forecast of Grocery Sales</vt:lpstr>
      <vt:lpstr>Food and Beverage Sales of USA</vt:lpstr>
      <vt:lpstr>Forecast of Food and Beverage Sales of USA</vt:lpstr>
      <vt:lpstr>Food Expenditure </vt:lpstr>
      <vt:lpstr>Slide 14</vt:lpstr>
      <vt:lpstr>India’s Food Expenditure</vt:lpstr>
      <vt:lpstr>Forecast after COVID-19</vt:lpstr>
      <vt:lpstr>Fast Food Joints of USA</vt:lpstr>
      <vt:lpstr>Slide 18</vt:lpstr>
      <vt:lpstr>Slide 19</vt:lpstr>
      <vt:lpstr>Food Services and Drinking Places USA</vt:lpstr>
      <vt:lpstr>Forecast of Food and Drinking Places</vt:lpstr>
      <vt:lpstr>Food and Retail Services USA</vt:lpstr>
      <vt:lpstr>Forecast of Food and Retail</vt:lpstr>
      <vt:lpstr>Evolving Eating Habits of People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Changing Food Habits  (Data Analysis based on COVID-19)</dc:title>
  <dc:creator>Neha</dc:creator>
  <cp:lastModifiedBy>Windows User</cp:lastModifiedBy>
  <cp:revision>34</cp:revision>
  <dcterms:created xsi:type="dcterms:W3CDTF">2006-08-16T00:00:00Z</dcterms:created>
  <dcterms:modified xsi:type="dcterms:W3CDTF">2020-06-02T17:18:27Z</dcterms:modified>
</cp:coreProperties>
</file>