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71" r:id="rId8"/>
    <p:sldId id="261" r:id="rId9"/>
    <p:sldId id="266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80808"/>
    <a:srgbClr val="0033CC"/>
    <a:srgbClr val="FF33CC"/>
    <a:srgbClr val="4A206A"/>
    <a:srgbClr val="F20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BA4B-EB67-44B0-8802-9890B39D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B87E-736E-49A6-997C-652AC3F8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F1C6-7896-4DF6-A2A8-8ED9E2BB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82E-91C1-4E9E-A865-1EFB5E0167F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96A6-422C-4017-95AB-60945C59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66AF8-0A1F-4471-B173-126033CA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34-1612-4C63-B31D-F97F115B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5A79-96CA-4050-B576-BACF546D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2AA3B-E2C0-4A40-9F45-F777C89C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D92D-AB57-4EA8-BDC3-B3346EA0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82E-91C1-4E9E-A865-1EFB5E0167F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5652-9909-451E-AF5C-D29E62AF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E634-4F8C-4590-8288-85CEC7FB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34-1612-4C63-B31D-F97F115B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8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14824-3EA6-4D3E-A544-148BB64DB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6A824-C97C-4A14-9A10-0D0045D0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F7FD-A015-408F-9182-C4890392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82E-91C1-4E9E-A865-1EFB5E0167F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4FD4-C564-4674-B495-D54EFA28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F3C3-A8E6-433E-AAC8-4DA3108F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34-1612-4C63-B31D-F97F115B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4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2BB6-3568-454B-87FE-05995799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F29A-C871-435F-A1FA-4DB15452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6D9B-A085-4EF6-9DA5-AEF84D8E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82E-91C1-4E9E-A865-1EFB5E0167F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B99F-C0B5-44BF-A105-EB35E6E6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368A1-B97A-4270-B22F-12838474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34-1612-4C63-B31D-F97F115B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7AE5-3422-41CC-8832-BEF34CBF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8133A-C50E-444E-94B2-62AF8401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D94CB-F8B5-4020-9963-2C45B6B4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82E-91C1-4E9E-A865-1EFB5E0167F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8E96-722F-437F-9D4A-CF3AE4B8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385E-7C9D-4342-B423-AEA9854E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34-1612-4C63-B31D-F97F115B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ADB2-D38F-4AC5-9423-99476042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0059-2DB1-4EC3-873D-92A39CEFE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F9AB-99B4-4964-95F2-2DCF523B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D64A7-EFDC-44C2-A535-51F54419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82E-91C1-4E9E-A865-1EFB5E0167F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B769-36D3-43EE-A029-1CA820FD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F08B9-E2F2-48E2-B257-CA81BFBC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34-1612-4C63-B31D-F97F115B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8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4182-64A3-48AF-9ECF-19E9C078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49A0A-658B-4821-8F3D-43F3A2A6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7DBD0-D321-4788-BDA2-BCDAB9E31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90F92-D91A-4034-AB3A-CF9CFE912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3A8EF-DF65-47A7-9729-973995B78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D4305-433A-4B9D-A25A-F344733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82E-91C1-4E9E-A865-1EFB5E0167F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7923D-C988-474A-BFD3-C92C753D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F513-C956-4DEF-9DCA-8CA19D45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34-1612-4C63-B31D-F97F115B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471E-5DE4-4673-9B18-24367CFF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0C7D2-C9D4-4A1D-ABCE-D9423043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82E-91C1-4E9E-A865-1EFB5E0167F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AC1C8-C2B7-463B-A736-5C616603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4CCC-B28E-4C4F-8A0B-9071BAE8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34-1612-4C63-B31D-F97F115B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DB096-7E6A-4DD6-95F9-8B913CA6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82E-91C1-4E9E-A865-1EFB5E0167F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CAABD-2242-4EA6-A261-4793FF9D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A91C7-95BF-4A03-A701-2157C3B1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34-1612-4C63-B31D-F97F115B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93CB-BC7B-4974-9483-2C82E98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12D3-882C-44BE-9FF6-8F599B82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3F532-D078-448D-9E03-23015985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304E3-7FC5-47F5-B9F2-121EB63C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82E-91C1-4E9E-A865-1EFB5E0167F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3FFDE-2EEC-422F-8A4A-DFA2F96A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A56FB-F570-42BE-B9A7-FA72C8D7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34-1612-4C63-B31D-F97F115B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0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0561-761C-4227-8CD5-97A74E61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302AE-29F2-4219-950C-567889FD4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4A40D-F84F-4E68-B615-C8102A4AF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6297F-B817-4050-87CD-4D90B90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82E-91C1-4E9E-A865-1EFB5E0167F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7802C-4A05-4E66-B8A7-D17D44B5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B5929-96C3-4330-BB16-8B42BD8A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3934-1612-4C63-B31D-F97F115B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02F9D-6A51-48D9-A1CD-FDE76FF0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2152-638A-46EF-A2E4-B03BE0EA0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C732-534C-4146-8F4A-8C4888D2E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682E-91C1-4E9E-A865-1EFB5E0167F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C697F-6572-4633-BBCB-6358D7D01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A6F6-CCFF-4317-945D-4A343DA4D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43934-1612-4C63-B31D-F97F115B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id="{28B2F028-4E22-4A56-A96B-F616EDDDFF5D}"/>
              </a:ext>
            </a:extLst>
          </p:cNvPr>
          <p:cNvSpPr txBox="1"/>
          <p:nvPr/>
        </p:nvSpPr>
        <p:spPr>
          <a:xfrm>
            <a:off x="6945240" y="4975145"/>
            <a:ext cx="5598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200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pPr algn="ctr"/>
            <a:r>
              <a:rPr lang="en-US" sz="4000" dirty="0">
                <a:solidFill>
                  <a:srgbClr val="F200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Neha Thota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C8BDC04-4AEC-4B65-A281-CF04AA0B200B}"/>
              </a:ext>
            </a:extLst>
          </p:cNvPr>
          <p:cNvSpPr txBox="1"/>
          <p:nvPr/>
        </p:nvSpPr>
        <p:spPr>
          <a:xfrm>
            <a:off x="3356106" y="294041"/>
            <a:ext cx="53201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ISM4930 </a:t>
            </a:r>
          </a:p>
          <a:p>
            <a:pPr algn="ctr"/>
            <a:r>
              <a:rPr lang="en-US" sz="4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for Analytics</a:t>
            </a:r>
          </a:p>
          <a:p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DE2BBC6-C95B-4F79-8712-88AC65E262A0}"/>
              </a:ext>
            </a:extLst>
          </p:cNvPr>
          <p:cNvSpPr txBox="1"/>
          <p:nvPr/>
        </p:nvSpPr>
        <p:spPr>
          <a:xfrm>
            <a:off x="3216775" y="2221631"/>
            <a:ext cx="5598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0033CC"/>
                </a:solidFill>
              </a:rPr>
              <a:t>Pima Indians Diabetes Dataset</a:t>
            </a:r>
          </a:p>
        </p:txBody>
      </p:sp>
      <p:pic>
        <p:nvPicPr>
          <p:cNvPr id="2" name="Picture 2" descr="Diabetes - Wikipedia">
            <a:extLst>
              <a:ext uri="{FF2B5EF4-FFF2-40B4-BE49-F238E27FC236}">
                <a16:creationId xmlns:a16="http://schemas.microsoft.com/office/drawing/2014/main" id="{D8905438-87D5-4C6B-A7BD-E6D58E77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170" y="1753636"/>
            <a:ext cx="2690316" cy="26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Diabetes? | NIDDK">
            <a:extLst>
              <a:ext uri="{FF2B5EF4-FFF2-40B4-BE49-F238E27FC236}">
                <a16:creationId xmlns:a16="http://schemas.microsoft.com/office/drawing/2014/main" id="{F9BA3768-D069-401C-A984-160C30F70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4" y="4113551"/>
            <a:ext cx="4052525" cy="235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6C8BDC04-4AEC-4B65-A281-CF04AA0B200B}"/>
              </a:ext>
            </a:extLst>
          </p:cNvPr>
          <p:cNvSpPr txBox="1"/>
          <p:nvPr/>
        </p:nvSpPr>
        <p:spPr>
          <a:xfrm>
            <a:off x="648132" y="525909"/>
            <a:ext cx="10218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 attributes and standardizing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7B5-6622-402E-8C2A-4D81DB16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32" y="1549848"/>
            <a:ext cx="10503090" cy="1046440"/>
          </a:xfrm>
        </p:spPr>
        <p:txBody>
          <a:bodyPr/>
          <a:lstStyle/>
          <a:p>
            <a:pPr algn="just"/>
            <a:r>
              <a:rPr lang="en-US" dirty="0"/>
              <a:t>Separated attributes into x and y for model training</a:t>
            </a:r>
          </a:p>
          <a:p>
            <a:pPr algn="just"/>
            <a:r>
              <a:rPr lang="en-US" dirty="0"/>
              <a:t>Standardized the x values</a:t>
            </a:r>
          </a:p>
        </p:txBody>
      </p:sp>
      <p:sp>
        <p:nvSpPr>
          <p:cNvPr id="257" name="Content Placeholder 2">
            <a:extLst>
              <a:ext uri="{FF2B5EF4-FFF2-40B4-BE49-F238E27FC236}">
                <a16:creationId xmlns:a16="http://schemas.microsoft.com/office/drawing/2014/main" id="{38EDBBBF-44B8-4E35-BD99-9E495F8D03BC}"/>
              </a:ext>
            </a:extLst>
          </p:cNvPr>
          <p:cNvSpPr txBox="1">
            <a:spLocks/>
          </p:cNvSpPr>
          <p:nvPr/>
        </p:nvSpPr>
        <p:spPr>
          <a:xfrm>
            <a:off x="835932" y="3897227"/>
            <a:ext cx="10503090" cy="104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pic>
        <p:nvPicPr>
          <p:cNvPr id="510" name="Picture 2" descr="Diabetes - Wikipedia">
            <a:extLst>
              <a:ext uri="{FF2B5EF4-FFF2-40B4-BE49-F238E27FC236}">
                <a16:creationId xmlns:a16="http://schemas.microsoft.com/office/drawing/2014/main" id="{AC857D2E-E033-4D57-BD24-D12A03CC6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2EBEE-5998-4E55-9AFF-6A50CAD4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27" y="2914953"/>
            <a:ext cx="10229947" cy="19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7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6C8BDC04-4AEC-4B65-A281-CF04AA0B200B}"/>
              </a:ext>
            </a:extLst>
          </p:cNvPr>
          <p:cNvSpPr txBox="1"/>
          <p:nvPr/>
        </p:nvSpPr>
        <p:spPr>
          <a:xfrm>
            <a:off x="648132" y="415352"/>
            <a:ext cx="10218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training accuracy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7B5-6622-402E-8C2A-4D81DB16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31" y="1375365"/>
            <a:ext cx="10274987" cy="2301132"/>
          </a:xfrm>
        </p:spPr>
        <p:txBody>
          <a:bodyPr/>
          <a:lstStyle/>
          <a:p>
            <a:pPr algn="just"/>
            <a:r>
              <a:rPr lang="en-US" dirty="0"/>
              <a:t>Checked the training accuracy based on the number of clusters</a:t>
            </a:r>
          </a:p>
        </p:txBody>
      </p:sp>
      <p:pic>
        <p:nvPicPr>
          <p:cNvPr id="256" name="Picture 2" descr="Diabetes - Wikipedia">
            <a:extLst>
              <a:ext uri="{FF2B5EF4-FFF2-40B4-BE49-F238E27FC236}">
                <a16:creationId xmlns:a16="http://schemas.microsoft.com/office/drawing/2014/main" id="{8999A41F-094E-4C73-84A8-9A5182E5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6C076-462E-4147-939D-A23C3AA6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62" y="2264455"/>
            <a:ext cx="4787599" cy="4309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70396-083C-4816-9C6A-8CFA4287C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169"/>
          <a:stretch/>
        </p:blipFill>
        <p:spPr>
          <a:xfrm>
            <a:off x="3132862" y="2007244"/>
            <a:ext cx="478759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6C8BDC04-4AEC-4B65-A281-CF04AA0B200B}"/>
              </a:ext>
            </a:extLst>
          </p:cNvPr>
          <p:cNvSpPr txBox="1"/>
          <p:nvPr/>
        </p:nvSpPr>
        <p:spPr>
          <a:xfrm>
            <a:off x="648132" y="525909"/>
            <a:ext cx="10218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K-nearest neighbors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7B5-6622-402E-8C2A-4D81DB16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32" y="1656719"/>
            <a:ext cx="10503090" cy="1046440"/>
          </a:xfrm>
        </p:spPr>
        <p:txBody>
          <a:bodyPr/>
          <a:lstStyle/>
          <a:p>
            <a:pPr algn="just"/>
            <a:r>
              <a:rPr lang="en-US" dirty="0"/>
              <a:t>Split the data into train and test</a:t>
            </a:r>
          </a:p>
          <a:p>
            <a:pPr algn="just"/>
            <a:r>
              <a:rPr lang="en-US" dirty="0"/>
              <a:t>Used K-nearest neighbors to train each classifier with 3 neighbors</a:t>
            </a:r>
          </a:p>
        </p:txBody>
      </p:sp>
      <p:pic>
        <p:nvPicPr>
          <p:cNvPr id="256" name="Picture 2" descr="Diabetes - Wikipedia">
            <a:extLst>
              <a:ext uri="{FF2B5EF4-FFF2-40B4-BE49-F238E27FC236}">
                <a16:creationId xmlns:a16="http://schemas.microsoft.com/office/drawing/2014/main" id="{7FB01F4B-3C7F-42B3-B03C-97D41941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42AD5-18A6-4A98-AA94-C013CA17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26" y="2703159"/>
            <a:ext cx="768774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6C8BDC04-4AEC-4B65-A281-CF04AA0B200B}"/>
              </a:ext>
            </a:extLst>
          </p:cNvPr>
          <p:cNvSpPr txBox="1"/>
          <p:nvPr/>
        </p:nvSpPr>
        <p:spPr>
          <a:xfrm>
            <a:off x="648132" y="525909"/>
            <a:ext cx="10218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(Analyses)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7B5-6622-402E-8C2A-4D81DB16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55" y="1536408"/>
            <a:ext cx="10503090" cy="1046440"/>
          </a:xfrm>
        </p:spPr>
        <p:txBody>
          <a:bodyPr/>
          <a:lstStyle/>
          <a:p>
            <a:pPr algn="just"/>
            <a:r>
              <a:rPr lang="en-US" dirty="0"/>
              <a:t>Metrics for the predicted model</a:t>
            </a:r>
          </a:p>
        </p:txBody>
      </p:sp>
      <p:pic>
        <p:nvPicPr>
          <p:cNvPr id="256" name="Picture 2" descr="Diabetes - Wikipedia">
            <a:extLst>
              <a:ext uri="{FF2B5EF4-FFF2-40B4-BE49-F238E27FC236}">
                <a16:creationId xmlns:a16="http://schemas.microsoft.com/office/drawing/2014/main" id="{7FB01F4B-3C7F-42B3-B03C-97D41941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6D2086-70E6-468D-A0B8-4D2B83C5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321" y="2376917"/>
            <a:ext cx="5082348" cy="39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3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6D50-2280-4541-9559-FAE98395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25"/>
            <a:ext cx="10515600" cy="2091282"/>
          </a:xfrm>
        </p:spPr>
        <p:txBody>
          <a:bodyPr/>
          <a:lstStyle/>
          <a:p>
            <a:pPr algn="just"/>
            <a:r>
              <a:rPr lang="en-US" dirty="0"/>
              <a:t>Predicting the class (y value), depending on the factors (x values)</a:t>
            </a:r>
          </a:p>
          <a:p>
            <a:pPr algn="just"/>
            <a:r>
              <a:rPr lang="en-US" dirty="0"/>
              <a:t>Created a </a:t>
            </a:r>
            <a:r>
              <a:rPr lang="en-US" dirty="0" err="1"/>
              <a:t>dataframe</a:t>
            </a:r>
            <a:r>
              <a:rPr lang="en-US" dirty="0"/>
              <a:t> and inputted x values </a:t>
            </a:r>
          </a:p>
          <a:p>
            <a:pPr algn="just"/>
            <a:r>
              <a:rPr lang="en-US" dirty="0"/>
              <a:t>Standardized and fit the model to the </a:t>
            </a:r>
            <a:r>
              <a:rPr lang="en-US" dirty="0" err="1"/>
              <a:t>dataframe</a:t>
            </a:r>
            <a:endParaRPr lang="en-US" dirty="0"/>
          </a:p>
          <a:p>
            <a:pPr algn="just"/>
            <a:r>
              <a:rPr lang="en-US" dirty="0"/>
              <a:t>Printed predicted values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CDB69-9D79-4162-9371-4B0BAEB2966E}"/>
              </a:ext>
            </a:extLst>
          </p:cNvPr>
          <p:cNvSpPr txBox="1"/>
          <p:nvPr/>
        </p:nvSpPr>
        <p:spPr>
          <a:xfrm>
            <a:off x="648132" y="525909"/>
            <a:ext cx="10218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class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8F5D7-EFDC-4C0F-8E48-3D7769F6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3780946"/>
            <a:ext cx="10332720" cy="2551145"/>
          </a:xfrm>
          <a:prstGeom prst="rect">
            <a:avLst/>
          </a:prstGeom>
        </p:spPr>
      </p:pic>
      <p:pic>
        <p:nvPicPr>
          <p:cNvPr id="9" name="Picture 2" descr="Diabetes - Wikipedia">
            <a:extLst>
              <a:ext uri="{FF2B5EF4-FFF2-40B4-BE49-F238E27FC236}">
                <a16:creationId xmlns:a16="http://schemas.microsoft.com/office/drawing/2014/main" id="{765450B4-B033-49F2-967A-7CD6AD0D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95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6C8BDC04-4AEC-4B65-A281-CF04AA0B200B}"/>
              </a:ext>
            </a:extLst>
          </p:cNvPr>
          <p:cNvSpPr txBox="1"/>
          <p:nvPr/>
        </p:nvSpPr>
        <p:spPr>
          <a:xfrm>
            <a:off x="648132" y="525909"/>
            <a:ext cx="10218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7B5-6622-402E-8C2A-4D81DB16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32" y="1656719"/>
            <a:ext cx="10503090" cy="1046440"/>
          </a:xfrm>
        </p:spPr>
        <p:txBody>
          <a:bodyPr/>
          <a:lstStyle/>
          <a:p>
            <a:pPr algn="just"/>
            <a:r>
              <a:rPr lang="en-US" dirty="0"/>
              <a:t>Used principal components to reduce the number of features</a:t>
            </a:r>
          </a:p>
        </p:txBody>
      </p:sp>
      <p:pic>
        <p:nvPicPr>
          <p:cNvPr id="256" name="Picture 2" descr="Diabetes - Wikipedia">
            <a:extLst>
              <a:ext uri="{FF2B5EF4-FFF2-40B4-BE49-F238E27FC236}">
                <a16:creationId xmlns:a16="http://schemas.microsoft.com/office/drawing/2014/main" id="{7FB01F4B-3C7F-42B3-B03C-97D41941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623ED-5DBE-4946-A274-E7000687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3" y="2703159"/>
            <a:ext cx="9557732" cy="27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28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ster Python programming: How these developers built Pyston, and where it  goes next - TechRepublic">
            <a:extLst>
              <a:ext uri="{FF2B5EF4-FFF2-40B4-BE49-F238E27FC236}">
                <a16:creationId xmlns:a16="http://schemas.microsoft.com/office/drawing/2014/main" id="{0D9E8D77-6AFA-4217-A5B6-E7459EEBC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4" b="8777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C8BDC04-4AEC-4B65-A281-CF04AA0B200B}"/>
              </a:ext>
            </a:extLst>
          </p:cNvPr>
          <p:cNvSpPr txBox="1"/>
          <p:nvPr/>
        </p:nvSpPr>
        <p:spPr>
          <a:xfrm>
            <a:off x="709448" y="1913950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 major takeaway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7B5-6622-402E-8C2A-4D81DB16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5" y="3468231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Visualization of data</a:t>
            </a:r>
          </a:p>
          <a:p>
            <a:r>
              <a:rPr lang="en-US" sz="2400" dirty="0"/>
              <a:t>Analysis of data</a:t>
            </a:r>
          </a:p>
          <a:p>
            <a:r>
              <a:rPr lang="en-US" sz="2400" dirty="0"/>
              <a:t>Model Prediction and Machine Learning</a:t>
            </a:r>
          </a:p>
          <a:p>
            <a:endParaRPr lang="en-US" sz="1800" dirty="0"/>
          </a:p>
        </p:txBody>
      </p:sp>
      <p:pic>
        <p:nvPicPr>
          <p:cNvPr id="256" name="Picture 2" descr="Diabetes - Wikipedia">
            <a:extLst>
              <a:ext uri="{FF2B5EF4-FFF2-40B4-BE49-F238E27FC236}">
                <a16:creationId xmlns:a16="http://schemas.microsoft.com/office/drawing/2014/main" id="{7FB01F4B-3C7F-42B3-B03C-97D41941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7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BB05B7-EEC4-4EC0-8B1F-4426BAEA90EC}"/>
              </a:ext>
            </a:extLst>
          </p:cNvPr>
          <p:cNvSpPr txBox="1"/>
          <p:nvPr/>
        </p:nvSpPr>
        <p:spPr>
          <a:xfrm>
            <a:off x="2486167" y="2363632"/>
            <a:ext cx="6892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28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6C8BDC04-4AEC-4B65-A281-CF04AA0B200B}"/>
              </a:ext>
            </a:extLst>
          </p:cNvPr>
          <p:cNvSpPr txBox="1"/>
          <p:nvPr/>
        </p:nvSpPr>
        <p:spPr>
          <a:xfrm>
            <a:off x="609035" y="714604"/>
            <a:ext cx="5320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0CCF-241A-4E17-A4EF-98045F80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35" y="1914933"/>
            <a:ext cx="1075955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Diabetes is a chronic health condition that causes due to the increase of sugar in blood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blood sugar level is normal or below, an individual is not considered diabetic (type 0)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if the blood sugar level is more than normal, an individual is considered diabetic (type 1)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" name="Picture 2" descr="Diabetes - Wikipedia">
            <a:extLst>
              <a:ext uri="{FF2B5EF4-FFF2-40B4-BE49-F238E27FC236}">
                <a16:creationId xmlns:a16="http://schemas.microsoft.com/office/drawing/2014/main" id="{EDA2D577-6588-43F1-A772-6A9E6701B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278" y="105031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rmal Blood Glucose Level | Healthy Non-diabetic Blood Glucose Range">
            <a:extLst>
              <a:ext uri="{FF2B5EF4-FFF2-40B4-BE49-F238E27FC236}">
                <a16:creationId xmlns:a16="http://schemas.microsoft.com/office/drawing/2014/main" id="{CC9F98D1-7B85-4FFF-89EE-97524C084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1"/>
          <a:stretch/>
        </p:blipFill>
        <p:spPr bwMode="auto">
          <a:xfrm>
            <a:off x="3293523" y="4441463"/>
            <a:ext cx="5271275" cy="20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47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ype 2 Diabetes: Overview and More">
            <a:extLst>
              <a:ext uri="{FF2B5EF4-FFF2-40B4-BE49-F238E27FC236}">
                <a16:creationId xmlns:a16="http://schemas.microsoft.com/office/drawing/2014/main" id="{9859C308-7090-4D98-B86D-81912AB50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164"/>
          <a:stretch/>
        </p:blipFill>
        <p:spPr bwMode="auto"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8" name="Freeform: Shape 267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D29CA15-9187-40A5-A5BC-AE64B25D78BA}"/>
              </a:ext>
            </a:extLst>
          </p:cNvPr>
          <p:cNvSpPr txBox="1"/>
          <p:nvPr/>
        </p:nvSpPr>
        <p:spPr>
          <a:xfrm>
            <a:off x="6801436" y="1396289"/>
            <a:ext cx="4819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Research Question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256" name="Content Placeholder 2">
            <a:extLst>
              <a:ext uri="{FF2B5EF4-FFF2-40B4-BE49-F238E27FC236}">
                <a16:creationId xmlns:a16="http://schemas.microsoft.com/office/drawing/2014/main" id="{E9D353B9-FA02-40BF-8A88-D836DA1A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want to predict whether a person has diabetes or not based on different diagnostic factors</a:t>
            </a:r>
          </a:p>
        </p:txBody>
      </p:sp>
      <p:pic>
        <p:nvPicPr>
          <p:cNvPr id="262" name="Picture 2" descr="Diabetes - Wikipedia">
            <a:extLst>
              <a:ext uri="{FF2B5EF4-FFF2-40B4-BE49-F238E27FC236}">
                <a16:creationId xmlns:a16="http://schemas.microsoft.com/office/drawing/2014/main" id="{471C1849-4E46-4064-B51D-FE43D249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355" y="102923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C8BDC04-4AEC-4B65-A281-CF04AA0B200B}"/>
              </a:ext>
            </a:extLst>
          </p:cNvPr>
          <p:cNvSpPr txBox="1"/>
          <p:nvPr/>
        </p:nvSpPr>
        <p:spPr>
          <a:xfrm>
            <a:off x="1028700" y="2155371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 dataset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443BB-87C7-43EC-9B37-851CDE5F3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24" b="5539"/>
          <a:stretch/>
        </p:blipFill>
        <p:spPr>
          <a:xfrm>
            <a:off x="4767864" y="316362"/>
            <a:ext cx="5754770" cy="6130745"/>
          </a:xfrm>
          <a:prstGeom prst="rect">
            <a:avLst/>
          </a:prstGeom>
        </p:spPr>
      </p:pic>
      <p:pic>
        <p:nvPicPr>
          <p:cNvPr id="258" name="Picture 2" descr="Diabetes - Wikipedia">
            <a:extLst>
              <a:ext uri="{FF2B5EF4-FFF2-40B4-BE49-F238E27FC236}">
                <a16:creationId xmlns:a16="http://schemas.microsoft.com/office/drawing/2014/main" id="{76180A53-3911-45D3-870E-6BB50CBB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2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26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iabetes: is it for life or is it reversible? | Narayana Health">
            <a:extLst>
              <a:ext uri="{FF2B5EF4-FFF2-40B4-BE49-F238E27FC236}">
                <a16:creationId xmlns:a16="http://schemas.microsoft.com/office/drawing/2014/main" id="{70DDDF67-26FC-4EB0-B6F2-7B94B60BD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3425588" y="10"/>
            <a:ext cx="876641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Rectangle 26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44E8570-AB6C-48A9-B57A-9B96F0D99486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0CCF-241A-4E17-A4EF-98045F80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4852916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Number of times pregnant (x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</a:p>
          <a:p>
            <a:r>
              <a:rPr lang="en-US" sz="2000" b="0" i="0" dirty="0">
                <a:effectLst/>
              </a:rPr>
              <a:t>Plasma glucose concentration a 2 hours in an oral glucose tolerance test </a:t>
            </a:r>
            <a:r>
              <a:rPr lang="en-US" sz="2000" dirty="0"/>
              <a:t>(x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</a:p>
          <a:p>
            <a:r>
              <a:rPr lang="en-US" sz="2000" b="0" i="0" dirty="0">
                <a:effectLst/>
              </a:rPr>
              <a:t>Diastolic blood pressure (mm Hg) </a:t>
            </a:r>
            <a:r>
              <a:rPr lang="en-US" sz="2000" dirty="0"/>
              <a:t>(x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  <a:p>
            <a:r>
              <a:rPr lang="en-US" sz="2000" b="0" i="0" dirty="0">
                <a:effectLst/>
              </a:rPr>
              <a:t>Triceps skinfold thickness (mm) </a:t>
            </a:r>
            <a:r>
              <a:rPr lang="en-US" sz="2000" dirty="0"/>
              <a:t>(x</a:t>
            </a:r>
            <a:r>
              <a:rPr lang="en-US" sz="2000" baseline="-25000" dirty="0"/>
              <a:t>4</a:t>
            </a:r>
            <a:r>
              <a:rPr lang="en-US" sz="2000" dirty="0"/>
              <a:t>)</a:t>
            </a:r>
          </a:p>
          <a:p>
            <a:r>
              <a:rPr lang="de-DE" sz="2000" b="0" i="0" dirty="0">
                <a:effectLst/>
              </a:rPr>
              <a:t>2-Hour serum insulin (mu U/ml) </a:t>
            </a:r>
            <a:r>
              <a:rPr lang="en-US" sz="2000" dirty="0"/>
              <a:t>(x</a:t>
            </a:r>
            <a:r>
              <a:rPr lang="en-US" sz="2000" baseline="-25000" dirty="0"/>
              <a:t>5</a:t>
            </a:r>
            <a:r>
              <a:rPr lang="en-US" sz="2000" dirty="0"/>
              <a:t>)</a:t>
            </a:r>
          </a:p>
          <a:p>
            <a:r>
              <a:rPr lang="en-US" sz="2000" b="0" i="0" dirty="0">
                <a:effectLst/>
              </a:rPr>
              <a:t>Body mass index (weight in kg/(height in m)^2) </a:t>
            </a:r>
            <a:r>
              <a:rPr lang="en-US" sz="2000" dirty="0"/>
              <a:t>(x</a:t>
            </a:r>
            <a:r>
              <a:rPr lang="en-US" sz="2000" baseline="-25000" dirty="0"/>
              <a:t>6</a:t>
            </a:r>
            <a:r>
              <a:rPr lang="en-US" sz="2000" dirty="0"/>
              <a:t>)</a:t>
            </a:r>
          </a:p>
          <a:p>
            <a:r>
              <a:rPr lang="en-US" sz="2000" b="0" i="0" dirty="0">
                <a:effectLst/>
              </a:rPr>
              <a:t>Diabetes pedigree function </a:t>
            </a:r>
            <a:r>
              <a:rPr lang="en-US" sz="2000" dirty="0"/>
              <a:t>(x</a:t>
            </a:r>
            <a:r>
              <a:rPr lang="en-US" sz="2000" baseline="-25000" dirty="0"/>
              <a:t>7</a:t>
            </a:r>
            <a:r>
              <a:rPr lang="en-US" sz="2000" dirty="0"/>
              <a:t>)</a:t>
            </a:r>
          </a:p>
          <a:p>
            <a:r>
              <a:rPr lang="en-US" sz="2000" b="0" i="0" dirty="0">
                <a:effectLst/>
              </a:rPr>
              <a:t>Age (years) </a:t>
            </a:r>
            <a:r>
              <a:rPr lang="en-US" sz="2000" dirty="0"/>
              <a:t>(x</a:t>
            </a:r>
            <a:r>
              <a:rPr lang="en-US" sz="2000" baseline="-25000" dirty="0"/>
              <a:t>8</a:t>
            </a:r>
            <a:r>
              <a:rPr lang="en-US" sz="2000" dirty="0"/>
              <a:t>)</a:t>
            </a:r>
          </a:p>
          <a:p>
            <a:pPr marL="0"/>
            <a:endParaRPr lang="en-US" sz="2000" dirty="0"/>
          </a:p>
        </p:txBody>
      </p:sp>
      <p:pic>
        <p:nvPicPr>
          <p:cNvPr id="262" name="Picture 2" descr="Diabetes - Wikipedia">
            <a:extLst>
              <a:ext uri="{FF2B5EF4-FFF2-40B4-BE49-F238E27FC236}">
                <a16:creationId xmlns:a16="http://schemas.microsoft.com/office/drawing/2014/main" id="{7349501B-D5E8-41C2-B6B9-45C6BA80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FC0329F9-2BBF-424B-ABB6-D8EA3177A7D6}"/>
              </a:ext>
            </a:extLst>
          </p:cNvPr>
          <p:cNvSpPr txBox="1"/>
          <p:nvPr/>
        </p:nvSpPr>
        <p:spPr>
          <a:xfrm>
            <a:off x="609035" y="714604"/>
            <a:ext cx="5320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diabetes (independent variables)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83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4" name="Picture 2" descr="Does ADHD Sabotage Healthy Eating? The Type 2 Diabetes Link">
            <a:extLst>
              <a:ext uri="{FF2B5EF4-FFF2-40B4-BE49-F238E27FC236}">
                <a16:creationId xmlns:a16="http://schemas.microsoft.com/office/drawing/2014/main" id="{3E815F5E-EE12-4C47-8158-368D44D1B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r="10335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8515A0B-ED81-415D-8EFB-9A80B16DF81D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7B5-6622-402E-8C2A-4D81DB16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203" y="28376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Class variable (y)</a:t>
            </a:r>
            <a:r>
              <a:rPr lang="en-US" sz="3600" dirty="0"/>
              <a:t>- Depending on the factors, diabetes is classified into either class 0 (non-diabetic) or class 1 (diabetic)</a:t>
            </a:r>
          </a:p>
        </p:txBody>
      </p:sp>
      <p:pic>
        <p:nvPicPr>
          <p:cNvPr id="259" name="Picture 2" descr="Diabetes - Wikipedia">
            <a:extLst>
              <a:ext uri="{FF2B5EF4-FFF2-40B4-BE49-F238E27FC236}">
                <a16:creationId xmlns:a16="http://schemas.microsoft.com/office/drawing/2014/main" id="{628DBFEF-3FFD-4D3E-A3FB-FFA7A2D89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TextBox 269">
            <a:extLst>
              <a:ext uri="{FF2B5EF4-FFF2-40B4-BE49-F238E27FC236}">
                <a16:creationId xmlns:a16="http://schemas.microsoft.com/office/drawing/2014/main" id="{323FB9CC-42E8-49EC-B0D7-DC7E1F782D23}"/>
              </a:ext>
            </a:extLst>
          </p:cNvPr>
          <p:cNvSpPr txBox="1"/>
          <p:nvPr/>
        </p:nvSpPr>
        <p:spPr>
          <a:xfrm>
            <a:off x="7786249" y="972375"/>
            <a:ext cx="3682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</a:p>
          <a:p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7011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6C8BDC04-4AEC-4B65-A281-CF04AA0B200B}"/>
              </a:ext>
            </a:extLst>
          </p:cNvPr>
          <p:cNvSpPr txBox="1"/>
          <p:nvPr/>
        </p:nvSpPr>
        <p:spPr>
          <a:xfrm>
            <a:off x="648132" y="525909"/>
            <a:ext cx="10218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approach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7B5-6622-402E-8C2A-4D81DB16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96" y="1458542"/>
            <a:ext cx="10503090" cy="10464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Using K-nearest neighbors</a:t>
            </a:r>
          </a:p>
          <a:p>
            <a:pPr algn="just"/>
            <a:r>
              <a:rPr lang="en-US" sz="3200" dirty="0"/>
              <a:t>Machine learning algorithm</a:t>
            </a:r>
          </a:p>
          <a:p>
            <a:pPr algn="just"/>
            <a:r>
              <a:rPr lang="en-US" sz="3200" dirty="0"/>
              <a:t>Classification model- classifies data based on how similar they are</a:t>
            </a:r>
          </a:p>
        </p:txBody>
      </p:sp>
      <p:pic>
        <p:nvPicPr>
          <p:cNvPr id="259" name="Picture 2" descr="Diabetes - Wikipedia">
            <a:extLst>
              <a:ext uri="{FF2B5EF4-FFF2-40B4-BE49-F238E27FC236}">
                <a16:creationId xmlns:a16="http://schemas.microsoft.com/office/drawing/2014/main" id="{59996EC5-A4CA-4D07-9ACC-CAAE1A09A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 Nearest Neighbor Algorithm In Python | by Cory Maklin | Towards Data  Science">
            <a:extLst>
              <a:ext uri="{FF2B5EF4-FFF2-40B4-BE49-F238E27FC236}">
                <a16:creationId xmlns:a16="http://schemas.microsoft.com/office/drawing/2014/main" id="{558740E6-ABF9-48D7-81BA-5D19C7142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 b="1"/>
          <a:stretch/>
        </p:blipFill>
        <p:spPr bwMode="auto">
          <a:xfrm>
            <a:off x="3607642" y="3640016"/>
            <a:ext cx="4976716" cy="290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5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6C8BDC04-4AEC-4B65-A281-CF04AA0B200B}"/>
              </a:ext>
            </a:extLst>
          </p:cNvPr>
          <p:cNvSpPr txBox="1"/>
          <p:nvPr/>
        </p:nvSpPr>
        <p:spPr>
          <a:xfrm>
            <a:off x="648132" y="525909"/>
            <a:ext cx="10218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7B5-6622-402E-8C2A-4D81DB16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96" y="1458542"/>
            <a:ext cx="10503090" cy="1046440"/>
          </a:xfrm>
        </p:spPr>
        <p:txBody>
          <a:bodyPr/>
          <a:lstStyle/>
          <a:p>
            <a:pPr algn="just"/>
            <a:r>
              <a:rPr lang="en-US" dirty="0"/>
              <a:t>Imported the dataset file on </a:t>
            </a:r>
            <a:r>
              <a:rPr lang="en-US" dirty="0" err="1"/>
              <a:t>Jupyter</a:t>
            </a:r>
            <a:r>
              <a:rPr lang="en-US" dirty="0"/>
              <a:t> using pandas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CB34645E-4B62-4C43-96AB-ACA38CD0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67" y="2018882"/>
            <a:ext cx="9144000" cy="607730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6355111F-6BC0-44A7-BA98-23F770A6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80" y="2626612"/>
            <a:ext cx="9151322" cy="4023360"/>
          </a:xfrm>
          <a:prstGeom prst="rect">
            <a:avLst/>
          </a:prstGeom>
        </p:spPr>
      </p:pic>
      <p:pic>
        <p:nvPicPr>
          <p:cNvPr id="259" name="Picture 2" descr="Diabetes - Wikipedia">
            <a:extLst>
              <a:ext uri="{FF2B5EF4-FFF2-40B4-BE49-F238E27FC236}">
                <a16:creationId xmlns:a16="http://schemas.microsoft.com/office/drawing/2014/main" id="{59996EC5-A4CA-4D07-9ACC-CAAE1A09A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2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6C8BDC04-4AEC-4B65-A281-CF04AA0B200B}"/>
              </a:ext>
            </a:extLst>
          </p:cNvPr>
          <p:cNvSpPr txBox="1"/>
          <p:nvPr/>
        </p:nvSpPr>
        <p:spPr>
          <a:xfrm>
            <a:off x="648132" y="525909"/>
            <a:ext cx="10218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7B5-6622-402E-8C2A-4D81DB16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49" y="1411059"/>
            <a:ext cx="10503090" cy="1046440"/>
          </a:xfrm>
        </p:spPr>
        <p:txBody>
          <a:bodyPr/>
          <a:lstStyle/>
          <a:p>
            <a:pPr algn="just"/>
            <a:r>
              <a:rPr lang="en-US" dirty="0"/>
              <a:t>Used </a:t>
            </a:r>
            <a:r>
              <a:rPr lang="en-US" dirty="0" err="1"/>
              <a:t>pairplot</a:t>
            </a:r>
            <a:r>
              <a:rPr lang="en-US" dirty="0"/>
              <a:t> to see the distribution of all the variables and the relationships between each other</a:t>
            </a:r>
          </a:p>
        </p:txBody>
      </p:sp>
      <p:pic>
        <p:nvPicPr>
          <p:cNvPr id="254" name="Picture 2" descr="Diabetes - Wikipedia">
            <a:extLst>
              <a:ext uri="{FF2B5EF4-FFF2-40B4-BE49-F238E27FC236}">
                <a16:creationId xmlns:a16="http://schemas.microsoft.com/office/drawing/2014/main" id="{16CC1908-6FB4-4741-B780-F24004FDB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39" y="0"/>
            <a:ext cx="978061" cy="9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7D2C9F-957A-4147-9727-DEC52C56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14" y="2457496"/>
            <a:ext cx="9052560" cy="46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CF93D-6FA4-4BDF-B3CD-31850A038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14" y="3037155"/>
            <a:ext cx="9052560" cy="5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4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378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Thota</dc:creator>
  <cp:lastModifiedBy>Neha Thota</cp:lastModifiedBy>
  <cp:revision>46</cp:revision>
  <dcterms:created xsi:type="dcterms:W3CDTF">2021-11-21T02:19:09Z</dcterms:created>
  <dcterms:modified xsi:type="dcterms:W3CDTF">2021-11-30T00:01:47Z</dcterms:modified>
</cp:coreProperties>
</file>