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1BD64C-E12F-46EE-8161-A3283A451903}">
  <a:tblStyle styleId="{D11BD64C-E12F-46EE-8161-A3283A451903}"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699" y="283150"/>
            <a:ext cx="8762100" cy="2052600"/>
          </a:xfrm>
          <a:prstGeom prst="rect">
            <a:avLst/>
          </a:prstGeom>
        </p:spPr>
        <p:txBody>
          <a:bodyPr lIns="91425" tIns="91425" rIns="91425" bIns="91425" anchor="t" anchorCtr="0">
            <a:noAutofit/>
          </a:bodyPr>
          <a:lstStyle/>
          <a:p>
            <a:pPr lvl="0">
              <a:spcBef>
                <a:spcPts val="0"/>
              </a:spcBef>
              <a:buNone/>
            </a:pPr>
            <a:r>
              <a:rPr lang="en" dirty="0"/>
              <a:t>Classification &amp; Prediction of IMDB score of movies</a:t>
            </a:r>
          </a:p>
        </p:txBody>
      </p:sp>
      <p:sp>
        <p:nvSpPr>
          <p:cNvPr id="55" name="Shape 55"/>
          <p:cNvSpPr txBox="1">
            <a:spLocks noGrp="1"/>
          </p:cNvSpPr>
          <p:nvPr>
            <p:ph type="subTitle" idx="1"/>
          </p:nvPr>
        </p:nvSpPr>
        <p:spPr>
          <a:xfrm>
            <a:off x="311700" y="2834125"/>
            <a:ext cx="8520600" cy="1500900"/>
          </a:xfrm>
          <a:prstGeom prst="rect">
            <a:avLst/>
          </a:prstGeom>
        </p:spPr>
        <p:txBody>
          <a:bodyPr lIns="91425" tIns="91425" rIns="91425" bIns="91425" anchor="t" anchorCtr="0">
            <a:noAutofit/>
          </a:bodyPr>
          <a:lstStyle/>
          <a:p>
            <a:pPr lvl="0" algn="r" rtl="0">
              <a:spcBef>
                <a:spcPts val="0"/>
              </a:spcBef>
              <a:buNone/>
            </a:pPr>
            <a:endParaRPr lang="en" dirty="0"/>
          </a:p>
          <a:p>
            <a:pPr lvl="0" algn="r">
              <a:spcBef>
                <a:spcPts val="0"/>
              </a:spcBef>
              <a:buNone/>
            </a:pPr>
            <a:r>
              <a:rPr lang="en" dirty="0"/>
              <a:t> -By Team 6</a:t>
            </a:r>
          </a:p>
        </p:txBody>
      </p:sp>
      <p:pic>
        <p:nvPicPr>
          <p:cNvPr id="2" name="Picture 1"/>
          <p:cNvPicPr>
            <a:picLocks noChangeAspect="1"/>
          </p:cNvPicPr>
          <p:nvPr/>
        </p:nvPicPr>
        <p:blipFill>
          <a:blip r:embed="rId3"/>
          <a:stretch>
            <a:fillRect/>
          </a:stretch>
        </p:blipFill>
        <p:spPr>
          <a:xfrm>
            <a:off x="577952" y="2229336"/>
            <a:ext cx="2902833" cy="27104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311700" y="215950"/>
            <a:ext cx="8520600" cy="4420800"/>
          </a:xfrm>
          <a:prstGeom prst="rect">
            <a:avLst/>
          </a:prstGeom>
        </p:spPr>
        <p:txBody>
          <a:bodyPr lIns="91425" tIns="91425" rIns="91425" bIns="91425" anchor="t" anchorCtr="0">
            <a:noAutofit/>
          </a:bodyPr>
          <a:lstStyle/>
          <a:p>
            <a:pPr marL="0" lvl="0" indent="0" algn="just" rtl="0">
              <a:lnSpc>
                <a:spcPct val="100000"/>
              </a:lnSpc>
              <a:spcBef>
                <a:spcPts val="0"/>
              </a:spcBef>
              <a:spcAft>
                <a:spcPts val="0"/>
              </a:spcAft>
              <a:buNone/>
            </a:pPr>
            <a:endParaRPr sz="1100" dirty="0">
              <a:solidFill>
                <a:schemeClr val="tx1"/>
              </a:solidFill>
            </a:endParaRPr>
          </a:p>
          <a:p>
            <a:pPr marL="0" lvl="0" indent="0" algn="just" rtl="0">
              <a:lnSpc>
                <a:spcPct val="100000"/>
              </a:lnSpc>
              <a:spcBef>
                <a:spcPts val="0"/>
              </a:spcBef>
              <a:spcAft>
                <a:spcPts val="0"/>
              </a:spcAft>
              <a:buNone/>
            </a:pPr>
            <a:r>
              <a:rPr lang="en" sz="1100" b="1" dirty="0">
                <a:solidFill>
                  <a:schemeClr val="tx1"/>
                </a:solidFill>
              </a:rPr>
              <a:t>Problem Statement:</a:t>
            </a:r>
            <a:r>
              <a:rPr lang="en" sz="1100" dirty="0">
                <a:solidFill>
                  <a:schemeClr val="tx1"/>
                </a:solidFill>
              </a:rPr>
              <a:t> Generally, it takes time to obtain a reasonable number of critics’ review after a movie is released and human instincts are not always reliable. With thousands of movies releasing every year, there should be a better way to tell the greatness of a movie.</a:t>
            </a:r>
          </a:p>
          <a:p>
            <a:pPr lvl="0" rtl="0">
              <a:lnSpc>
                <a:spcPct val="100000"/>
              </a:lnSpc>
              <a:spcBef>
                <a:spcPts val="0"/>
              </a:spcBef>
              <a:spcAft>
                <a:spcPts val="0"/>
              </a:spcAft>
              <a:buNone/>
            </a:pPr>
            <a:endParaRPr sz="1100" dirty="0">
              <a:solidFill>
                <a:schemeClr val="tx1"/>
              </a:solidFill>
            </a:endParaRPr>
          </a:p>
          <a:p>
            <a:pPr marL="0" lvl="0" indent="-69850" algn="just">
              <a:lnSpc>
                <a:spcPct val="100000"/>
              </a:lnSpc>
              <a:spcBef>
                <a:spcPts val="0"/>
              </a:spcBef>
              <a:spcAft>
                <a:spcPts val="0"/>
              </a:spcAft>
              <a:buClr>
                <a:schemeClr val="dk1"/>
              </a:buClr>
              <a:buSzPct val="100000"/>
              <a:buFont typeface="Arial"/>
              <a:buNone/>
            </a:pPr>
            <a:r>
              <a:rPr lang="en" sz="1100" b="1" dirty="0">
                <a:solidFill>
                  <a:schemeClr val="tx1"/>
                </a:solidFill>
              </a:rPr>
              <a:t>Objectives: </a:t>
            </a:r>
            <a:r>
              <a:rPr lang="en" sz="1100" dirty="0">
                <a:solidFill>
                  <a:schemeClr val="tx1"/>
                </a:solidFill>
              </a:rPr>
              <a:t>Through our analysis, we have achieved the following objectives:</a:t>
            </a:r>
          </a:p>
          <a:p>
            <a:pPr marL="228600" lvl="0" indent="-228600" algn="just">
              <a:lnSpc>
                <a:spcPct val="100000"/>
              </a:lnSpc>
              <a:spcBef>
                <a:spcPts val="0"/>
              </a:spcBef>
              <a:spcAft>
                <a:spcPts val="0"/>
              </a:spcAft>
              <a:buClr>
                <a:schemeClr val="dk1"/>
              </a:buClr>
              <a:buSzPct val="100000"/>
              <a:buFont typeface="+mj-lt"/>
              <a:buAutoNum type="arabicPeriod"/>
            </a:pPr>
            <a:r>
              <a:rPr lang="en" sz="1100" dirty="0">
                <a:solidFill>
                  <a:schemeClr val="tx1"/>
                </a:solidFill>
              </a:rPr>
              <a:t>Predicting the IMDB score for the given movie (Regression problem)</a:t>
            </a:r>
          </a:p>
          <a:p>
            <a:pPr marL="228600" lvl="0" indent="-228600" algn="just">
              <a:lnSpc>
                <a:spcPct val="100000"/>
              </a:lnSpc>
              <a:spcBef>
                <a:spcPts val="0"/>
              </a:spcBef>
              <a:spcAft>
                <a:spcPts val="0"/>
              </a:spcAft>
              <a:buClr>
                <a:schemeClr val="dk1"/>
              </a:buClr>
              <a:buSzPct val="100000"/>
              <a:buFont typeface="+mj-lt"/>
              <a:buAutoNum type="arabicPeriod"/>
            </a:pPr>
            <a:r>
              <a:rPr lang="en" sz="1100" dirty="0">
                <a:solidFill>
                  <a:schemeClr val="tx1"/>
                </a:solidFill>
              </a:rPr>
              <a:t>Classifying the movie as good, average or poor based on the various parameters (Classification problem)</a:t>
            </a:r>
          </a:p>
          <a:p>
            <a:pPr marL="158750" lvl="0" algn="just">
              <a:lnSpc>
                <a:spcPct val="100000"/>
              </a:lnSpc>
              <a:spcBef>
                <a:spcPts val="0"/>
              </a:spcBef>
              <a:spcAft>
                <a:spcPts val="0"/>
              </a:spcAft>
              <a:buClr>
                <a:schemeClr val="dk1"/>
              </a:buClr>
              <a:buSzPct val="100000"/>
            </a:pPr>
            <a:endParaRPr lang="en" sz="1100" dirty="0">
              <a:solidFill>
                <a:schemeClr val="tx1"/>
              </a:solidFill>
            </a:endParaRPr>
          </a:p>
          <a:p>
            <a:pPr lvl="0">
              <a:spcBef>
                <a:spcPts val="0"/>
              </a:spcBef>
              <a:spcAft>
                <a:spcPts val="0"/>
              </a:spcAft>
              <a:buNone/>
            </a:pPr>
            <a:r>
              <a:rPr lang="en" sz="1100" b="1" dirty="0">
                <a:solidFill>
                  <a:schemeClr val="tx1"/>
                </a:solidFill>
              </a:rPr>
              <a:t>Challenges Faced</a:t>
            </a:r>
          </a:p>
          <a:p>
            <a:pPr marL="228600" lvl="0" indent="-228600" rtl="0">
              <a:spcBef>
                <a:spcPts val="0"/>
              </a:spcBef>
              <a:spcAft>
                <a:spcPts val="0"/>
              </a:spcAft>
              <a:buSzPct val="100000"/>
              <a:buFont typeface="+mj-lt"/>
              <a:buAutoNum type="arabicPeriod"/>
            </a:pPr>
            <a:r>
              <a:rPr lang="en" sz="1100" dirty="0">
                <a:solidFill>
                  <a:schemeClr val="tx1"/>
                </a:solidFill>
              </a:rPr>
              <a:t>Current data is limited in amount and diversity.</a:t>
            </a:r>
          </a:p>
          <a:p>
            <a:pPr marL="228600" lvl="0" indent="-228600" rtl="0">
              <a:spcBef>
                <a:spcPts val="0"/>
              </a:spcBef>
              <a:spcAft>
                <a:spcPts val="0"/>
              </a:spcAft>
              <a:buSzPct val="100000"/>
              <a:buFont typeface="+mj-lt"/>
              <a:buAutoNum type="arabicPeriod"/>
            </a:pPr>
            <a:r>
              <a:rPr lang="en" sz="1100" dirty="0">
                <a:solidFill>
                  <a:schemeClr val="tx1"/>
                </a:solidFill>
              </a:rPr>
              <a:t>The main tool adopted in this analysis is JMP, which contains some operation limitation</a:t>
            </a:r>
          </a:p>
          <a:p>
            <a:pPr marL="228600" lvl="0" indent="-228600" rtl="0">
              <a:spcBef>
                <a:spcPts val="0"/>
              </a:spcBef>
              <a:spcAft>
                <a:spcPts val="0"/>
              </a:spcAft>
              <a:buSzPct val="100000"/>
              <a:buFont typeface="+mj-lt"/>
              <a:buAutoNum type="arabicPeriod"/>
            </a:pPr>
            <a:r>
              <a:rPr lang="en" sz="1100" dirty="0">
                <a:solidFill>
                  <a:schemeClr val="tx1"/>
                </a:solidFill>
              </a:rPr>
              <a:t>Large number of models built for classification made performance comparison of models challenging</a:t>
            </a:r>
          </a:p>
          <a:p>
            <a:pPr lvl="0" rtl="0">
              <a:spcBef>
                <a:spcPts val="0"/>
              </a:spcBef>
              <a:spcAft>
                <a:spcPts val="0"/>
              </a:spcAft>
              <a:buSzPct val="100000"/>
            </a:pPr>
            <a:endParaRPr lang="en" sz="1100" dirty="0">
              <a:solidFill>
                <a:schemeClr val="tx1"/>
              </a:solidFill>
            </a:endParaRPr>
          </a:p>
          <a:p>
            <a:pPr lvl="0" rtl="0">
              <a:spcBef>
                <a:spcPts val="0"/>
              </a:spcBef>
              <a:buNone/>
            </a:pPr>
            <a:r>
              <a:rPr lang="en" sz="1100" b="1" dirty="0">
                <a:solidFill>
                  <a:schemeClr val="tx1"/>
                </a:solidFill>
              </a:rPr>
              <a:t>Best Models</a:t>
            </a:r>
          </a:p>
          <a:p>
            <a:pPr lvl="0" rtl="0">
              <a:spcBef>
                <a:spcPts val="0"/>
              </a:spcBef>
              <a:buNone/>
            </a:pPr>
            <a:endParaRPr lang="en" sz="1100" b="1" dirty="0">
              <a:solidFill>
                <a:schemeClr val="tx1"/>
              </a:solidFill>
            </a:endParaRPr>
          </a:p>
        </p:txBody>
      </p:sp>
      <p:graphicFrame>
        <p:nvGraphicFramePr>
          <p:cNvPr id="61" name="Shape 61"/>
          <p:cNvGraphicFramePr/>
          <p:nvPr>
            <p:extLst>
              <p:ext uri="{D42A27DB-BD31-4B8C-83A1-F6EECF244321}">
                <p14:modId xmlns:p14="http://schemas.microsoft.com/office/powerpoint/2010/main" val="2406298087"/>
              </p:ext>
            </p:extLst>
          </p:nvPr>
        </p:nvGraphicFramePr>
        <p:xfrm>
          <a:off x="1301261" y="3056850"/>
          <a:ext cx="6364662" cy="1518515"/>
        </p:xfrm>
        <a:graphic>
          <a:graphicData uri="http://schemas.openxmlformats.org/drawingml/2006/table">
            <a:tbl>
              <a:tblPr>
                <a:noFill/>
                <a:tableStyleId>{D11BD64C-E12F-46EE-8161-A3283A451903}</a:tableStyleId>
              </a:tblPr>
              <a:tblGrid>
                <a:gridCol w="1017875">
                  <a:extLst>
                    <a:ext uri="{9D8B030D-6E8A-4147-A177-3AD203B41FA5}">
                      <a16:colId xmlns:a16="http://schemas.microsoft.com/office/drawing/2014/main" val="20000"/>
                    </a:ext>
                  </a:extLst>
                </a:gridCol>
                <a:gridCol w="995650">
                  <a:extLst>
                    <a:ext uri="{9D8B030D-6E8A-4147-A177-3AD203B41FA5}">
                      <a16:colId xmlns:a16="http://schemas.microsoft.com/office/drawing/2014/main" val="20001"/>
                    </a:ext>
                  </a:extLst>
                </a:gridCol>
                <a:gridCol w="1450379">
                  <a:extLst>
                    <a:ext uri="{9D8B030D-6E8A-4147-A177-3AD203B41FA5}">
                      <a16:colId xmlns:a16="http://schemas.microsoft.com/office/drawing/2014/main" val="20002"/>
                    </a:ext>
                  </a:extLst>
                </a:gridCol>
                <a:gridCol w="1450379">
                  <a:extLst>
                    <a:ext uri="{9D8B030D-6E8A-4147-A177-3AD203B41FA5}">
                      <a16:colId xmlns:a16="http://schemas.microsoft.com/office/drawing/2014/main" val="20003"/>
                    </a:ext>
                  </a:extLst>
                </a:gridCol>
                <a:gridCol w="1450379">
                  <a:extLst>
                    <a:ext uri="{9D8B030D-6E8A-4147-A177-3AD203B41FA5}">
                      <a16:colId xmlns:a16="http://schemas.microsoft.com/office/drawing/2014/main" val="1144638731"/>
                    </a:ext>
                  </a:extLst>
                </a:gridCol>
              </a:tblGrid>
              <a:tr h="487650">
                <a:tc>
                  <a:txBody>
                    <a:bodyPr/>
                    <a:lstStyle/>
                    <a:p>
                      <a:pPr lvl="0" algn="ctr">
                        <a:spcBef>
                          <a:spcPts val="0"/>
                        </a:spcBef>
                        <a:buNone/>
                      </a:pPr>
                      <a:r>
                        <a:rPr lang="en-US" sz="1000" b="1" dirty="0"/>
                        <a:t>Type of model</a:t>
                      </a:r>
                      <a:endParaRPr sz="1000" b="1" dirty="0"/>
                    </a:p>
                  </a:txBody>
                  <a:tcPr marL="91425" marR="91425" marT="91425" marB="91425">
                    <a:solidFill>
                      <a:schemeClr val="accent6">
                        <a:lumMod val="60000"/>
                        <a:lumOff val="40000"/>
                      </a:schemeClr>
                    </a:solidFill>
                  </a:tcPr>
                </a:tc>
                <a:tc>
                  <a:txBody>
                    <a:bodyPr/>
                    <a:lstStyle/>
                    <a:p>
                      <a:pPr lvl="0" algn="ctr">
                        <a:spcBef>
                          <a:spcPts val="0"/>
                        </a:spcBef>
                        <a:buNone/>
                      </a:pPr>
                      <a:r>
                        <a:rPr lang="en-US" sz="1000" b="1" dirty="0"/>
                        <a:t>Dataset</a:t>
                      </a:r>
                      <a:endParaRPr sz="1000" b="1" dirty="0"/>
                    </a:p>
                  </a:txBody>
                  <a:tcPr marL="91425" marR="91425" marT="91425" marB="91425">
                    <a:solidFill>
                      <a:schemeClr val="accent6">
                        <a:lumMod val="60000"/>
                        <a:lumOff val="40000"/>
                      </a:schemeClr>
                    </a:solidFill>
                  </a:tcPr>
                </a:tc>
                <a:tc>
                  <a:txBody>
                    <a:bodyPr/>
                    <a:lstStyle/>
                    <a:p>
                      <a:pPr lvl="0" algn="ctr">
                        <a:spcBef>
                          <a:spcPts val="0"/>
                        </a:spcBef>
                        <a:buNone/>
                      </a:pPr>
                      <a:r>
                        <a:rPr lang="en-US" sz="1000" b="1" dirty="0"/>
                        <a:t>Best Method</a:t>
                      </a:r>
                      <a:endParaRPr sz="1000" b="1" dirty="0"/>
                    </a:p>
                  </a:txBody>
                  <a:tcPr marL="91425" marR="91425" marT="91425" marB="91425">
                    <a:solidFill>
                      <a:schemeClr val="accent6">
                        <a:lumMod val="60000"/>
                        <a:lumOff val="40000"/>
                      </a:schemeClr>
                    </a:solidFill>
                  </a:tcPr>
                </a:tc>
                <a:tc>
                  <a:txBody>
                    <a:bodyPr/>
                    <a:lstStyle/>
                    <a:p>
                      <a:pPr lvl="0" algn="ctr">
                        <a:spcBef>
                          <a:spcPts val="0"/>
                        </a:spcBef>
                        <a:buNone/>
                      </a:pPr>
                      <a:r>
                        <a:rPr lang="en-US" sz="1000" b="1" dirty="0"/>
                        <a:t>Outlier Information</a:t>
                      </a:r>
                      <a:endParaRPr sz="1000" b="1" dirty="0"/>
                    </a:p>
                  </a:txBody>
                  <a:tcPr marL="91425" marR="91425" marT="91425" marB="91425">
                    <a:solidFill>
                      <a:schemeClr val="accent6">
                        <a:lumMod val="60000"/>
                        <a:lumOff val="40000"/>
                      </a:schemeClr>
                    </a:solidFill>
                  </a:tcPr>
                </a:tc>
                <a:tc>
                  <a:txBody>
                    <a:bodyPr/>
                    <a:lstStyle/>
                    <a:p>
                      <a:pPr lvl="0" algn="ctr">
                        <a:spcBef>
                          <a:spcPts val="0"/>
                        </a:spcBef>
                        <a:buNone/>
                      </a:pPr>
                      <a:r>
                        <a:rPr lang="en-US" sz="1000" b="1" dirty="0"/>
                        <a:t>Selection</a:t>
                      </a:r>
                      <a:r>
                        <a:rPr lang="en-US" sz="1000" b="1" baseline="0" dirty="0"/>
                        <a:t> Criteria</a:t>
                      </a:r>
                      <a:endParaRPr sz="1000" b="1" dirty="0"/>
                    </a:p>
                  </a:txBody>
                  <a:tcPr marL="91425" marR="91425" marT="91425" marB="91425">
                    <a:solidFill>
                      <a:schemeClr val="accent6">
                        <a:lumMod val="60000"/>
                        <a:lumOff val="40000"/>
                      </a:schemeClr>
                    </a:solidFill>
                  </a:tcPr>
                </a:tc>
                <a:extLst>
                  <a:ext uri="{0D108BD9-81ED-4DB2-BD59-A6C34878D82A}">
                    <a16:rowId xmlns:a16="http://schemas.microsoft.com/office/drawing/2014/main" val="10000"/>
                  </a:ext>
                </a:extLst>
              </a:tr>
              <a:tr h="487650">
                <a:tc>
                  <a:txBody>
                    <a:bodyPr/>
                    <a:lstStyle/>
                    <a:p>
                      <a:pPr lvl="0" algn="ctr">
                        <a:spcBef>
                          <a:spcPts val="0"/>
                        </a:spcBef>
                        <a:buNone/>
                      </a:pPr>
                      <a:r>
                        <a:rPr lang="en-US" sz="1000" dirty="0"/>
                        <a:t>Classification</a:t>
                      </a:r>
                      <a:endParaRPr sz="1000" dirty="0"/>
                    </a:p>
                  </a:txBody>
                  <a:tcPr marL="91425" marR="91425" marT="91425" marB="91425"/>
                </a:tc>
                <a:tc>
                  <a:txBody>
                    <a:bodyPr/>
                    <a:lstStyle/>
                    <a:p>
                      <a:pPr lvl="0" algn="ctr">
                        <a:spcBef>
                          <a:spcPts val="0"/>
                        </a:spcBef>
                        <a:buNone/>
                      </a:pPr>
                      <a:r>
                        <a:rPr lang="en-US" sz="1000" dirty="0"/>
                        <a:t>Entire dataset</a:t>
                      </a:r>
                      <a:endParaRPr sz="1000" dirty="0"/>
                    </a:p>
                  </a:txBody>
                  <a:tcPr marL="91425" marR="91425" marT="91425" marB="91425"/>
                </a:tc>
                <a:tc>
                  <a:txBody>
                    <a:bodyPr/>
                    <a:lstStyle/>
                    <a:p>
                      <a:pPr lvl="0" algn="ctr">
                        <a:spcBef>
                          <a:spcPts val="0"/>
                        </a:spcBef>
                        <a:buNone/>
                      </a:pPr>
                      <a:r>
                        <a:rPr lang="en-US" sz="1000" dirty="0"/>
                        <a:t>Neural network</a:t>
                      </a:r>
                      <a:endParaRPr sz="1000" dirty="0"/>
                    </a:p>
                  </a:txBody>
                  <a:tcPr marL="91425" marR="91425" marT="91425" marB="91425"/>
                </a:tc>
                <a:tc>
                  <a:txBody>
                    <a:bodyPr/>
                    <a:lstStyle/>
                    <a:p>
                      <a:pPr lvl="0" algn="ctr">
                        <a:spcBef>
                          <a:spcPts val="0"/>
                        </a:spcBef>
                        <a:buNone/>
                      </a:pPr>
                      <a:r>
                        <a:rPr lang="en-US" sz="1000" dirty="0"/>
                        <a:t>Outliers removed</a:t>
                      </a:r>
                    </a:p>
                  </a:txBody>
                  <a:tcPr marL="91425" marR="91425" marT="91425" marB="91425"/>
                </a:tc>
                <a:tc>
                  <a:txBody>
                    <a:bodyPr/>
                    <a:lstStyle/>
                    <a:p>
                      <a:pPr lvl="0" algn="ctr">
                        <a:spcBef>
                          <a:spcPts val="0"/>
                        </a:spcBef>
                        <a:buNone/>
                      </a:pPr>
                      <a:r>
                        <a:rPr lang="en-US" sz="1000" dirty="0"/>
                        <a:t>Misclassification</a:t>
                      </a:r>
                      <a:r>
                        <a:rPr lang="en-US" sz="1000" baseline="0" dirty="0"/>
                        <a:t> Rate – 42%</a:t>
                      </a:r>
                      <a:endParaRPr lang="en-US" sz="1000" dirty="0"/>
                    </a:p>
                  </a:txBody>
                  <a:tcPr marL="91425" marR="91425" marT="91425" marB="91425"/>
                </a:tc>
                <a:extLst>
                  <a:ext uri="{0D108BD9-81ED-4DB2-BD59-A6C34878D82A}">
                    <a16:rowId xmlns:a16="http://schemas.microsoft.com/office/drawing/2014/main" val="10001"/>
                  </a:ext>
                </a:extLst>
              </a:tr>
              <a:tr h="543215">
                <a:tc>
                  <a:txBody>
                    <a:bodyPr/>
                    <a:lstStyle/>
                    <a:p>
                      <a:pPr lvl="0" algn="ctr">
                        <a:spcBef>
                          <a:spcPts val="0"/>
                        </a:spcBef>
                        <a:buNone/>
                      </a:pPr>
                      <a:r>
                        <a:rPr lang="en-US" sz="1000" dirty="0"/>
                        <a:t>Regression</a:t>
                      </a:r>
                      <a:endParaRPr sz="1000" dirty="0"/>
                    </a:p>
                  </a:txBody>
                  <a:tcPr marL="91425" marR="91425" marT="91425" marB="91425"/>
                </a:tc>
                <a:tc>
                  <a:txBody>
                    <a:bodyPr/>
                    <a:lstStyle/>
                    <a:p>
                      <a:pPr lvl="0" algn="ctr">
                        <a:spcBef>
                          <a:spcPts val="0"/>
                        </a:spcBef>
                        <a:buNone/>
                      </a:pPr>
                      <a:r>
                        <a:rPr lang="en-US" sz="1000" dirty="0"/>
                        <a:t>After 2004</a:t>
                      </a:r>
                      <a:endParaRPr sz="1000" dirty="0"/>
                    </a:p>
                  </a:txBody>
                  <a:tcPr marL="91425" marR="91425" marT="91425" marB="91425"/>
                </a:tc>
                <a:tc>
                  <a:txBody>
                    <a:bodyPr/>
                    <a:lstStyle/>
                    <a:p>
                      <a:pPr lvl="0" algn="ctr">
                        <a:spcBef>
                          <a:spcPts val="0"/>
                        </a:spcBef>
                        <a:buNone/>
                      </a:pPr>
                      <a:r>
                        <a:rPr lang="en-US" sz="1000" dirty="0"/>
                        <a:t>Ensemble</a:t>
                      </a:r>
                      <a:r>
                        <a:rPr lang="en-US" sz="1000" baseline="0" dirty="0"/>
                        <a:t> generalized regression</a:t>
                      </a:r>
                      <a:endParaRPr sz="1000" dirty="0"/>
                    </a:p>
                  </a:txBody>
                  <a:tcPr marL="91425" marR="91425" marT="91425" marB="91425"/>
                </a:tc>
                <a:tc>
                  <a:txBody>
                    <a:bodyPr/>
                    <a:lstStyle/>
                    <a:p>
                      <a:pPr lvl="0" algn="ctr">
                        <a:spcBef>
                          <a:spcPts val="0"/>
                        </a:spcBef>
                        <a:buNone/>
                      </a:pPr>
                      <a:r>
                        <a:rPr lang="en-US" sz="1000" dirty="0"/>
                        <a:t>With</a:t>
                      </a:r>
                      <a:r>
                        <a:rPr lang="en-US" sz="1000" baseline="0" dirty="0"/>
                        <a:t> Outliers</a:t>
                      </a:r>
                      <a:endParaRPr lang="en-US" sz="1000" dirty="0"/>
                    </a:p>
                  </a:txBody>
                  <a:tcPr marL="91425" marR="91425" marT="91425" marB="91425"/>
                </a:tc>
                <a:tc>
                  <a:txBody>
                    <a:bodyPr/>
                    <a:lstStyle/>
                    <a:p>
                      <a:pPr lvl="0" algn="ctr">
                        <a:spcBef>
                          <a:spcPts val="0"/>
                        </a:spcBef>
                        <a:buNone/>
                      </a:pPr>
                      <a:r>
                        <a:rPr lang="en-US" sz="1000" dirty="0"/>
                        <a:t>R square = 0.55377 </a:t>
                      </a:r>
                    </a:p>
                  </a:txBody>
                  <a:tcPr marL="91425" marR="91425" marT="91425" marB="91425"/>
                </a:tc>
                <a:extLst>
                  <a:ext uri="{0D108BD9-81ED-4DB2-BD59-A6C34878D82A}">
                    <a16:rowId xmlns:a16="http://schemas.microsoft.com/office/drawing/2014/main" val="196511343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04325" y="113186"/>
            <a:ext cx="8520600" cy="572700"/>
          </a:xfrm>
          <a:prstGeom prst="rect">
            <a:avLst/>
          </a:prstGeom>
        </p:spPr>
        <p:txBody>
          <a:bodyPr lIns="91425" tIns="91425" rIns="91425" bIns="91425" anchor="t" anchorCtr="0">
            <a:noAutofit/>
          </a:bodyPr>
          <a:lstStyle/>
          <a:p>
            <a:pPr lvl="0">
              <a:spcBef>
                <a:spcPts val="0"/>
              </a:spcBef>
              <a:buNone/>
            </a:pPr>
            <a:r>
              <a:rPr lang="en" dirty="0"/>
              <a:t>Next Steps</a:t>
            </a:r>
          </a:p>
        </p:txBody>
      </p:sp>
      <p:sp>
        <p:nvSpPr>
          <p:cNvPr id="67" name="Shape 67"/>
          <p:cNvSpPr txBox="1">
            <a:spLocks noGrp="1"/>
          </p:cNvSpPr>
          <p:nvPr>
            <p:ph type="body" idx="1"/>
          </p:nvPr>
        </p:nvSpPr>
        <p:spPr>
          <a:xfrm>
            <a:off x="191255" y="685886"/>
            <a:ext cx="8520600" cy="4218038"/>
          </a:xfrm>
          <a:prstGeom prst="rect">
            <a:avLst/>
          </a:prstGeom>
        </p:spPr>
        <p:txBody>
          <a:bodyPr lIns="91425" tIns="91425" rIns="91425" bIns="91425" anchor="t" anchorCtr="0">
            <a:noAutofit/>
          </a:bodyPr>
          <a:lstStyle/>
          <a:p>
            <a:pPr marL="457200" lvl="0" indent="-298450">
              <a:spcAft>
                <a:spcPts val="50"/>
              </a:spcAft>
              <a:buAutoNum type="arabicPeriod"/>
            </a:pPr>
            <a:r>
              <a:rPr lang="en-US" sz="1100" dirty="0"/>
              <a:t>Analyze how the IMBD score affects the profits the movie makes to understand how a misclassification of a newly released movie might affect the business</a:t>
            </a:r>
          </a:p>
          <a:p>
            <a:pPr marL="457200" lvl="0" indent="-298450">
              <a:spcAft>
                <a:spcPts val="50"/>
              </a:spcAft>
              <a:buAutoNum type="arabicPeriod"/>
            </a:pPr>
            <a:r>
              <a:rPr lang="en-US" sz="1100" dirty="0"/>
              <a:t>For the current analysis we have used all the variables in the analysis, work towards reducing the number of variables like Facebook based attributes, country and language to build simpler models</a:t>
            </a:r>
          </a:p>
          <a:p>
            <a:pPr marL="457200" lvl="0" indent="-298450">
              <a:spcAft>
                <a:spcPts val="50"/>
              </a:spcAft>
              <a:buAutoNum type="arabicPeriod"/>
            </a:pPr>
            <a:r>
              <a:rPr lang="en-US" sz="1100" dirty="0"/>
              <a:t>Since the model with outliers are performing better in classifying the average movies and the model without outliers are performing better in classifying the bad and good movie. Explore building an ensemble of the two types of analysis</a:t>
            </a:r>
          </a:p>
          <a:p>
            <a:pPr marL="457200" lvl="0" indent="-298450">
              <a:spcAft>
                <a:spcPts val="50"/>
              </a:spcAft>
              <a:buAutoNum type="arabicPeriod"/>
            </a:pPr>
            <a:r>
              <a:rPr lang="en-US" sz="1100" dirty="0"/>
              <a:t>Perform an analysis like the outlier analysis by including and excluding the variables which have correlations in the range of 0.5-0.8</a:t>
            </a:r>
          </a:p>
          <a:p>
            <a:pPr marL="457200" lvl="0" indent="-298450">
              <a:spcAft>
                <a:spcPts val="50"/>
              </a:spcAft>
              <a:buAutoNum type="arabicPeriod"/>
            </a:pPr>
            <a:r>
              <a:rPr lang="en-US" sz="1100" dirty="0"/>
              <a:t>Analyze the effect of the variable transformation done for handling outliers by comparing models with transformed variables and models without transformed variables</a:t>
            </a:r>
          </a:p>
          <a:p>
            <a:pPr marL="457200" lvl="0" indent="-298450">
              <a:spcAft>
                <a:spcPts val="50"/>
              </a:spcAft>
              <a:buAutoNum type="arabicPeriod"/>
            </a:pPr>
            <a:r>
              <a:rPr lang="en-US" sz="1100" dirty="0"/>
              <a:t>Use text mining techniques for the fields genre and </a:t>
            </a:r>
            <a:r>
              <a:rPr lang="en-US" sz="1100" dirty="0" err="1"/>
              <a:t>plot_keywords</a:t>
            </a:r>
            <a:r>
              <a:rPr lang="en-US" sz="1100" dirty="0"/>
              <a:t> to derive new meaning full variables from these fields</a:t>
            </a:r>
          </a:p>
          <a:p>
            <a:pPr marL="457200" lvl="0" indent="-298450">
              <a:spcAft>
                <a:spcPts val="50"/>
              </a:spcAft>
              <a:buAutoNum type="arabicPeriod"/>
            </a:pPr>
            <a:r>
              <a:rPr lang="en-US" sz="1100" dirty="0"/>
              <a:t>Based on using the cut-off of year 2004, the whole dataset seems to be performing better when compared to the analysis performed post breaking the dataset. Analyze the validity of this claim by choosing various cut offs between 2000 and 2008 as since the effects of Facebook might even be noticed on the movies released before the advent of Facebook and also because Facebook did not become popular before the years 2008-2009</a:t>
            </a:r>
          </a:p>
          <a:p>
            <a:pPr marL="457200" lvl="0" indent="-298450">
              <a:spcAft>
                <a:spcPts val="50"/>
              </a:spcAft>
              <a:buAutoNum type="arabicPeriod"/>
            </a:pPr>
            <a:r>
              <a:rPr lang="en-US" sz="1100" dirty="0"/>
              <a:t>Based on the current analysis, the variable language and country don’t seem to be the top factors in deciding the IMDB score of the movies. Analyze a bigger and more diverse set of data to check the validity of this claim</a:t>
            </a:r>
          </a:p>
          <a:p>
            <a:pPr marL="457200" lvl="0" indent="-298450">
              <a:spcAft>
                <a:spcPts val="50"/>
              </a:spcAft>
              <a:buAutoNum type="arabicPeriod"/>
            </a:pPr>
            <a:r>
              <a:rPr lang="en-US" sz="1100" dirty="0"/>
              <a:t>Using a bigger dataset, perform an analysis on the outliers to check if a different model might work better for them</a:t>
            </a:r>
          </a:p>
          <a:p>
            <a:pPr marL="457200" lvl="0" indent="-298450">
              <a:spcAft>
                <a:spcPts val="50"/>
              </a:spcAft>
              <a:buAutoNum type="arabicPeriod"/>
            </a:pPr>
            <a:r>
              <a:rPr lang="en-US" sz="1100" dirty="0"/>
              <a:t>Look at websites beyond IMDB (like Rotten Tomatoes) to make the analysis more robust</a:t>
            </a:r>
            <a:endParaRPr lang="en" sz="1100" dirty="0"/>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501</Words>
  <Application>Microsoft Office PowerPoint</Application>
  <PresentationFormat>On-screen Show (16:9)</PresentationFormat>
  <Paragraphs>42</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simple-light-2</vt:lpstr>
      <vt:lpstr>Classification &amp; Prediction of IMDB score of movies</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imdb score of movies and Classification</dc:title>
  <dc:creator>neha tj</dc:creator>
  <cp:lastModifiedBy>neha tj</cp:lastModifiedBy>
  <cp:revision>11</cp:revision>
  <dcterms:modified xsi:type="dcterms:W3CDTF">2016-11-30T03:26:40Z</dcterms:modified>
</cp:coreProperties>
</file>