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91" r:id="rId2"/>
    <p:sldId id="308" r:id="rId3"/>
    <p:sldId id="311" r:id="rId4"/>
    <p:sldId id="312" r:id="rId5"/>
    <p:sldId id="290" r:id="rId6"/>
    <p:sldId id="292" r:id="rId7"/>
    <p:sldId id="295" r:id="rId8"/>
    <p:sldId id="296" r:id="rId9"/>
    <p:sldId id="310" r:id="rId10"/>
    <p:sldId id="315" r:id="rId11"/>
    <p:sldId id="314" r:id="rId12"/>
    <p:sldId id="313" r:id="rId13"/>
    <p:sldId id="316" r:id="rId14"/>
    <p:sldId id="317" r:id="rId15"/>
    <p:sldId id="318" r:id="rId16"/>
    <p:sldId id="319" r:id="rId17"/>
    <p:sldId id="320" r:id="rId18"/>
    <p:sldId id="321" r:id="rId19"/>
    <p:sldId id="323" r:id="rId20"/>
    <p:sldId id="324" r:id="rId21"/>
    <p:sldId id="326" r:id="rId22"/>
    <p:sldId id="325" r:id="rId23"/>
    <p:sldId id="327" r:id="rId24"/>
    <p:sldId id="329" r:id="rId25"/>
    <p:sldId id="328"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430" autoAdjust="0"/>
  </p:normalViewPr>
  <p:slideViewPr>
    <p:cSldViewPr>
      <p:cViewPr>
        <p:scale>
          <a:sx n="100" d="100"/>
          <a:sy n="100" d="100"/>
        </p:scale>
        <p:origin x="540" y="72"/>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7/11/2019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Beans.xml is used to assign unique IDs to different beans and to control the creation of objects with different values without impacting any of the Spring source files. For example, using the following file you can pass any value for "message" variable and you can print different values of message without impacting HelloWorld.java and MainApp.java files. Let us see how it works −</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23</a:t>
            </a:fld>
            <a:endParaRPr lang="en-US"/>
          </a:p>
        </p:txBody>
      </p:sp>
    </p:spTree>
    <p:extLst>
      <p:ext uri="{BB962C8B-B14F-4D97-AF65-F5344CB8AC3E}">
        <p14:creationId xmlns:p14="http://schemas.microsoft.com/office/powerpoint/2010/main" val="17638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Spring application gets loaded into the memory, Framework makes use of the above configuration file to create all the beans defined and assigns them a unique ID as defined in </a:t>
            </a:r>
            <a:r>
              <a:rPr lang="en-IN" sz="1200" b="1" i="0" kern="1200" dirty="0">
                <a:solidFill>
                  <a:schemeClr val="tx1"/>
                </a:solidFill>
                <a:effectLst/>
                <a:latin typeface="+mn-lt"/>
                <a:ea typeface="+mn-ea"/>
                <a:cs typeface="+mn-cs"/>
              </a:rPr>
              <a:t>&lt;bean&gt;</a:t>
            </a:r>
            <a:r>
              <a:rPr lang="en-IN" sz="1200" b="0" i="0" kern="1200" dirty="0">
                <a:solidFill>
                  <a:schemeClr val="tx1"/>
                </a:solidFill>
                <a:effectLst/>
                <a:latin typeface="+mn-lt"/>
                <a:ea typeface="+mn-ea"/>
                <a:cs typeface="+mn-cs"/>
              </a:rPr>
              <a:t> tag. You can use </a:t>
            </a:r>
            <a:r>
              <a:rPr lang="en-IN" sz="1200" b="1" i="0" kern="1200" dirty="0">
                <a:solidFill>
                  <a:schemeClr val="tx1"/>
                </a:solidFill>
                <a:effectLst/>
                <a:latin typeface="+mn-lt"/>
                <a:ea typeface="+mn-ea"/>
                <a:cs typeface="+mn-cs"/>
              </a:rPr>
              <a:t>&lt;property&gt;</a:t>
            </a:r>
            <a:r>
              <a:rPr lang="en-IN" sz="1200" b="0" i="0" kern="1200" dirty="0">
                <a:solidFill>
                  <a:schemeClr val="tx1"/>
                </a:solidFill>
                <a:effectLst/>
                <a:latin typeface="+mn-lt"/>
                <a:ea typeface="+mn-ea"/>
                <a:cs typeface="+mn-cs"/>
              </a:rPr>
              <a:t> tag to pass the values of different variables used at the time of object creation.</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24</a:t>
            </a:fld>
            <a:endParaRPr lang="en-US"/>
          </a:p>
        </p:txBody>
      </p:sp>
    </p:spTree>
    <p:extLst>
      <p:ext uri="{BB962C8B-B14F-4D97-AF65-F5344CB8AC3E}">
        <p14:creationId xmlns:p14="http://schemas.microsoft.com/office/powerpoint/2010/main" val="3298446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26</a:t>
            </a:fld>
            <a:endParaRPr lang="en-US"/>
          </a:p>
        </p:txBody>
      </p:sp>
    </p:spTree>
    <p:extLst>
      <p:ext uri="{BB962C8B-B14F-4D97-AF65-F5344CB8AC3E}">
        <p14:creationId xmlns:p14="http://schemas.microsoft.com/office/powerpoint/2010/main" val="42665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a:p>
        </p:txBody>
      </p:sp>
    </p:spTree>
    <p:extLst>
      <p:ext uri="{BB962C8B-B14F-4D97-AF65-F5344CB8AC3E}">
        <p14:creationId xmlns:p14="http://schemas.microsoft.com/office/powerpoint/2010/main" val="203002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Context modules: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Context module inherits its features from the Beans module and adds support for internationalization (using, for example, resource bundles), event-propagation, resource-loading, and the transparent creation of contexts by, for example, a servlet container. The Context module also supports Java EE features such as EJB, JMX ,and basic remoting. The </a:t>
            </a:r>
            <a:r>
              <a:rPr lang="en-US" b="0" dirty="0" err="1"/>
              <a:t>ApplicationContext</a:t>
            </a:r>
            <a:r>
              <a:rPr lang="en-US" b="0" dirty="0"/>
              <a:t> interface is the focal point of the Context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Expression Language modules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is an extension of the unified expression language (unified EL) as specified in the JSP 2.1 specification.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language supports setting and getting property values, property assignment, method invocation, accessing the context of arrays, collections and indexers, logical and arithmetic operators, named variables, and retrieval of objects by name from Spring's </a:t>
            </a:r>
            <a:r>
              <a:rPr lang="en-US" dirty="0" err="1"/>
              <a:t>IoC</a:t>
            </a:r>
            <a:r>
              <a:rPr lang="en-US" dirty="0"/>
              <a:t> container. It also supports list projection and selection as well as common list aggregations.</a:t>
            </a:r>
          </a:p>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5</a:t>
            </a:fld>
            <a:endParaRPr lang="en-US"/>
          </a:p>
        </p:txBody>
      </p:sp>
    </p:spTree>
    <p:extLst>
      <p:ext uri="{BB962C8B-B14F-4D97-AF65-F5344CB8AC3E}">
        <p14:creationId xmlns:p14="http://schemas.microsoft.com/office/powerpoint/2010/main" val="1809883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ORM package you can use all of these O/R-mapping frameworks in combination with all of the other features Spring offers, such as the simple declarative transaction management feature.</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a:p>
        </p:txBody>
      </p:sp>
    </p:spTree>
    <p:extLst>
      <p:ext uri="{BB962C8B-B14F-4D97-AF65-F5344CB8AC3E}">
        <p14:creationId xmlns:p14="http://schemas.microsoft.com/office/powerpoint/2010/main" val="281010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Web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also contains the web-related parts of Spring's remoting support.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Web-</a:t>
            </a:r>
            <a:r>
              <a:rPr lang="en-US" sz="1200" b="1" dirty="0" err="1"/>
              <a:t>Strusts</a:t>
            </a:r>
            <a:r>
              <a:rPr lang="en-US" sz="1200"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that this support is now deprecated as of Spring 3.0. Consider migrating your application to Struts 2.0 and its Spring integration or to a Spring MVC solution.</a:t>
            </a:r>
          </a:p>
          <a:p>
            <a:endParaRPr lang="en-IN" b="0" i="0" dirty="0"/>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a:p>
        </p:txBody>
      </p:sp>
    </p:spTree>
    <p:extLst>
      <p:ext uri="{BB962C8B-B14F-4D97-AF65-F5344CB8AC3E}">
        <p14:creationId xmlns:p14="http://schemas.microsoft.com/office/powerpoint/2010/main" val="172671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AOP</a:t>
            </a:r>
            <a:r>
              <a:rPr lang="en-US" b="1" dirty="0"/>
              <a:t> module </a:t>
            </a:r>
          </a:p>
          <a:p>
            <a:r>
              <a:rPr lang="en-US" dirty="0"/>
              <a:t>E.g. method-interceptors and </a:t>
            </a:r>
            <a:r>
              <a:rPr lang="en-US" dirty="0" err="1"/>
              <a:t>pointcuts</a:t>
            </a:r>
            <a:r>
              <a:rPr lang="en-US" dirty="0"/>
              <a:t> to cleanly decouple code that implements functionality that should be separated.</a:t>
            </a:r>
          </a:p>
          <a:p>
            <a:r>
              <a:rPr lang="en-US" dirty="0"/>
              <a:t>AOP alliance</a:t>
            </a:r>
            <a:r>
              <a:rPr lang="en-US" baseline="0" dirty="0"/>
              <a:t> compliant </a:t>
            </a:r>
            <a:r>
              <a:rPr lang="en-US" baseline="0" dirty="0" err="1"/>
              <a:t>aop</a:t>
            </a:r>
            <a:r>
              <a:rPr lang="en-US" baseline="0" dirty="0"/>
              <a:t> help you to use</a:t>
            </a:r>
            <a:r>
              <a:rPr lang="en-US" dirty="0"/>
              <a:t> source-level metadata functionality, you can also incorporate behavioral information into your code, in a manner similar to that of .NET attributes.</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a:p>
        </p:txBody>
      </p:sp>
    </p:spTree>
    <p:extLst>
      <p:ext uri="{BB962C8B-B14F-4D97-AF65-F5344CB8AC3E}">
        <p14:creationId xmlns:p14="http://schemas.microsoft.com/office/powerpoint/2010/main" val="4268325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9</a:t>
            </a:fld>
            <a:endParaRPr lang="en-US"/>
          </a:p>
        </p:txBody>
      </p:sp>
    </p:spTree>
    <p:extLst>
      <p:ext uri="{BB962C8B-B14F-4D97-AF65-F5344CB8AC3E}">
        <p14:creationId xmlns:p14="http://schemas.microsoft.com/office/powerpoint/2010/main" val="43993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a:p>
        </p:txBody>
      </p:sp>
    </p:spTree>
    <p:extLst>
      <p:ext uri="{BB962C8B-B14F-4D97-AF65-F5344CB8AC3E}">
        <p14:creationId xmlns:p14="http://schemas.microsoft.com/office/powerpoint/2010/main" val="1622310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22</a:t>
            </a:fld>
            <a:endParaRPr lang="en-US"/>
          </a:p>
        </p:txBody>
      </p:sp>
    </p:spTree>
    <p:extLst>
      <p:ext uri="{BB962C8B-B14F-4D97-AF65-F5344CB8AC3E}">
        <p14:creationId xmlns:p14="http://schemas.microsoft.com/office/powerpoint/2010/main" val="2408154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7/11/2019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7/11/2019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7/11/2019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7/11/2019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oracle.com/technetwork/java/javase/downloads/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epo.spring.io/release/org/springframework/sp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lstStyle/>
          <a:p>
            <a:r>
              <a:rPr lang="en-US" dirty="0"/>
              <a:t>Spring Introduction </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895600"/>
            <a:ext cx="4876800" cy="584775"/>
          </a:xfrm>
          <a:prstGeom prst="rect">
            <a:avLst/>
          </a:prstGeom>
        </p:spPr>
        <p:txBody>
          <a:bodyPr wrap="square">
            <a:spAutoFit/>
          </a:bodyPr>
          <a:lstStyle/>
          <a:p>
            <a:pPr algn="ctr"/>
            <a:r>
              <a:rPr lang="en-US" sz="3200" dirty="0">
                <a:solidFill>
                  <a:srgbClr val="000000"/>
                </a:solidFill>
                <a:latin typeface="Calibri" panose="020F0502020204030204" pitchFamily="34" charset="0"/>
              </a:rPr>
              <a:t>Environment Setup</a:t>
            </a:r>
            <a:r>
              <a:rPr lang="en-US" sz="3200" dirty="0"/>
              <a:t> </a:t>
            </a:r>
          </a:p>
        </p:txBody>
      </p:sp>
    </p:spTree>
    <p:extLst>
      <p:ext uri="{BB962C8B-B14F-4D97-AF65-F5344CB8AC3E}">
        <p14:creationId xmlns:p14="http://schemas.microsoft.com/office/powerpoint/2010/main" val="248479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a:t>
            </a:r>
          </a:p>
        </p:txBody>
      </p:sp>
      <p:sp>
        <p:nvSpPr>
          <p:cNvPr id="4" name="Rectangle 3"/>
          <p:cNvSpPr/>
          <p:nvPr/>
        </p:nvSpPr>
        <p:spPr>
          <a:xfrm>
            <a:off x="132080" y="1143000"/>
            <a:ext cx="8991600" cy="1846659"/>
          </a:xfrm>
          <a:prstGeom prst="rect">
            <a:avLst/>
          </a:prstGeom>
        </p:spPr>
        <p:txBody>
          <a:bodyPr wrap="square">
            <a:spAutoFit/>
          </a:bodyPr>
          <a:lstStyle/>
          <a:p>
            <a:r>
              <a:rPr lang="en-US" sz="1600" dirty="0">
                <a:solidFill>
                  <a:srgbClr val="121214"/>
                </a:solidFill>
                <a:latin typeface="Verdana" panose="020B0604030504040204" pitchFamily="34" charset="0"/>
              </a:rPr>
              <a:t>Step 1 - Setup Java Development Kit (JDK)</a:t>
            </a:r>
          </a:p>
          <a:p>
            <a:endParaRPr lang="en-US" sz="1600" dirty="0">
              <a:solidFill>
                <a:srgbClr val="121214"/>
              </a:solidFill>
              <a:latin typeface="Verdana" panose="020B0604030504040204" pitchFamily="34" charset="0"/>
            </a:endParaRPr>
          </a:p>
          <a:p>
            <a:r>
              <a:rPr lang="en-US" sz="1600" dirty="0">
                <a:solidFill>
                  <a:srgbClr val="121214"/>
                </a:solidFill>
                <a:latin typeface="Verdana" panose="020B0604030504040204" pitchFamily="34" charset="0"/>
              </a:rPr>
              <a:t>You can download the latest version of java from below link.</a:t>
            </a:r>
            <a:endParaRPr lang="en-US" sz="1600" b="0" i="0" dirty="0">
              <a:solidFill>
                <a:srgbClr val="121214"/>
              </a:solidFill>
              <a:effectLst/>
              <a:latin typeface="Verdana" panose="020B0604030504040204" pitchFamily="34" charset="0"/>
            </a:endParaRPr>
          </a:p>
          <a:p>
            <a:endParaRPr lang="en-US" sz="1600" b="0" i="0" dirty="0">
              <a:solidFill>
                <a:srgbClr val="121214"/>
              </a:solidFill>
              <a:effectLst/>
              <a:latin typeface="Verdana" panose="020B0604030504040204" pitchFamily="34" charset="0"/>
            </a:endParaRPr>
          </a:p>
          <a:p>
            <a:r>
              <a:rPr lang="en-US" sz="1600" dirty="0">
                <a:solidFill>
                  <a:srgbClr val="121214"/>
                </a:solidFill>
                <a:latin typeface="Verdana" panose="020B0604030504040204" pitchFamily="34" charset="0"/>
                <a:hlinkClick r:id="rId2"/>
              </a:rPr>
              <a:t>https://www.oracle.com/technetwork/java/javase/downloads/index.htm</a:t>
            </a:r>
            <a:endParaRPr lang="en-US" sz="1600" dirty="0">
              <a:solidFill>
                <a:srgbClr val="121214"/>
              </a:solidFill>
              <a:latin typeface="Verdana" panose="020B0604030504040204" pitchFamily="34" charset="0"/>
            </a:endParaRPr>
          </a:p>
          <a:p>
            <a:r>
              <a:rPr lang="en-US" sz="1600" b="0" i="0" dirty="0">
                <a:solidFill>
                  <a:srgbClr val="121214"/>
                </a:solidFill>
                <a:effectLst/>
                <a:latin typeface="Verdana" panose="020B0604030504040204" pitchFamily="34" charset="0"/>
              </a:rPr>
              <a:t> </a:t>
            </a:r>
          </a:p>
          <a:p>
            <a:r>
              <a:rPr lang="en-US" sz="1600" dirty="0">
                <a:solidFill>
                  <a:srgbClr val="121214"/>
                </a:solidFill>
                <a:latin typeface="Verdana" panose="020B0604030504040204" pitchFamily="34" charset="0"/>
              </a:rPr>
              <a:t>Step 2-</a:t>
            </a:r>
            <a:r>
              <a:rPr lang="en-US" sz="1600" dirty="0"/>
              <a:t> Right Click on My Computer =&gt; Properties=&gt;Click on Advanced system Settings</a:t>
            </a:r>
            <a:endParaRPr lang="en-US" sz="1600" b="0" i="0" dirty="0">
              <a:solidFill>
                <a:srgbClr val="121214"/>
              </a:solidFill>
              <a:effectLst/>
              <a:latin typeface="Verdana" panose="020B0604030504040204" pitchFamily="34" charset="0"/>
            </a:endParaRPr>
          </a:p>
        </p:txBody>
      </p:sp>
      <p:pic>
        <p:nvPicPr>
          <p:cNvPr id="6" name="Picture 5"/>
          <p:cNvPicPr>
            <a:picLocks noChangeAspect="1"/>
          </p:cNvPicPr>
          <p:nvPr/>
        </p:nvPicPr>
        <p:blipFill rotWithShape="1">
          <a:blip r:embed="rId3"/>
          <a:srcRect l="21452" t="20721" r="8953" b="18018"/>
          <a:stretch/>
        </p:blipFill>
        <p:spPr>
          <a:xfrm>
            <a:off x="914400" y="3020139"/>
            <a:ext cx="6474221" cy="3205683"/>
          </a:xfrm>
          <a:prstGeom prst="rect">
            <a:avLst/>
          </a:prstGeom>
        </p:spPr>
      </p:pic>
      <p:cxnSp>
        <p:nvCxnSpPr>
          <p:cNvPr id="8" name="Straight Arrow Connector 7"/>
          <p:cNvCxnSpPr/>
          <p:nvPr/>
        </p:nvCxnSpPr>
        <p:spPr>
          <a:xfrm flipH="1" flipV="1">
            <a:off x="2438400" y="4114800"/>
            <a:ext cx="152400" cy="838200"/>
          </a:xfrm>
          <a:prstGeom prst="straightConnector1">
            <a:avLst/>
          </a:prstGeom>
          <a:ln>
            <a:solidFill>
              <a:schemeClr val="accent2">
                <a:lumMod val="75000"/>
              </a:schemeClr>
            </a:solidFill>
            <a:tailEnd type="triangle"/>
          </a:ln>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4768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7049814" cy="715962"/>
          </a:xfrm>
        </p:spPr>
        <p:txBody>
          <a:bodyPr/>
          <a:lstStyle/>
          <a:p>
            <a:r>
              <a:rPr lang="en-US" dirty="0"/>
              <a:t>Environment Setup Continued..</a:t>
            </a:r>
          </a:p>
        </p:txBody>
      </p:sp>
      <p:pic>
        <p:nvPicPr>
          <p:cNvPr id="4" name="Picture 3"/>
          <p:cNvPicPr>
            <a:picLocks noChangeAspect="1"/>
          </p:cNvPicPr>
          <p:nvPr/>
        </p:nvPicPr>
        <p:blipFill rotWithShape="1">
          <a:blip r:embed="rId2"/>
          <a:srcRect l="59691" t="27164" r="8646" b="23506"/>
          <a:stretch/>
        </p:blipFill>
        <p:spPr>
          <a:xfrm>
            <a:off x="228600" y="2140169"/>
            <a:ext cx="4267200" cy="4038600"/>
          </a:xfrm>
          <a:prstGeom prst="rect">
            <a:avLst/>
          </a:prstGeom>
        </p:spPr>
      </p:pic>
      <p:pic>
        <p:nvPicPr>
          <p:cNvPr id="5" name="Picture 4"/>
          <p:cNvPicPr>
            <a:picLocks noChangeAspect="1"/>
          </p:cNvPicPr>
          <p:nvPr/>
        </p:nvPicPr>
        <p:blipFill rotWithShape="1">
          <a:blip r:embed="rId3"/>
          <a:srcRect l="32918" t="40369" r="33054" b="44816"/>
          <a:stretch/>
        </p:blipFill>
        <p:spPr>
          <a:xfrm>
            <a:off x="4724400" y="2458720"/>
            <a:ext cx="4114800" cy="1524000"/>
          </a:xfrm>
          <a:prstGeom prst="rect">
            <a:avLst/>
          </a:prstGeom>
        </p:spPr>
      </p:pic>
      <p:sp>
        <p:nvSpPr>
          <p:cNvPr id="7" name="TextBox 6"/>
          <p:cNvSpPr txBox="1"/>
          <p:nvPr/>
        </p:nvSpPr>
        <p:spPr>
          <a:xfrm>
            <a:off x="228600" y="1143000"/>
            <a:ext cx="8726214" cy="646331"/>
          </a:xfrm>
          <a:prstGeom prst="rect">
            <a:avLst/>
          </a:prstGeom>
          <a:noFill/>
        </p:spPr>
        <p:txBody>
          <a:bodyPr wrap="square" rtlCol="0">
            <a:spAutoFit/>
          </a:bodyPr>
          <a:lstStyle/>
          <a:p>
            <a:r>
              <a:rPr lang="en-US" dirty="0"/>
              <a:t>Step 3- Environment variables=&gt;System Variables=&gt; Variable name as =&gt;JAVA_HOME=&gt;and value as =&gt;your </a:t>
            </a:r>
            <a:r>
              <a:rPr lang="en-US" dirty="0" err="1"/>
              <a:t>jdk</a:t>
            </a:r>
            <a:r>
              <a:rPr lang="en-US" dirty="0"/>
              <a:t> folder location path. Click on OK.</a:t>
            </a:r>
          </a:p>
        </p:txBody>
      </p:sp>
    </p:spTree>
    <p:extLst>
      <p:ext uri="{BB962C8B-B14F-4D97-AF65-F5344CB8AC3E}">
        <p14:creationId xmlns:p14="http://schemas.microsoft.com/office/powerpoint/2010/main" val="377967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 Continued..</a:t>
            </a:r>
          </a:p>
        </p:txBody>
      </p:sp>
      <p:pic>
        <p:nvPicPr>
          <p:cNvPr id="4" name="Picture 3"/>
          <p:cNvPicPr>
            <a:picLocks noChangeAspect="1"/>
          </p:cNvPicPr>
          <p:nvPr/>
        </p:nvPicPr>
        <p:blipFill rotWithShape="1">
          <a:blip r:embed="rId2"/>
          <a:srcRect l="36251" t="24891" r="36470" b="29183"/>
          <a:stretch/>
        </p:blipFill>
        <p:spPr>
          <a:xfrm>
            <a:off x="274233" y="2057400"/>
            <a:ext cx="4450167" cy="3869065"/>
          </a:xfrm>
          <a:prstGeom prst="rect">
            <a:avLst/>
          </a:prstGeom>
        </p:spPr>
      </p:pic>
      <p:sp>
        <p:nvSpPr>
          <p:cNvPr id="5" name="TextBox 4"/>
          <p:cNvSpPr txBox="1"/>
          <p:nvPr/>
        </p:nvSpPr>
        <p:spPr>
          <a:xfrm>
            <a:off x="228600" y="1143000"/>
            <a:ext cx="8686800" cy="646331"/>
          </a:xfrm>
          <a:prstGeom prst="rect">
            <a:avLst/>
          </a:prstGeom>
          <a:noFill/>
        </p:spPr>
        <p:txBody>
          <a:bodyPr wrap="square" rtlCol="0">
            <a:spAutoFit/>
          </a:bodyPr>
          <a:lstStyle/>
          <a:p>
            <a:r>
              <a:rPr lang="en-US" dirty="0"/>
              <a:t>Step 4: Edit Path variable and add the value to Path variable </a:t>
            </a:r>
            <a:r>
              <a:rPr lang="en-US" b="1" dirty="0"/>
              <a:t>%JAVA_HOME%\bin </a:t>
            </a:r>
            <a:r>
              <a:rPr lang="en-US" dirty="0"/>
              <a:t>and click on OK.</a:t>
            </a:r>
            <a:endParaRPr lang="en-US" b="1" dirty="0"/>
          </a:p>
        </p:txBody>
      </p:sp>
    </p:spTree>
    <p:extLst>
      <p:ext uri="{BB962C8B-B14F-4D97-AF65-F5344CB8AC3E}">
        <p14:creationId xmlns:p14="http://schemas.microsoft.com/office/powerpoint/2010/main" val="227910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4F47-4B40-4696-8078-C3CF68CA8DE3}"/>
              </a:ext>
            </a:extLst>
          </p:cNvPr>
          <p:cNvSpPr>
            <a:spLocks noGrp="1"/>
          </p:cNvSpPr>
          <p:nvPr>
            <p:ph type="title"/>
          </p:nvPr>
        </p:nvSpPr>
        <p:spPr/>
        <p:txBody>
          <a:bodyPr/>
          <a:lstStyle/>
          <a:p>
            <a:r>
              <a:rPr lang="en-US" dirty="0"/>
              <a:t>Environment Setup Continued..</a:t>
            </a:r>
            <a:endParaRPr lang="en-IN" dirty="0"/>
          </a:p>
        </p:txBody>
      </p:sp>
      <p:sp>
        <p:nvSpPr>
          <p:cNvPr id="5" name="Rectangle 4">
            <a:extLst>
              <a:ext uri="{FF2B5EF4-FFF2-40B4-BE49-F238E27FC236}">
                <a16:creationId xmlns:a16="http://schemas.microsoft.com/office/drawing/2014/main" id="{128AA9F1-5705-4AAE-A40F-C25133B2962B}"/>
              </a:ext>
            </a:extLst>
          </p:cNvPr>
          <p:cNvSpPr/>
          <p:nvPr/>
        </p:nvSpPr>
        <p:spPr>
          <a:xfrm>
            <a:off x="0" y="1066800"/>
            <a:ext cx="9144000" cy="1600438"/>
          </a:xfrm>
          <a:prstGeom prst="rect">
            <a:avLst/>
          </a:prstGeom>
        </p:spPr>
        <p:txBody>
          <a:bodyPr wrap="square">
            <a:spAutoFit/>
          </a:bodyPr>
          <a:lstStyle/>
          <a:p>
            <a:r>
              <a:rPr lang="en-IN" sz="2400" b="1" dirty="0">
                <a:solidFill>
                  <a:srgbClr val="212529"/>
                </a:solidFill>
                <a:latin typeface="-apple-system"/>
              </a:rPr>
              <a:t>Spring Environment setup for Eclipse</a:t>
            </a:r>
          </a:p>
          <a:p>
            <a:endParaRPr lang="en-IN" dirty="0">
              <a:solidFill>
                <a:srgbClr val="212529"/>
              </a:solidFill>
              <a:latin typeface="-apple-system"/>
            </a:endParaRPr>
          </a:p>
          <a:p>
            <a:r>
              <a:rPr lang="en-IN" sz="2000" b="1" dirty="0">
                <a:solidFill>
                  <a:srgbClr val="212529"/>
                </a:solidFill>
                <a:latin typeface="-apple-system"/>
              </a:rPr>
              <a:t>Step 1:</a:t>
            </a:r>
            <a:r>
              <a:rPr lang="en-IN" dirty="0">
                <a:solidFill>
                  <a:srgbClr val="212529"/>
                </a:solidFill>
                <a:latin typeface="-apple-system"/>
              </a:rPr>
              <a:t> </a:t>
            </a:r>
          </a:p>
          <a:p>
            <a:r>
              <a:rPr lang="en-IN" dirty="0">
                <a:solidFill>
                  <a:srgbClr val="212529"/>
                </a:solidFill>
                <a:latin typeface="-apple-system"/>
              </a:rPr>
              <a:t>Open Eclipse IDE, select </a:t>
            </a:r>
            <a:r>
              <a:rPr lang="en-IN" b="1" dirty="0">
                <a:solidFill>
                  <a:srgbClr val="212529"/>
                </a:solidFill>
                <a:latin typeface="-apple-system"/>
              </a:rPr>
              <a:t>Help</a:t>
            </a:r>
            <a:r>
              <a:rPr lang="en-IN" dirty="0">
                <a:solidFill>
                  <a:srgbClr val="212529"/>
                </a:solidFill>
                <a:latin typeface="-apple-system"/>
              </a:rPr>
              <a:t> =&gt;</a:t>
            </a:r>
            <a:r>
              <a:rPr lang="en-IN" b="1" dirty="0">
                <a:solidFill>
                  <a:srgbClr val="212529"/>
                </a:solidFill>
                <a:latin typeface="-apple-system"/>
              </a:rPr>
              <a:t>Install New Software</a:t>
            </a:r>
            <a:r>
              <a:rPr lang="en-IN" dirty="0">
                <a:solidFill>
                  <a:srgbClr val="212529"/>
                </a:solidFill>
                <a:latin typeface="-apple-system"/>
              </a:rPr>
              <a:t>. Type </a:t>
            </a:r>
            <a:r>
              <a:rPr lang="en-IN" b="1" dirty="0">
                <a:solidFill>
                  <a:srgbClr val="212529"/>
                </a:solidFill>
                <a:latin typeface="-apple-system"/>
              </a:rPr>
              <a:t>http://springide.org/updatesite</a:t>
            </a:r>
            <a:r>
              <a:rPr lang="en-IN" dirty="0">
                <a:solidFill>
                  <a:srgbClr val="212529"/>
                </a:solidFill>
                <a:latin typeface="-apple-system"/>
              </a:rPr>
              <a:t>. Select those Spring IDE features we want to install.</a:t>
            </a:r>
            <a:endParaRPr lang="en-IN" dirty="0"/>
          </a:p>
        </p:txBody>
      </p:sp>
      <p:pic>
        <p:nvPicPr>
          <p:cNvPr id="1030" name="Picture 6" descr="spring ide install new software">
            <a:extLst>
              <a:ext uri="{FF2B5EF4-FFF2-40B4-BE49-F238E27FC236}">
                <a16:creationId xmlns:a16="http://schemas.microsoft.com/office/drawing/2014/main" id="{1F269EF3-C9E8-48A6-A70E-54888B8E5E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189"/>
          <a:stretch/>
        </p:blipFill>
        <p:spPr bwMode="auto">
          <a:xfrm>
            <a:off x="609600" y="3018076"/>
            <a:ext cx="4302166" cy="29824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D979D2-AADC-473D-93D4-01A95B70A4A4}"/>
              </a:ext>
            </a:extLst>
          </p:cNvPr>
          <p:cNvSpPr txBox="1"/>
          <p:nvPr/>
        </p:nvSpPr>
        <p:spPr>
          <a:xfrm>
            <a:off x="5448300" y="3018076"/>
            <a:ext cx="2933700" cy="923330"/>
          </a:xfrm>
          <a:prstGeom prst="rect">
            <a:avLst/>
          </a:prstGeom>
          <a:noFill/>
        </p:spPr>
        <p:txBody>
          <a:bodyPr wrap="square" rtlCol="0">
            <a:spAutoFit/>
          </a:bodyPr>
          <a:lstStyle/>
          <a:p>
            <a:r>
              <a:rPr lang="en-IN" dirty="0">
                <a:solidFill>
                  <a:srgbClr val="212529"/>
                </a:solidFill>
                <a:latin typeface="-apple-system"/>
              </a:rPr>
              <a:t>It will take long time to install updates and then restart Eclipse after finished.</a:t>
            </a:r>
            <a:endParaRPr lang="en-IN" dirty="0"/>
          </a:p>
        </p:txBody>
      </p:sp>
    </p:spTree>
    <p:extLst>
      <p:ext uri="{BB962C8B-B14F-4D97-AF65-F5344CB8AC3E}">
        <p14:creationId xmlns:p14="http://schemas.microsoft.com/office/powerpoint/2010/main" val="357464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46DD-09DD-444C-9E4C-FDDC650FA340}"/>
              </a:ext>
            </a:extLst>
          </p:cNvPr>
          <p:cNvSpPr>
            <a:spLocks noGrp="1"/>
          </p:cNvSpPr>
          <p:nvPr>
            <p:ph type="title"/>
          </p:nvPr>
        </p:nvSpPr>
        <p:spPr/>
        <p:txBody>
          <a:bodyPr/>
          <a:lstStyle/>
          <a:p>
            <a:r>
              <a:rPr lang="en-US" dirty="0"/>
              <a:t>Environment Setup Continued..</a:t>
            </a:r>
            <a:endParaRPr lang="en-IN" dirty="0"/>
          </a:p>
        </p:txBody>
      </p:sp>
      <p:sp>
        <p:nvSpPr>
          <p:cNvPr id="4" name="Rectangle 3">
            <a:extLst>
              <a:ext uri="{FF2B5EF4-FFF2-40B4-BE49-F238E27FC236}">
                <a16:creationId xmlns:a16="http://schemas.microsoft.com/office/drawing/2014/main" id="{0E95B8CE-0DD8-4B40-A845-D2D948EA6406}"/>
              </a:ext>
            </a:extLst>
          </p:cNvPr>
          <p:cNvSpPr/>
          <p:nvPr/>
        </p:nvSpPr>
        <p:spPr>
          <a:xfrm>
            <a:off x="0" y="1066801"/>
            <a:ext cx="9144000" cy="1477328"/>
          </a:xfrm>
          <a:prstGeom prst="rect">
            <a:avLst/>
          </a:prstGeom>
        </p:spPr>
        <p:txBody>
          <a:bodyPr wrap="square">
            <a:spAutoFit/>
          </a:bodyPr>
          <a:lstStyle/>
          <a:p>
            <a:endParaRPr lang="en-IN" dirty="0">
              <a:solidFill>
                <a:srgbClr val="212529"/>
              </a:solidFill>
              <a:latin typeface="-apple-system"/>
            </a:endParaRPr>
          </a:p>
          <a:p>
            <a:r>
              <a:rPr lang="en-IN" b="1" dirty="0">
                <a:solidFill>
                  <a:srgbClr val="212529"/>
                </a:solidFill>
                <a:latin typeface="-apple-system"/>
              </a:rPr>
              <a:t>Step 2.: Eclipse Marketplace</a:t>
            </a:r>
          </a:p>
          <a:p>
            <a:r>
              <a:rPr lang="en-IN" dirty="0">
                <a:solidFill>
                  <a:srgbClr val="212529"/>
                </a:solidFill>
                <a:latin typeface="-apple-system"/>
              </a:rPr>
              <a:t>This way we can use since we need not to remember the long Spring ide update URL. In Eclipse IDE, select </a:t>
            </a:r>
            <a:r>
              <a:rPr lang="en-IN" b="1" dirty="0">
                <a:solidFill>
                  <a:srgbClr val="212529"/>
                </a:solidFill>
                <a:latin typeface="-apple-system"/>
              </a:rPr>
              <a:t>Help=&gt;</a:t>
            </a:r>
            <a:r>
              <a:rPr lang="en-IN" dirty="0">
                <a:solidFill>
                  <a:srgbClr val="212529"/>
                </a:solidFill>
                <a:latin typeface="-apple-system"/>
              </a:rPr>
              <a:t> </a:t>
            </a:r>
            <a:r>
              <a:rPr lang="en-IN" b="1" dirty="0">
                <a:solidFill>
                  <a:srgbClr val="212529"/>
                </a:solidFill>
                <a:latin typeface="-apple-system"/>
              </a:rPr>
              <a:t>Eclipse Marketplace,</a:t>
            </a:r>
            <a:r>
              <a:rPr lang="en-IN" dirty="0">
                <a:solidFill>
                  <a:srgbClr val="212529"/>
                </a:solidFill>
                <a:latin typeface="-apple-system"/>
              </a:rPr>
              <a:t> type </a:t>
            </a:r>
            <a:r>
              <a:rPr lang="en-IN" b="1" dirty="0">
                <a:solidFill>
                  <a:srgbClr val="212529"/>
                </a:solidFill>
                <a:latin typeface="-apple-system"/>
              </a:rPr>
              <a:t>Spring IDE</a:t>
            </a:r>
            <a:r>
              <a:rPr lang="en-IN" dirty="0">
                <a:solidFill>
                  <a:srgbClr val="212529"/>
                </a:solidFill>
                <a:latin typeface="-apple-system"/>
              </a:rPr>
              <a:t>, follow the wizard to finish the installation.</a:t>
            </a:r>
            <a:endParaRPr lang="en-IN" dirty="0"/>
          </a:p>
        </p:txBody>
      </p:sp>
      <p:pic>
        <p:nvPicPr>
          <p:cNvPr id="2050" name="Picture 2" descr="spring ide eclipse marketplace">
            <a:extLst>
              <a:ext uri="{FF2B5EF4-FFF2-40B4-BE49-F238E27FC236}">
                <a16:creationId xmlns:a16="http://schemas.microsoft.com/office/drawing/2014/main" id="{0E83E66C-6840-476B-9B10-CA601EF72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60" b="10000"/>
          <a:stretch/>
        </p:blipFill>
        <p:spPr bwMode="auto">
          <a:xfrm>
            <a:off x="800100" y="2628900"/>
            <a:ext cx="3733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6DA71D-B749-4368-AB12-2A4027425A48}"/>
              </a:ext>
            </a:extLst>
          </p:cNvPr>
          <p:cNvSpPr txBox="1"/>
          <p:nvPr/>
        </p:nvSpPr>
        <p:spPr>
          <a:xfrm>
            <a:off x="4917621" y="2965608"/>
            <a:ext cx="3733800" cy="646331"/>
          </a:xfrm>
          <a:prstGeom prst="rect">
            <a:avLst/>
          </a:prstGeom>
          <a:noFill/>
        </p:spPr>
        <p:txBody>
          <a:bodyPr wrap="square" rtlCol="0">
            <a:spAutoFit/>
          </a:bodyPr>
          <a:lstStyle/>
          <a:p>
            <a:r>
              <a:rPr lang="en-IN" dirty="0"/>
              <a:t>Take long time to install and restart Eclipse after finished.</a:t>
            </a:r>
          </a:p>
        </p:txBody>
      </p:sp>
    </p:spTree>
    <p:extLst>
      <p:ext uri="{BB962C8B-B14F-4D97-AF65-F5344CB8AC3E}">
        <p14:creationId xmlns:p14="http://schemas.microsoft.com/office/powerpoint/2010/main" val="314571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3A2F-2EFE-47F0-9432-E4C847C97046}"/>
              </a:ext>
            </a:extLst>
          </p:cNvPr>
          <p:cNvSpPr>
            <a:spLocks noGrp="1"/>
          </p:cNvSpPr>
          <p:nvPr>
            <p:ph type="title"/>
          </p:nvPr>
        </p:nvSpPr>
        <p:spPr/>
        <p:txBody>
          <a:bodyPr>
            <a:normAutofit/>
          </a:bodyPr>
          <a:lstStyle/>
          <a:p>
            <a:r>
              <a:rPr lang="en-US" b="0" dirty="0"/>
              <a:t>Hello World Example</a:t>
            </a:r>
            <a:endParaRPr lang="en-IN" dirty="0"/>
          </a:p>
        </p:txBody>
      </p:sp>
      <p:sp>
        <p:nvSpPr>
          <p:cNvPr id="3" name="Content Placeholder 2">
            <a:extLst>
              <a:ext uri="{FF2B5EF4-FFF2-40B4-BE49-F238E27FC236}">
                <a16:creationId xmlns:a16="http://schemas.microsoft.com/office/drawing/2014/main" id="{EC8CF8B7-E4E7-4C11-BF46-330BF43C56C7}"/>
              </a:ext>
            </a:extLst>
          </p:cNvPr>
          <p:cNvSpPr>
            <a:spLocks noGrp="1"/>
          </p:cNvSpPr>
          <p:nvPr>
            <p:ph idx="1"/>
          </p:nvPr>
        </p:nvSpPr>
        <p:spPr>
          <a:xfrm>
            <a:off x="457200" y="1600201"/>
            <a:ext cx="8153400" cy="1828800"/>
          </a:xfrm>
        </p:spPr>
        <p:txBody>
          <a:bodyPr>
            <a:normAutofit/>
          </a:bodyPr>
          <a:lstStyle/>
          <a:p>
            <a:r>
              <a:rPr lang="en-IN" sz="2000" dirty="0"/>
              <a:t>To run Simple Example we need to download the Spring framework library..</a:t>
            </a:r>
          </a:p>
          <a:p>
            <a:r>
              <a:rPr lang="en-IN" sz="2000" dirty="0"/>
              <a:t>Download the latest version of Spring framework binaries from </a:t>
            </a:r>
            <a:r>
              <a:rPr lang="en-IN" sz="2000" dirty="0">
                <a:hlinkClick r:id="rId2"/>
              </a:rPr>
              <a:t>https://repo.spring.io/release/org/springframework/spring</a:t>
            </a:r>
            <a:r>
              <a:rPr lang="en-IN" sz="2000" dirty="0"/>
              <a:t>.</a:t>
            </a:r>
          </a:p>
          <a:p>
            <a:r>
              <a:rPr lang="en-IN" sz="2000" dirty="0"/>
              <a:t>In this example we have used spring-framework-4.1.6.RELEASE-dist.zip</a:t>
            </a:r>
            <a:endParaRPr lang="en-IN" dirty="0"/>
          </a:p>
        </p:txBody>
      </p:sp>
    </p:spTree>
    <p:extLst>
      <p:ext uri="{BB962C8B-B14F-4D97-AF65-F5344CB8AC3E}">
        <p14:creationId xmlns:p14="http://schemas.microsoft.com/office/powerpoint/2010/main" val="1683079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0FB1-9609-4897-9F8C-F919F50C26D2}"/>
              </a:ext>
            </a:extLst>
          </p:cNvPr>
          <p:cNvSpPr>
            <a:spLocks noGrp="1"/>
          </p:cNvSpPr>
          <p:nvPr>
            <p:ph type="title"/>
          </p:nvPr>
        </p:nvSpPr>
        <p:spPr/>
        <p:txBody>
          <a:bodyPr/>
          <a:lstStyle/>
          <a:p>
            <a:r>
              <a:rPr lang="en-US" b="0" dirty="0"/>
              <a:t>Hello World Example</a:t>
            </a:r>
            <a:endParaRPr lang="en-IN" dirty="0"/>
          </a:p>
        </p:txBody>
      </p:sp>
      <p:sp>
        <p:nvSpPr>
          <p:cNvPr id="4" name="Rectangle 3">
            <a:extLst>
              <a:ext uri="{FF2B5EF4-FFF2-40B4-BE49-F238E27FC236}">
                <a16:creationId xmlns:a16="http://schemas.microsoft.com/office/drawing/2014/main" id="{591EB91B-01E5-420D-8AE5-8CF5D25C6B21}"/>
              </a:ext>
            </a:extLst>
          </p:cNvPr>
          <p:cNvSpPr/>
          <p:nvPr/>
        </p:nvSpPr>
        <p:spPr>
          <a:xfrm>
            <a:off x="228600" y="1295401"/>
            <a:ext cx="8763000" cy="923330"/>
          </a:xfrm>
          <a:prstGeom prst="rect">
            <a:avLst/>
          </a:prstGeom>
        </p:spPr>
        <p:txBody>
          <a:bodyPr wrap="square">
            <a:spAutoFit/>
          </a:bodyPr>
          <a:lstStyle/>
          <a:p>
            <a:r>
              <a:rPr lang="en-IN" b="1" dirty="0">
                <a:solidFill>
                  <a:srgbClr val="121214"/>
                </a:solidFill>
              </a:rPr>
              <a:t>Step 1 - Create Java Project</a:t>
            </a:r>
          </a:p>
          <a:p>
            <a:pPr algn="just"/>
            <a:r>
              <a:rPr lang="en-IN" dirty="0">
                <a:solidFill>
                  <a:srgbClr val="000000"/>
                </a:solidFill>
              </a:rPr>
              <a:t>Open eclipse select </a:t>
            </a:r>
            <a:r>
              <a:rPr lang="en-IN" b="1" dirty="0">
                <a:solidFill>
                  <a:srgbClr val="000000"/>
                </a:solidFill>
              </a:rPr>
              <a:t>File =&gt; New =&gt; Project</a:t>
            </a:r>
            <a:r>
              <a:rPr lang="en-IN" dirty="0">
                <a:solidFill>
                  <a:srgbClr val="000000"/>
                </a:solidFill>
              </a:rPr>
              <a:t> =&gt; </a:t>
            </a:r>
            <a:r>
              <a:rPr lang="en-IN" b="1" dirty="0">
                <a:solidFill>
                  <a:srgbClr val="000000"/>
                </a:solidFill>
              </a:rPr>
              <a:t>Java Project</a:t>
            </a:r>
            <a:r>
              <a:rPr lang="en-IN" dirty="0">
                <a:solidFill>
                  <a:srgbClr val="000000"/>
                </a:solidFill>
              </a:rPr>
              <a:t>. Now name the project as </a:t>
            </a:r>
            <a:r>
              <a:rPr lang="en-IN" b="1" dirty="0" err="1">
                <a:solidFill>
                  <a:srgbClr val="000000"/>
                </a:solidFill>
              </a:rPr>
              <a:t>HelloUser</a:t>
            </a:r>
            <a:r>
              <a:rPr lang="en-IN" dirty="0">
                <a:solidFill>
                  <a:srgbClr val="000000"/>
                </a:solidFill>
              </a:rPr>
              <a:t> as follows −</a:t>
            </a:r>
            <a:endParaRPr lang="en-IN" b="0" i="0" dirty="0">
              <a:solidFill>
                <a:srgbClr val="000000"/>
              </a:solidFill>
              <a:effectLst/>
            </a:endParaRPr>
          </a:p>
        </p:txBody>
      </p:sp>
      <p:pic>
        <p:nvPicPr>
          <p:cNvPr id="6" name="Picture 2" descr="https://1.bp.blogspot.com/-Rp5L42w1J5w/UDUdhbzPfOI/AAAAAAAAAO8/KHpPaT4Lt6w/s400/javaProjectSelect.jpg">
            <a:extLst>
              <a:ext uri="{FF2B5EF4-FFF2-40B4-BE49-F238E27FC236}">
                <a16:creationId xmlns:a16="http://schemas.microsoft.com/office/drawing/2014/main" id="{81EA06B8-B554-42DB-A857-5BE95D76F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62200"/>
            <a:ext cx="3810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0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C915-6B75-4B62-8A4D-2AB83C147C4D}"/>
              </a:ext>
            </a:extLst>
          </p:cNvPr>
          <p:cNvSpPr>
            <a:spLocks noGrp="1"/>
          </p:cNvSpPr>
          <p:nvPr>
            <p:ph type="title"/>
          </p:nvPr>
        </p:nvSpPr>
        <p:spPr>
          <a:xfrm>
            <a:off x="1981200" y="76200"/>
            <a:ext cx="6934200" cy="639762"/>
          </a:xfrm>
        </p:spPr>
        <p:txBody>
          <a:bodyPr/>
          <a:lstStyle/>
          <a:p>
            <a:r>
              <a:rPr lang="en-US" b="0" dirty="0"/>
              <a:t>Hello World Example</a:t>
            </a:r>
            <a:endParaRPr lang="en-IN" dirty="0"/>
          </a:p>
        </p:txBody>
      </p:sp>
      <p:pic>
        <p:nvPicPr>
          <p:cNvPr id="5" name="Picture 4">
            <a:extLst>
              <a:ext uri="{FF2B5EF4-FFF2-40B4-BE49-F238E27FC236}">
                <a16:creationId xmlns:a16="http://schemas.microsoft.com/office/drawing/2014/main" id="{E196CA93-0F25-4AE8-825D-4E8098122F02}"/>
              </a:ext>
            </a:extLst>
          </p:cNvPr>
          <p:cNvPicPr>
            <a:picLocks noChangeAspect="1"/>
          </p:cNvPicPr>
          <p:nvPr/>
        </p:nvPicPr>
        <p:blipFill rotWithShape="1">
          <a:blip r:embed="rId3"/>
          <a:srcRect l="31361" t="-712" r="30197" b="7146"/>
          <a:stretch/>
        </p:blipFill>
        <p:spPr>
          <a:xfrm>
            <a:off x="2438400" y="1447800"/>
            <a:ext cx="4724400" cy="4495800"/>
          </a:xfrm>
          <a:prstGeom prst="rect">
            <a:avLst/>
          </a:prstGeom>
        </p:spPr>
      </p:pic>
      <p:sp>
        <p:nvSpPr>
          <p:cNvPr id="3" name="TextBox 2">
            <a:extLst>
              <a:ext uri="{FF2B5EF4-FFF2-40B4-BE49-F238E27FC236}">
                <a16:creationId xmlns:a16="http://schemas.microsoft.com/office/drawing/2014/main" id="{EE4E9B83-9251-490E-A0F0-2F35F7AC475A}"/>
              </a:ext>
            </a:extLst>
          </p:cNvPr>
          <p:cNvSpPr txBox="1"/>
          <p:nvPr/>
        </p:nvSpPr>
        <p:spPr>
          <a:xfrm>
            <a:off x="914400" y="990600"/>
            <a:ext cx="7162800" cy="381000"/>
          </a:xfrm>
          <a:prstGeom prst="rect">
            <a:avLst/>
          </a:prstGeom>
          <a:noFill/>
        </p:spPr>
        <p:txBody>
          <a:bodyPr wrap="square" rtlCol="0">
            <a:spAutoFit/>
          </a:bodyPr>
          <a:lstStyle/>
          <a:p>
            <a:r>
              <a:rPr lang="en-IN" dirty="0"/>
              <a:t>Step 2: Click on Next </a:t>
            </a:r>
          </a:p>
        </p:txBody>
      </p:sp>
    </p:spTree>
    <p:extLst>
      <p:ext uri="{BB962C8B-B14F-4D97-AF65-F5344CB8AC3E}">
        <p14:creationId xmlns:p14="http://schemas.microsoft.com/office/powerpoint/2010/main" val="364185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15DB-7B57-43ED-B61D-46869261DD7E}"/>
              </a:ext>
            </a:extLst>
          </p:cNvPr>
          <p:cNvSpPr>
            <a:spLocks noGrp="1"/>
          </p:cNvSpPr>
          <p:nvPr>
            <p:ph type="title"/>
          </p:nvPr>
        </p:nvSpPr>
        <p:spPr>
          <a:xfrm>
            <a:off x="1905000" y="152400"/>
            <a:ext cx="6934200" cy="457200"/>
          </a:xfrm>
        </p:spPr>
        <p:txBody>
          <a:bodyPr>
            <a:normAutofit fontScale="90000"/>
          </a:bodyPr>
          <a:lstStyle/>
          <a:p>
            <a:r>
              <a:rPr lang="en-US" b="0" dirty="0"/>
              <a:t>Hello World Example</a:t>
            </a:r>
            <a:endParaRPr lang="en-IN" dirty="0"/>
          </a:p>
        </p:txBody>
      </p:sp>
      <p:sp>
        <p:nvSpPr>
          <p:cNvPr id="3" name="Rectangle 2">
            <a:extLst>
              <a:ext uri="{FF2B5EF4-FFF2-40B4-BE49-F238E27FC236}">
                <a16:creationId xmlns:a16="http://schemas.microsoft.com/office/drawing/2014/main" id="{61D41DEE-1386-4B85-A975-DB6E4EF6039F}"/>
              </a:ext>
            </a:extLst>
          </p:cNvPr>
          <p:cNvSpPr/>
          <p:nvPr/>
        </p:nvSpPr>
        <p:spPr>
          <a:xfrm>
            <a:off x="152400" y="1600200"/>
            <a:ext cx="3276600" cy="1107996"/>
          </a:xfrm>
          <a:prstGeom prst="rect">
            <a:avLst/>
          </a:prstGeom>
        </p:spPr>
        <p:txBody>
          <a:bodyPr wrap="square">
            <a:spAutoFit/>
          </a:bodyPr>
          <a:lstStyle/>
          <a:p>
            <a:r>
              <a:rPr lang="en-IN" dirty="0">
                <a:solidFill>
                  <a:srgbClr val="121214"/>
                </a:solidFill>
              </a:rPr>
              <a:t>Step 3 – Add below libraries</a:t>
            </a:r>
          </a:p>
          <a:p>
            <a:pPr algn="just"/>
            <a:endParaRPr lang="en-IN" sz="1600" dirty="0">
              <a:solidFill>
                <a:srgbClr val="000000"/>
              </a:solidFill>
            </a:endParaRPr>
          </a:p>
          <a:p>
            <a:pPr algn="just"/>
            <a:r>
              <a:rPr lang="en-IN" sz="1600" dirty="0">
                <a:solidFill>
                  <a:srgbClr val="000000"/>
                </a:solidFill>
              </a:rPr>
              <a:t>Right click on project=&gt; </a:t>
            </a:r>
            <a:r>
              <a:rPr lang="en-IN" sz="1600" b="1" dirty="0">
                <a:solidFill>
                  <a:srgbClr val="000000"/>
                </a:solidFill>
              </a:rPr>
              <a:t>Build Path =&gt; Configure Build Path</a:t>
            </a:r>
            <a:endParaRPr lang="en-IN" sz="1600" b="0" i="0" dirty="0">
              <a:solidFill>
                <a:srgbClr val="000000"/>
              </a:solidFill>
              <a:effectLst/>
            </a:endParaRPr>
          </a:p>
        </p:txBody>
      </p:sp>
      <p:pic>
        <p:nvPicPr>
          <p:cNvPr id="4" name="Picture 3">
            <a:extLst>
              <a:ext uri="{FF2B5EF4-FFF2-40B4-BE49-F238E27FC236}">
                <a16:creationId xmlns:a16="http://schemas.microsoft.com/office/drawing/2014/main" id="{4DD54B55-59A5-4DBD-B05A-D6FB69502DF9}"/>
              </a:ext>
            </a:extLst>
          </p:cNvPr>
          <p:cNvPicPr>
            <a:picLocks noChangeAspect="1"/>
          </p:cNvPicPr>
          <p:nvPr/>
        </p:nvPicPr>
        <p:blipFill rotWithShape="1">
          <a:blip r:embed="rId2"/>
          <a:srcRect r="46667" b="30731"/>
          <a:stretch/>
        </p:blipFill>
        <p:spPr>
          <a:xfrm>
            <a:off x="3733800" y="1257300"/>
            <a:ext cx="4876800" cy="3561095"/>
          </a:xfrm>
          <a:prstGeom prst="rect">
            <a:avLst/>
          </a:prstGeom>
        </p:spPr>
      </p:pic>
    </p:spTree>
    <p:extLst>
      <p:ext uri="{BB962C8B-B14F-4D97-AF65-F5344CB8AC3E}">
        <p14:creationId xmlns:p14="http://schemas.microsoft.com/office/powerpoint/2010/main" val="117905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a:p>
            <a:pPr>
              <a:buFont typeface="Wingdings" panose="05000000000000000000" pitchFamily="2" charset="2"/>
              <a:buChar char="q"/>
            </a:pPr>
            <a:r>
              <a:rPr lang="en-US" sz="1800" b="0" dirty="0"/>
              <a:t>Architecture</a:t>
            </a:r>
          </a:p>
          <a:p>
            <a:pPr>
              <a:buFont typeface="Wingdings" panose="05000000000000000000" pitchFamily="2" charset="2"/>
              <a:buChar char="q"/>
            </a:pPr>
            <a:r>
              <a:rPr lang="en-US" sz="1800" b="0" dirty="0"/>
              <a:t>Environment Setup</a:t>
            </a:r>
          </a:p>
          <a:p>
            <a:pPr>
              <a:buFont typeface="Wingdings" panose="05000000000000000000" pitchFamily="2" charset="2"/>
              <a:buChar char="q"/>
            </a:pPr>
            <a:r>
              <a:rPr lang="en-US" sz="1800" b="0" dirty="0"/>
              <a:t>Hello World Example</a:t>
            </a:r>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15DB-7B57-43ED-B61D-46869261DD7E}"/>
              </a:ext>
            </a:extLst>
          </p:cNvPr>
          <p:cNvSpPr>
            <a:spLocks noGrp="1"/>
          </p:cNvSpPr>
          <p:nvPr>
            <p:ph type="title"/>
          </p:nvPr>
        </p:nvSpPr>
        <p:spPr/>
        <p:txBody>
          <a:bodyPr/>
          <a:lstStyle/>
          <a:p>
            <a:r>
              <a:rPr lang="en-US" b="0" dirty="0"/>
              <a:t>Hello World Example</a:t>
            </a:r>
            <a:endParaRPr lang="en-IN" dirty="0"/>
          </a:p>
        </p:txBody>
      </p:sp>
      <p:sp>
        <p:nvSpPr>
          <p:cNvPr id="3" name="Rectangle 2">
            <a:extLst>
              <a:ext uri="{FF2B5EF4-FFF2-40B4-BE49-F238E27FC236}">
                <a16:creationId xmlns:a16="http://schemas.microsoft.com/office/drawing/2014/main" id="{6AD51C85-0EE4-44F9-B0B1-C675225CFC79}"/>
              </a:ext>
            </a:extLst>
          </p:cNvPr>
          <p:cNvSpPr/>
          <p:nvPr/>
        </p:nvSpPr>
        <p:spPr>
          <a:xfrm>
            <a:off x="228600" y="1447800"/>
            <a:ext cx="8305800" cy="2800767"/>
          </a:xfrm>
          <a:prstGeom prst="rect">
            <a:avLst/>
          </a:prstGeom>
        </p:spPr>
        <p:txBody>
          <a:bodyPr wrap="square">
            <a:spAutoFit/>
          </a:bodyPr>
          <a:lstStyle/>
          <a:p>
            <a:pPr algn="just"/>
            <a:r>
              <a:rPr lang="en-IN" sz="1600" dirty="0">
                <a:solidFill>
                  <a:srgbClr val="000000"/>
                </a:solidFill>
              </a:rPr>
              <a:t>Click on </a:t>
            </a:r>
            <a:r>
              <a:rPr lang="en-IN" sz="1600" b="1" dirty="0">
                <a:solidFill>
                  <a:srgbClr val="000000"/>
                </a:solidFill>
              </a:rPr>
              <a:t>Add External JARs</a:t>
            </a:r>
            <a:r>
              <a:rPr lang="en-IN" sz="1600" dirty="0">
                <a:solidFill>
                  <a:srgbClr val="000000"/>
                </a:solidFill>
              </a:rPr>
              <a:t> button in </a:t>
            </a:r>
            <a:r>
              <a:rPr lang="en-IN" sz="1600" b="1" dirty="0">
                <a:solidFill>
                  <a:srgbClr val="000000"/>
                </a:solidFill>
              </a:rPr>
              <a:t>Libraries</a:t>
            </a:r>
            <a:r>
              <a:rPr lang="en-IN" sz="1600" dirty="0">
                <a:solidFill>
                  <a:srgbClr val="000000"/>
                </a:solidFill>
              </a:rPr>
              <a:t> tab to add the following JARs from Spring Framework.</a:t>
            </a:r>
          </a:p>
          <a:p>
            <a:pPr algn="just"/>
            <a:endParaRPr lang="en-IN" sz="1600" dirty="0">
              <a:solidFill>
                <a:srgbClr val="000000"/>
              </a:solidFill>
            </a:endParaRPr>
          </a:p>
          <a:p>
            <a:pPr marL="285750" indent="-285750" algn="just">
              <a:buFont typeface="Arial" panose="020B0604020202020204" pitchFamily="34" charset="0"/>
              <a:buChar char="•"/>
            </a:pPr>
            <a:r>
              <a:rPr lang="en-IN" sz="1600" dirty="0">
                <a:solidFill>
                  <a:srgbClr val="000000"/>
                </a:solidFill>
              </a:rPr>
              <a:t>commons-logging-1.1.1</a:t>
            </a:r>
          </a:p>
          <a:p>
            <a:pPr marL="285750" indent="-285750" algn="just">
              <a:buFont typeface="Arial" panose="020B0604020202020204" pitchFamily="34" charset="0"/>
              <a:buChar char="•"/>
            </a:pPr>
            <a:r>
              <a:rPr lang="en-IN" sz="1600" dirty="0">
                <a:solidFill>
                  <a:srgbClr val="000000"/>
                </a:solidFill>
              </a:rPr>
              <a:t>spring-aop-4.1.6.RELEASE</a:t>
            </a:r>
          </a:p>
          <a:p>
            <a:pPr marL="285750" indent="-285750" algn="just">
              <a:buFont typeface="Arial" panose="020B0604020202020204" pitchFamily="34" charset="0"/>
              <a:buChar char="•"/>
            </a:pPr>
            <a:r>
              <a:rPr lang="en-IN" sz="1600" dirty="0">
                <a:solidFill>
                  <a:srgbClr val="000000"/>
                </a:solidFill>
              </a:rPr>
              <a:t>spring-aspects-4.1.6.RELEASE</a:t>
            </a:r>
          </a:p>
          <a:p>
            <a:pPr marL="285750" indent="-285750" algn="just">
              <a:buFont typeface="Arial" panose="020B0604020202020204" pitchFamily="34" charset="0"/>
              <a:buChar char="•"/>
            </a:pPr>
            <a:r>
              <a:rPr lang="en-IN" sz="1600" dirty="0">
                <a:solidFill>
                  <a:srgbClr val="000000"/>
                </a:solidFill>
              </a:rPr>
              <a:t>spring-beans-4.1.6.RELEASE</a:t>
            </a:r>
          </a:p>
          <a:p>
            <a:pPr marL="285750" indent="-285750" algn="just">
              <a:buFont typeface="Arial" panose="020B0604020202020204" pitchFamily="34" charset="0"/>
              <a:buChar char="•"/>
            </a:pPr>
            <a:r>
              <a:rPr lang="en-IN" sz="1600" dirty="0">
                <a:solidFill>
                  <a:srgbClr val="000000"/>
                </a:solidFill>
              </a:rPr>
              <a:t>spring-context-4.1.6.RELEASE</a:t>
            </a:r>
          </a:p>
          <a:p>
            <a:pPr marL="285750" indent="-285750" algn="just">
              <a:buFont typeface="Arial" panose="020B0604020202020204" pitchFamily="34" charset="0"/>
              <a:buChar char="•"/>
            </a:pPr>
            <a:r>
              <a:rPr lang="en-IN" sz="1600" dirty="0">
                <a:solidFill>
                  <a:srgbClr val="000000"/>
                </a:solidFill>
              </a:rPr>
              <a:t>spring-context-support-4.1.6.RELEASE</a:t>
            </a:r>
          </a:p>
          <a:p>
            <a:pPr marL="285750" indent="-285750" algn="just">
              <a:buFont typeface="Arial" panose="020B0604020202020204" pitchFamily="34" charset="0"/>
              <a:buChar char="•"/>
            </a:pPr>
            <a:r>
              <a:rPr lang="en-IN" sz="1600" dirty="0">
                <a:solidFill>
                  <a:srgbClr val="000000"/>
                </a:solidFill>
              </a:rPr>
              <a:t>spring-core-4.1.6.RELEASE</a:t>
            </a:r>
          </a:p>
          <a:p>
            <a:pPr marL="285750" indent="-285750" algn="just">
              <a:buFont typeface="Arial" panose="020B0604020202020204" pitchFamily="34" charset="0"/>
              <a:buChar char="•"/>
            </a:pPr>
            <a:r>
              <a:rPr lang="en-IN" sz="1600" dirty="0">
                <a:solidFill>
                  <a:srgbClr val="000000"/>
                </a:solidFill>
              </a:rPr>
              <a:t>spring-expression-4.1.6.RELEASE</a:t>
            </a:r>
          </a:p>
        </p:txBody>
      </p:sp>
    </p:spTree>
    <p:extLst>
      <p:ext uri="{BB962C8B-B14F-4D97-AF65-F5344CB8AC3E}">
        <p14:creationId xmlns:p14="http://schemas.microsoft.com/office/powerpoint/2010/main" val="3689981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E8B8-688B-4C4B-A5D7-A8C53752CB15}"/>
              </a:ext>
            </a:extLst>
          </p:cNvPr>
          <p:cNvSpPr>
            <a:spLocks noGrp="1"/>
          </p:cNvSpPr>
          <p:nvPr>
            <p:ph type="title"/>
          </p:nvPr>
        </p:nvSpPr>
        <p:spPr/>
        <p:txBody>
          <a:bodyPr/>
          <a:lstStyle/>
          <a:p>
            <a:r>
              <a:rPr lang="en-US" b="0" dirty="0"/>
              <a:t>Hello World Example</a:t>
            </a:r>
            <a:endParaRPr lang="en-IN" dirty="0"/>
          </a:p>
        </p:txBody>
      </p:sp>
      <p:sp>
        <p:nvSpPr>
          <p:cNvPr id="4" name="Rectangle 3">
            <a:extLst>
              <a:ext uri="{FF2B5EF4-FFF2-40B4-BE49-F238E27FC236}">
                <a16:creationId xmlns:a16="http://schemas.microsoft.com/office/drawing/2014/main" id="{EF1E8D68-083B-44B0-82B4-3D7EFB9BCFAA}"/>
              </a:ext>
            </a:extLst>
          </p:cNvPr>
          <p:cNvSpPr/>
          <p:nvPr/>
        </p:nvSpPr>
        <p:spPr>
          <a:xfrm>
            <a:off x="152400" y="1295400"/>
            <a:ext cx="8991600" cy="4801314"/>
          </a:xfrm>
          <a:prstGeom prst="rect">
            <a:avLst/>
          </a:prstGeom>
        </p:spPr>
        <p:txBody>
          <a:bodyPr wrap="square">
            <a:spAutoFit/>
          </a:bodyPr>
          <a:lstStyle/>
          <a:p>
            <a:r>
              <a:rPr lang="en-IN" dirty="0"/>
              <a:t>Code for User.java</a:t>
            </a:r>
          </a:p>
          <a:p>
            <a:endParaRPr lang="en-IN" dirty="0"/>
          </a:p>
          <a:p>
            <a:r>
              <a:rPr lang="en-IN" dirty="0"/>
              <a:t>package </a:t>
            </a:r>
            <a:r>
              <a:rPr lang="en-IN" dirty="0" err="1"/>
              <a:t>com.springbasic</a:t>
            </a:r>
            <a:r>
              <a:rPr lang="en-IN" dirty="0"/>
              <a:t>;</a:t>
            </a:r>
          </a:p>
          <a:p>
            <a:endParaRPr lang="en-IN" dirty="0"/>
          </a:p>
          <a:p>
            <a:r>
              <a:rPr lang="en-IN" dirty="0"/>
              <a:t>public class User {</a:t>
            </a:r>
          </a:p>
          <a:p>
            <a:endParaRPr lang="en-IN" dirty="0"/>
          </a:p>
          <a:p>
            <a:r>
              <a:rPr lang="en-IN" dirty="0"/>
              <a:t>private String </a:t>
            </a:r>
            <a:r>
              <a:rPr lang="en-IN" dirty="0" err="1"/>
              <a:t>userName</a:t>
            </a:r>
            <a:r>
              <a:rPr lang="en-IN" dirty="0"/>
              <a:t>;</a:t>
            </a:r>
          </a:p>
          <a:p>
            <a:endParaRPr lang="en-IN" dirty="0"/>
          </a:p>
          <a:p>
            <a:r>
              <a:rPr lang="en-IN" dirty="0"/>
              <a:t>public void </a:t>
            </a:r>
            <a:r>
              <a:rPr lang="en-IN" dirty="0" err="1"/>
              <a:t>setUserName</a:t>
            </a:r>
            <a:r>
              <a:rPr lang="en-IN" dirty="0"/>
              <a:t>(String username)</a:t>
            </a:r>
          </a:p>
          <a:p>
            <a:r>
              <a:rPr lang="en-IN" dirty="0"/>
              <a:t>{</a:t>
            </a:r>
          </a:p>
          <a:p>
            <a:r>
              <a:rPr lang="en-IN" dirty="0" err="1"/>
              <a:t>this.userName</a:t>
            </a:r>
            <a:r>
              <a:rPr lang="en-IN" dirty="0"/>
              <a:t>=username;</a:t>
            </a:r>
          </a:p>
          <a:p>
            <a:r>
              <a:rPr lang="en-IN" dirty="0"/>
              <a:t>}</a:t>
            </a:r>
          </a:p>
          <a:p>
            <a:r>
              <a:rPr lang="en-IN" dirty="0"/>
              <a:t>public String </a:t>
            </a:r>
            <a:r>
              <a:rPr lang="en-IN" dirty="0" err="1"/>
              <a:t>getUserName</a:t>
            </a:r>
            <a:r>
              <a:rPr lang="en-IN" dirty="0"/>
              <a:t>()</a:t>
            </a:r>
          </a:p>
          <a:p>
            <a:r>
              <a:rPr lang="en-IN" dirty="0"/>
              <a:t>{</a:t>
            </a:r>
          </a:p>
          <a:p>
            <a:r>
              <a:rPr lang="en-IN" dirty="0"/>
              <a:t>return </a:t>
            </a:r>
            <a:r>
              <a:rPr lang="en-IN" dirty="0" err="1"/>
              <a:t>userName</a:t>
            </a:r>
            <a:r>
              <a:rPr lang="en-IN" dirty="0"/>
              <a:t>;</a:t>
            </a:r>
          </a:p>
          <a:p>
            <a:r>
              <a:rPr lang="en-IN" dirty="0"/>
              <a:t>}</a:t>
            </a:r>
          </a:p>
          <a:p>
            <a:r>
              <a:rPr lang="en-IN" dirty="0"/>
              <a:t>}</a:t>
            </a:r>
          </a:p>
        </p:txBody>
      </p:sp>
    </p:spTree>
    <p:extLst>
      <p:ext uri="{BB962C8B-B14F-4D97-AF65-F5344CB8AC3E}">
        <p14:creationId xmlns:p14="http://schemas.microsoft.com/office/powerpoint/2010/main" val="4222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15DB-7B57-43ED-B61D-46869261DD7E}"/>
              </a:ext>
            </a:extLst>
          </p:cNvPr>
          <p:cNvSpPr>
            <a:spLocks noGrp="1"/>
          </p:cNvSpPr>
          <p:nvPr>
            <p:ph type="title"/>
          </p:nvPr>
        </p:nvSpPr>
        <p:spPr/>
        <p:txBody>
          <a:bodyPr/>
          <a:lstStyle/>
          <a:p>
            <a:r>
              <a:rPr lang="en-US" b="0" dirty="0"/>
              <a:t>Hello World Example</a:t>
            </a:r>
            <a:endParaRPr lang="en-IN" dirty="0"/>
          </a:p>
        </p:txBody>
      </p:sp>
      <p:sp>
        <p:nvSpPr>
          <p:cNvPr id="3" name="Rectangle 2">
            <a:extLst>
              <a:ext uri="{FF2B5EF4-FFF2-40B4-BE49-F238E27FC236}">
                <a16:creationId xmlns:a16="http://schemas.microsoft.com/office/drawing/2014/main" id="{2A4FDE22-FCDB-4EF8-9587-CD3B5D46B630}"/>
              </a:ext>
            </a:extLst>
          </p:cNvPr>
          <p:cNvSpPr/>
          <p:nvPr/>
        </p:nvSpPr>
        <p:spPr>
          <a:xfrm>
            <a:off x="304800" y="1066800"/>
            <a:ext cx="8686800" cy="1754326"/>
          </a:xfrm>
          <a:prstGeom prst="rect">
            <a:avLst/>
          </a:prstGeom>
        </p:spPr>
        <p:txBody>
          <a:bodyPr wrap="square">
            <a:spAutoFit/>
          </a:bodyPr>
          <a:lstStyle/>
          <a:p>
            <a:r>
              <a:rPr lang="en-IN" b="1" dirty="0">
                <a:solidFill>
                  <a:srgbClr val="121214"/>
                </a:solidFill>
              </a:rPr>
              <a:t>Step 3 </a:t>
            </a:r>
            <a:r>
              <a:rPr lang="en-IN" sz="1600" b="1" dirty="0">
                <a:solidFill>
                  <a:srgbClr val="121214"/>
                </a:solidFill>
              </a:rPr>
              <a:t>-</a:t>
            </a:r>
            <a:r>
              <a:rPr lang="en-IN" b="1" dirty="0">
                <a:solidFill>
                  <a:srgbClr val="121214"/>
                </a:solidFill>
              </a:rPr>
              <a:t> Create Source Files</a:t>
            </a:r>
          </a:p>
          <a:p>
            <a:r>
              <a:rPr lang="en-IN" dirty="0"/>
              <a:t>create actual source files under the </a:t>
            </a:r>
            <a:r>
              <a:rPr lang="en-IN" b="1" dirty="0" err="1"/>
              <a:t>HelloSpring</a:t>
            </a:r>
            <a:r>
              <a:rPr lang="en-IN" dirty="0"/>
              <a:t> project. First we need to create a package called </a:t>
            </a:r>
            <a:r>
              <a:rPr lang="en-IN" b="1" dirty="0" err="1"/>
              <a:t>com.test</a:t>
            </a:r>
            <a:r>
              <a:rPr lang="en-IN" dirty="0" err="1"/>
              <a:t>.</a:t>
            </a:r>
            <a:r>
              <a:rPr lang="en-IN" b="1" dirty="0" err="1"/>
              <a:t>hello</a:t>
            </a:r>
            <a:r>
              <a:rPr lang="en-IN" b="1" dirty="0"/>
              <a:t>.</a:t>
            </a:r>
            <a:r>
              <a:rPr lang="en-IN" dirty="0"/>
              <a:t> To do this, right click on </a:t>
            </a:r>
            <a:r>
              <a:rPr lang="en-IN" b="1" dirty="0" err="1"/>
              <a:t>src</a:t>
            </a:r>
            <a:r>
              <a:rPr lang="en-IN" dirty="0"/>
              <a:t> in package explorer section and follow the option − </a:t>
            </a:r>
            <a:r>
              <a:rPr lang="en-IN" b="1" dirty="0"/>
              <a:t>New → Package</a:t>
            </a:r>
            <a:r>
              <a:rPr lang="en-IN" dirty="0"/>
              <a:t>.</a:t>
            </a:r>
          </a:p>
          <a:p>
            <a:r>
              <a:rPr lang="en-IN" dirty="0"/>
              <a:t>Next we will create </a:t>
            </a:r>
            <a:r>
              <a:rPr lang="en-IN" b="1" dirty="0"/>
              <a:t>HelloWorld.java</a:t>
            </a:r>
            <a:r>
              <a:rPr lang="en-IN" dirty="0"/>
              <a:t> and </a:t>
            </a:r>
            <a:r>
              <a:rPr lang="en-IN" b="1" dirty="0"/>
              <a:t>MainApp.java</a:t>
            </a:r>
            <a:r>
              <a:rPr lang="en-IN" dirty="0"/>
              <a:t> files under the com</a:t>
            </a:r>
            <a:r>
              <a:rPr lang="en-IN" b="1" dirty="0"/>
              <a:t> </a:t>
            </a:r>
            <a:r>
              <a:rPr lang="en-IN" b="1" dirty="0" err="1"/>
              <a:t>com.test</a:t>
            </a:r>
            <a:r>
              <a:rPr lang="en-IN" dirty="0" err="1"/>
              <a:t>.</a:t>
            </a:r>
            <a:r>
              <a:rPr lang="en-IN" b="1" dirty="0" err="1"/>
              <a:t>hello</a:t>
            </a:r>
            <a:r>
              <a:rPr lang="en-IN" b="1" dirty="0"/>
              <a:t> </a:t>
            </a:r>
            <a:r>
              <a:rPr lang="en-IN" dirty="0"/>
              <a:t>package.</a:t>
            </a:r>
            <a:endParaRPr lang="en-IN" b="1" dirty="0"/>
          </a:p>
        </p:txBody>
      </p:sp>
      <p:sp>
        <p:nvSpPr>
          <p:cNvPr id="6" name="Rectangle 5">
            <a:extLst>
              <a:ext uri="{FF2B5EF4-FFF2-40B4-BE49-F238E27FC236}">
                <a16:creationId xmlns:a16="http://schemas.microsoft.com/office/drawing/2014/main" id="{5E694B5A-89C3-48BB-B333-77DE6BA5735C}"/>
              </a:ext>
            </a:extLst>
          </p:cNvPr>
          <p:cNvSpPr/>
          <p:nvPr/>
        </p:nvSpPr>
        <p:spPr>
          <a:xfrm>
            <a:off x="152400" y="2821126"/>
            <a:ext cx="8839200" cy="4801314"/>
          </a:xfrm>
          <a:prstGeom prst="rect">
            <a:avLst/>
          </a:prstGeom>
        </p:spPr>
        <p:txBody>
          <a:bodyPr wrap="square">
            <a:spAutoFit/>
          </a:bodyPr>
          <a:lstStyle/>
          <a:p>
            <a:r>
              <a:rPr lang="en-IN" dirty="0"/>
              <a:t>Code for UserMainApp.java</a:t>
            </a:r>
          </a:p>
          <a:p>
            <a:r>
              <a:rPr lang="en-IN" dirty="0"/>
              <a:t>package </a:t>
            </a:r>
            <a:r>
              <a:rPr lang="en-IN" dirty="0" err="1"/>
              <a:t>com.springbasic</a:t>
            </a:r>
            <a:r>
              <a:rPr lang="en-IN" dirty="0"/>
              <a:t>;</a:t>
            </a:r>
          </a:p>
          <a:p>
            <a:endParaRPr lang="en-IN" dirty="0"/>
          </a:p>
          <a:p>
            <a:r>
              <a:rPr lang="en-IN" dirty="0"/>
              <a:t>import </a:t>
            </a:r>
            <a:r>
              <a:rPr lang="en-IN" dirty="0" err="1"/>
              <a:t>org.springframework.context.ApplicationContext</a:t>
            </a:r>
            <a:r>
              <a:rPr lang="en-IN" dirty="0"/>
              <a:t>;</a:t>
            </a:r>
          </a:p>
          <a:p>
            <a:r>
              <a:rPr lang="en-IN" dirty="0"/>
              <a:t>import org.springframework.context.support.ClassPathXmlApplicationContext;</a:t>
            </a:r>
          </a:p>
          <a:p>
            <a:endParaRPr lang="en-IN" dirty="0"/>
          </a:p>
          <a:p>
            <a:r>
              <a:rPr lang="en-IN" dirty="0"/>
              <a:t>public class </a:t>
            </a:r>
            <a:r>
              <a:rPr lang="en-IN" dirty="0" err="1"/>
              <a:t>UserMainapp</a:t>
            </a:r>
            <a:r>
              <a:rPr lang="en-IN" dirty="0"/>
              <a:t> {</a:t>
            </a:r>
          </a:p>
          <a:p>
            <a:endParaRPr lang="en-IN" dirty="0"/>
          </a:p>
          <a:p>
            <a:r>
              <a:rPr lang="en-IN" dirty="0"/>
              <a:t>public static void main(String[] </a:t>
            </a:r>
            <a:r>
              <a:rPr lang="en-IN" dirty="0" err="1"/>
              <a:t>args</a:t>
            </a:r>
            <a:r>
              <a:rPr lang="en-IN" dirty="0"/>
              <a:t>) {</a:t>
            </a:r>
          </a:p>
          <a:p>
            <a:r>
              <a:rPr lang="en-IN" dirty="0"/>
              <a:t>// TODO Auto-generated method stub</a:t>
            </a:r>
          </a:p>
          <a:p>
            <a:endParaRPr lang="en-IN" dirty="0"/>
          </a:p>
          <a:p>
            <a:r>
              <a:rPr lang="fr-FR" dirty="0" err="1"/>
              <a:t>ApplicationContext</a:t>
            </a:r>
            <a:r>
              <a:rPr lang="fr-FR" dirty="0"/>
              <a:t> </a:t>
            </a:r>
            <a:r>
              <a:rPr lang="fr-FR" u="sng" dirty="0" err="1"/>
              <a:t>context</a:t>
            </a:r>
            <a:r>
              <a:rPr lang="fr-FR" u="sng" dirty="0"/>
              <a:t>=new </a:t>
            </a:r>
            <a:r>
              <a:rPr lang="fr-FR" u="sng" dirty="0" err="1"/>
              <a:t>ClassPathXmlApplicationContext</a:t>
            </a:r>
            <a:r>
              <a:rPr lang="fr-FR" u="sng" dirty="0"/>
              <a:t>("userBean.xml");</a:t>
            </a:r>
          </a:p>
          <a:p>
            <a:r>
              <a:rPr lang="en-IN" dirty="0"/>
              <a:t>User user=(User)</a:t>
            </a:r>
            <a:r>
              <a:rPr lang="en-IN" dirty="0" err="1"/>
              <a:t>context.getBean</a:t>
            </a:r>
            <a:r>
              <a:rPr lang="en-IN" dirty="0"/>
              <a:t>("user1");</a:t>
            </a:r>
          </a:p>
          <a:p>
            <a:r>
              <a:rPr lang="en-IN" dirty="0" err="1"/>
              <a:t>System.</a:t>
            </a:r>
            <a:r>
              <a:rPr lang="en-IN" i="1" dirty="0" err="1"/>
              <a:t>out.println</a:t>
            </a:r>
            <a:r>
              <a:rPr lang="en-IN" i="1" dirty="0"/>
              <a:t>("Welcome..."+ </a:t>
            </a:r>
            <a:r>
              <a:rPr lang="en-IN" i="1" dirty="0" err="1"/>
              <a:t>user.getUserName</a:t>
            </a:r>
            <a:r>
              <a:rPr lang="en-IN" i="1" dirty="0"/>
              <a:t>());</a:t>
            </a:r>
          </a:p>
          <a:p>
            <a:r>
              <a:rPr lang="en-IN" dirty="0"/>
              <a:t>}</a:t>
            </a:r>
          </a:p>
          <a:p>
            <a:endParaRPr lang="en-IN" dirty="0"/>
          </a:p>
          <a:p>
            <a:r>
              <a:rPr lang="en-IN" dirty="0"/>
              <a:t>}</a:t>
            </a:r>
          </a:p>
        </p:txBody>
      </p:sp>
    </p:spTree>
    <p:extLst>
      <p:ext uri="{BB962C8B-B14F-4D97-AF65-F5344CB8AC3E}">
        <p14:creationId xmlns:p14="http://schemas.microsoft.com/office/powerpoint/2010/main" val="404650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0F10-4D13-449E-B5A9-36B4323BA73F}"/>
              </a:ext>
            </a:extLst>
          </p:cNvPr>
          <p:cNvSpPr/>
          <p:nvPr/>
        </p:nvSpPr>
        <p:spPr>
          <a:xfrm>
            <a:off x="0" y="1066800"/>
            <a:ext cx="9144000" cy="1815882"/>
          </a:xfrm>
          <a:prstGeom prst="rect">
            <a:avLst/>
          </a:prstGeom>
        </p:spPr>
        <p:txBody>
          <a:bodyPr wrap="square">
            <a:spAutoFit/>
          </a:bodyPr>
          <a:lstStyle/>
          <a:p>
            <a:pPr marL="285750" indent="-285750" algn="just">
              <a:buFont typeface="Wingdings" panose="05000000000000000000" pitchFamily="2" charset="2"/>
              <a:buChar char="§"/>
            </a:pPr>
            <a:endParaRPr lang="en-IN" sz="1600" dirty="0">
              <a:solidFill>
                <a:srgbClr val="000000"/>
              </a:solidFill>
            </a:endParaRPr>
          </a:p>
          <a:p>
            <a:pPr marL="285750" indent="-285750" algn="just">
              <a:buFont typeface="Wingdings" panose="05000000000000000000" pitchFamily="2" charset="2"/>
              <a:buChar char="§"/>
            </a:pPr>
            <a:r>
              <a:rPr lang="en-IN" sz="1600" dirty="0">
                <a:solidFill>
                  <a:srgbClr val="000000"/>
                </a:solidFill>
              </a:rPr>
              <a:t>In first line in generated application context from </a:t>
            </a:r>
            <a:r>
              <a:rPr lang="en-IN" sz="1600" b="1" dirty="0" err="1">
                <a:solidFill>
                  <a:srgbClr val="000000"/>
                </a:solidFill>
              </a:rPr>
              <a:t>ClassPathXmlApplicationContext</a:t>
            </a:r>
            <a:r>
              <a:rPr lang="en-IN" sz="1600" b="1" dirty="0">
                <a:solidFill>
                  <a:srgbClr val="000000"/>
                </a:solidFill>
              </a:rPr>
              <a:t>() API</a:t>
            </a:r>
            <a:r>
              <a:rPr lang="en-IN" sz="1600" dirty="0">
                <a:solidFill>
                  <a:srgbClr val="000000"/>
                </a:solidFill>
              </a:rPr>
              <a:t>. This API loads beans configuration file and eventually based on the provided API, it creates and initializes all the </a:t>
            </a:r>
            <a:r>
              <a:rPr lang="en-IN" sz="1600" dirty="0" err="1">
                <a:solidFill>
                  <a:srgbClr val="000000"/>
                </a:solidFill>
              </a:rPr>
              <a:t>objectswhich</a:t>
            </a:r>
            <a:r>
              <a:rPr lang="en-IN" sz="1600" dirty="0">
                <a:solidFill>
                  <a:srgbClr val="000000"/>
                </a:solidFill>
              </a:rPr>
              <a:t> is mentioned in the configuration file.</a:t>
            </a:r>
          </a:p>
          <a:p>
            <a:pPr marL="285750" indent="-285750" algn="just">
              <a:buFont typeface="Wingdings" panose="05000000000000000000" pitchFamily="2" charset="2"/>
              <a:buChar char="§"/>
            </a:pPr>
            <a:r>
              <a:rPr lang="en-IN" sz="1600" dirty="0">
                <a:solidFill>
                  <a:srgbClr val="000000"/>
                </a:solidFill>
              </a:rPr>
              <a:t>In the second line </a:t>
            </a:r>
            <a:r>
              <a:rPr lang="en-IN" sz="1600" dirty="0" err="1">
                <a:solidFill>
                  <a:srgbClr val="000000"/>
                </a:solidFill>
              </a:rPr>
              <a:t>getBean</a:t>
            </a:r>
            <a:r>
              <a:rPr lang="en-IN" sz="1600" dirty="0">
                <a:solidFill>
                  <a:srgbClr val="000000"/>
                </a:solidFill>
              </a:rPr>
              <a:t>()method of generated context is used to get the necessary bean. The method uses bean’s id for a generic object, which then casted to the class object. Once the object is created we can call any method of the class.</a:t>
            </a:r>
            <a:endParaRPr lang="en-IN" sz="1600" dirty="0"/>
          </a:p>
        </p:txBody>
      </p:sp>
      <p:sp>
        <p:nvSpPr>
          <p:cNvPr id="5" name="Rectangle 4">
            <a:extLst>
              <a:ext uri="{FF2B5EF4-FFF2-40B4-BE49-F238E27FC236}">
                <a16:creationId xmlns:a16="http://schemas.microsoft.com/office/drawing/2014/main" id="{A7F9DBA6-79D6-42A2-B15A-18C3FAD93998}"/>
              </a:ext>
            </a:extLst>
          </p:cNvPr>
          <p:cNvSpPr/>
          <p:nvPr/>
        </p:nvSpPr>
        <p:spPr>
          <a:xfrm>
            <a:off x="152400" y="3276600"/>
            <a:ext cx="4419600" cy="1600438"/>
          </a:xfrm>
          <a:prstGeom prst="rect">
            <a:avLst/>
          </a:prstGeom>
        </p:spPr>
        <p:txBody>
          <a:bodyPr wrap="square">
            <a:spAutoFit/>
          </a:bodyPr>
          <a:lstStyle/>
          <a:p>
            <a:r>
              <a:rPr lang="en-IN" b="1" dirty="0">
                <a:solidFill>
                  <a:srgbClr val="121214"/>
                </a:solidFill>
              </a:rPr>
              <a:t>Step 4 - Create Bean Configuration </a:t>
            </a:r>
            <a:r>
              <a:rPr lang="en-IN" b="1" dirty="0" err="1">
                <a:solidFill>
                  <a:srgbClr val="121214"/>
                </a:solidFill>
              </a:rPr>
              <a:t>File</a:t>
            </a:r>
            <a:r>
              <a:rPr lang="en-IN" sz="1600" dirty="0" err="1">
                <a:solidFill>
                  <a:srgbClr val="000000"/>
                </a:solidFill>
              </a:rPr>
              <a:t>a</a:t>
            </a:r>
            <a:endParaRPr lang="en-IN" sz="1600" b="1" dirty="0">
              <a:solidFill>
                <a:srgbClr val="121214"/>
              </a:solidFill>
            </a:endParaRPr>
          </a:p>
          <a:p>
            <a:pPr algn="just"/>
            <a:r>
              <a:rPr lang="en-IN" sz="1600" dirty="0">
                <a:solidFill>
                  <a:srgbClr val="000000"/>
                </a:solidFill>
              </a:rPr>
              <a:t>We need to create a Bean Configuration file which is an XML file and acts as a joint that combines the classes with each other. This file needs to be created under the </a:t>
            </a:r>
            <a:r>
              <a:rPr lang="en-IN" sz="1600" b="1" dirty="0" err="1">
                <a:solidFill>
                  <a:srgbClr val="000000"/>
                </a:solidFill>
              </a:rPr>
              <a:t>src</a:t>
            </a:r>
            <a:r>
              <a:rPr lang="en-IN" sz="1600" dirty="0">
                <a:solidFill>
                  <a:srgbClr val="000000"/>
                </a:solidFill>
              </a:rPr>
              <a:t> directory</a:t>
            </a:r>
            <a:br>
              <a:rPr lang="en-IN" sz="1600" dirty="0"/>
            </a:br>
            <a:endParaRPr lang="en-IN" sz="1600" dirty="0"/>
          </a:p>
        </p:txBody>
      </p:sp>
      <p:sp>
        <p:nvSpPr>
          <p:cNvPr id="8" name="Title 1">
            <a:extLst>
              <a:ext uri="{FF2B5EF4-FFF2-40B4-BE49-F238E27FC236}">
                <a16:creationId xmlns:a16="http://schemas.microsoft.com/office/drawing/2014/main" id="{9CB6CE00-E635-49BB-9BBC-A693E7D5DFA2}"/>
              </a:ext>
            </a:extLst>
          </p:cNvPr>
          <p:cNvSpPr>
            <a:spLocks noGrp="1"/>
          </p:cNvSpPr>
          <p:nvPr>
            <p:ph type="title"/>
          </p:nvPr>
        </p:nvSpPr>
        <p:spPr>
          <a:xfrm>
            <a:off x="1981200" y="76200"/>
            <a:ext cx="6934200" cy="639762"/>
          </a:xfrm>
        </p:spPr>
        <p:txBody>
          <a:bodyPr/>
          <a:lstStyle/>
          <a:p>
            <a:r>
              <a:rPr lang="en-US" b="0" dirty="0"/>
              <a:t>Hello World Example</a:t>
            </a:r>
            <a:endParaRPr lang="en-IN" dirty="0"/>
          </a:p>
        </p:txBody>
      </p:sp>
      <p:pic>
        <p:nvPicPr>
          <p:cNvPr id="2" name="Picture 1">
            <a:extLst>
              <a:ext uri="{FF2B5EF4-FFF2-40B4-BE49-F238E27FC236}">
                <a16:creationId xmlns:a16="http://schemas.microsoft.com/office/drawing/2014/main" id="{FD07B7EA-0850-442F-B844-D3084522D73C}"/>
              </a:ext>
            </a:extLst>
          </p:cNvPr>
          <p:cNvPicPr>
            <a:picLocks noChangeAspect="1"/>
          </p:cNvPicPr>
          <p:nvPr/>
        </p:nvPicPr>
        <p:blipFill rotWithShape="1">
          <a:blip r:embed="rId3"/>
          <a:srcRect r="40833" b="57411"/>
          <a:stretch/>
        </p:blipFill>
        <p:spPr>
          <a:xfrm>
            <a:off x="4883400" y="2882682"/>
            <a:ext cx="4032000" cy="2070318"/>
          </a:xfrm>
          <a:prstGeom prst="rect">
            <a:avLst/>
          </a:prstGeom>
        </p:spPr>
      </p:pic>
    </p:spTree>
    <p:extLst>
      <p:ext uri="{BB962C8B-B14F-4D97-AF65-F5344CB8AC3E}">
        <p14:creationId xmlns:p14="http://schemas.microsoft.com/office/powerpoint/2010/main" val="1340405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F9CE-79A5-42F7-AEE8-CDB8C2EB92E3}"/>
              </a:ext>
            </a:extLst>
          </p:cNvPr>
          <p:cNvSpPr>
            <a:spLocks noGrp="1"/>
          </p:cNvSpPr>
          <p:nvPr>
            <p:ph type="title"/>
          </p:nvPr>
        </p:nvSpPr>
        <p:spPr/>
        <p:txBody>
          <a:bodyPr/>
          <a:lstStyle/>
          <a:p>
            <a:r>
              <a:rPr lang="en-US" b="0" dirty="0"/>
              <a:t>Hello World Example</a:t>
            </a:r>
            <a:endParaRPr lang="en-IN" dirty="0"/>
          </a:p>
        </p:txBody>
      </p:sp>
      <p:sp>
        <p:nvSpPr>
          <p:cNvPr id="3" name="Rectangle 2">
            <a:extLst>
              <a:ext uri="{FF2B5EF4-FFF2-40B4-BE49-F238E27FC236}">
                <a16:creationId xmlns:a16="http://schemas.microsoft.com/office/drawing/2014/main" id="{664C3715-47A6-437E-B23F-41A218DB159C}"/>
              </a:ext>
            </a:extLst>
          </p:cNvPr>
          <p:cNvSpPr/>
          <p:nvPr/>
        </p:nvSpPr>
        <p:spPr>
          <a:xfrm>
            <a:off x="1028700" y="990600"/>
            <a:ext cx="7086600" cy="4524315"/>
          </a:xfrm>
          <a:prstGeom prst="rect">
            <a:avLst/>
          </a:prstGeom>
        </p:spPr>
        <p:txBody>
          <a:bodyPr wrap="square">
            <a:spAutoFit/>
          </a:bodyPr>
          <a:lstStyle/>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xml </a:t>
            </a:r>
            <a:r>
              <a:rPr lang="en-IN" dirty="0">
                <a:solidFill>
                  <a:srgbClr val="7F007F"/>
                </a:solidFill>
                <a:latin typeface="Consolas" panose="020B0609020204030204" pitchFamily="49" charset="0"/>
              </a:rPr>
              <a:t>version </a:t>
            </a:r>
            <a:r>
              <a:rPr lang="en-IN" dirty="0">
                <a:solidFill>
                  <a:srgbClr val="000000"/>
                </a:solidFill>
                <a:latin typeface="Consolas" panose="020B0609020204030204" pitchFamily="49" charset="0"/>
              </a:rPr>
              <a:t>= </a:t>
            </a:r>
            <a:r>
              <a:rPr lang="en-IN" i="1" dirty="0">
                <a:solidFill>
                  <a:srgbClr val="2A00FF"/>
                </a:solidFill>
                <a:latin typeface="Consolas" panose="020B0609020204030204" pitchFamily="49" charset="0"/>
              </a:rPr>
              <a:t>"1.0" </a:t>
            </a:r>
            <a:r>
              <a:rPr lang="en-IN" i="1" dirty="0">
                <a:solidFill>
                  <a:srgbClr val="7F007F"/>
                </a:solidFill>
                <a:latin typeface="Consolas" panose="020B0609020204030204" pitchFamily="49" charset="0"/>
              </a:rPr>
              <a:t>encoding </a:t>
            </a:r>
            <a:r>
              <a:rPr lang="en-IN" i="1" dirty="0">
                <a:solidFill>
                  <a:srgbClr val="000000"/>
                </a:solidFill>
                <a:latin typeface="Consolas" panose="020B0609020204030204" pitchFamily="49" charset="0"/>
              </a:rPr>
              <a:t>= </a:t>
            </a:r>
            <a:r>
              <a:rPr lang="en-IN" i="1" dirty="0">
                <a:solidFill>
                  <a:srgbClr val="2A00FF"/>
                </a:solidFill>
                <a:latin typeface="Consolas" panose="020B0609020204030204" pitchFamily="49" charset="0"/>
              </a:rPr>
              <a:t>"UTF-8"</a:t>
            </a:r>
            <a:r>
              <a:rPr lang="en-IN" i="1" dirty="0">
                <a:solidFill>
                  <a:srgbClr val="008080"/>
                </a:solidFill>
                <a:latin typeface="Consolas" panose="020B0609020204030204" pitchFamily="49" charset="0"/>
              </a:rPr>
              <a:t>?&gt;</a:t>
            </a:r>
          </a:p>
          <a:p>
            <a:endParaRPr lang="en-IN" dirty="0">
              <a:latin typeface="Consolas" panose="020B0609020204030204" pitchFamily="49" charset="0"/>
            </a:endParaRP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beans </a:t>
            </a:r>
            <a:r>
              <a:rPr lang="en-IN" dirty="0" err="1">
                <a:solidFill>
                  <a:srgbClr val="7F007F"/>
                </a:solidFill>
                <a:latin typeface="Consolas" panose="020B0609020204030204" pitchFamily="49" charset="0"/>
              </a:rPr>
              <a:t>xmlns</a:t>
            </a:r>
            <a:r>
              <a:rPr lang="en-IN" dirty="0">
                <a:solidFill>
                  <a:srgbClr val="7F007F"/>
                </a:solidFill>
                <a:latin typeface="Consolas" panose="020B0609020204030204" pitchFamily="49" charset="0"/>
              </a:rPr>
              <a:t> </a:t>
            </a:r>
            <a:r>
              <a:rPr lang="en-IN" dirty="0">
                <a:solidFill>
                  <a:srgbClr val="000000"/>
                </a:solidFill>
                <a:latin typeface="Consolas" panose="020B0609020204030204" pitchFamily="49" charset="0"/>
              </a:rPr>
              <a:t>= </a:t>
            </a:r>
            <a:r>
              <a:rPr lang="en-IN" i="1" dirty="0">
                <a:solidFill>
                  <a:srgbClr val="2A00FF"/>
                </a:solidFill>
                <a:latin typeface="Consolas" panose="020B0609020204030204" pitchFamily="49" charset="0"/>
              </a:rPr>
              <a:t>"http://www.springframework.org/schema/beans"</a:t>
            </a:r>
          </a:p>
          <a:p>
            <a:r>
              <a:rPr lang="en-IN" dirty="0">
                <a:latin typeface="Consolas" panose="020B0609020204030204" pitchFamily="49" charset="0"/>
              </a:rPr>
              <a:t>   </a:t>
            </a:r>
            <a:r>
              <a:rPr lang="en-IN" dirty="0" err="1">
                <a:solidFill>
                  <a:srgbClr val="7F007F"/>
                </a:solidFill>
                <a:latin typeface="Consolas" panose="020B0609020204030204" pitchFamily="49" charset="0"/>
              </a:rPr>
              <a:t>xmlns:xsi</a:t>
            </a:r>
            <a:r>
              <a:rPr lang="en-IN" dirty="0">
                <a:solidFill>
                  <a:srgbClr val="7F007F"/>
                </a:solidFill>
                <a:latin typeface="Consolas" panose="020B0609020204030204" pitchFamily="49" charset="0"/>
              </a:rPr>
              <a:t> </a:t>
            </a:r>
            <a:r>
              <a:rPr lang="en-IN" dirty="0">
                <a:solidFill>
                  <a:srgbClr val="000000"/>
                </a:solidFill>
                <a:latin typeface="Consolas" panose="020B0609020204030204" pitchFamily="49" charset="0"/>
              </a:rPr>
              <a:t>= </a:t>
            </a:r>
            <a:r>
              <a:rPr lang="en-IN" i="1" dirty="0">
                <a:solidFill>
                  <a:srgbClr val="2A00FF"/>
                </a:solidFill>
                <a:latin typeface="Consolas" panose="020B0609020204030204" pitchFamily="49" charset="0"/>
              </a:rPr>
              <a:t>"http://www.w3.org/2001/XMLSchema-instance"</a:t>
            </a:r>
          </a:p>
          <a:p>
            <a:r>
              <a:rPr lang="en-IN" dirty="0">
                <a:latin typeface="Consolas" panose="020B0609020204030204" pitchFamily="49" charset="0"/>
              </a:rPr>
              <a:t>   </a:t>
            </a:r>
            <a:r>
              <a:rPr lang="en-IN" dirty="0" err="1">
                <a:solidFill>
                  <a:srgbClr val="7F007F"/>
                </a:solidFill>
                <a:latin typeface="Consolas" panose="020B0609020204030204" pitchFamily="49" charset="0"/>
              </a:rPr>
              <a:t>xsi:schemaLocation</a:t>
            </a:r>
            <a:r>
              <a:rPr lang="en-IN" dirty="0">
                <a:solidFill>
                  <a:srgbClr val="7F007F"/>
                </a:solidFill>
                <a:latin typeface="Consolas" panose="020B0609020204030204" pitchFamily="49" charset="0"/>
              </a:rPr>
              <a:t> </a:t>
            </a:r>
            <a:r>
              <a:rPr lang="en-IN" dirty="0">
                <a:solidFill>
                  <a:srgbClr val="000000"/>
                </a:solidFill>
                <a:latin typeface="Consolas" panose="020B0609020204030204" pitchFamily="49" charset="0"/>
              </a:rPr>
              <a:t>= </a:t>
            </a:r>
            <a:r>
              <a:rPr lang="en-IN" i="1" dirty="0">
                <a:solidFill>
                  <a:srgbClr val="2A00FF"/>
                </a:solidFill>
                <a:latin typeface="Consolas" panose="020B0609020204030204" pitchFamily="49" charset="0"/>
              </a:rPr>
              <a:t>"http://www.springframework.org/schema/beans</a:t>
            </a:r>
          </a:p>
          <a:p>
            <a:r>
              <a:rPr lang="en-IN" i="1" dirty="0">
                <a:solidFill>
                  <a:srgbClr val="2A00FF"/>
                </a:solidFill>
                <a:latin typeface="Consolas" panose="020B0609020204030204" pitchFamily="49" charset="0"/>
              </a:rPr>
              <a:t>   http://www.springframework.org/schema/beans/spring-beans-3.0.xsd"</a:t>
            </a:r>
            <a:r>
              <a:rPr lang="en-IN" i="1" dirty="0">
                <a:solidFill>
                  <a:srgbClr val="008080"/>
                </a:solidFill>
                <a:latin typeface="Consolas" panose="020B0609020204030204" pitchFamily="49" charset="0"/>
              </a:rPr>
              <a:t>&gt;</a:t>
            </a:r>
          </a:p>
          <a:p>
            <a:endParaRPr lang="en-IN" dirty="0">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 </a:t>
            </a:r>
            <a:r>
              <a:rPr lang="en-IN" dirty="0">
                <a:solidFill>
                  <a:srgbClr val="7F007F"/>
                </a:solidFill>
                <a:latin typeface="Consolas" panose="020B0609020204030204" pitchFamily="49" charset="0"/>
              </a:rPr>
              <a:t>id </a:t>
            </a:r>
            <a:r>
              <a:rPr lang="en-IN" dirty="0">
                <a:solidFill>
                  <a:srgbClr val="000000"/>
                </a:solidFill>
                <a:latin typeface="Consolas" panose="020B0609020204030204" pitchFamily="49" charset="0"/>
              </a:rPr>
              <a:t>= </a:t>
            </a:r>
            <a:r>
              <a:rPr lang="en-IN" i="1" dirty="0">
                <a:solidFill>
                  <a:srgbClr val="2A00FF"/>
                </a:solidFill>
                <a:latin typeface="Consolas" panose="020B0609020204030204" pitchFamily="49" charset="0"/>
              </a:rPr>
              <a:t>"user1" </a:t>
            </a:r>
            <a:r>
              <a:rPr lang="en-IN" i="1" dirty="0">
                <a:solidFill>
                  <a:srgbClr val="7F007F"/>
                </a:solidFill>
                <a:latin typeface="Consolas" panose="020B0609020204030204" pitchFamily="49" charset="0"/>
              </a:rPr>
              <a:t>class </a:t>
            </a:r>
            <a:r>
              <a:rPr lang="en-IN" i="1" dirty="0">
                <a:solidFill>
                  <a:srgbClr val="000000"/>
                </a:solidFill>
                <a:latin typeface="Consolas" panose="020B0609020204030204" pitchFamily="49" charset="0"/>
              </a:rPr>
              <a:t>= </a:t>
            </a:r>
            <a:r>
              <a:rPr lang="en-IN" i="1" dirty="0">
                <a:solidFill>
                  <a:srgbClr val="2A00FF"/>
                </a:solidFill>
                <a:latin typeface="Consolas" panose="020B0609020204030204" pitchFamily="49" charset="0"/>
              </a:rPr>
              <a:t>"</a:t>
            </a:r>
            <a:r>
              <a:rPr lang="en-IN" i="1" dirty="0" err="1">
                <a:solidFill>
                  <a:srgbClr val="2A00FF"/>
                </a:solidFill>
                <a:latin typeface="Consolas" panose="020B0609020204030204" pitchFamily="49" charset="0"/>
              </a:rPr>
              <a:t>com.springbasic.User</a:t>
            </a:r>
            <a:r>
              <a:rPr lang="en-IN" i="1" dirty="0">
                <a:solidFill>
                  <a:srgbClr val="2A00FF"/>
                </a:solidFill>
                <a:latin typeface="Consolas" panose="020B0609020204030204" pitchFamily="49" charset="0"/>
              </a:rPr>
              <a:t>"</a:t>
            </a:r>
            <a:r>
              <a:rPr lang="en-IN"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property </a:t>
            </a:r>
            <a:r>
              <a:rPr lang="en-IN" dirty="0">
                <a:solidFill>
                  <a:srgbClr val="7F007F"/>
                </a:solidFill>
                <a:latin typeface="Consolas" panose="020B0609020204030204" pitchFamily="49" charset="0"/>
              </a:rPr>
              <a:t>name </a:t>
            </a:r>
            <a:r>
              <a:rPr lang="en-IN" dirty="0">
                <a:solidFill>
                  <a:srgbClr val="000000"/>
                </a:solidFill>
                <a:latin typeface="Consolas" panose="020B0609020204030204" pitchFamily="49" charset="0"/>
              </a:rPr>
              <a:t>= </a:t>
            </a:r>
            <a:r>
              <a:rPr lang="en-IN" i="1" dirty="0">
                <a:solidFill>
                  <a:srgbClr val="2A00FF"/>
                </a:solidFill>
                <a:latin typeface="Consolas" panose="020B0609020204030204" pitchFamily="49" charset="0"/>
              </a:rPr>
              <a:t>"</a:t>
            </a:r>
            <a:r>
              <a:rPr lang="en-IN" i="1" dirty="0" err="1">
                <a:solidFill>
                  <a:srgbClr val="2A00FF"/>
                </a:solidFill>
                <a:latin typeface="Consolas" panose="020B0609020204030204" pitchFamily="49" charset="0"/>
              </a:rPr>
              <a:t>userName</a:t>
            </a:r>
            <a:r>
              <a:rPr lang="en-IN" i="1" dirty="0">
                <a:solidFill>
                  <a:srgbClr val="2A00FF"/>
                </a:solidFill>
                <a:latin typeface="Consolas" panose="020B0609020204030204" pitchFamily="49" charset="0"/>
              </a:rPr>
              <a:t>" </a:t>
            </a:r>
            <a:r>
              <a:rPr lang="en-IN" i="1" dirty="0">
                <a:solidFill>
                  <a:srgbClr val="7F007F"/>
                </a:solidFill>
                <a:latin typeface="Consolas" panose="020B0609020204030204" pitchFamily="49" charset="0"/>
              </a:rPr>
              <a:t>value </a:t>
            </a:r>
            <a:r>
              <a:rPr lang="en-IN" i="1" dirty="0">
                <a:solidFill>
                  <a:srgbClr val="000000"/>
                </a:solidFill>
                <a:latin typeface="Consolas" panose="020B0609020204030204" pitchFamily="49" charset="0"/>
              </a:rPr>
              <a:t>= </a:t>
            </a:r>
            <a:r>
              <a:rPr lang="en-IN" i="1" dirty="0">
                <a:solidFill>
                  <a:srgbClr val="2A00FF"/>
                </a:solidFill>
                <a:latin typeface="Consolas" panose="020B0609020204030204" pitchFamily="49" charset="0"/>
              </a:rPr>
              <a:t>"</a:t>
            </a:r>
            <a:r>
              <a:rPr lang="en-IN" i="1" dirty="0" err="1">
                <a:solidFill>
                  <a:srgbClr val="2A00FF"/>
                </a:solidFill>
                <a:latin typeface="Consolas" panose="020B0609020204030204" pitchFamily="49" charset="0"/>
              </a:rPr>
              <a:t>Nobita</a:t>
            </a:r>
            <a:r>
              <a:rPr lang="en-IN" i="1" dirty="0">
                <a:solidFill>
                  <a:srgbClr val="2A00FF"/>
                </a:solidFill>
                <a:latin typeface="Consolas" panose="020B0609020204030204" pitchFamily="49" charset="0"/>
              </a:rPr>
              <a:t>"</a:t>
            </a:r>
            <a:r>
              <a:rPr lang="en-IN"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a:t>
            </a:r>
            <a:r>
              <a:rPr lang="en-IN" dirty="0">
                <a:solidFill>
                  <a:srgbClr val="008080"/>
                </a:solidFill>
                <a:latin typeface="Consolas" panose="020B0609020204030204" pitchFamily="49" charset="0"/>
              </a:rPr>
              <a:t>&gt;</a:t>
            </a:r>
          </a:p>
          <a:p>
            <a:endParaRPr lang="en-IN" dirty="0">
              <a:latin typeface="Consolas" panose="020B0609020204030204" pitchFamily="49" charset="0"/>
            </a:endParaRP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beans</a:t>
            </a:r>
            <a:r>
              <a:rPr lang="en-IN"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0358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6E99-A000-4F26-B942-00B869D51224}"/>
              </a:ext>
            </a:extLst>
          </p:cNvPr>
          <p:cNvSpPr>
            <a:spLocks noGrp="1"/>
          </p:cNvSpPr>
          <p:nvPr>
            <p:ph type="title"/>
          </p:nvPr>
        </p:nvSpPr>
        <p:spPr/>
        <p:txBody>
          <a:bodyPr/>
          <a:lstStyle/>
          <a:p>
            <a:r>
              <a:rPr lang="en-US" b="0" dirty="0"/>
              <a:t>Hello World Example</a:t>
            </a:r>
            <a:endParaRPr lang="en-IN" dirty="0"/>
          </a:p>
        </p:txBody>
      </p:sp>
      <p:sp>
        <p:nvSpPr>
          <p:cNvPr id="4" name="Rectangle 3">
            <a:extLst>
              <a:ext uri="{FF2B5EF4-FFF2-40B4-BE49-F238E27FC236}">
                <a16:creationId xmlns:a16="http://schemas.microsoft.com/office/drawing/2014/main" id="{614E0C10-7388-4D1D-B9BC-1085CC12921F}"/>
              </a:ext>
            </a:extLst>
          </p:cNvPr>
          <p:cNvSpPr/>
          <p:nvPr/>
        </p:nvSpPr>
        <p:spPr>
          <a:xfrm>
            <a:off x="304800" y="1066800"/>
            <a:ext cx="8153400" cy="2616101"/>
          </a:xfrm>
          <a:prstGeom prst="rect">
            <a:avLst/>
          </a:prstGeom>
        </p:spPr>
        <p:txBody>
          <a:bodyPr wrap="square">
            <a:spAutoFit/>
          </a:bodyPr>
          <a:lstStyle/>
          <a:p>
            <a:r>
              <a:rPr lang="en-IN" sz="2000" b="1" dirty="0">
                <a:solidFill>
                  <a:srgbClr val="121214"/>
                </a:solidFill>
              </a:rPr>
              <a:t>Step 5 - Running the Program</a:t>
            </a:r>
          </a:p>
          <a:p>
            <a:endParaRPr lang="en-IN" sz="1600" b="1" dirty="0">
              <a:solidFill>
                <a:srgbClr val="121214"/>
              </a:solidFill>
            </a:endParaRPr>
          </a:p>
          <a:p>
            <a:endParaRPr lang="en-IN" sz="1600" b="1" dirty="0">
              <a:solidFill>
                <a:srgbClr val="121214"/>
              </a:solidFill>
            </a:endParaRPr>
          </a:p>
          <a:p>
            <a:r>
              <a:rPr lang="en-IN" sz="1600" b="1" dirty="0">
                <a:solidFill>
                  <a:srgbClr val="121214"/>
                </a:solidFill>
              </a:rPr>
              <a:t>Now Right click on Project and Run the application as Java Application.</a:t>
            </a:r>
          </a:p>
          <a:p>
            <a:endParaRPr lang="en-IN" sz="1600" b="1" dirty="0">
              <a:solidFill>
                <a:srgbClr val="121214"/>
              </a:solidFill>
            </a:endParaRPr>
          </a:p>
          <a:p>
            <a:r>
              <a:rPr lang="en-IN" sz="1600" b="1" dirty="0">
                <a:solidFill>
                  <a:srgbClr val="121214"/>
                </a:solidFill>
              </a:rPr>
              <a:t>Will see the following output on the console.</a:t>
            </a:r>
          </a:p>
          <a:p>
            <a:endParaRPr lang="en-IN" sz="1600" b="1" dirty="0">
              <a:solidFill>
                <a:srgbClr val="121214"/>
              </a:solidFill>
            </a:endParaRPr>
          </a:p>
          <a:p>
            <a:endParaRPr lang="en-IN" sz="1600" b="1" dirty="0">
              <a:solidFill>
                <a:srgbClr val="121214"/>
              </a:solidFill>
            </a:endParaRPr>
          </a:p>
          <a:p>
            <a:r>
              <a:rPr lang="en-IN" sz="1600" b="1" dirty="0"/>
              <a:t>Your Message : Hello World!</a:t>
            </a:r>
          </a:p>
          <a:p>
            <a:endParaRPr lang="en-IN" sz="1600" b="1" dirty="0"/>
          </a:p>
        </p:txBody>
      </p:sp>
    </p:spTree>
    <p:extLst>
      <p:ext uri="{BB962C8B-B14F-4D97-AF65-F5344CB8AC3E}">
        <p14:creationId xmlns:p14="http://schemas.microsoft.com/office/powerpoint/2010/main" val="400007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26</a:t>
            </a:fld>
            <a:endParaRPr lang="en-US"/>
          </a:p>
        </p:txBody>
      </p:sp>
    </p:spTree>
    <p:extLst>
      <p:ext uri="{BB962C8B-B14F-4D97-AF65-F5344CB8AC3E}">
        <p14:creationId xmlns:p14="http://schemas.microsoft.com/office/powerpoint/2010/main" val="18097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Architecture</a:t>
            </a:r>
            <a:endParaRPr lang="en-US" dirty="0"/>
          </a:p>
        </p:txBody>
      </p:sp>
      <p:sp>
        <p:nvSpPr>
          <p:cNvPr id="3" name="Content Placeholder 2"/>
          <p:cNvSpPr>
            <a:spLocks noGrp="1"/>
          </p:cNvSpPr>
          <p:nvPr>
            <p:ph idx="1"/>
          </p:nvPr>
        </p:nvSpPr>
        <p:spPr>
          <a:xfrm>
            <a:off x="304800" y="1143000"/>
            <a:ext cx="8610600" cy="5334000"/>
          </a:xfrm>
        </p:spPr>
        <p:txBody>
          <a:bodyPr numCol="2"/>
          <a:lstStyle/>
          <a:p>
            <a:endParaRPr lang="en-US" dirty="0"/>
          </a:p>
          <a:p>
            <a:pPr marL="0" indent="0" algn="ctr" fontAlgn="base">
              <a:buNone/>
            </a:pPr>
            <a:r>
              <a:rPr lang="en-US" sz="2000" dirty="0"/>
              <a:t>Spring Framework Architecture</a:t>
            </a:r>
          </a:p>
          <a:p>
            <a:pPr marL="0" indent="0" fontAlgn="base">
              <a:buNone/>
            </a:pPr>
            <a:endParaRPr lang="en-US" sz="2000" dirty="0"/>
          </a:p>
          <a:p>
            <a:pPr fontAlgn="base">
              <a:buFont typeface="Wingdings" panose="05000000000000000000" pitchFamily="2" charset="2"/>
              <a:buChar char="q"/>
            </a:pPr>
            <a:r>
              <a:rPr lang="en-US" b="0" dirty="0"/>
              <a:t>The core concept for developing Spring Framework was to make it a one-stop solution where you can integrate and use the modules according to the need of your application. </a:t>
            </a:r>
          </a:p>
          <a:p>
            <a:pPr fontAlgn="base">
              <a:buFont typeface="Wingdings" panose="05000000000000000000" pitchFamily="2" charset="2"/>
              <a:buChar char="q"/>
            </a:pPr>
            <a:r>
              <a:rPr lang="en-US" b="0" dirty="0"/>
              <a:t>This modularity of Spring is due to the architecture of Spring. </a:t>
            </a:r>
          </a:p>
          <a:p>
            <a:pPr fontAlgn="base">
              <a:buFont typeface="Wingdings" panose="05000000000000000000" pitchFamily="2" charset="2"/>
              <a:buChar char="q"/>
            </a:pPr>
            <a:r>
              <a:rPr lang="en-US" b="0" dirty="0"/>
              <a:t>There are about 20 modules in the  Spring framework which are being used according to the nature of the application.</a:t>
            </a:r>
          </a:p>
          <a:p>
            <a:pPr>
              <a:buFont typeface="Wingdings" panose="05000000000000000000" pitchFamily="2" charset="2"/>
              <a:buChar char="q"/>
            </a:pPr>
            <a:endParaRPr lang="en-US" dirty="0"/>
          </a:p>
        </p:txBody>
      </p:sp>
      <p:pic>
        <p:nvPicPr>
          <p:cNvPr id="4098" name="Picture 2" descr="Spring Framework Architecture | 4 Modules of Spring Architecture"/>
          <p:cNvPicPr>
            <a:picLocks noChangeAspect="1" noChangeArrowheads="1"/>
          </p:cNvPicPr>
          <p:nvPr/>
        </p:nvPicPr>
        <p:blipFill rotWithShape="1">
          <a:blip r:embed="rId3">
            <a:extLst>
              <a:ext uri="{28A0092B-C50C-407E-A947-70E740481C1C}">
                <a14:useLocalDpi xmlns:a14="http://schemas.microsoft.com/office/drawing/2010/main" val="0"/>
              </a:ext>
            </a:extLst>
          </a:blip>
          <a:srcRect l="3712" r="45374" b="1281"/>
          <a:stretch/>
        </p:blipFill>
        <p:spPr bwMode="auto">
          <a:xfrm>
            <a:off x="5334000" y="2302248"/>
            <a:ext cx="2971800" cy="301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59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0" dirty="0"/>
              <a:t>Modules of Spring Architecture</a:t>
            </a:r>
          </a:p>
        </p:txBody>
      </p:sp>
      <p:sp>
        <p:nvSpPr>
          <p:cNvPr id="4" name="Rectangle 3"/>
          <p:cNvSpPr/>
          <p:nvPr/>
        </p:nvSpPr>
        <p:spPr>
          <a:xfrm>
            <a:off x="381000" y="1066801"/>
            <a:ext cx="8686800" cy="5355312"/>
          </a:xfrm>
          <a:prstGeom prst="rect">
            <a:avLst/>
          </a:prstGeom>
        </p:spPr>
        <p:txBody>
          <a:bodyPr wrap="square" numCol="1">
            <a:spAutoFit/>
          </a:bodyPr>
          <a:lstStyle/>
          <a:p>
            <a:pPr algn="ctr"/>
            <a:r>
              <a:rPr lang="en-US" b="1" dirty="0">
                <a:solidFill>
                  <a:srgbClr val="444444"/>
                </a:solidFill>
                <a:latin typeface="+mj-lt"/>
              </a:rPr>
              <a:t>The Spring Framework </a:t>
            </a:r>
            <a:r>
              <a:rPr lang="en-US" b="1" dirty="0">
                <a:solidFill>
                  <a:srgbClr val="444444"/>
                </a:solidFill>
                <a:latin typeface="+mj-lt"/>
                <a:cs typeface="Calibri" panose="020F0502020204030204" pitchFamily="34" charset="0"/>
              </a:rPr>
              <a:t>Architecture </a:t>
            </a:r>
            <a:r>
              <a:rPr lang="en-US" b="1" dirty="0">
                <a:solidFill>
                  <a:srgbClr val="444444"/>
                </a:solidFill>
                <a:latin typeface="+mj-lt"/>
              </a:rPr>
              <a:t>contains 4 main modules namely:</a:t>
            </a:r>
          </a:p>
          <a:p>
            <a:pPr algn="ctr"/>
            <a:endParaRPr lang="en-US" b="1" dirty="0">
              <a:solidFill>
                <a:srgbClr val="444444"/>
              </a:solidFill>
              <a:latin typeface="+mj-lt"/>
            </a:endParaRPr>
          </a:p>
          <a:p>
            <a:pPr algn="ctr"/>
            <a:endParaRPr lang="en-US" b="1" dirty="0">
              <a:solidFill>
                <a:srgbClr val="444444"/>
              </a:solidFill>
              <a:latin typeface="+mj-lt"/>
            </a:endParaRPr>
          </a:p>
          <a:p>
            <a:pPr marL="285750" indent="-285750">
              <a:buFont typeface="Arial" panose="020B0604020202020204" pitchFamily="34" charset="0"/>
              <a:buChar char="•"/>
            </a:pPr>
            <a:r>
              <a:rPr lang="en-US" b="1" dirty="0">
                <a:latin typeface="+mj-lt"/>
              </a:rPr>
              <a:t>Core Container</a:t>
            </a:r>
          </a:p>
          <a:p>
            <a:endParaRPr lang="en-US" b="1" dirty="0">
              <a:latin typeface="+mj-lt"/>
            </a:endParaRPr>
          </a:p>
          <a:p>
            <a:pPr marL="285750" indent="-285750">
              <a:buFont typeface="Arial" panose="020B0604020202020204" pitchFamily="34" charset="0"/>
              <a:buChar char="•"/>
            </a:pPr>
            <a:r>
              <a:rPr lang="en-US" b="1" dirty="0">
                <a:latin typeface="+mj-lt"/>
              </a:rPr>
              <a:t>Data Access/Integration</a:t>
            </a: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r>
              <a:rPr lang="en-US" b="1" dirty="0">
                <a:latin typeface="+mj-lt"/>
              </a:rPr>
              <a:t>The Web Container</a:t>
            </a: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r>
              <a:rPr lang="en-US" b="1" dirty="0">
                <a:latin typeface="+mj-lt"/>
              </a:rPr>
              <a:t>AOP and Instrumentation</a:t>
            </a: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r>
              <a:rPr lang="en-US" b="1" dirty="0">
                <a:latin typeface="+mj-lt"/>
              </a:rPr>
              <a:t>Test</a:t>
            </a:r>
          </a:p>
          <a:p>
            <a:endParaRPr lang="en-US" dirty="0">
              <a:solidFill>
                <a:srgbClr val="444444"/>
              </a:solidFill>
              <a:latin typeface="+mj-lt"/>
            </a:endParaRPr>
          </a:p>
          <a:p>
            <a:pPr algn="ctr"/>
            <a:endParaRPr lang="en-US" dirty="0">
              <a:solidFill>
                <a:srgbClr val="444444"/>
              </a:solidFill>
              <a:latin typeface="+mj-lt"/>
            </a:endParaRPr>
          </a:p>
          <a:p>
            <a:pPr algn="ctr"/>
            <a:endParaRPr lang="en-US" dirty="0">
              <a:solidFill>
                <a:srgbClr val="444444"/>
              </a:solidFill>
              <a:latin typeface="+mj-lt"/>
            </a:endParaRPr>
          </a:p>
          <a:p>
            <a:pPr algn="ctr"/>
            <a:endParaRPr lang="en-US" dirty="0">
              <a:solidFill>
                <a:srgbClr val="444444"/>
              </a:solidFill>
              <a:latin typeface="+mj-lt"/>
            </a:endParaRPr>
          </a:p>
          <a:p>
            <a:pPr algn="ctr"/>
            <a:endParaRPr lang="en-US" dirty="0">
              <a:solidFill>
                <a:srgbClr val="444444"/>
              </a:solidFill>
              <a:latin typeface="+mj-lt"/>
            </a:endParaRPr>
          </a:p>
          <a:p>
            <a:pPr algn="ctr"/>
            <a:endParaRPr lang="en-US" dirty="0">
              <a:solidFill>
                <a:srgbClr val="444444"/>
              </a:solidFill>
              <a:latin typeface="+mj-lt"/>
            </a:endParaRPr>
          </a:p>
          <a:p>
            <a:pPr algn="ctr"/>
            <a:endParaRPr lang="en-US" dirty="0"/>
          </a:p>
        </p:txBody>
      </p:sp>
      <p:pic>
        <p:nvPicPr>
          <p:cNvPr id="15" name="Picture 2" descr="Spring Framework Architecture | 4 Modules of Spring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76400"/>
            <a:ext cx="44196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20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dirty="0"/>
              <a:t>Spring Modules </a:t>
            </a:r>
            <a:r>
              <a:rPr lang="en-US" altLang="en-US" dirty="0" err="1"/>
              <a:t>contd</a:t>
            </a:r>
            <a:r>
              <a:rPr lang="en-US" altLang="en-US" dirty="0"/>
              <a:t>…</a:t>
            </a:r>
            <a:endParaRPr lang="en-US" dirty="0"/>
          </a:p>
        </p:txBody>
      </p:sp>
      <p:sp>
        <p:nvSpPr>
          <p:cNvPr id="5" name="Content Placeholder 4"/>
          <p:cNvSpPr>
            <a:spLocks noGrp="1"/>
          </p:cNvSpPr>
          <p:nvPr>
            <p:ph idx="1"/>
          </p:nvPr>
        </p:nvSpPr>
        <p:spPr>
          <a:xfrm>
            <a:off x="228600" y="914400"/>
            <a:ext cx="8839200" cy="5943600"/>
          </a:xfrm>
        </p:spPr>
        <p:txBody>
          <a:bodyPr>
            <a:normAutofit/>
          </a:bodyPr>
          <a:lstStyle/>
          <a:p>
            <a:pPr marL="0" indent="0" algn="ctr">
              <a:buNone/>
            </a:pPr>
            <a:r>
              <a:rPr lang="en-US" sz="2400" dirty="0"/>
              <a:t>Core Container</a:t>
            </a:r>
            <a:endParaRPr lang="en-US" b="0" dirty="0"/>
          </a:p>
          <a:p>
            <a:pPr marL="0" indent="0">
              <a:buNone/>
            </a:pPr>
            <a:r>
              <a:rPr lang="en-US" b="0" dirty="0"/>
              <a:t>It consists of the </a:t>
            </a:r>
            <a:r>
              <a:rPr lang="en-US" dirty="0"/>
              <a:t>Core, Beans, Context, and Expression Language </a:t>
            </a:r>
            <a:r>
              <a:rPr lang="en-US" b="0" dirty="0"/>
              <a:t>modules.</a:t>
            </a:r>
          </a:p>
          <a:p>
            <a:pPr marL="0" indent="0">
              <a:buNone/>
            </a:pPr>
            <a:endParaRPr lang="en-US" dirty="0"/>
          </a:p>
          <a:p>
            <a:pPr marL="0" indent="0">
              <a:buNone/>
            </a:pPr>
            <a:r>
              <a:rPr lang="en-US" dirty="0"/>
              <a:t>Core and Beans modules:</a:t>
            </a:r>
          </a:p>
          <a:p>
            <a:pPr marL="0" indent="0">
              <a:buNone/>
            </a:pPr>
            <a:endParaRPr lang="en-US" dirty="0"/>
          </a:p>
          <a:p>
            <a:pPr>
              <a:buFont typeface="Wingdings" panose="05000000000000000000" pitchFamily="2" charset="2"/>
              <a:buChar char="q"/>
            </a:pPr>
            <a:r>
              <a:rPr lang="en-US" b="0" dirty="0"/>
              <a:t>The Core and Beans modules provide the fundamental parts of the framework, including the </a:t>
            </a:r>
            <a:r>
              <a:rPr lang="en-US" b="0" dirty="0" err="1"/>
              <a:t>IoC</a:t>
            </a:r>
            <a:r>
              <a:rPr lang="en-US" b="0" dirty="0"/>
              <a:t> and Dependency Injection features. </a:t>
            </a:r>
          </a:p>
          <a:p>
            <a:pPr>
              <a:buFont typeface="Wingdings" panose="05000000000000000000" pitchFamily="2" charset="2"/>
              <a:buChar char="q"/>
            </a:pPr>
            <a:r>
              <a:rPr lang="en-US" b="0" dirty="0"/>
              <a:t>The </a:t>
            </a:r>
            <a:r>
              <a:rPr lang="en-US" b="0" dirty="0" err="1"/>
              <a:t>BeanFactory</a:t>
            </a:r>
            <a:r>
              <a:rPr lang="en-US" b="0" dirty="0"/>
              <a:t> is a implementation of the factory pattern. It removes the need for programmatic singletons and allows you to decouple the configuration and specification of dependencies from your actual program logic.</a:t>
            </a:r>
          </a:p>
          <a:p>
            <a:pPr marL="0" indent="0">
              <a:buNone/>
            </a:pPr>
            <a:endParaRPr lang="en-US" dirty="0"/>
          </a:p>
          <a:p>
            <a:pPr marL="0" indent="0">
              <a:buNone/>
            </a:pPr>
            <a:r>
              <a:rPr lang="en-US" dirty="0"/>
              <a:t>Context modules:</a:t>
            </a:r>
          </a:p>
          <a:p>
            <a:pPr marL="0" indent="0">
              <a:buNone/>
            </a:pPr>
            <a:endParaRPr lang="en-US" dirty="0"/>
          </a:p>
          <a:p>
            <a:pPr>
              <a:buFont typeface="Wingdings" panose="05000000000000000000" pitchFamily="2" charset="2"/>
              <a:buChar char="q"/>
            </a:pPr>
            <a:r>
              <a:rPr lang="en-US" b="0" dirty="0"/>
              <a:t>The Context module builds on the solid base provided by the Core and Beans modules: it is a means to access objects in a framework-style manner that is similar to a JNDI registry. </a:t>
            </a:r>
          </a:p>
          <a:p>
            <a:pPr marL="0" indent="0">
              <a:buNone/>
            </a:pPr>
            <a:endParaRPr lang="en-US" dirty="0"/>
          </a:p>
          <a:p>
            <a:pPr marL="0" indent="0">
              <a:buNone/>
            </a:pPr>
            <a:r>
              <a:rPr lang="en-US" dirty="0"/>
              <a:t>Expression Language modules:</a:t>
            </a:r>
          </a:p>
          <a:p>
            <a:pPr marL="0" indent="0">
              <a:buNone/>
            </a:pPr>
            <a:endParaRPr lang="en-US" dirty="0"/>
          </a:p>
          <a:p>
            <a:pPr>
              <a:buFont typeface="Wingdings" panose="05000000000000000000" pitchFamily="2" charset="2"/>
              <a:buChar char="q"/>
            </a:pPr>
            <a:r>
              <a:rPr lang="en-US" b="0" dirty="0"/>
              <a:t>The Expression Language module provides a powerful expression language for querying and manipulating an object graph at runtime. </a:t>
            </a:r>
          </a:p>
        </p:txBody>
      </p:sp>
    </p:spTree>
    <p:extLst>
      <p:ext uri="{BB962C8B-B14F-4D97-AF65-F5344CB8AC3E}">
        <p14:creationId xmlns:p14="http://schemas.microsoft.com/office/powerpoint/2010/main" val="222420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Spring Modules </a:t>
            </a:r>
            <a:r>
              <a:rPr lang="en-US" altLang="en-US" dirty="0" err="1"/>
              <a:t>contd</a:t>
            </a:r>
            <a:r>
              <a:rPr lang="en-US" altLang="en-US" dirty="0"/>
              <a:t>…</a:t>
            </a:r>
            <a:endParaRPr lang="en-US" dirty="0"/>
          </a:p>
        </p:txBody>
      </p:sp>
      <p:sp>
        <p:nvSpPr>
          <p:cNvPr id="5" name="Rectangle 4"/>
          <p:cNvSpPr/>
          <p:nvPr/>
        </p:nvSpPr>
        <p:spPr>
          <a:xfrm>
            <a:off x="76200" y="914400"/>
            <a:ext cx="8991600" cy="5878532"/>
          </a:xfrm>
          <a:prstGeom prst="rect">
            <a:avLst/>
          </a:prstGeom>
        </p:spPr>
        <p:txBody>
          <a:bodyPr wrap="square">
            <a:spAutoFit/>
          </a:bodyPr>
          <a:lstStyle/>
          <a:p>
            <a:pPr algn="ctr"/>
            <a:r>
              <a:rPr lang="en-US" sz="2400" b="1" dirty="0"/>
              <a:t>Data Access/Integration</a:t>
            </a:r>
          </a:p>
          <a:p>
            <a:endParaRPr lang="en-US" sz="1600" b="1" dirty="0"/>
          </a:p>
          <a:p>
            <a:r>
              <a:rPr lang="en-US" sz="1600" dirty="0"/>
              <a:t>The </a:t>
            </a:r>
            <a:r>
              <a:rPr lang="en-US" sz="1600" b="1" dirty="0"/>
              <a:t>Data Access/Integration</a:t>
            </a:r>
            <a:r>
              <a:rPr lang="en-US" sz="1600" dirty="0"/>
              <a:t> layer consists of the </a:t>
            </a:r>
            <a:r>
              <a:rPr lang="en-US" sz="1600" b="1" dirty="0"/>
              <a:t>JDBC</a:t>
            </a:r>
            <a:r>
              <a:rPr lang="en-US" sz="1600" dirty="0"/>
              <a:t>, </a:t>
            </a:r>
            <a:r>
              <a:rPr lang="en-US" sz="1600" b="1" dirty="0"/>
              <a:t>ORM</a:t>
            </a:r>
            <a:r>
              <a:rPr lang="en-US" sz="1600" dirty="0"/>
              <a:t>, </a:t>
            </a:r>
            <a:r>
              <a:rPr lang="en-US" sz="1600" b="1" dirty="0"/>
              <a:t>OXM</a:t>
            </a:r>
            <a:r>
              <a:rPr lang="en-US" sz="1600" dirty="0"/>
              <a:t>, </a:t>
            </a:r>
            <a:r>
              <a:rPr lang="en-US" sz="1600" b="1" dirty="0"/>
              <a:t>JMS</a:t>
            </a:r>
            <a:r>
              <a:rPr lang="en-US" sz="1600" dirty="0"/>
              <a:t> and </a:t>
            </a:r>
            <a:r>
              <a:rPr lang="en-US" sz="1600" b="1" dirty="0"/>
              <a:t>Transaction</a:t>
            </a:r>
            <a:r>
              <a:rPr lang="en-US" sz="1600" dirty="0"/>
              <a:t> modules.</a:t>
            </a:r>
          </a:p>
          <a:p>
            <a:endParaRPr lang="en-US" sz="1600" b="1" dirty="0"/>
          </a:p>
          <a:p>
            <a:r>
              <a:rPr lang="en-US" sz="1600" b="1" dirty="0"/>
              <a:t>JDBC </a:t>
            </a:r>
          </a:p>
          <a:p>
            <a:r>
              <a:rPr lang="en-US" sz="1600" dirty="0"/>
              <a:t>The JDBC module provides a JDBC-abstraction layer that removes the need to do tedious JDBC coding and parsing of database-vendor specific error codes.</a:t>
            </a:r>
          </a:p>
          <a:p>
            <a:endParaRPr lang="en-US" sz="1600" b="1" dirty="0"/>
          </a:p>
          <a:p>
            <a:r>
              <a:rPr lang="en-US" sz="1600" b="1" dirty="0"/>
              <a:t>ORM</a:t>
            </a:r>
          </a:p>
          <a:p>
            <a:r>
              <a:rPr lang="en-US" sz="1600" dirty="0"/>
              <a:t>The </a:t>
            </a:r>
            <a:r>
              <a:rPr lang="en-US" sz="1600" i="1" dirty="0"/>
              <a:t>ORM</a:t>
            </a:r>
            <a:r>
              <a:rPr lang="en-US" sz="1600" dirty="0"/>
              <a:t> module provides integration layers for popular object-relational mapping APIs, including JPA, JDO, Hibernate, and </a:t>
            </a:r>
            <a:r>
              <a:rPr lang="en-US" sz="1600" dirty="0" err="1"/>
              <a:t>iBatis</a:t>
            </a:r>
            <a:r>
              <a:rPr lang="en-US" sz="1600" dirty="0"/>
              <a:t>. </a:t>
            </a:r>
          </a:p>
          <a:p>
            <a:endParaRPr lang="en-US" sz="1600" b="1" dirty="0"/>
          </a:p>
          <a:p>
            <a:r>
              <a:rPr lang="en-US" sz="1600" b="1" dirty="0"/>
              <a:t>OXM</a:t>
            </a:r>
          </a:p>
          <a:p>
            <a:r>
              <a:rPr lang="en-US" sz="1600" dirty="0"/>
              <a:t>The OXM module provides an abstraction layer that supports Object/XML mapping implementations for JAXB, Castor, </a:t>
            </a:r>
            <a:r>
              <a:rPr lang="en-US" sz="1600" dirty="0" err="1"/>
              <a:t>XMLBeans</a:t>
            </a:r>
            <a:r>
              <a:rPr lang="en-US" sz="1600" dirty="0"/>
              <a:t>, </a:t>
            </a:r>
            <a:r>
              <a:rPr lang="en-US" sz="1600" dirty="0" err="1"/>
              <a:t>JiBX</a:t>
            </a:r>
            <a:r>
              <a:rPr lang="en-US" sz="1600" dirty="0"/>
              <a:t> and </a:t>
            </a:r>
            <a:r>
              <a:rPr lang="en-US" sz="1600" dirty="0" err="1"/>
              <a:t>XStream</a:t>
            </a:r>
            <a:r>
              <a:rPr lang="en-US" sz="1600" dirty="0"/>
              <a:t>.</a:t>
            </a:r>
          </a:p>
          <a:p>
            <a:endParaRPr lang="en-US" sz="1600" b="1" dirty="0"/>
          </a:p>
          <a:p>
            <a:r>
              <a:rPr lang="en-US" sz="1600" b="1" dirty="0"/>
              <a:t>JMS</a:t>
            </a:r>
          </a:p>
          <a:p>
            <a:r>
              <a:rPr lang="en-US" sz="1600" dirty="0"/>
              <a:t>The Java Messaging Service (JMS) module contains features for producing and consuming messages.</a:t>
            </a:r>
          </a:p>
          <a:p>
            <a:endParaRPr lang="en-US" sz="1600" b="1" dirty="0"/>
          </a:p>
          <a:p>
            <a:r>
              <a:rPr lang="en-US" sz="1600" b="1" dirty="0"/>
              <a:t>Transaction</a:t>
            </a:r>
            <a:endParaRPr lang="en-US" sz="1600" dirty="0"/>
          </a:p>
          <a:p>
            <a:r>
              <a:rPr lang="en-US" sz="1600" dirty="0"/>
              <a:t>The Transaction module supports programmatic and declarative transaction management for classes that implement special interfaces and for </a:t>
            </a:r>
            <a:r>
              <a:rPr lang="en-US" sz="1600" i="1" dirty="0"/>
              <a:t>all your POJOs (plain old Java objects)</a:t>
            </a:r>
            <a:r>
              <a:rPr lang="en-US" sz="1600" dirty="0"/>
              <a:t>.</a:t>
            </a:r>
            <a:endParaRPr lang="en-US" sz="1600" b="1" dirty="0"/>
          </a:p>
          <a:p>
            <a:endParaRPr lang="en-US" sz="1600" dirty="0"/>
          </a:p>
        </p:txBody>
      </p:sp>
    </p:spTree>
    <p:extLst>
      <p:ext uri="{BB962C8B-B14F-4D97-AF65-F5344CB8AC3E}">
        <p14:creationId xmlns:p14="http://schemas.microsoft.com/office/powerpoint/2010/main" val="13007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Spring Modules </a:t>
            </a:r>
            <a:r>
              <a:rPr lang="en-US" altLang="en-US" dirty="0" err="1"/>
              <a:t>contd</a:t>
            </a:r>
            <a:r>
              <a:rPr lang="en-US" altLang="en-US" dirty="0"/>
              <a:t>…</a:t>
            </a:r>
            <a:endParaRPr lang="en-US" dirty="0"/>
          </a:p>
        </p:txBody>
      </p:sp>
      <p:sp>
        <p:nvSpPr>
          <p:cNvPr id="3" name="Rectangle 2"/>
          <p:cNvSpPr/>
          <p:nvPr/>
        </p:nvSpPr>
        <p:spPr>
          <a:xfrm>
            <a:off x="0" y="838200"/>
            <a:ext cx="9144000" cy="6124754"/>
          </a:xfrm>
          <a:prstGeom prst="rect">
            <a:avLst/>
          </a:prstGeom>
        </p:spPr>
        <p:txBody>
          <a:bodyPr wrap="square">
            <a:spAutoFit/>
          </a:bodyPr>
          <a:lstStyle/>
          <a:p>
            <a:pPr algn="ctr"/>
            <a:r>
              <a:rPr lang="en-US" sz="2400" b="1" dirty="0"/>
              <a:t>The Web Container</a:t>
            </a:r>
          </a:p>
          <a:p>
            <a:r>
              <a:rPr lang="en-US" sz="1600" dirty="0"/>
              <a:t>The Web Container/layer consists of the Web, Web-Servlet, Web-Struts, and Web-Portlet modules.</a:t>
            </a:r>
          </a:p>
          <a:p>
            <a:r>
              <a:rPr lang="en-US" sz="1600" b="1" dirty="0"/>
              <a:t>Web module</a:t>
            </a:r>
          </a:p>
          <a:p>
            <a:endParaRPr lang="en-US" sz="1600" b="1" dirty="0"/>
          </a:p>
          <a:p>
            <a:pPr marL="285750" indent="-285750">
              <a:buFont typeface="Wingdings" panose="05000000000000000000" pitchFamily="2" charset="2"/>
              <a:buChar char="q"/>
            </a:pPr>
            <a:r>
              <a:rPr lang="en-US" sz="1600" dirty="0"/>
              <a:t>Spring's Web module provides basic web-oriented integration features such as multipart file-upload functionality and the initialization of the </a:t>
            </a:r>
            <a:r>
              <a:rPr lang="en-US" sz="1600" dirty="0" err="1"/>
              <a:t>IoC</a:t>
            </a:r>
            <a:r>
              <a:rPr lang="en-US" sz="1600" dirty="0"/>
              <a:t> container using servlet listeners and a web-oriented application context. </a:t>
            </a:r>
          </a:p>
          <a:p>
            <a:endParaRPr lang="en-US" sz="1600" b="1" dirty="0"/>
          </a:p>
          <a:p>
            <a:r>
              <a:rPr lang="en-US" sz="1600" b="1" dirty="0"/>
              <a:t>Web-Servlet</a:t>
            </a:r>
          </a:p>
          <a:p>
            <a:endParaRPr lang="en-US" sz="1600" b="1" dirty="0"/>
          </a:p>
          <a:p>
            <a:pPr marL="285750" indent="-285750">
              <a:buFont typeface="Wingdings" panose="05000000000000000000" pitchFamily="2" charset="2"/>
              <a:buChar char="q"/>
            </a:pPr>
            <a:r>
              <a:rPr lang="en-US" sz="1600" dirty="0"/>
              <a:t>The Web-Servlet module contains Spring's model-view-controller (MVC) implementation for web applications. </a:t>
            </a:r>
          </a:p>
          <a:p>
            <a:pPr marL="285750" indent="-285750">
              <a:buFont typeface="Wingdings" panose="05000000000000000000" pitchFamily="2" charset="2"/>
              <a:buChar char="q"/>
            </a:pPr>
            <a:r>
              <a:rPr lang="en-US" sz="1600" dirty="0"/>
              <a:t>Spring's MVC framework provides a clean separation between domain model code and web forms, and integrates with all the other features of the Spring Framework.</a:t>
            </a:r>
          </a:p>
          <a:p>
            <a:endParaRPr lang="en-US" sz="1600" dirty="0"/>
          </a:p>
          <a:p>
            <a:r>
              <a:rPr lang="en-US" sz="1600" b="1" dirty="0"/>
              <a:t>Web-Struts</a:t>
            </a:r>
          </a:p>
          <a:p>
            <a:endParaRPr lang="en-US" sz="1600" b="1" dirty="0"/>
          </a:p>
          <a:p>
            <a:pPr marL="285750" indent="-285750">
              <a:buFont typeface="Wingdings" panose="05000000000000000000" pitchFamily="2" charset="2"/>
              <a:buChar char="q"/>
            </a:pPr>
            <a:r>
              <a:rPr lang="en-US" sz="1600" dirty="0"/>
              <a:t>The Web-Struts module contains the support classes for integrating a classic Struts web tier within a Spring application. </a:t>
            </a:r>
          </a:p>
          <a:p>
            <a:endParaRPr lang="en-US" sz="1600" dirty="0"/>
          </a:p>
          <a:p>
            <a:r>
              <a:rPr lang="en-US" sz="1600" b="1" dirty="0"/>
              <a:t>Web-Portlet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Web-Portlet module provides the MVC implementation to be used in a portlet environment and mirrors the functionality of Web-Servlet module.</a:t>
            </a:r>
          </a:p>
        </p:txBody>
      </p:sp>
    </p:spTree>
    <p:extLst>
      <p:ext uri="{BB962C8B-B14F-4D97-AF65-F5344CB8AC3E}">
        <p14:creationId xmlns:p14="http://schemas.microsoft.com/office/powerpoint/2010/main" val="1108829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Spring Modules </a:t>
            </a:r>
            <a:r>
              <a:rPr lang="en-US" altLang="en-US" dirty="0" err="1"/>
              <a:t>contd</a:t>
            </a:r>
            <a:r>
              <a:rPr lang="en-US" altLang="en-US" dirty="0"/>
              <a:t>…</a:t>
            </a:r>
            <a:endParaRPr lang="en-US" dirty="0"/>
          </a:p>
        </p:txBody>
      </p:sp>
      <p:sp>
        <p:nvSpPr>
          <p:cNvPr id="3" name="Rectangle 2"/>
          <p:cNvSpPr/>
          <p:nvPr/>
        </p:nvSpPr>
        <p:spPr>
          <a:xfrm>
            <a:off x="76200" y="1143000"/>
            <a:ext cx="9067800" cy="4247317"/>
          </a:xfrm>
          <a:prstGeom prst="rect">
            <a:avLst/>
          </a:prstGeom>
        </p:spPr>
        <p:txBody>
          <a:bodyPr wrap="square">
            <a:spAutoFit/>
          </a:bodyPr>
          <a:lstStyle/>
          <a:p>
            <a:pPr algn="ctr"/>
            <a:r>
              <a:rPr lang="en-US" sz="2400" b="1" dirty="0"/>
              <a:t>AOP and Instrumentation</a:t>
            </a:r>
          </a:p>
          <a:p>
            <a:pPr algn="ctr"/>
            <a:endParaRPr lang="en-US" sz="2400" b="1" dirty="0"/>
          </a:p>
          <a:p>
            <a:r>
              <a:rPr lang="en-US" dirty="0"/>
              <a:t>Spring's </a:t>
            </a:r>
            <a:r>
              <a:rPr lang="en-US" b="1" dirty="0"/>
              <a:t>AOP module </a:t>
            </a:r>
            <a:r>
              <a:rPr lang="en-US" dirty="0"/>
              <a:t>provides an </a:t>
            </a:r>
            <a:r>
              <a:rPr lang="en-US" b="1" dirty="0"/>
              <a:t>AOP</a:t>
            </a:r>
            <a:r>
              <a:rPr lang="en-US" b="1" i="1" dirty="0"/>
              <a:t> </a:t>
            </a:r>
            <a:r>
              <a:rPr lang="en-US" b="1" dirty="0"/>
              <a:t>Alliance-compliant aspect-oriented programming implementation, and Integration module</a:t>
            </a:r>
          </a:p>
          <a:p>
            <a:endParaRPr lang="en-US" b="1" dirty="0"/>
          </a:p>
          <a:p>
            <a:r>
              <a:rPr lang="en-US" b="1" dirty="0"/>
              <a:t>AOP Module:</a:t>
            </a:r>
          </a:p>
          <a:p>
            <a:endParaRPr lang="en-US" dirty="0"/>
          </a:p>
          <a:p>
            <a:pPr marL="285750" indent="-285750">
              <a:buFont typeface="Wingdings" panose="05000000000000000000" pitchFamily="2" charset="2"/>
              <a:buChar char="q"/>
            </a:pPr>
            <a:r>
              <a:rPr lang="en-US" dirty="0"/>
              <a:t>The separate Aspects module provides integration with </a:t>
            </a:r>
            <a:r>
              <a:rPr lang="en-US" b="1" dirty="0"/>
              <a:t>AspectJ</a:t>
            </a:r>
            <a:r>
              <a:rPr lang="en-US" dirty="0"/>
              <a:t>.</a:t>
            </a:r>
          </a:p>
          <a:p>
            <a:endParaRPr lang="en-US" dirty="0"/>
          </a:p>
          <a:p>
            <a:r>
              <a:rPr lang="en-US" b="1" dirty="0"/>
              <a:t>Instrumentation module:</a:t>
            </a:r>
            <a:endParaRPr lang="en-US" sz="2400" b="1" dirty="0"/>
          </a:p>
          <a:p>
            <a:endParaRPr lang="en-US" dirty="0"/>
          </a:p>
          <a:p>
            <a:pPr marL="285750" indent="-285750">
              <a:buFont typeface="Wingdings" panose="05000000000000000000" pitchFamily="2" charset="2"/>
              <a:buChar char="q"/>
            </a:pPr>
            <a:r>
              <a:rPr lang="en-US" dirty="0"/>
              <a:t>The Instrumentation module provides class instrumentation support and </a:t>
            </a:r>
            <a:r>
              <a:rPr lang="en-US" dirty="0" err="1"/>
              <a:t>classloader</a:t>
            </a:r>
            <a:r>
              <a:rPr lang="en-US" dirty="0"/>
              <a:t> implementations to be used in certain application servers.</a:t>
            </a:r>
          </a:p>
          <a:p>
            <a:pPr marL="342900" indent="-342900">
              <a:buFont typeface="Wingdings" panose="05000000000000000000" pitchFamily="2" charset="2"/>
              <a:buChar char="q"/>
            </a:pPr>
            <a:endParaRPr lang="en-US" sz="2400" b="1" dirty="0"/>
          </a:p>
        </p:txBody>
      </p:sp>
    </p:spTree>
    <p:extLst>
      <p:ext uri="{BB962C8B-B14F-4D97-AF65-F5344CB8AC3E}">
        <p14:creationId xmlns:p14="http://schemas.microsoft.com/office/powerpoint/2010/main" val="162360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Spring Modules </a:t>
            </a:r>
            <a:r>
              <a:rPr lang="en-US" altLang="en-US" dirty="0" err="1"/>
              <a:t>contd</a:t>
            </a:r>
            <a:r>
              <a:rPr lang="en-US" altLang="en-US" dirty="0"/>
              <a:t>…</a:t>
            </a:r>
            <a:endParaRPr lang="en-US" dirty="0"/>
          </a:p>
        </p:txBody>
      </p:sp>
      <p:sp>
        <p:nvSpPr>
          <p:cNvPr id="3" name="Rectangle 2"/>
          <p:cNvSpPr/>
          <p:nvPr/>
        </p:nvSpPr>
        <p:spPr>
          <a:xfrm>
            <a:off x="2971800" y="990600"/>
            <a:ext cx="3200400" cy="461665"/>
          </a:xfrm>
          <a:prstGeom prst="rect">
            <a:avLst/>
          </a:prstGeom>
        </p:spPr>
        <p:txBody>
          <a:bodyPr wrap="square">
            <a:spAutoFit/>
          </a:bodyPr>
          <a:lstStyle/>
          <a:p>
            <a:pPr algn="ctr"/>
            <a:r>
              <a:rPr lang="en-US" sz="2400" b="1" dirty="0">
                <a:solidFill>
                  <a:srgbClr val="234623"/>
                </a:solidFill>
                <a:latin typeface="Calibri" panose="020F0502020204030204" pitchFamily="34" charset="0"/>
                <a:cs typeface="Calibri" panose="020F0502020204030204" pitchFamily="34" charset="0"/>
              </a:rPr>
              <a:t>Test</a:t>
            </a:r>
            <a:endParaRPr lang="en-US" sz="2400" b="1" i="0" dirty="0">
              <a:solidFill>
                <a:srgbClr val="234623"/>
              </a:solidFill>
              <a:effectLst/>
              <a:latin typeface="Calibri" panose="020F0502020204030204" pitchFamily="34" charset="0"/>
              <a:cs typeface="Calibri" panose="020F0502020204030204" pitchFamily="34" charset="0"/>
            </a:endParaRPr>
          </a:p>
        </p:txBody>
      </p:sp>
      <p:sp>
        <p:nvSpPr>
          <p:cNvPr id="5" name="Rectangle 4"/>
          <p:cNvSpPr/>
          <p:nvPr/>
        </p:nvSpPr>
        <p:spPr>
          <a:xfrm>
            <a:off x="304800" y="1676400"/>
            <a:ext cx="8763000" cy="1754326"/>
          </a:xfrm>
          <a:prstGeom prst="rect">
            <a:avLst/>
          </a:prstGeom>
        </p:spPr>
        <p:txBody>
          <a:bodyPr wrap="square">
            <a:spAutoFit/>
          </a:bodyPr>
          <a:lstStyle/>
          <a:p>
            <a:pPr marL="285750" indent="-285750">
              <a:buFont typeface="Wingdings" panose="05000000000000000000" pitchFamily="2" charset="2"/>
              <a:buChar char="q"/>
            </a:pPr>
            <a:r>
              <a:rPr lang="en-US" dirty="0">
                <a:solidFill>
                  <a:srgbClr val="000000"/>
                </a:solidFill>
              </a:rPr>
              <a:t>The Test module supports the testing of Spring components with </a:t>
            </a:r>
            <a:r>
              <a:rPr lang="en-US" b="1" dirty="0">
                <a:solidFill>
                  <a:srgbClr val="000000"/>
                </a:solidFill>
              </a:rPr>
              <a:t>JUnit</a:t>
            </a:r>
            <a:r>
              <a:rPr lang="en-US" dirty="0">
                <a:solidFill>
                  <a:srgbClr val="000000"/>
                </a:solidFill>
              </a:rPr>
              <a:t> or </a:t>
            </a:r>
            <a:r>
              <a:rPr lang="en-US" b="1" dirty="0">
                <a:solidFill>
                  <a:srgbClr val="000000"/>
                </a:solidFill>
              </a:rPr>
              <a:t>TestNG</a:t>
            </a:r>
            <a:r>
              <a:rPr lang="en-US" dirty="0">
                <a:solidFill>
                  <a:srgbClr val="000000"/>
                </a:solidFill>
              </a:rPr>
              <a:t>.</a:t>
            </a:r>
          </a:p>
          <a:p>
            <a:r>
              <a:rPr lang="en-US" dirty="0">
                <a:solidFill>
                  <a:srgbClr val="000000"/>
                </a:solidFill>
              </a:rPr>
              <a:t> </a:t>
            </a:r>
          </a:p>
          <a:p>
            <a:pPr marL="285750" indent="-285750">
              <a:buFont typeface="Wingdings" panose="05000000000000000000" pitchFamily="2" charset="2"/>
              <a:buChar char="q"/>
            </a:pPr>
            <a:r>
              <a:rPr lang="en-US" dirty="0">
                <a:solidFill>
                  <a:srgbClr val="000000"/>
                </a:solidFill>
              </a:rPr>
              <a:t>It provides consistent loading of Spring ApplicationContexts and caching of those contexts. </a:t>
            </a:r>
          </a:p>
          <a:p>
            <a:pPr marL="285750" indent="-285750">
              <a:buFont typeface="Wingdings" panose="05000000000000000000" pitchFamily="2" charset="2"/>
              <a:buChar char="q"/>
            </a:pPr>
            <a:endParaRPr lang="en-US" dirty="0">
              <a:solidFill>
                <a:srgbClr val="000000"/>
              </a:solidFill>
            </a:endParaRPr>
          </a:p>
          <a:p>
            <a:pPr marL="285750" indent="-285750">
              <a:buFont typeface="Wingdings" panose="05000000000000000000" pitchFamily="2" charset="2"/>
              <a:buChar char="q"/>
            </a:pPr>
            <a:r>
              <a:rPr lang="en-US" dirty="0">
                <a:solidFill>
                  <a:srgbClr val="000000"/>
                </a:solidFill>
              </a:rPr>
              <a:t>It also provides mock objects that you can use to test your code in isolation.</a:t>
            </a:r>
            <a:endParaRPr lang="en-US" dirty="0"/>
          </a:p>
        </p:txBody>
      </p:sp>
    </p:spTree>
    <p:extLst>
      <p:ext uri="{BB962C8B-B14F-4D97-AF65-F5344CB8AC3E}">
        <p14:creationId xmlns:p14="http://schemas.microsoft.com/office/powerpoint/2010/main" val="3853258330"/>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5136</TotalTime>
  <Words>1435</Words>
  <Application>Microsoft Office PowerPoint</Application>
  <PresentationFormat>On-screen Show (4:3)</PresentationFormat>
  <Paragraphs>255</Paragraphs>
  <Slides>26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Calibri</vt:lpstr>
      <vt:lpstr>Consolas</vt:lpstr>
      <vt:lpstr>Verdana</vt:lpstr>
      <vt:lpstr>Wingdings</vt:lpstr>
      <vt:lpstr>Theme1 new</vt:lpstr>
      <vt:lpstr>Spring Introduction </vt:lpstr>
      <vt:lpstr>Module Overview</vt:lpstr>
      <vt:lpstr>Architecture</vt:lpstr>
      <vt:lpstr>Modules of Spring Architecture</vt:lpstr>
      <vt:lpstr>Spring Modules contd…</vt:lpstr>
      <vt:lpstr>Spring Modules contd…</vt:lpstr>
      <vt:lpstr>Spring Modules contd…</vt:lpstr>
      <vt:lpstr>Spring Modules contd…</vt:lpstr>
      <vt:lpstr>Spring Modules contd…</vt:lpstr>
      <vt:lpstr>PowerPoint Presentation</vt:lpstr>
      <vt:lpstr>Environment Setup</vt:lpstr>
      <vt:lpstr>Environment Setup Continued..</vt:lpstr>
      <vt:lpstr>Environment Setup Continued..</vt:lpstr>
      <vt:lpstr>Environment Setup Continued..</vt:lpstr>
      <vt:lpstr>Environment Setup Continued..</vt:lpstr>
      <vt:lpstr>Hello World Example</vt:lpstr>
      <vt:lpstr>Hello World Example</vt:lpstr>
      <vt:lpstr>Hello World Example</vt:lpstr>
      <vt:lpstr>Hello World Example</vt:lpstr>
      <vt:lpstr>Hello World Example</vt:lpstr>
      <vt:lpstr>Hello World Example</vt:lpstr>
      <vt:lpstr>Hello World Example</vt:lpstr>
      <vt:lpstr>Hello World Example</vt:lpstr>
      <vt:lpstr>Hello World Example</vt:lpstr>
      <vt:lpstr>Hello World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manisha shah</cp:lastModifiedBy>
  <cp:revision>545</cp:revision>
  <dcterms:created xsi:type="dcterms:W3CDTF">2017-09-12T06:44:37Z</dcterms:created>
  <dcterms:modified xsi:type="dcterms:W3CDTF">2019-07-13T05:38:46Z</dcterms:modified>
</cp:coreProperties>
</file>