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6"/>
  </p:notesMasterIdLst>
  <p:sldIdLst>
    <p:sldId id="291" r:id="rId2"/>
    <p:sldId id="308" r:id="rId3"/>
    <p:sldId id="311"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40" r:id="rId24"/>
    <p:sldId id="339" r:id="rId25"/>
    <p:sldId id="341" r:id="rId26"/>
    <p:sldId id="342" r:id="rId27"/>
    <p:sldId id="343" r:id="rId28"/>
    <p:sldId id="312" r:id="rId29"/>
    <p:sldId id="290" r:id="rId30"/>
    <p:sldId id="344" r:id="rId31"/>
    <p:sldId id="345" r:id="rId32"/>
    <p:sldId id="346" r:id="rId33"/>
    <p:sldId id="347" r:id="rId34"/>
    <p:sldId id="28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p2" initials="E" lastIdx="1" clrIdx="0">
    <p:extLst>
      <p:ext uri="{19B8F6BF-5375-455C-9EA6-DF929625EA0E}">
        <p15:presenceInfo xmlns:p15="http://schemas.microsoft.com/office/powerpoint/2012/main" userId="Emp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74217" autoAdjust="0"/>
  </p:normalViewPr>
  <p:slideViewPr>
    <p:cSldViewPr>
      <p:cViewPr varScale="1">
        <p:scale>
          <a:sx n="54" d="100"/>
          <a:sy n="54" d="100"/>
        </p:scale>
        <p:origin x="2094" y="60"/>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9162B-BF80-40C3-AD9E-19564A7178BC}" type="datetimeFigureOut">
              <a:rPr lang="en-US" smtClean="0"/>
              <a:t>7/11/2019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7AC76-B5B6-4D22-964E-8311652E7560}" type="slidenum">
              <a:rPr lang="en-US" smtClean="0"/>
              <a:t>‹#›</a:t>
            </a:fld>
            <a:endParaRPr lang="en-US" dirty="0"/>
          </a:p>
        </p:txBody>
      </p:sp>
    </p:spTree>
    <p:extLst>
      <p:ext uri="{BB962C8B-B14F-4D97-AF65-F5344CB8AC3E}">
        <p14:creationId xmlns:p14="http://schemas.microsoft.com/office/powerpoint/2010/main" val="30847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a:t>
            </a:fld>
            <a:endParaRPr lang="en-US" dirty="0"/>
          </a:p>
        </p:txBody>
      </p:sp>
    </p:spTree>
    <p:extLst>
      <p:ext uri="{BB962C8B-B14F-4D97-AF65-F5344CB8AC3E}">
        <p14:creationId xmlns:p14="http://schemas.microsoft.com/office/powerpoint/2010/main" val="2604921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Inner classes are the classes which are defined inside the scope of another class. Similarly inner beans are the beans which are defined in the scope of another bean. Spring provides a way to inject inner beans also.</a:t>
            </a:r>
          </a:p>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15</a:t>
            </a:fld>
            <a:endParaRPr lang="en-US" dirty="0"/>
          </a:p>
        </p:txBody>
      </p:sp>
    </p:spTree>
    <p:extLst>
      <p:ext uri="{BB962C8B-B14F-4D97-AF65-F5344CB8AC3E}">
        <p14:creationId xmlns:p14="http://schemas.microsoft.com/office/powerpoint/2010/main" val="2339531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Here is the xml based inner bean injection, note that when you are using inner bean configuration, bean id is not required. The approach is same for setter based injection.</a:t>
            </a: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16</a:t>
            </a:fld>
            <a:endParaRPr lang="en-US" dirty="0"/>
          </a:p>
        </p:txBody>
      </p:sp>
    </p:spTree>
    <p:extLst>
      <p:ext uri="{BB962C8B-B14F-4D97-AF65-F5344CB8AC3E}">
        <p14:creationId xmlns:p14="http://schemas.microsoft.com/office/powerpoint/2010/main" val="2639020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This example uses constructor based injection, the approach is similar for setter based injection.</a:t>
            </a:r>
          </a:p>
          <a:p>
            <a:r>
              <a:rPr lang="en-IN" sz="1200" b="0" i="0" kern="1200" dirty="0">
                <a:solidFill>
                  <a:schemeClr val="tx1"/>
                </a:solidFill>
                <a:effectLst/>
                <a:latin typeface="+mn-lt"/>
                <a:ea typeface="+mn-ea"/>
                <a:cs typeface="+mn-cs"/>
              </a:rPr>
              <a:t>Here is a class called </a:t>
            </a:r>
            <a:r>
              <a:rPr lang="en-IN" sz="1200" b="0" i="0" kern="1200" dirty="0" err="1">
                <a:solidFill>
                  <a:schemeClr val="tx1"/>
                </a:solidFill>
                <a:effectLst/>
                <a:latin typeface="+mn-lt"/>
                <a:ea typeface="+mn-ea"/>
                <a:cs typeface="+mn-cs"/>
              </a:rPr>
              <a:t>InvoiceGenerator</a:t>
            </a:r>
            <a:r>
              <a:rPr lang="en-IN" sz="1200" b="0" i="0" kern="1200" dirty="0">
                <a:solidFill>
                  <a:schemeClr val="tx1"/>
                </a:solidFill>
                <a:effectLst/>
                <a:latin typeface="+mn-lt"/>
                <a:ea typeface="+mn-ea"/>
                <a:cs typeface="+mn-cs"/>
              </a:rPr>
              <a:t>, which requires Product object to be injected.</a:t>
            </a: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17</a:t>
            </a:fld>
            <a:endParaRPr lang="en-US" dirty="0"/>
          </a:p>
        </p:txBody>
      </p:sp>
    </p:spTree>
    <p:extLst>
      <p:ext uri="{BB962C8B-B14F-4D97-AF65-F5344CB8AC3E}">
        <p14:creationId xmlns:p14="http://schemas.microsoft.com/office/powerpoint/2010/main" val="1022471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18</a:t>
            </a:fld>
            <a:endParaRPr lang="en-US" dirty="0"/>
          </a:p>
        </p:txBody>
      </p:sp>
    </p:spTree>
    <p:extLst>
      <p:ext uri="{BB962C8B-B14F-4D97-AF65-F5344CB8AC3E}">
        <p14:creationId xmlns:p14="http://schemas.microsoft.com/office/powerpoint/2010/main" val="3542244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0"/>
            <a:r>
              <a:rPr lang="en-IN" sz="1200" b="0" i="0" kern="1200" dirty="0">
                <a:solidFill>
                  <a:schemeClr val="tx1"/>
                </a:solidFill>
                <a:effectLst/>
                <a:latin typeface="+mn-lt"/>
                <a:ea typeface="+mn-ea"/>
                <a:cs typeface="+mn-cs"/>
              </a:rPr>
              <a:t>Inner beans are defined in a scope of another beans which means inner beans are not shared by another beans.</a:t>
            </a:r>
          </a:p>
          <a:p>
            <a:pPr latinLnBrk="0"/>
            <a:r>
              <a:rPr lang="en-IN" sz="1200" b="0" i="0" kern="1200" dirty="0">
                <a:solidFill>
                  <a:schemeClr val="tx1"/>
                </a:solidFill>
                <a:effectLst/>
                <a:latin typeface="+mn-lt"/>
                <a:ea typeface="+mn-ea"/>
                <a:cs typeface="+mn-cs"/>
              </a:rPr>
              <a:t>Inner beans are defined like below</a:t>
            </a:r>
          </a:p>
          <a:p>
            <a:pPr fontAlgn="base"/>
            <a:r>
              <a:rPr lang="en-IN" sz="1200" b="0" i="0" kern="1200" dirty="0">
                <a:solidFill>
                  <a:schemeClr val="tx1"/>
                </a:solidFill>
                <a:effectLst/>
                <a:latin typeface="+mn-lt"/>
                <a:ea typeface="+mn-ea"/>
                <a:cs typeface="+mn-cs"/>
              </a:rPr>
              <a:t>&lt;bean id=”outer_bean” class=”OuterBean”&gt;</a:t>
            </a:r>
          </a:p>
          <a:p>
            <a:pPr fontAlgn="base"/>
            <a:r>
              <a:rPr lang="en-IN" sz="1200" b="0" i="0" kern="1200" dirty="0">
                <a:solidFill>
                  <a:schemeClr val="tx1"/>
                </a:solidFill>
                <a:effectLst/>
                <a:latin typeface="+mn-lt"/>
                <a:ea typeface="+mn-ea"/>
                <a:cs typeface="+mn-cs"/>
              </a:rPr>
              <a:t>      &lt;property name=”innerbean”&gt;</a:t>
            </a:r>
          </a:p>
          <a:p>
            <a:pPr fontAlgn="base"/>
            <a:r>
              <a:rPr lang="en-IN" sz="1200" b="0" i="0" kern="1200" dirty="0">
                <a:solidFill>
                  <a:schemeClr val="tx1"/>
                </a:solidFill>
                <a:effectLst/>
                <a:latin typeface="+mn-lt"/>
                <a:ea typeface="+mn-ea"/>
                <a:cs typeface="+mn-cs"/>
              </a:rPr>
              <a:t>           &lt;bean  class=”InnerBean”/&gt;</a:t>
            </a:r>
          </a:p>
          <a:p>
            <a:pPr fontAlgn="base"/>
            <a:r>
              <a:rPr lang="en-IN" sz="1200" b="0" i="0" kern="1200" dirty="0">
                <a:solidFill>
                  <a:schemeClr val="tx1"/>
                </a:solidFill>
                <a:effectLst/>
                <a:latin typeface="+mn-lt"/>
                <a:ea typeface="+mn-ea"/>
                <a:cs typeface="+mn-cs"/>
              </a:rPr>
              <a:t>      &lt;/property&gt;</a:t>
            </a:r>
          </a:p>
          <a:p>
            <a:pPr fontAlgn="base"/>
            <a:r>
              <a:rPr lang="en-IN" sz="1200" b="0" i="0" kern="1200" dirty="0">
                <a:solidFill>
                  <a:schemeClr val="tx1"/>
                </a:solidFill>
                <a:effectLst/>
                <a:latin typeface="+mn-lt"/>
                <a:ea typeface="+mn-ea"/>
                <a:cs typeface="+mn-cs"/>
              </a:rPr>
              <a:t>&lt;/bean&gt;</a:t>
            </a:r>
          </a:p>
          <a:p>
            <a:br>
              <a:rPr lang="en-IN" dirty="0"/>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20</a:t>
            </a:fld>
            <a:endParaRPr lang="en-US" dirty="0"/>
          </a:p>
        </p:txBody>
      </p:sp>
    </p:spTree>
    <p:extLst>
      <p:ext uri="{BB962C8B-B14F-4D97-AF65-F5344CB8AC3E}">
        <p14:creationId xmlns:p14="http://schemas.microsoft.com/office/powerpoint/2010/main" val="1414454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21</a:t>
            </a:fld>
            <a:endParaRPr lang="en-US" dirty="0"/>
          </a:p>
        </p:txBody>
      </p:sp>
    </p:spTree>
    <p:extLst>
      <p:ext uri="{BB962C8B-B14F-4D97-AF65-F5344CB8AC3E}">
        <p14:creationId xmlns:p14="http://schemas.microsoft.com/office/powerpoint/2010/main" val="1582375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Spring provides </a:t>
            </a:r>
            <a:r>
              <a:rPr lang="en-IN" dirty="0"/>
              <a:t>&lt;list&gt;</a:t>
            </a:r>
            <a:r>
              <a:rPr lang="en-IN" sz="1200" b="0" i="0" kern="1200" dirty="0">
                <a:solidFill>
                  <a:schemeClr val="tx1"/>
                </a:solidFill>
                <a:effectLst/>
                <a:latin typeface="+mn-lt"/>
                <a:ea typeface="+mn-ea"/>
                <a:cs typeface="+mn-cs"/>
              </a:rPr>
              <a:t> tag to inject java </a:t>
            </a:r>
            <a:r>
              <a:rPr lang="en-IN" dirty="0"/>
              <a:t>List</a:t>
            </a:r>
            <a:r>
              <a:rPr lang="en-IN" sz="1200" b="0" i="0" kern="1200" dirty="0">
                <a:solidFill>
                  <a:schemeClr val="tx1"/>
                </a:solidFill>
                <a:effectLst/>
                <a:latin typeface="+mn-lt"/>
                <a:ea typeface="+mn-ea"/>
                <a:cs typeface="+mn-cs"/>
              </a:rPr>
              <a:t> using spring application context XML. </a:t>
            </a:r>
            <a:r>
              <a:rPr lang="en-IN" dirty="0"/>
              <a:t>&lt;list&gt;</a:t>
            </a:r>
            <a:r>
              <a:rPr lang="en-IN" sz="1200" b="0" i="0" kern="1200" dirty="0">
                <a:solidFill>
                  <a:schemeClr val="tx1"/>
                </a:solidFill>
                <a:effectLst/>
                <a:latin typeface="+mn-lt"/>
                <a:ea typeface="+mn-ea"/>
                <a:cs typeface="+mn-cs"/>
              </a:rPr>
              <a:t> is used within </a:t>
            </a:r>
            <a:r>
              <a:rPr lang="en-IN" dirty="0"/>
              <a:t>&lt;property&gt;</a:t>
            </a:r>
            <a:r>
              <a:rPr lang="en-IN" sz="1200" b="0" i="0" kern="1200" dirty="0">
                <a:solidFill>
                  <a:schemeClr val="tx1"/>
                </a:solidFill>
                <a:effectLst/>
                <a:latin typeface="+mn-lt"/>
                <a:ea typeface="+mn-ea"/>
                <a:cs typeface="+mn-cs"/>
              </a:rPr>
              <a:t> or </a:t>
            </a:r>
            <a:r>
              <a:rPr lang="en-IN" dirty="0"/>
              <a:t>&lt;constructor-</a:t>
            </a:r>
            <a:r>
              <a:rPr lang="en-IN" dirty="0" err="1"/>
              <a:t>arg</a:t>
            </a:r>
            <a:r>
              <a:rPr lang="en-IN" dirty="0"/>
              <a:t>&gt;</a:t>
            </a:r>
            <a:r>
              <a:rPr lang="en-IN" sz="1200" b="0" i="0" kern="1200" dirty="0">
                <a:solidFill>
                  <a:schemeClr val="tx1"/>
                </a:solidFill>
                <a:effectLst/>
                <a:latin typeface="+mn-lt"/>
                <a:ea typeface="+mn-ea"/>
                <a:cs typeface="+mn-cs"/>
              </a:rPr>
              <a:t>. To add values in the </a:t>
            </a:r>
            <a:r>
              <a:rPr lang="en-IN" dirty="0"/>
              <a:t>List</a:t>
            </a:r>
            <a:r>
              <a:rPr lang="en-IN" sz="1200" b="0" i="0" kern="1200" dirty="0">
                <a:solidFill>
                  <a:schemeClr val="tx1"/>
                </a:solidFill>
                <a:effectLst/>
                <a:latin typeface="+mn-lt"/>
                <a:ea typeface="+mn-ea"/>
                <a:cs typeface="+mn-cs"/>
              </a:rPr>
              <a:t>, spring provides </a:t>
            </a:r>
            <a:r>
              <a:rPr lang="en-IN" dirty="0"/>
              <a:t>&lt;value&gt;</a:t>
            </a:r>
            <a:r>
              <a:rPr lang="en-IN" sz="1200" b="0" i="0" kern="1200" dirty="0">
                <a:solidFill>
                  <a:schemeClr val="tx1"/>
                </a:solidFill>
                <a:effectLst/>
                <a:latin typeface="+mn-lt"/>
                <a:ea typeface="+mn-ea"/>
                <a:cs typeface="+mn-cs"/>
              </a:rPr>
              <a:t> that is nested within </a:t>
            </a:r>
            <a:r>
              <a:rPr lang="en-IN" dirty="0"/>
              <a:t>&lt;list&gt;</a:t>
            </a:r>
            <a:r>
              <a:rPr lang="en-IN" sz="1200" b="0" i="0" kern="1200" dirty="0">
                <a:solidFill>
                  <a:schemeClr val="tx1"/>
                </a:solidFill>
                <a:effectLst/>
                <a:latin typeface="+mn-lt"/>
                <a:ea typeface="+mn-ea"/>
                <a:cs typeface="+mn-cs"/>
              </a:rPr>
              <a:t>.</a:t>
            </a:r>
            <a:br>
              <a:rPr lang="en-IN" sz="1200" b="0" i="0" kern="1200" dirty="0">
                <a:solidFill>
                  <a:schemeClr val="tx1"/>
                </a:solidFill>
                <a:effectLst/>
                <a:latin typeface="+mn-lt"/>
                <a:ea typeface="+mn-ea"/>
                <a:cs typeface="+mn-cs"/>
              </a:rPr>
            </a:br>
            <a:endParaRPr lang="en-IN"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25</a:t>
            </a:fld>
            <a:endParaRPr lang="en-US" dirty="0"/>
          </a:p>
        </p:txBody>
      </p:sp>
    </p:spTree>
    <p:extLst>
      <p:ext uri="{BB962C8B-B14F-4D97-AF65-F5344CB8AC3E}">
        <p14:creationId xmlns:p14="http://schemas.microsoft.com/office/powerpoint/2010/main" val="2281544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1" i="0" kern="1200" dirty="0">
              <a:solidFill>
                <a:schemeClr val="tx1"/>
              </a:solidFill>
              <a:effectLst/>
              <a:latin typeface="+mn-lt"/>
              <a:ea typeface="+mn-ea"/>
              <a:cs typeface="+mn-cs"/>
            </a:endParaRPr>
          </a:p>
          <a:p>
            <a:r>
              <a:rPr lang="en-IN" sz="1200" b="1" i="0" kern="1200" dirty="0">
                <a:solidFill>
                  <a:schemeClr val="tx1"/>
                </a:solidFill>
                <a:effectLst/>
                <a:latin typeface="+mn-lt"/>
                <a:ea typeface="+mn-ea"/>
                <a:cs typeface="+mn-cs"/>
              </a:rPr>
              <a:t>Spring Collection Set Injection</a:t>
            </a:r>
            <a:r>
              <a:rPr lang="en-IN" sz="1200" b="0" i="0" kern="1200" dirty="0">
                <a:solidFill>
                  <a:schemeClr val="tx1"/>
                </a:solidFill>
                <a:effectLst/>
                <a:latin typeface="+mn-lt"/>
                <a:ea typeface="+mn-ea"/>
                <a:cs typeface="+mn-cs"/>
              </a:rPr>
              <a:t>. </a:t>
            </a:r>
            <a:r>
              <a:rPr lang="en-IN" sz="1200" b="1" i="0" kern="1200" dirty="0">
                <a:solidFill>
                  <a:schemeClr val="tx1"/>
                </a:solidFill>
                <a:effectLst/>
                <a:latin typeface="+mn-lt"/>
                <a:ea typeface="+mn-ea"/>
                <a:cs typeface="+mn-cs"/>
              </a:rPr>
              <a:t>Spring</a:t>
            </a:r>
            <a:r>
              <a:rPr lang="en-IN" sz="1200" b="0" i="0" kern="1200" dirty="0">
                <a:solidFill>
                  <a:schemeClr val="tx1"/>
                </a:solidFill>
                <a:effectLst/>
                <a:latin typeface="+mn-lt"/>
                <a:ea typeface="+mn-ea"/>
                <a:cs typeface="+mn-cs"/>
              </a:rPr>
              <a:t> provides &lt;</a:t>
            </a:r>
            <a:r>
              <a:rPr lang="en-IN" sz="1200" b="1" i="0" kern="1200" dirty="0">
                <a:solidFill>
                  <a:schemeClr val="tx1"/>
                </a:solidFill>
                <a:effectLst/>
                <a:latin typeface="+mn-lt"/>
                <a:ea typeface="+mn-ea"/>
                <a:cs typeface="+mn-cs"/>
              </a:rPr>
              <a:t>set</a:t>
            </a:r>
            <a:r>
              <a:rPr lang="en-IN" sz="1200" b="0" i="0" kern="1200" dirty="0">
                <a:solidFill>
                  <a:schemeClr val="tx1"/>
                </a:solidFill>
                <a:effectLst/>
                <a:latin typeface="+mn-lt"/>
                <a:ea typeface="+mn-ea"/>
                <a:cs typeface="+mn-cs"/>
              </a:rPr>
              <a:t>&gt; tag to </a:t>
            </a:r>
            <a:r>
              <a:rPr lang="en-IN" sz="1200" b="1" i="0" kern="1200" dirty="0">
                <a:solidFill>
                  <a:schemeClr val="tx1"/>
                </a:solidFill>
                <a:effectLst/>
                <a:latin typeface="+mn-lt"/>
                <a:ea typeface="+mn-ea"/>
                <a:cs typeface="+mn-cs"/>
              </a:rPr>
              <a:t>inject</a:t>
            </a:r>
            <a:r>
              <a:rPr lang="en-IN" sz="1200" b="0" i="0" kern="1200" dirty="0">
                <a:solidFill>
                  <a:schemeClr val="tx1"/>
                </a:solidFill>
                <a:effectLst/>
                <a:latin typeface="+mn-lt"/>
                <a:ea typeface="+mn-ea"/>
                <a:cs typeface="+mn-cs"/>
              </a:rPr>
              <a:t> java </a:t>
            </a:r>
            <a:r>
              <a:rPr lang="en-IN" sz="1200" b="1" i="0" kern="1200" dirty="0" err="1">
                <a:solidFill>
                  <a:schemeClr val="tx1"/>
                </a:solidFill>
                <a:effectLst/>
                <a:latin typeface="+mn-lt"/>
                <a:ea typeface="+mn-ea"/>
                <a:cs typeface="+mn-cs"/>
              </a:rPr>
              <a:t>Set</a:t>
            </a:r>
            <a:r>
              <a:rPr lang="en-IN" sz="1200" b="0" i="0" kern="1200" dirty="0" err="1">
                <a:solidFill>
                  <a:schemeClr val="tx1"/>
                </a:solidFill>
                <a:effectLst/>
                <a:latin typeface="+mn-lt"/>
                <a:ea typeface="+mn-ea"/>
                <a:cs typeface="+mn-cs"/>
              </a:rPr>
              <a:t>using</a:t>
            </a:r>
            <a:r>
              <a:rPr lang="en-IN" sz="1200" b="0" i="0" kern="1200" dirty="0">
                <a:solidFill>
                  <a:schemeClr val="tx1"/>
                </a:solidFill>
                <a:effectLst/>
                <a:latin typeface="+mn-lt"/>
                <a:ea typeface="+mn-ea"/>
                <a:cs typeface="+mn-cs"/>
              </a:rPr>
              <a:t> </a:t>
            </a:r>
            <a:r>
              <a:rPr lang="en-IN" sz="1200" b="1" i="0" kern="1200" dirty="0">
                <a:solidFill>
                  <a:schemeClr val="tx1"/>
                </a:solidFill>
                <a:effectLst/>
                <a:latin typeface="+mn-lt"/>
                <a:ea typeface="+mn-ea"/>
                <a:cs typeface="+mn-cs"/>
              </a:rPr>
              <a:t>spring</a:t>
            </a:r>
            <a:r>
              <a:rPr lang="en-IN" sz="1200" b="0" i="0" kern="1200" dirty="0">
                <a:solidFill>
                  <a:schemeClr val="tx1"/>
                </a:solidFill>
                <a:effectLst/>
                <a:latin typeface="+mn-lt"/>
                <a:ea typeface="+mn-ea"/>
                <a:cs typeface="+mn-cs"/>
              </a:rPr>
              <a:t> application context XML. &lt;</a:t>
            </a:r>
            <a:r>
              <a:rPr lang="en-IN" sz="1200" b="1" i="0" kern="1200" dirty="0">
                <a:solidFill>
                  <a:schemeClr val="tx1"/>
                </a:solidFill>
                <a:effectLst/>
                <a:latin typeface="+mn-lt"/>
                <a:ea typeface="+mn-ea"/>
                <a:cs typeface="+mn-cs"/>
              </a:rPr>
              <a:t>set</a:t>
            </a:r>
            <a:r>
              <a:rPr lang="en-IN" sz="1200" b="0" i="0" kern="1200" dirty="0">
                <a:solidFill>
                  <a:schemeClr val="tx1"/>
                </a:solidFill>
                <a:effectLst/>
                <a:latin typeface="+mn-lt"/>
                <a:ea typeface="+mn-ea"/>
                <a:cs typeface="+mn-cs"/>
              </a:rPr>
              <a:t>&gt; is used within &lt;property&gt; or &lt;constructor-</a:t>
            </a:r>
            <a:r>
              <a:rPr lang="en-IN" sz="1200" b="0" i="0" kern="1200" dirty="0" err="1">
                <a:solidFill>
                  <a:schemeClr val="tx1"/>
                </a:solidFill>
                <a:effectLst/>
                <a:latin typeface="+mn-lt"/>
                <a:ea typeface="+mn-ea"/>
                <a:cs typeface="+mn-cs"/>
              </a:rPr>
              <a:t>arg</a:t>
            </a:r>
            <a:r>
              <a:rPr lang="en-IN" sz="1200" b="0" i="0" kern="1200" dirty="0">
                <a:solidFill>
                  <a:schemeClr val="tx1"/>
                </a:solidFill>
                <a:effectLst/>
                <a:latin typeface="+mn-lt"/>
                <a:ea typeface="+mn-ea"/>
                <a:cs typeface="+mn-cs"/>
              </a:rPr>
              <a:t>&gt; . To add values in the </a:t>
            </a:r>
            <a:r>
              <a:rPr lang="en-IN" sz="1200" b="1" i="0" kern="1200" dirty="0">
                <a:solidFill>
                  <a:schemeClr val="tx1"/>
                </a:solidFill>
                <a:effectLst/>
                <a:latin typeface="+mn-lt"/>
                <a:ea typeface="+mn-ea"/>
                <a:cs typeface="+mn-cs"/>
              </a:rPr>
              <a:t>Set</a:t>
            </a:r>
            <a:r>
              <a:rPr lang="en-IN" sz="1200" b="0" i="0" kern="1200" dirty="0">
                <a:solidFill>
                  <a:schemeClr val="tx1"/>
                </a:solidFill>
                <a:effectLst/>
                <a:latin typeface="+mn-lt"/>
                <a:ea typeface="+mn-ea"/>
                <a:cs typeface="+mn-cs"/>
              </a:rPr>
              <a:t> , </a:t>
            </a:r>
            <a:r>
              <a:rPr lang="en-IN" sz="1200" b="1" i="0" kern="1200" dirty="0">
                <a:solidFill>
                  <a:schemeClr val="tx1"/>
                </a:solidFill>
                <a:effectLst/>
                <a:latin typeface="+mn-lt"/>
                <a:ea typeface="+mn-ea"/>
                <a:cs typeface="+mn-cs"/>
              </a:rPr>
              <a:t>spring</a:t>
            </a:r>
            <a:r>
              <a:rPr lang="en-IN" sz="1200" b="0" i="0" kern="1200" dirty="0">
                <a:solidFill>
                  <a:schemeClr val="tx1"/>
                </a:solidFill>
                <a:effectLst/>
                <a:latin typeface="+mn-lt"/>
                <a:ea typeface="+mn-ea"/>
                <a:cs typeface="+mn-cs"/>
              </a:rPr>
              <a:t> provides &lt;value&gt; that is nested within &lt;</a:t>
            </a:r>
            <a:r>
              <a:rPr lang="en-IN" sz="1200" b="1" i="0" kern="1200" dirty="0">
                <a:solidFill>
                  <a:schemeClr val="tx1"/>
                </a:solidFill>
                <a:effectLst/>
                <a:latin typeface="+mn-lt"/>
                <a:ea typeface="+mn-ea"/>
                <a:cs typeface="+mn-cs"/>
              </a:rPr>
              <a:t>set</a:t>
            </a:r>
            <a:r>
              <a:rPr lang="en-IN" sz="1200" b="0" i="0" kern="1200" dirty="0">
                <a:solidFill>
                  <a:schemeClr val="tx1"/>
                </a:solidFill>
                <a:effectLst/>
                <a:latin typeface="+mn-lt"/>
                <a:ea typeface="+mn-ea"/>
                <a:cs typeface="+mn-cs"/>
              </a:rPr>
              <a:t>&gt;</a:t>
            </a:r>
            <a:endParaRPr lang="en-IN" dirty="0"/>
          </a:p>
          <a:p>
            <a:endParaRPr lang="en-IN" dirty="0"/>
          </a:p>
          <a:p>
            <a:r>
              <a:rPr lang="en-IN" sz="1200" b="0" i="0" kern="1200" dirty="0">
                <a:solidFill>
                  <a:schemeClr val="tx1"/>
                </a:solidFill>
                <a:effectLst/>
                <a:latin typeface="+mn-lt"/>
                <a:ea typeface="+mn-ea"/>
                <a:cs typeface="+mn-cs"/>
              </a:rPr>
              <a:t>Spring provides </a:t>
            </a:r>
            <a:r>
              <a:rPr lang="en-IN" dirty="0"/>
              <a:t>&lt;map&gt;</a:t>
            </a:r>
            <a:r>
              <a:rPr lang="en-IN" sz="1200" b="0" i="0" kern="1200" dirty="0">
                <a:solidFill>
                  <a:schemeClr val="tx1"/>
                </a:solidFill>
                <a:effectLst/>
                <a:latin typeface="+mn-lt"/>
                <a:ea typeface="+mn-ea"/>
                <a:cs typeface="+mn-cs"/>
              </a:rPr>
              <a:t> tag to inject java </a:t>
            </a:r>
            <a:r>
              <a:rPr lang="en-IN" dirty="0"/>
              <a:t>Map</a:t>
            </a:r>
            <a:r>
              <a:rPr lang="en-IN" sz="1200" b="0" i="0" kern="1200" dirty="0">
                <a:solidFill>
                  <a:schemeClr val="tx1"/>
                </a:solidFill>
                <a:effectLst/>
                <a:latin typeface="+mn-lt"/>
                <a:ea typeface="+mn-ea"/>
                <a:cs typeface="+mn-cs"/>
              </a:rPr>
              <a:t> using spring application context XML. </a:t>
            </a:r>
            <a:r>
              <a:rPr lang="en-IN" dirty="0"/>
              <a:t>&lt;map&gt;</a:t>
            </a:r>
            <a:r>
              <a:rPr lang="en-IN" sz="1200" b="0" i="0" kern="1200" dirty="0">
                <a:solidFill>
                  <a:schemeClr val="tx1"/>
                </a:solidFill>
                <a:effectLst/>
                <a:latin typeface="+mn-lt"/>
                <a:ea typeface="+mn-ea"/>
                <a:cs typeface="+mn-cs"/>
              </a:rPr>
              <a:t> is used within </a:t>
            </a:r>
            <a:r>
              <a:rPr lang="en-IN" dirty="0"/>
              <a:t>&lt;property&gt;</a:t>
            </a:r>
            <a:r>
              <a:rPr lang="en-IN" sz="1200" b="0" i="0" kern="1200" dirty="0">
                <a:solidFill>
                  <a:schemeClr val="tx1"/>
                </a:solidFill>
                <a:effectLst/>
                <a:latin typeface="+mn-lt"/>
                <a:ea typeface="+mn-ea"/>
                <a:cs typeface="+mn-cs"/>
              </a:rPr>
              <a:t>or </a:t>
            </a:r>
            <a:r>
              <a:rPr lang="en-IN" dirty="0"/>
              <a:t>&lt;constructor-</a:t>
            </a:r>
            <a:r>
              <a:rPr lang="en-IN" dirty="0" err="1"/>
              <a:t>arg</a:t>
            </a:r>
            <a:r>
              <a:rPr lang="en-IN" dirty="0"/>
              <a:t>&gt;</a:t>
            </a:r>
            <a:r>
              <a:rPr lang="en-IN" sz="1200" b="0" i="0" kern="1200" dirty="0">
                <a:solidFill>
                  <a:schemeClr val="tx1"/>
                </a:solidFill>
                <a:effectLst/>
                <a:latin typeface="+mn-lt"/>
                <a:ea typeface="+mn-ea"/>
                <a:cs typeface="+mn-cs"/>
              </a:rPr>
              <a:t>. To add values in the </a:t>
            </a:r>
            <a:r>
              <a:rPr lang="en-IN" dirty="0"/>
              <a:t>Map</a:t>
            </a:r>
            <a:r>
              <a:rPr lang="en-IN" sz="1200" b="0" i="0" kern="1200" dirty="0">
                <a:solidFill>
                  <a:schemeClr val="tx1"/>
                </a:solidFill>
                <a:effectLst/>
                <a:latin typeface="+mn-lt"/>
                <a:ea typeface="+mn-ea"/>
                <a:cs typeface="+mn-cs"/>
              </a:rPr>
              <a:t>, spring provides </a:t>
            </a:r>
            <a:r>
              <a:rPr lang="en-IN" dirty="0"/>
              <a:t>&lt;entry&gt;</a:t>
            </a:r>
            <a:r>
              <a:rPr lang="en-IN" sz="1200" b="0" i="0" kern="1200" dirty="0">
                <a:solidFill>
                  <a:schemeClr val="tx1"/>
                </a:solidFill>
                <a:effectLst/>
                <a:latin typeface="+mn-lt"/>
                <a:ea typeface="+mn-ea"/>
                <a:cs typeface="+mn-cs"/>
              </a:rPr>
              <a:t> that is nested within </a:t>
            </a:r>
            <a:r>
              <a:rPr lang="en-IN" dirty="0"/>
              <a:t>&lt;map&gt;</a:t>
            </a:r>
            <a:r>
              <a:rPr lang="en-IN" sz="1200" b="0" i="0" kern="1200" dirty="0">
                <a:solidFill>
                  <a:schemeClr val="tx1"/>
                </a:solidFill>
                <a:effectLst/>
                <a:latin typeface="+mn-lt"/>
                <a:ea typeface="+mn-ea"/>
                <a:cs typeface="+mn-cs"/>
              </a:rPr>
              <a:t>.</a:t>
            </a:r>
            <a:br>
              <a:rPr lang="en-IN" sz="1200" b="0" i="0" kern="1200" dirty="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26</a:t>
            </a:fld>
            <a:endParaRPr lang="en-US" dirty="0"/>
          </a:p>
        </p:txBody>
      </p:sp>
    </p:spTree>
    <p:extLst>
      <p:ext uri="{BB962C8B-B14F-4D97-AF65-F5344CB8AC3E}">
        <p14:creationId xmlns:p14="http://schemas.microsoft.com/office/powerpoint/2010/main" val="1746527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Spring provides </a:t>
            </a:r>
            <a:r>
              <a:rPr lang="en-IN" dirty="0"/>
              <a:t>&lt;props&gt;</a:t>
            </a:r>
            <a:r>
              <a:rPr lang="en-IN" sz="1200" b="0" i="0" kern="1200" dirty="0">
                <a:solidFill>
                  <a:schemeClr val="tx1"/>
                </a:solidFill>
                <a:effectLst/>
                <a:latin typeface="+mn-lt"/>
                <a:ea typeface="+mn-ea"/>
                <a:cs typeface="+mn-cs"/>
              </a:rPr>
              <a:t> tag to inject java </a:t>
            </a:r>
            <a:r>
              <a:rPr lang="en-IN" dirty="0"/>
              <a:t>Properties</a:t>
            </a:r>
            <a:r>
              <a:rPr lang="en-IN" sz="1200" b="0" i="0" kern="1200" dirty="0">
                <a:solidFill>
                  <a:schemeClr val="tx1"/>
                </a:solidFill>
                <a:effectLst/>
                <a:latin typeface="+mn-lt"/>
                <a:ea typeface="+mn-ea"/>
                <a:cs typeface="+mn-cs"/>
              </a:rPr>
              <a:t> using spring application context XML. </a:t>
            </a:r>
            <a:r>
              <a:rPr lang="en-IN" dirty="0"/>
              <a:t>&lt;props&gt;</a:t>
            </a:r>
            <a:r>
              <a:rPr lang="en-IN" sz="1200" b="0" i="0" kern="1200" dirty="0">
                <a:solidFill>
                  <a:schemeClr val="tx1"/>
                </a:solidFill>
                <a:effectLst/>
                <a:latin typeface="+mn-lt"/>
                <a:ea typeface="+mn-ea"/>
                <a:cs typeface="+mn-cs"/>
              </a:rPr>
              <a:t> is used within </a:t>
            </a:r>
            <a:r>
              <a:rPr lang="en-IN" dirty="0"/>
              <a:t>&lt;property&gt;</a:t>
            </a:r>
            <a:r>
              <a:rPr lang="en-IN" sz="1200" b="0" i="0" kern="1200" dirty="0">
                <a:solidFill>
                  <a:schemeClr val="tx1"/>
                </a:solidFill>
                <a:effectLst/>
                <a:latin typeface="+mn-lt"/>
                <a:ea typeface="+mn-ea"/>
                <a:cs typeface="+mn-cs"/>
              </a:rPr>
              <a:t> or </a:t>
            </a:r>
            <a:r>
              <a:rPr lang="en-IN" dirty="0"/>
              <a:t>&lt;constructor-</a:t>
            </a:r>
            <a:r>
              <a:rPr lang="en-IN" dirty="0" err="1"/>
              <a:t>arg</a:t>
            </a:r>
            <a:r>
              <a:rPr lang="en-IN" dirty="0"/>
              <a:t>&gt;</a:t>
            </a:r>
            <a:r>
              <a:rPr lang="en-IN" sz="1200" b="0" i="0" kern="1200" dirty="0">
                <a:solidFill>
                  <a:schemeClr val="tx1"/>
                </a:solidFill>
                <a:effectLst/>
                <a:latin typeface="+mn-lt"/>
                <a:ea typeface="+mn-ea"/>
                <a:cs typeface="+mn-cs"/>
              </a:rPr>
              <a:t>. To add values in the </a:t>
            </a:r>
            <a:r>
              <a:rPr lang="en-IN" dirty="0"/>
              <a:t>Properties</a:t>
            </a:r>
            <a:r>
              <a:rPr lang="en-IN" sz="1200" b="0" i="0" kern="1200" dirty="0">
                <a:solidFill>
                  <a:schemeClr val="tx1"/>
                </a:solidFill>
                <a:effectLst/>
                <a:latin typeface="+mn-lt"/>
                <a:ea typeface="+mn-ea"/>
                <a:cs typeface="+mn-cs"/>
              </a:rPr>
              <a:t>, spring provides </a:t>
            </a:r>
            <a:r>
              <a:rPr lang="en-IN" dirty="0"/>
              <a:t>&lt;prop&gt;</a:t>
            </a:r>
            <a:r>
              <a:rPr lang="en-IN" sz="1200" b="0" i="0" kern="1200" dirty="0">
                <a:solidFill>
                  <a:schemeClr val="tx1"/>
                </a:solidFill>
                <a:effectLst/>
                <a:latin typeface="+mn-lt"/>
                <a:ea typeface="+mn-ea"/>
                <a:cs typeface="+mn-cs"/>
              </a:rPr>
              <a:t> that is nested within </a:t>
            </a:r>
            <a:r>
              <a:rPr lang="en-IN" dirty="0"/>
              <a:t>&lt;props&gt;</a:t>
            </a:r>
            <a:r>
              <a:rPr lang="en-IN" sz="1200" b="0" i="0" kern="1200" dirty="0">
                <a:solidFill>
                  <a:schemeClr val="tx1"/>
                </a:solidFill>
                <a:effectLst/>
                <a:latin typeface="+mn-lt"/>
                <a:ea typeface="+mn-ea"/>
                <a:cs typeface="+mn-cs"/>
              </a:rPr>
              <a:t>.</a:t>
            </a:r>
            <a:br>
              <a:rPr lang="en-IN" sz="1200" b="0" i="0" kern="1200" dirty="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27</a:t>
            </a:fld>
            <a:endParaRPr lang="en-US" dirty="0"/>
          </a:p>
        </p:txBody>
      </p:sp>
    </p:spTree>
    <p:extLst>
      <p:ext uri="{BB962C8B-B14F-4D97-AF65-F5344CB8AC3E}">
        <p14:creationId xmlns:p14="http://schemas.microsoft.com/office/powerpoint/2010/main" val="2189910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Advantages of Dependency Injection</a:t>
            </a:r>
          </a:p>
          <a:p>
            <a:r>
              <a:rPr lang="en-IN" dirty="0"/>
              <a:t>DI allows a client the flexibility of being configurable. Only client's behavior is fixed.</a:t>
            </a:r>
          </a:p>
          <a:p>
            <a:r>
              <a:rPr lang="en-IN" dirty="0"/>
              <a:t>Testing can be performed using mock objects.</a:t>
            </a:r>
          </a:p>
          <a:p>
            <a:r>
              <a:rPr lang="en-IN" dirty="0"/>
              <a:t>Loosely couple architecture.</a:t>
            </a:r>
          </a:p>
        </p:txBody>
      </p:sp>
      <p:sp>
        <p:nvSpPr>
          <p:cNvPr id="4" name="Slide Number Placeholder 3"/>
          <p:cNvSpPr>
            <a:spLocks noGrp="1"/>
          </p:cNvSpPr>
          <p:nvPr>
            <p:ph type="sldNum" sz="quarter" idx="5"/>
          </p:nvPr>
        </p:nvSpPr>
        <p:spPr/>
        <p:txBody>
          <a:bodyPr/>
          <a:lstStyle/>
          <a:p>
            <a:fld id="{4537AC76-B5B6-4D22-964E-8311652E7560}" type="slidenum">
              <a:rPr lang="en-US" smtClean="0"/>
              <a:t>28</a:t>
            </a:fld>
            <a:endParaRPr lang="en-US" dirty="0"/>
          </a:p>
        </p:txBody>
      </p:sp>
    </p:spTree>
    <p:extLst>
      <p:ext uri="{BB962C8B-B14F-4D97-AF65-F5344CB8AC3E}">
        <p14:creationId xmlns:p14="http://schemas.microsoft.com/office/powerpoint/2010/main" val="2030020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4</a:t>
            </a:fld>
            <a:endParaRPr lang="en-US" dirty="0"/>
          </a:p>
        </p:txBody>
      </p:sp>
    </p:spTree>
    <p:extLst>
      <p:ext uri="{BB962C8B-B14F-4D97-AF65-F5344CB8AC3E}">
        <p14:creationId xmlns:p14="http://schemas.microsoft.com/office/powerpoint/2010/main" val="2945752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29</a:t>
            </a:fld>
            <a:endParaRPr lang="en-US" dirty="0"/>
          </a:p>
        </p:txBody>
      </p:sp>
    </p:spTree>
    <p:extLst>
      <p:ext uri="{BB962C8B-B14F-4D97-AF65-F5344CB8AC3E}">
        <p14:creationId xmlns:p14="http://schemas.microsoft.com/office/powerpoint/2010/main" val="1809883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most commonly used ApplicationContext implementations are:</a:t>
            </a:r>
          </a:p>
          <a:p>
            <a:endParaRPr lang="en-IN" dirty="0"/>
          </a:p>
          <a:p>
            <a:r>
              <a:rPr lang="en-IN" b="1" dirty="0"/>
              <a:t>FileSystemXmlApplicationContext</a:t>
            </a:r>
            <a:r>
              <a:rPr lang="en-IN" dirty="0"/>
              <a:t> – This container loads the definitions of the beans from an XML file. Here you need to provide the full path of the XML bean configuration file to the constructor.</a:t>
            </a:r>
          </a:p>
          <a:p>
            <a:r>
              <a:rPr lang="en-IN" b="1" dirty="0"/>
              <a:t>ClassPathXmlApplicationContext</a:t>
            </a:r>
            <a:r>
              <a:rPr lang="en-IN" dirty="0"/>
              <a:t> – This container loads the definitions of the beans from an XML file. Here you do not need to provide the full path of the XML file but you need to set CLASSPATH properly because this container will look bean configuration XML file in CLASSPATH.</a:t>
            </a:r>
          </a:p>
          <a:p>
            <a:r>
              <a:rPr lang="en-IN" b="1" dirty="0"/>
              <a:t>WebXmlApplicationContext</a:t>
            </a:r>
            <a:r>
              <a:rPr lang="en-IN" dirty="0"/>
              <a:t> – This container loads the XML file with definitions of all beans from within a web application.</a:t>
            </a:r>
          </a:p>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33</a:t>
            </a:fld>
            <a:endParaRPr lang="en-US" dirty="0"/>
          </a:p>
        </p:txBody>
      </p:sp>
    </p:spTree>
    <p:extLst>
      <p:ext uri="{BB962C8B-B14F-4D97-AF65-F5344CB8AC3E}">
        <p14:creationId xmlns:p14="http://schemas.microsoft.com/office/powerpoint/2010/main" val="419213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C852F8-A54B-449A-BBD1-1C8558730716}" type="slidenum">
              <a:rPr lang="en-US" smtClean="0"/>
              <a:pPr/>
              <a:t>34</a:t>
            </a:fld>
            <a:endParaRPr lang="en-US" dirty="0"/>
          </a:p>
        </p:txBody>
      </p:sp>
    </p:spTree>
    <p:extLst>
      <p:ext uri="{BB962C8B-B14F-4D97-AF65-F5344CB8AC3E}">
        <p14:creationId xmlns:p14="http://schemas.microsoft.com/office/powerpoint/2010/main" val="426658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In case  if we pass different types to the constructor. </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For e.g. for class −</a:t>
            </a:r>
          </a:p>
          <a:p>
            <a:r>
              <a:rPr lang="en-IN" sz="1200" kern="1200" dirty="0">
                <a:solidFill>
                  <a:schemeClr val="tx1"/>
                </a:solidFill>
                <a:effectLst/>
                <a:latin typeface="+mn-lt"/>
                <a:ea typeface="+mn-ea"/>
                <a:cs typeface="+mn-cs"/>
              </a:rPr>
              <a:t>package</a:t>
            </a:r>
            <a:r>
              <a:rPr lang="en-IN" dirty="0">
                <a:effectLst/>
              </a:rPr>
              <a:t> test</a:t>
            </a:r>
            <a:r>
              <a:rPr lang="en-IN" sz="1200" kern="1200" dirty="0">
                <a:solidFill>
                  <a:schemeClr val="tx1"/>
                </a:solidFill>
                <a:effectLst/>
                <a:latin typeface="+mn-lt"/>
                <a:ea typeface="+mn-ea"/>
                <a:cs typeface="+mn-cs"/>
              </a:rPr>
              <a:t>;</a:t>
            </a:r>
            <a:r>
              <a:rPr lang="en-IN" dirty="0">
                <a:effectLst/>
              </a:rPr>
              <a:t> </a:t>
            </a:r>
          </a:p>
          <a:p>
            <a:r>
              <a:rPr lang="en-IN" sz="1200" kern="1200" dirty="0">
                <a:solidFill>
                  <a:schemeClr val="tx1"/>
                </a:solidFill>
                <a:effectLst/>
                <a:latin typeface="+mn-lt"/>
                <a:ea typeface="+mn-ea"/>
                <a:cs typeface="+mn-cs"/>
              </a:rPr>
              <a:t>public</a:t>
            </a:r>
            <a:r>
              <a:rPr lang="en-IN" dirty="0">
                <a:effectLst/>
              </a:rPr>
              <a:t> </a:t>
            </a:r>
            <a:r>
              <a:rPr lang="en-IN" sz="1200" kern="1200" dirty="0">
                <a:solidFill>
                  <a:schemeClr val="tx1"/>
                </a:solidFill>
                <a:effectLst/>
                <a:latin typeface="+mn-lt"/>
                <a:ea typeface="+mn-ea"/>
                <a:cs typeface="+mn-cs"/>
              </a:rPr>
              <a:t>class</a:t>
            </a:r>
            <a:r>
              <a:rPr lang="en-IN" dirty="0">
                <a:effectLst/>
              </a:rPr>
              <a:t> </a:t>
            </a:r>
            <a:r>
              <a:rPr lang="en-IN" sz="1200" kern="1200" dirty="0">
                <a:solidFill>
                  <a:schemeClr val="tx1"/>
                </a:solidFill>
                <a:effectLst/>
                <a:latin typeface="+mn-lt"/>
                <a:ea typeface="+mn-ea"/>
                <a:cs typeface="+mn-cs"/>
              </a:rPr>
              <a:t>test</a:t>
            </a:r>
            <a:r>
              <a:rPr lang="en-IN" dirty="0">
                <a:effectLst/>
              </a:rPr>
              <a:t> </a:t>
            </a:r>
          </a:p>
          <a:p>
            <a:r>
              <a:rPr lang="en-IN" sz="1200" kern="1200" dirty="0">
                <a:solidFill>
                  <a:schemeClr val="tx1"/>
                </a:solidFill>
                <a:effectLst/>
                <a:latin typeface="+mn-lt"/>
                <a:ea typeface="+mn-ea"/>
                <a:cs typeface="+mn-cs"/>
              </a:rPr>
              <a:t>{</a:t>
            </a:r>
            <a:r>
              <a:rPr lang="en-IN" dirty="0">
                <a:effectLst/>
              </a:rPr>
              <a:t> </a:t>
            </a:r>
          </a:p>
          <a:p>
            <a:r>
              <a:rPr lang="en-IN" sz="1200" kern="1200" dirty="0">
                <a:solidFill>
                  <a:schemeClr val="tx1"/>
                </a:solidFill>
                <a:effectLst/>
                <a:latin typeface="+mn-lt"/>
                <a:ea typeface="+mn-ea"/>
                <a:cs typeface="+mn-cs"/>
              </a:rPr>
              <a:t>public</a:t>
            </a:r>
            <a:r>
              <a:rPr lang="en-IN" dirty="0">
                <a:effectLst/>
              </a:rPr>
              <a:t> </a:t>
            </a:r>
            <a:r>
              <a:rPr lang="en-IN" sz="1200" kern="1200" dirty="0">
                <a:solidFill>
                  <a:schemeClr val="tx1"/>
                </a:solidFill>
                <a:effectLst/>
                <a:latin typeface="+mn-lt"/>
                <a:ea typeface="+mn-ea"/>
                <a:cs typeface="+mn-cs"/>
              </a:rPr>
              <a:t>test(int</a:t>
            </a:r>
            <a:r>
              <a:rPr lang="en-IN" dirty="0">
                <a:effectLst/>
              </a:rPr>
              <a:t> year</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String</a:t>
            </a:r>
            <a:r>
              <a:rPr lang="en-IN" dirty="0">
                <a:effectLst/>
              </a:rPr>
              <a:t> name</a:t>
            </a:r>
            <a:r>
              <a:rPr lang="en-IN" sz="1200" kern="1200" dirty="0">
                <a:solidFill>
                  <a:schemeClr val="tx1"/>
                </a:solidFill>
                <a:effectLst/>
                <a:latin typeface="+mn-lt"/>
                <a:ea typeface="+mn-ea"/>
                <a:cs typeface="+mn-cs"/>
              </a:rPr>
              <a:t>)</a:t>
            </a:r>
            <a:r>
              <a:rPr lang="en-IN" dirty="0">
                <a:effectLst/>
              </a:rPr>
              <a:t> </a:t>
            </a:r>
          </a:p>
          <a:p>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 ...</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a:t>
            </a:r>
          </a:p>
          <a:p>
            <a:r>
              <a:rPr lang="en-IN" sz="1200" b="0" i="0" kern="1200" dirty="0">
                <a:solidFill>
                  <a:schemeClr val="tx1"/>
                </a:solidFill>
                <a:effectLst/>
                <a:latin typeface="+mn-lt"/>
                <a:ea typeface="+mn-ea"/>
                <a:cs typeface="+mn-cs"/>
              </a:rPr>
              <a:t>The container can also use type matching with simple types, if you explicitly specify the type of the constructor argument using the type attribute. For e.g.</a:t>
            </a:r>
          </a:p>
          <a:p>
            <a:r>
              <a:rPr lang="en-IN" sz="1200" kern="1200" dirty="0">
                <a:solidFill>
                  <a:schemeClr val="tx1"/>
                </a:solidFill>
                <a:effectLst/>
                <a:latin typeface="+mn-lt"/>
                <a:ea typeface="+mn-ea"/>
                <a:cs typeface="+mn-cs"/>
              </a:rPr>
              <a:t>&lt;beans&gt;</a:t>
            </a:r>
            <a:r>
              <a:rPr lang="en-IN" dirty="0">
                <a:effectLst/>
              </a:rPr>
              <a:t> </a:t>
            </a:r>
          </a:p>
          <a:p>
            <a:r>
              <a:rPr lang="en-IN" sz="1200" kern="1200" dirty="0">
                <a:solidFill>
                  <a:schemeClr val="tx1"/>
                </a:solidFill>
                <a:effectLst/>
                <a:latin typeface="+mn-lt"/>
                <a:ea typeface="+mn-ea"/>
                <a:cs typeface="+mn-cs"/>
              </a:rPr>
              <a:t>&lt;bean</a:t>
            </a:r>
            <a:r>
              <a:rPr lang="en-IN" dirty="0">
                <a:effectLst/>
              </a:rPr>
              <a:t> </a:t>
            </a:r>
            <a:r>
              <a:rPr lang="en-IN" sz="1200" kern="1200" dirty="0">
                <a:solidFill>
                  <a:schemeClr val="tx1"/>
                </a:solidFill>
                <a:effectLst/>
                <a:latin typeface="+mn-lt"/>
                <a:ea typeface="+mn-ea"/>
                <a:cs typeface="+mn-cs"/>
              </a:rPr>
              <a:t>id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testBean</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class</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test.testBean</a:t>
            </a:r>
            <a:r>
              <a:rPr lang="en-IN" sz="1200" kern="1200" dirty="0">
                <a:solidFill>
                  <a:schemeClr val="tx1"/>
                </a:solidFill>
                <a:effectLst/>
                <a:latin typeface="+mn-lt"/>
                <a:ea typeface="+mn-ea"/>
                <a:cs typeface="+mn-cs"/>
              </a:rPr>
              <a:t>"&gt;</a:t>
            </a:r>
            <a:r>
              <a:rPr lang="en-IN" dirty="0">
                <a:effectLst/>
              </a:rPr>
              <a:t> </a:t>
            </a:r>
          </a:p>
          <a:p>
            <a:r>
              <a:rPr lang="en-IN" sz="1200" kern="1200" dirty="0">
                <a:solidFill>
                  <a:schemeClr val="tx1"/>
                </a:solidFill>
                <a:effectLst/>
                <a:latin typeface="+mn-lt"/>
                <a:ea typeface="+mn-ea"/>
                <a:cs typeface="+mn-cs"/>
              </a:rPr>
              <a:t>&lt;constructor-</a:t>
            </a:r>
            <a:r>
              <a:rPr lang="en-IN" sz="1200" kern="1200" dirty="0" err="1">
                <a:solidFill>
                  <a:schemeClr val="tx1"/>
                </a:solidFill>
                <a:effectLst/>
                <a:latin typeface="+mn-lt"/>
                <a:ea typeface="+mn-ea"/>
                <a:cs typeface="+mn-cs"/>
              </a:rPr>
              <a:t>arg</a:t>
            </a:r>
            <a:r>
              <a:rPr lang="en-IN" dirty="0">
                <a:effectLst/>
              </a:rPr>
              <a:t> </a:t>
            </a:r>
            <a:r>
              <a:rPr lang="en-IN" sz="1200" kern="1200" dirty="0">
                <a:solidFill>
                  <a:schemeClr val="tx1"/>
                </a:solidFill>
                <a:effectLst/>
                <a:latin typeface="+mn-lt"/>
                <a:ea typeface="+mn-ea"/>
                <a:cs typeface="+mn-cs"/>
              </a:rPr>
              <a:t>type</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"int"</a:t>
            </a:r>
            <a:r>
              <a:rPr lang="en-IN" dirty="0">
                <a:effectLst/>
              </a:rPr>
              <a:t> </a:t>
            </a:r>
            <a:r>
              <a:rPr lang="en-IN" sz="1200" kern="1200" dirty="0">
                <a:solidFill>
                  <a:schemeClr val="tx1"/>
                </a:solidFill>
                <a:effectLst/>
                <a:latin typeface="+mn-lt"/>
                <a:ea typeface="+mn-ea"/>
                <a:cs typeface="+mn-cs"/>
              </a:rPr>
              <a:t>value</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“2017"/&gt;</a:t>
            </a:r>
            <a:r>
              <a:rPr lang="en-IN" dirty="0">
                <a:effectLst/>
              </a:rPr>
              <a:t> </a:t>
            </a:r>
          </a:p>
          <a:p>
            <a:r>
              <a:rPr lang="en-IN" sz="1200" kern="1200" dirty="0">
                <a:solidFill>
                  <a:schemeClr val="tx1"/>
                </a:solidFill>
                <a:effectLst/>
                <a:latin typeface="+mn-lt"/>
                <a:ea typeface="+mn-ea"/>
                <a:cs typeface="+mn-cs"/>
              </a:rPr>
              <a:t>&lt;constructor-</a:t>
            </a:r>
            <a:r>
              <a:rPr lang="en-IN" sz="1200" kern="1200" dirty="0" err="1">
                <a:solidFill>
                  <a:schemeClr val="tx1"/>
                </a:solidFill>
                <a:effectLst/>
                <a:latin typeface="+mn-lt"/>
                <a:ea typeface="+mn-ea"/>
                <a:cs typeface="+mn-cs"/>
              </a:rPr>
              <a:t>arg</a:t>
            </a:r>
            <a:r>
              <a:rPr lang="en-IN" dirty="0">
                <a:effectLst/>
              </a:rPr>
              <a:t> </a:t>
            </a:r>
            <a:r>
              <a:rPr lang="en-IN" sz="1200" kern="1200" dirty="0">
                <a:solidFill>
                  <a:schemeClr val="tx1"/>
                </a:solidFill>
                <a:effectLst/>
                <a:latin typeface="+mn-lt"/>
                <a:ea typeface="+mn-ea"/>
                <a:cs typeface="+mn-cs"/>
              </a:rPr>
              <a:t>type</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java.lang.String</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value</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“Nisha"/&gt;</a:t>
            </a:r>
            <a:r>
              <a:rPr lang="en-IN" dirty="0">
                <a:effectLst/>
              </a:rPr>
              <a:t> </a:t>
            </a:r>
          </a:p>
          <a:p>
            <a:r>
              <a:rPr lang="en-IN" sz="1200" kern="1200" dirty="0">
                <a:solidFill>
                  <a:schemeClr val="tx1"/>
                </a:solidFill>
                <a:effectLst/>
                <a:latin typeface="+mn-lt"/>
                <a:ea typeface="+mn-ea"/>
                <a:cs typeface="+mn-cs"/>
              </a:rPr>
              <a:t>&lt;/bean&gt;</a:t>
            </a:r>
            <a:r>
              <a:rPr lang="en-IN" dirty="0">
                <a:effectLst/>
              </a:rPr>
              <a:t> </a:t>
            </a:r>
          </a:p>
          <a:p>
            <a:r>
              <a:rPr lang="en-IN" sz="1200" kern="1200" dirty="0">
                <a:solidFill>
                  <a:schemeClr val="tx1"/>
                </a:solidFill>
                <a:effectLst/>
                <a:latin typeface="+mn-lt"/>
                <a:ea typeface="+mn-ea"/>
                <a:cs typeface="+mn-cs"/>
              </a:rPr>
              <a:t>&lt;/beans&gt;</a:t>
            </a:r>
          </a:p>
          <a:p>
            <a:r>
              <a:rPr lang="en-IN" sz="1200" b="0" i="0" kern="1200" dirty="0">
                <a:solidFill>
                  <a:schemeClr val="tx1"/>
                </a:solidFill>
                <a:effectLst/>
                <a:latin typeface="+mn-lt"/>
                <a:ea typeface="+mn-ea"/>
                <a:cs typeface="+mn-cs"/>
              </a:rPr>
              <a:t>Finally, the best way to pass constructor arguments, use the index attribute to specify explicitly the index of constructor arguments. Here, the index is 0 based. For example −</a:t>
            </a:r>
          </a:p>
          <a:p>
            <a:r>
              <a:rPr lang="en-IN" sz="1200" kern="1200" dirty="0">
                <a:solidFill>
                  <a:schemeClr val="tx1"/>
                </a:solidFill>
                <a:effectLst/>
                <a:latin typeface="+mn-lt"/>
                <a:ea typeface="+mn-ea"/>
                <a:cs typeface="+mn-cs"/>
              </a:rPr>
              <a:t>&lt;beans&gt;</a:t>
            </a:r>
            <a:r>
              <a:rPr lang="en-IN" dirty="0">
                <a:effectLst/>
              </a:rPr>
              <a:t> </a:t>
            </a:r>
          </a:p>
          <a:p>
            <a:r>
              <a:rPr lang="en-IN" sz="1200" kern="1200" dirty="0">
                <a:solidFill>
                  <a:schemeClr val="tx1"/>
                </a:solidFill>
                <a:effectLst/>
                <a:latin typeface="+mn-lt"/>
                <a:ea typeface="+mn-ea"/>
                <a:cs typeface="+mn-cs"/>
              </a:rPr>
              <a:t>&lt;bean</a:t>
            </a:r>
            <a:r>
              <a:rPr lang="en-IN" dirty="0">
                <a:effectLst/>
              </a:rPr>
              <a:t> </a:t>
            </a:r>
            <a:r>
              <a:rPr lang="en-IN" sz="1200" kern="1200" dirty="0">
                <a:solidFill>
                  <a:schemeClr val="tx1"/>
                </a:solidFill>
                <a:effectLst/>
                <a:latin typeface="+mn-lt"/>
                <a:ea typeface="+mn-ea"/>
                <a:cs typeface="+mn-cs"/>
              </a:rPr>
              <a:t>id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testBean</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class</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test.testBean</a:t>
            </a:r>
            <a:r>
              <a:rPr lang="en-IN" sz="1200" kern="1200" dirty="0">
                <a:solidFill>
                  <a:schemeClr val="tx1"/>
                </a:solidFill>
                <a:effectLst/>
                <a:latin typeface="+mn-lt"/>
                <a:ea typeface="+mn-ea"/>
                <a:cs typeface="+mn-cs"/>
              </a:rPr>
              <a:t>"&gt;</a:t>
            </a:r>
            <a:r>
              <a:rPr lang="en-IN" dirty="0">
                <a:effectLst/>
              </a:rPr>
              <a:t> </a:t>
            </a:r>
          </a:p>
          <a:p>
            <a:r>
              <a:rPr lang="en-IN" sz="1200" kern="1200" dirty="0">
                <a:solidFill>
                  <a:schemeClr val="tx1"/>
                </a:solidFill>
                <a:effectLst/>
                <a:latin typeface="+mn-lt"/>
                <a:ea typeface="+mn-ea"/>
                <a:cs typeface="+mn-cs"/>
              </a:rPr>
              <a:t>&lt;constructor-</a:t>
            </a:r>
            <a:r>
              <a:rPr lang="en-IN" sz="1200" kern="1200" dirty="0" err="1">
                <a:solidFill>
                  <a:schemeClr val="tx1"/>
                </a:solidFill>
                <a:effectLst/>
                <a:latin typeface="+mn-lt"/>
                <a:ea typeface="+mn-ea"/>
                <a:cs typeface="+mn-cs"/>
              </a:rPr>
              <a:t>arg</a:t>
            </a:r>
            <a:r>
              <a:rPr lang="en-IN" dirty="0">
                <a:effectLst/>
              </a:rPr>
              <a:t> </a:t>
            </a:r>
            <a:r>
              <a:rPr lang="en-IN" sz="1200" kern="1200" dirty="0">
                <a:solidFill>
                  <a:schemeClr val="tx1"/>
                </a:solidFill>
                <a:effectLst/>
                <a:latin typeface="+mn-lt"/>
                <a:ea typeface="+mn-ea"/>
                <a:cs typeface="+mn-cs"/>
              </a:rPr>
              <a:t>index</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"0"</a:t>
            </a:r>
            <a:r>
              <a:rPr lang="en-IN" dirty="0">
                <a:effectLst/>
              </a:rPr>
              <a:t> </a:t>
            </a:r>
            <a:r>
              <a:rPr lang="en-IN" sz="1200" kern="1200" dirty="0">
                <a:solidFill>
                  <a:schemeClr val="tx1"/>
                </a:solidFill>
                <a:effectLst/>
                <a:latin typeface="+mn-lt"/>
                <a:ea typeface="+mn-ea"/>
                <a:cs typeface="+mn-cs"/>
              </a:rPr>
              <a:t>value</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"2017"/&gt;</a:t>
            </a:r>
            <a:r>
              <a:rPr lang="en-IN" dirty="0">
                <a:effectLst/>
              </a:rPr>
              <a:t> </a:t>
            </a:r>
          </a:p>
          <a:p>
            <a:r>
              <a:rPr lang="en-IN" sz="1200" kern="1200" dirty="0">
                <a:solidFill>
                  <a:schemeClr val="tx1"/>
                </a:solidFill>
                <a:effectLst/>
                <a:latin typeface="+mn-lt"/>
                <a:ea typeface="+mn-ea"/>
                <a:cs typeface="+mn-cs"/>
              </a:rPr>
              <a:t>&lt;constructor-</a:t>
            </a:r>
            <a:r>
              <a:rPr lang="en-IN" sz="1200" kern="1200" dirty="0" err="1">
                <a:solidFill>
                  <a:schemeClr val="tx1"/>
                </a:solidFill>
                <a:effectLst/>
                <a:latin typeface="+mn-lt"/>
                <a:ea typeface="+mn-ea"/>
                <a:cs typeface="+mn-cs"/>
              </a:rPr>
              <a:t>arg</a:t>
            </a:r>
            <a:r>
              <a:rPr lang="en-IN" dirty="0">
                <a:effectLst/>
              </a:rPr>
              <a:t> </a:t>
            </a:r>
            <a:r>
              <a:rPr lang="en-IN" sz="1200" kern="1200" dirty="0">
                <a:solidFill>
                  <a:schemeClr val="tx1"/>
                </a:solidFill>
                <a:effectLst/>
                <a:latin typeface="+mn-lt"/>
                <a:ea typeface="+mn-ea"/>
                <a:cs typeface="+mn-cs"/>
              </a:rPr>
              <a:t>index</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"1"</a:t>
            </a:r>
            <a:r>
              <a:rPr lang="en-IN" dirty="0">
                <a:effectLst/>
              </a:rPr>
              <a:t> </a:t>
            </a:r>
            <a:r>
              <a:rPr lang="en-IN" sz="1200" kern="1200" dirty="0">
                <a:solidFill>
                  <a:schemeClr val="tx1"/>
                </a:solidFill>
                <a:effectLst/>
                <a:latin typeface="+mn-lt"/>
                <a:ea typeface="+mn-ea"/>
                <a:cs typeface="+mn-cs"/>
              </a:rPr>
              <a:t>value</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“Nisha"/&gt;</a:t>
            </a:r>
            <a:r>
              <a:rPr lang="en-IN" dirty="0">
                <a:effectLst/>
              </a:rPr>
              <a:t> </a:t>
            </a:r>
          </a:p>
          <a:p>
            <a:r>
              <a:rPr lang="en-IN" sz="1200" kern="1200" dirty="0">
                <a:solidFill>
                  <a:schemeClr val="tx1"/>
                </a:solidFill>
                <a:effectLst/>
                <a:latin typeface="+mn-lt"/>
                <a:ea typeface="+mn-ea"/>
                <a:cs typeface="+mn-cs"/>
              </a:rPr>
              <a:t>&lt;/bean&gt;</a:t>
            </a:r>
            <a:r>
              <a:rPr lang="en-IN" dirty="0">
                <a:effectLst/>
              </a:rPr>
              <a:t> </a:t>
            </a:r>
          </a:p>
          <a:p>
            <a:r>
              <a:rPr lang="en-IN" sz="1200" kern="1200" dirty="0">
                <a:solidFill>
                  <a:schemeClr val="tx1"/>
                </a:solidFill>
                <a:effectLst/>
                <a:latin typeface="+mn-lt"/>
                <a:ea typeface="+mn-ea"/>
                <a:cs typeface="+mn-cs"/>
              </a:rPr>
              <a:t>&lt;/beans&gt;</a:t>
            </a:r>
          </a:p>
          <a:p>
            <a:r>
              <a:rPr lang="en-IN" sz="1200" b="1" i="0" kern="1200" dirty="0">
                <a:solidFill>
                  <a:schemeClr val="tx1"/>
                </a:solidFill>
                <a:effectLst/>
                <a:latin typeface="+mn-lt"/>
                <a:ea typeface="+mn-ea"/>
                <a:cs typeface="+mn-cs"/>
              </a:rPr>
              <a:t>Note: </a:t>
            </a:r>
            <a:r>
              <a:rPr lang="en-IN" sz="1200" b="0" i="0" kern="1200" dirty="0">
                <a:solidFill>
                  <a:schemeClr val="tx1"/>
                </a:solidFill>
                <a:effectLst/>
                <a:latin typeface="+mn-lt"/>
                <a:ea typeface="+mn-ea"/>
                <a:cs typeface="+mn-cs"/>
              </a:rPr>
              <a:t>In case you are passing a reference to an object, you need to use </a:t>
            </a:r>
            <a:r>
              <a:rPr lang="en-IN" sz="1200" b="1" i="0" kern="1200" dirty="0">
                <a:solidFill>
                  <a:schemeClr val="tx1"/>
                </a:solidFill>
                <a:effectLst/>
                <a:latin typeface="+mn-lt"/>
                <a:ea typeface="+mn-ea"/>
                <a:cs typeface="+mn-cs"/>
              </a:rPr>
              <a:t>ref</a:t>
            </a:r>
            <a:r>
              <a:rPr lang="en-IN" sz="1200" b="0" i="0" kern="1200" dirty="0">
                <a:solidFill>
                  <a:schemeClr val="tx1"/>
                </a:solidFill>
                <a:effectLst/>
                <a:latin typeface="+mn-lt"/>
                <a:ea typeface="+mn-ea"/>
                <a:cs typeface="+mn-cs"/>
              </a:rPr>
              <a:t> attribute of &lt;constructor-</a:t>
            </a:r>
            <a:r>
              <a:rPr lang="en-IN" sz="1200" b="0" i="0" kern="1200" dirty="0" err="1">
                <a:solidFill>
                  <a:schemeClr val="tx1"/>
                </a:solidFill>
                <a:effectLst/>
                <a:latin typeface="+mn-lt"/>
                <a:ea typeface="+mn-ea"/>
                <a:cs typeface="+mn-cs"/>
              </a:rPr>
              <a:t>arg</a:t>
            </a:r>
            <a:r>
              <a:rPr lang="en-IN" sz="1200" b="0" i="0" kern="1200" dirty="0">
                <a:solidFill>
                  <a:schemeClr val="tx1"/>
                </a:solidFill>
                <a:effectLst/>
                <a:latin typeface="+mn-lt"/>
                <a:ea typeface="+mn-ea"/>
                <a:cs typeface="+mn-cs"/>
              </a:rPr>
              <a:t>&gt; tag and if you are passing a value directly then you should use </a:t>
            </a:r>
            <a:r>
              <a:rPr lang="en-IN" sz="1200" b="1" i="0" kern="1200" dirty="0">
                <a:solidFill>
                  <a:schemeClr val="tx1"/>
                </a:solidFill>
                <a:effectLst/>
                <a:latin typeface="+mn-lt"/>
                <a:ea typeface="+mn-ea"/>
                <a:cs typeface="+mn-cs"/>
              </a:rPr>
              <a:t>value</a:t>
            </a:r>
            <a:r>
              <a:rPr lang="en-IN" sz="1200" b="0" i="0" kern="1200" dirty="0">
                <a:solidFill>
                  <a:schemeClr val="tx1"/>
                </a:solidFill>
                <a:effectLst/>
                <a:latin typeface="+mn-lt"/>
                <a:ea typeface="+mn-ea"/>
                <a:cs typeface="+mn-cs"/>
              </a:rPr>
              <a:t> attribute</a:t>
            </a:r>
          </a:p>
          <a:p>
            <a:endParaRPr lang="en-IN" sz="1200" b="0" i="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&lt;beans&gt;</a:t>
            </a:r>
            <a:r>
              <a:rPr lang="en-IN" dirty="0">
                <a:effectLst/>
              </a:rPr>
              <a:t> </a:t>
            </a:r>
          </a:p>
          <a:p>
            <a:r>
              <a:rPr lang="en-IN" sz="1200" kern="1200" dirty="0">
                <a:solidFill>
                  <a:schemeClr val="tx1"/>
                </a:solidFill>
                <a:effectLst/>
                <a:latin typeface="+mn-lt"/>
                <a:ea typeface="+mn-ea"/>
                <a:cs typeface="+mn-cs"/>
              </a:rPr>
              <a:t>&lt;bean</a:t>
            </a:r>
            <a:r>
              <a:rPr lang="en-IN" dirty="0">
                <a:effectLst/>
              </a:rPr>
              <a:t> </a:t>
            </a:r>
            <a:r>
              <a:rPr lang="en-IN" sz="1200" kern="1200" dirty="0">
                <a:solidFill>
                  <a:schemeClr val="tx1"/>
                </a:solidFill>
                <a:effectLst/>
                <a:latin typeface="+mn-lt"/>
                <a:ea typeface="+mn-ea"/>
                <a:cs typeface="+mn-cs"/>
              </a:rPr>
              <a:t>id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“a1"</a:t>
            </a:r>
            <a:r>
              <a:rPr lang="en-IN" dirty="0">
                <a:effectLst/>
              </a:rPr>
              <a:t> </a:t>
            </a:r>
            <a:r>
              <a:rPr lang="en-IN" sz="1200" kern="1200" dirty="0">
                <a:solidFill>
                  <a:schemeClr val="tx1"/>
                </a:solidFill>
                <a:effectLst/>
                <a:latin typeface="+mn-lt"/>
                <a:ea typeface="+mn-ea"/>
                <a:cs typeface="+mn-cs"/>
              </a:rPr>
              <a:t>class</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“test.A1"&gt;</a:t>
            </a:r>
            <a:r>
              <a:rPr lang="en-IN" dirty="0">
                <a:effectLst/>
              </a:rPr>
              <a:t> </a:t>
            </a:r>
          </a:p>
          <a:p>
            <a:r>
              <a:rPr lang="en-IN" sz="1200" kern="1200" dirty="0">
                <a:solidFill>
                  <a:schemeClr val="tx1"/>
                </a:solidFill>
                <a:effectLst/>
                <a:latin typeface="+mn-lt"/>
                <a:ea typeface="+mn-ea"/>
                <a:cs typeface="+mn-cs"/>
              </a:rPr>
              <a:t>&lt;constructor-</a:t>
            </a:r>
            <a:r>
              <a:rPr lang="en-IN" sz="1200" kern="1200" dirty="0" err="1">
                <a:solidFill>
                  <a:schemeClr val="tx1"/>
                </a:solidFill>
                <a:effectLst/>
                <a:latin typeface="+mn-lt"/>
                <a:ea typeface="+mn-ea"/>
                <a:cs typeface="+mn-cs"/>
              </a:rPr>
              <a:t>arg</a:t>
            </a:r>
            <a:r>
              <a:rPr lang="en-IN" dirty="0">
                <a:effectLst/>
              </a:rPr>
              <a:t> </a:t>
            </a:r>
            <a:r>
              <a:rPr lang="en-IN" sz="1200" kern="1200" dirty="0">
                <a:solidFill>
                  <a:schemeClr val="tx1"/>
                </a:solidFill>
                <a:effectLst/>
                <a:latin typeface="+mn-lt"/>
                <a:ea typeface="+mn-ea"/>
                <a:cs typeface="+mn-cs"/>
              </a:rPr>
              <a:t>ref</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"b1"/&gt;</a:t>
            </a:r>
            <a:r>
              <a:rPr lang="en-IN" dirty="0">
                <a:effectLst/>
              </a:rPr>
              <a:t> </a:t>
            </a:r>
          </a:p>
          <a:p>
            <a:r>
              <a:rPr lang="en-IN" sz="1200" kern="1200" dirty="0">
                <a:solidFill>
                  <a:schemeClr val="tx1"/>
                </a:solidFill>
                <a:effectLst/>
                <a:latin typeface="+mn-lt"/>
                <a:ea typeface="+mn-ea"/>
                <a:cs typeface="+mn-cs"/>
              </a:rPr>
              <a:t>&lt;constructor-</a:t>
            </a:r>
            <a:r>
              <a:rPr lang="en-IN" sz="1200" kern="1200" dirty="0" err="1">
                <a:solidFill>
                  <a:schemeClr val="tx1"/>
                </a:solidFill>
                <a:effectLst/>
                <a:latin typeface="+mn-lt"/>
                <a:ea typeface="+mn-ea"/>
                <a:cs typeface="+mn-cs"/>
              </a:rPr>
              <a:t>arg</a:t>
            </a:r>
            <a:r>
              <a:rPr lang="en-IN" dirty="0">
                <a:effectLst/>
              </a:rPr>
              <a:t> </a:t>
            </a:r>
            <a:r>
              <a:rPr lang="en-IN" sz="1200" kern="1200" dirty="0">
                <a:solidFill>
                  <a:schemeClr val="tx1"/>
                </a:solidFill>
                <a:effectLst/>
                <a:latin typeface="+mn-lt"/>
                <a:ea typeface="+mn-ea"/>
                <a:cs typeface="+mn-cs"/>
              </a:rPr>
              <a:t>ref</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“c1"/&gt;</a:t>
            </a:r>
            <a:r>
              <a:rPr lang="en-IN" dirty="0">
                <a:effectLst/>
              </a:rPr>
              <a:t> </a:t>
            </a:r>
          </a:p>
          <a:p>
            <a:r>
              <a:rPr lang="en-IN" sz="1200" kern="1200" dirty="0">
                <a:solidFill>
                  <a:schemeClr val="tx1"/>
                </a:solidFill>
                <a:effectLst/>
                <a:latin typeface="+mn-lt"/>
                <a:ea typeface="+mn-ea"/>
                <a:cs typeface="+mn-cs"/>
              </a:rPr>
              <a:t>&lt;/bean&gt;</a:t>
            </a:r>
            <a:r>
              <a:rPr lang="en-IN" dirty="0">
                <a:effectLst/>
              </a:rPr>
              <a:t> </a:t>
            </a:r>
          </a:p>
          <a:p>
            <a:r>
              <a:rPr lang="en-IN" sz="1200" kern="1200" dirty="0">
                <a:solidFill>
                  <a:schemeClr val="tx1"/>
                </a:solidFill>
                <a:effectLst/>
                <a:latin typeface="+mn-lt"/>
                <a:ea typeface="+mn-ea"/>
                <a:cs typeface="+mn-cs"/>
              </a:rPr>
              <a:t>&lt;bean</a:t>
            </a:r>
            <a:r>
              <a:rPr lang="en-IN" dirty="0">
                <a:effectLst/>
              </a:rPr>
              <a:t> </a:t>
            </a:r>
            <a:r>
              <a:rPr lang="en-IN" sz="1200" kern="1200" dirty="0">
                <a:solidFill>
                  <a:schemeClr val="tx1"/>
                </a:solidFill>
                <a:effectLst/>
                <a:latin typeface="+mn-lt"/>
                <a:ea typeface="+mn-ea"/>
                <a:cs typeface="+mn-cs"/>
              </a:rPr>
              <a:t>id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"b1"</a:t>
            </a:r>
            <a:r>
              <a:rPr lang="en-IN" dirty="0">
                <a:effectLst/>
              </a:rPr>
              <a:t> </a:t>
            </a:r>
            <a:r>
              <a:rPr lang="en-IN" sz="1200" kern="1200" dirty="0">
                <a:solidFill>
                  <a:schemeClr val="tx1"/>
                </a:solidFill>
                <a:effectLst/>
                <a:latin typeface="+mn-lt"/>
                <a:ea typeface="+mn-ea"/>
                <a:cs typeface="+mn-cs"/>
              </a:rPr>
              <a:t>class</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“test.B1"/&gt;</a:t>
            </a:r>
            <a:r>
              <a:rPr lang="en-IN" dirty="0">
                <a:effectLst/>
              </a:rPr>
              <a:t> </a:t>
            </a:r>
          </a:p>
          <a:p>
            <a:r>
              <a:rPr lang="en-IN" sz="1200" kern="1200" dirty="0">
                <a:solidFill>
                  <a:schemeClr val="tx1"/>
                </a:solidFill>
                <a:effectLst/>
                <a:latin typeface="+mn-lt"/>
                <a:ea typeface="+mn-ea"/>
                <a:cs typeface="+mn-cs"/>
              </a:rPr>
              <a:t>&lt;bean</a:t>
            </a:r>
            <a:r>
              <a:rPr lang="en-IN" dirty="0">
                <a:effectLst/>
              </a:rPr>
              <a:t> </a:t>
            </a:r>
            <a:r>
              <a:rPr lang="en-IN" sz="1200" kern="1200" dirty="0">
                <a:solidFill>
                  <a:schemeClr val="tx1"/>
                </a:solidFill>
                <a:effectLst/>
                <a:latin typeface="+mn-lt"/>
                <a:ea typeface="+mn-ea"/>
                <a:cs typeface="+mn-cs"/>
              </a:rPr>
              <a:t>id</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“c1"</a:t>
            </a:r>
            <a:r>
              <a:rPr lang="en-IN" dirty="0">
                <a:effectLst/>
              </a:rPr>
              <a:t> </a:t>
            </a:r>
            <a:r>
              <a:rPr lang="en-IN" sz="1200" kern="1200" dirty="0">
                <a:solidFill>
                  <a:schemeClr val="tx1"/>
                </a:solidFill>
                <a:effectLst/>
                <a:latin typeface="+mn-lt"/>
                <a:ea typeface="+mn-ea"/>
                <a:cs typeface="+mn-cs"/>
              </a:rPr>
              <a:t>class</a:t>
            </a:r>
            <a:r>
              <a:rPr lang="en-IN" dirty="0">
                <a:effectLst/>
              </a:rPr>
              <a:t> </a:t>
            </a:r>
            <a:r>
              <a:rPr lang="en-IN" sz="1200" kern="1200" dirty="0">
                <a:solidFill>
                  <a:schemeClr val="tx1"/>
                </a:solidFill>
                <a:effectLst/>
                <a:latin typeface="+mn-lt"/>
                <a:ea typeface="+mn-ea"/>
                <a:cs typeface="+mn-cs"/>
              </a:rPr>
              <a:t>=</a:t>
            </a:r>
            <a:r>
              <a:rPr lang="en-IN" dirty="0">
                <a:effectLst/>
              </a:rPr>
              <a:t> </a:t>
            </a:r>
            <a:r>
              <a:rPr lang="en-IN" sz="1200" kern="1200" dirty="0">
                <a:solidFill>
                  <a:schemeClr val="tx1"/>
                </a:solidFill>
                <a:effectLst/>
                <a:latin typeface="+mn-lt"/>
                <a:ea typeface="+mn-ea"/>
                <a:cs typeface="+mn-cs"/>
              </a:rPr>
              <a:t>“test.C1"/&gt;</a:t>
            </a:r>
            <a:r>
              <a:rPr lang="en-IN" dirty="0">
                <a:effectLst/>
              </a:rPr>
              <a:t> </a:t>
            </a:r>
          </a:p>
          <a:p>
            <a:r>
              <a:rPr lang="en-IN" sz="1200" kern="1200" dirty="0">
                <a:solidFill>
                  <a:schemeClr val="tx1"/>
                </a:solidFill>
                <a:effectLst/>
                <a:latin typeface="+mn-lt"/>
                <a:ea typeface="+mn-ea"/>
                <a:cs typeface="+mn-cs"/>
              </a:rPr>
              <a:t>&lt;/beans&gt;</a:t>
            </a:r>
            <a:br>
              <a:rPr lang="en-IN" dirty="0"/>
            </a:br>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7</a:t>
            </a:fld>
            <a:endParaRPr lang="en-US" dirty="0"/>
          </a:p>
        </p:txBody>
      </p:sp>
    </p:spTree>
    <p:extLst>
      <p:ext uri="{BB962C8B-B14F-4D97-AF65-F5344CB8AC3E}">
        <p14:creationId xmlns:p14="http://schemas.microsoft.com/office/powerpoint/2010/main" val="314588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8</a:t>
            </a:fld>
            <a:endParaRPr lang="en-US" dirty="0"/>
          </a:p>
        </p:txBody>
      </p:sp>
    </p:spTree>
    <p:extLst>
      <p:ext uri="{BB962C8B-B14F-4D97-AF65-F5344CB8AC3E}">
        <p14:creationId xmlns:p14="http://schemas.microsoft.com/office/powerpoint/2010/main" val="657076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9</a:t>
            </a:fld>
            <a:endParaRPr lang="en-US" dirty="0"/>
          </a:p>
        </p:txBody>
      </p:sp>
    </p:spTree>
    <p:extLst>
      <p:ext uri="{BB962C8B-B14F-4D97-AF65-F5344CB8AC3E}">
        <p14:creationId xmlns:p14="http://schemas.microsoft.com/office/powerpoint/2010/main" val="372256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10</a:t>
            </a:fld>
            <a:endParaRPr lang="en-US" dirty="0"/>
          </a:p>
        </p:txBody>
      </p:sp>
    </p:spTree>
    <p:extLst>
      <p:ext uri="{BB962C8B-B14F-4D97-AF65-F5344CB8AC3E}">
        <p14:creationId xmlns:p14="http://schemas.microsoft.com/office/powerpoint/2010/main" val="2770377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11</a:t>
            </a:fld>
            <a:endParaRPr lang="en-US" dirty="0"/>
          </a:p>
        </p:txBody>
      </p:sp>
    </p:spTree>
    <p:extLst>
      <p:ext uri="{BB962C8B-B14F-4D97-AF65-F5344CB8AC3E}">
        <p14:creationId xmlns:p14="http://schemas.microsoft.com/office/powerpoint/2010/main" val="1050984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Let’s see the difference in setterbeans.xml file defined in the </a:t>
            </a:r>
            <a:r>
              <a:rPr lang="en-IN" sz="1200" b="1" i="0" kern="1200" dirty="0">
                <a:solidFill>
                  <a:schemeClr val="tx1"/>
                </a:solidFill>
                <a:effectLst/>
                <a:latin typeface="+mn-lt"/>
                <a:ea typeface="+mn-ea"/>
                <a:cs typeface="+mn-cs"/>
              </a:rPr>
              <a:t>constructor-based injection</a:t>
            </a:r>
            <a:r>
              <a:rPr lang="en-IN" sz="1200" b="0" i="0" kern="1200" dirty="0">
                <a:solidFill>
                  <a:schemeClr val="tx1"/>
                </a:solidFill>
                <a:effectLst/>
                <a:latin typeface="+mn-lt"/>
                <a:ea typeface="+mn-ea"/>
                <a:cs typeface="+mn-cs"/>
              </a:rPr>
              <a:t> and the </a:t>
            </a:r>
            <a:r>
              <a:rPr lang="en-IN" sz="1200" b="1" i="0" kern="1200" dirty="0">
                <a:solidFill>
                  <a:schemeClr val="tx1"/>
                </a:solidFill>
                <a:effectLst/>
                <a:latin typeface="+mn-lt"/>
                <a:ea typeface="+mn-ea"/>
                <a:cs typeface="+mn-cs"/>
              </a:rPr>
              <a:t>setter-based injection</a:t>
            </a:r>
            <a:r>
              <a:rPr lang="en-IN" sz="1200" b="0" i="0" kern="1200" dirty="0">
                <a:solidFill>
                  <a:schemeClr val="tx1"/>
                </a:solidFill>
                <a:effectLst/>
                <a:latin typeface="+mn-lt"/>
                <a:ea typeface="+mn-ea"/>
                <a:cs typeface="+mn-cs"/>
              </a:rPr>
              <a:t>. The only difference is inside the &lt;bean&gt; element where we have used &lt;constructor-</a:t>
            </a:r>
            <a:r>
              <a:rPr lang="en-IN" sz="1200" b="0" i="0" kern="1200" dirty="0" err="1">
                <a:solidFill>
                  <a:schemeClr val="tx1"/>
                </a:solidFill>
                <a:effectLst/>
                <a:latin typeface="+mn-lt"/>
                <a:ea typeface="+mn-ea"/>
                <a:cs typeface="+mn-cs"/>
              </a:rPr>
              <a:t>arg</a:t>
            </a:r>
            <a:r>
              <a:rPr lang="en-IN" sz="1200" b="0" i="0" kern="1200" dirty="0">
                <a:solidFill>
                  <a:schemeClr val="tx1"/>
                </a:solidFill>
                <a:effectLst/>
                <a:latin typeface="+mn-lt"/>
                <a:ea typeface="+mn-ea"/>
                <a:cs typeface="+mn-cs"/>
              </a:rPr>
              <a:t>&gt; tags for constructor-based injection and &lt;property&gt; tags for setter-based injection.</a:t>
            </a:r>
          </a:p>
          <a:p>
            <a:r>
              <a:rPr lang="en-IN" sz="1200" b="0" i="0" kern="1200" dirty="0">
                <a:solidFill>
                  <a:schemeClr val="tx1"/>
                </a:solidFill>
                <a:effectLst/>
                <a:latin typeface="+mn-lt"/>
                <a:ea typeface="+mn-ea"/>
                <a:cs typeface="+mn-cs"/>
              </a:rPr>
              <a:t>The second important thing is that if you are passing a reference to an object, you need to use </a:t>
            </a:r>
            <a:r>
              <a:rPr lang="en-IN" sz="1200" b="1" i="0" kern="1200" dirty="0">
                <a:solidFill>
                  <a:schemeClr val="tx1"/>
                </a:solidFill>
                <a:effectLst/>
                <a:latin typeface="+mn-lt"/>
                <a:ea typeface="+mn-ea"/>
                <a:cs typeface="+mn-cs"/>
              </a:rPr>
              <a:t>ref</a:t>
            </a:r>
            <a:r>
              <a:rPr lang="en-IN" sz="1200" b="0" i="0" kern="1200" dirty="0">
                <a:solidFill>
                  <a:schemeClr val="tx1"/>
                </a:solidFill>
                <a:effectLst/>
                <a:latin typeface="+mn-lt"/>
                <a:ea typeface="+mn-ea"/>
                <a:cs typeface="+mn-cs"/>
              </a:rPr>
              <a:t> attribute of &lt;property&gt; tag and if you are passing a </a:t>
            </a:r>
            <a:r>
              <a:rPr lang="en-IN" sz="1200" b="1" i="0" kern="1200" dirty="0">
                <a:solidFill>
                  <a:schemeClr val="tx1"/>
                </a:solidFill>
                <a:effectLst/>
                <a:latin typeface="+mn-lt"/>
                <a:ea typeface="+mn-ea"/>
                <a:cs typeface="+mn-cs"/>
              </a:rPr>
              <a:t>value</a:t>
            </a:r>
            <a:r>
              <a:rPr lang="en-IN" sz="1200" b="0" i="0" kern="1200" dirty="0">
                <a:solidFill>
                  <a:schemeClr val="tx1"/>
                </a:solidFill>
                <a:effectLst/>
                <a:latin typeface="+mn-lt"/>
                <a:ea typeface="+mn-ea"/>
                <a:cs typeface="+mn-cs"/>
              </a:rPr>
              <a:t> directly then you should use value attribute.</a:t>
            </a:r>
          </a:p>
          <a:p>
            <a:endParaRPr lang="en-IN" sz="1200" b="0" i="0" kern="1200" dirty="0">
              <a:solidFill>
                <a:schemeClr val="tx1"/>
              </a:solidFill>
              <a:effectLst/>
              <a:latin typeface="+mn-lt"/>
              <a:ea typeface="+mn-ea"/>
              <a:cs typeface="+mn-cs"/>
            </a:endParaRPr>
          </a:p>
          <a:p>
            <a:br>
              <a:rPr lang="en-IN" dirty="0"/>
            </a:br>
            <a:br>
              <a:rPr lang="en-IN" dirty="0"/>
            </a:br>
            <a:endParaRPr lang="en-IN" dirty="0"/>
          </a:p>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13</a:t>
            </a:fld>
            <a:endParaRPr lang="en-US" dirty="0"/>
          </a:p>
        </p:txBody>
      </p:sp>
    </p:spTree>
    <p:extLst>
      <p:ext uri="{BB962C8B-B14F-4D97-AF65-F5344CB8AC3E}">
        <p14:creationId xmlns:p14="http://schemas.microsoft.com/office/powerpoint/2010/main" val="3819096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14</a:t>
            </a:fld>
            <a:endParaRPr lang="en-US" dirty="0"/>
          </a:p>
        </p:txBody>
      </p:sp>
    </p:spTree>
    <p:extLst>
      <p:ext uri="{BB962C8B-B14F-4D97-AF65-F5344CB8AC3E}">
        <p14:creationId xmlns:p14="http://schemas.microsoft.com/office/powerpoint/2010/main" val="4040347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pic>
        <p:nvPicPr>
          <p:cNvPr id="10" name="Picture 9" descr="0000001.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7/11/2019</a:t>
            </a:fld>
            <a:endParaRPr lang="en-US" dirty="0"/>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7/11/2019</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7/11/2019</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9144000" cy="6896746"/>
          </a:xfrm>
          <a:prstGeom prst="rect">
            <a:avLst/>
          </a:prstGeom>
        </p:spPr>
      </p:pic>
      <p:sp>
        <p:nvSpPr>
          <p:cNvPr id="2" name="Title 1"/>
          <p:cNvSpPr>
            <a:spLocks noGrp="1"/>
          </p:cNvSpPr>
          <p:nvPr>
            <p:ph type="title"/>
          </p:nvPr>
        </p:nvSpPr>
        <p:spPr>
          <a:xfrm>
            <a:off x="1981200" y="76200"/>
            <a:ext cx="6934200" cy="639762"/>
          </a:xfrm>
        </p:spPr>
        <p:txBody>
          <a:bodyPr>
            <a:normAutofit/>
          </a:bodyPr>
          <a:lstStyle>
            <a:lvl1pPr>
              <a:defRPr sz="3200" b="1">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7/11/2019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pic>
        <p:nvPicPr>
          <p:cNvPr id="13" name="Picture 12" descr="0000005.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7/11/2019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7/11/2019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dirty="0"/>
          </a:p>
        </p:txBody>
      </p:sp>
      <p:pic>
        <p:nvPicPr>
          <p:cNvPr id="8" name="Picture 7" descr="0000006.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7/11/2019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dirty="0"/>
          </a:p>
        </p:txBody>
      </p:sp>
      <p:pic>
        <p:nvPicPr>
          <p:cNvPr id="10" name="Picture 9" descr="0000004.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7/11/2019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7/11/2019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7/11/2019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dirty="0"/>
          </a:p>
        </p:txBody>
      </p:sp>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077200" y="57150"/>
            <a:ext cx="926680" cy="74295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8" r:id="rId13"/>
    <p:sldLayoutId id="2147483699"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971800"/>
            <a:ext cx="7772400" cy="1470025"/>
          </a:xfrm>
        </p:spPr>
        <p:txBody>
          <a:bodyPr>
            <a:normAutofit fontScale="90000"/>
          </a:bodyPr>
          <a:lstStyle/>
          <a:p>
            <a:br>
              <a:rPr lang="en-US" dirty="0"/>
            </a:br>
            <a:br>
              <a:rPr lang="en-US" dirty="0"/>
            </a:br>
            <a:r>
              <a:rPr lang="en-US" dirty="0"/>
              <a:t>Injecting and IoC containers</a:t>
            </a:r>
            <a:br>
              <a:rPr lang="en-US" dirty="0"/>
            </a:br>
            <a:br>
              <a:rPr lang="en-US" dirty="0"/>
            </a:br>
            <a:endParaRPr lang="en-US" dirty="0"/>
          </a:p>
        </p:txBody>
      </p:sp>
    </p:spTree>
    <p:extLst>
      <p:ext uri="{BB962C8B-B14F-4D97-AF65-F5344CB8AC3E}">
        <p14:creationId xmlns:p14="http://schemas.microsoft.com/office/powerpoint/2010/main" val="316122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CD210-13C9-48C6-B1E2-AC22528C04D4}"/>
              </a:ext>
            </a:extLst>
          </p:cNvPr>
          <p:cNvSpPr>
            <a:spLocks noGrp="1"/>
          </p:cNvSpPr>
          <p:nvPr>
            <p:ph type="title"/>
          </p:nvPr>
        </p:nvSpPr>
        <p:spPr>
          <a:xfrm>
            <a:off x="1981200" y="76200"/>
            <a:ext cx="6934200" cy="639762"/>
          </a:xfrm>
        </p:spPr>
        <p:txBody>
          <a:bodyPr>
            <a:noAutofit/>
          </a:bodyPr>
          <a:lstStyle/>
          <a:p>
            <a:r>
              <a:rPr lang="en-US" sz="2000" dirty="0"/>
              <a:t>Setter Based Dependency Injection Example: Duration:10 min</a:t>
            </a:r>
            <a:endParaRPr lang="en-IN" sz="2000" dirty="0"/>
          </a:p>
        </p:txBody>
      </p:sp>
      <p:sp>
        <p:nvSpPr>
          <p:cNvPr id="4" name="Rectangle 3">
            <a:extLst>
              <a:ext uri="{FF2B5EF4-FFF2-40B4-BE49-F238E27FC236}">
                <a16:creationId xmlns:a16="http://schemas.microsoft.com/office/drawing/2014/main" id="{602FAE5B-7F4B-4768-8BBD-629B4313BCCA}"/>
              </a:ext>
            </a:extLst>
          </p:cNvPr>
          <p:cNvSpPr/>
          <p:nvPr/>
        </p:nvSpPr>
        <p:spPr>
          <a:xfrm>
            <a:off x="457200" y="1066801"/>
            <a:ext cx="8305800" cy="774507"/>
          </a:xfrm>
          <a:prstGeom prst="rect">
            <a:avLst/>
          </a:prstGeom>
        </p:spPr>
        <p:txBody>
          <a:bodyPr wrap="squar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Calibri" panose="020F0502020204030204" pitchFamily="34" charset="0"/>
              </a:rPr>
              <a:t>Step 1: Create New Java Project Name it.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Calibri" panose="020F0502020204030204" pitchFamily="34" charset="0"/>
              </a:rPr>
              <a:t>Step 2 Add the below spring jars to project classpath.</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2923451-9471-4081-8742-D53C1B99D646}"/>
              </a:ext>
            </a:extLst>
          </p:cNvPr>
          <p:cNvPicPr/>
          <p:nvPr/>
        </p:nvPicPr>
        <p:blipFill rotWithShape="1">
          <a:blip r:embed="rId3"/>
          <a:srcRect t="1139" r="51763" b="34758"/>
          <a:stretch/>
        </p:blipFill>
        <p:spPr bwMode="auto">
          <a:xfrm>
            <a:off x="762000" y="2240273"/>
            <a:ext cx="7315200" cy="4114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32436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EA5FE1-990E-4FA1-A12F-2770AE2498FA}"/>
              </a:ext>
            </a:extLst>
          </p:cNvPr>
          <p:cNvSpPr txBox="1"/>
          <p:nvPr/>
        </p:nvSpPr>
        <p:spPr>
          <a:xfrm>
            <a:off x="93840" y="1102578"/>
            <a:ext cx="8897760" cy="5755422"/>
          </a:xfrm>
          <a:prstGeom prst="rect">
            <a:avLst/>
          </a:prstGeom>
          <a:noFill/>
        </p:spPr>
        <p:txBody>
          <a:bodyPr wrap="square" rtlCol="0">
            <a:spAutoFit/>
          </a:bodyPr>
          <a:lstStyle/>
          <a:p>
            <a:r>
              <a:rPr lang="en-US" sz="1600" b="1" dirty="0"/>
              <a:t>Step 3: create Student.java file in package named com.test.setterbased and write below mentioned code</a:t>
            </a:r>
            <a:endParaRPr lang="en-US" sz="1600" dirty="0"/>
          </a:p>
          <a:p>
            <a:endParaRPr lang="en-US" sz="1600" b="1" dirty="0"/>
          </a:p>
          <a:p>
            <a:r>
              <a:rPr lang="en-US" sz="1600" b="1" dirty="0"/>
              <a:t>package</a:t>
            </a:r>
            <a:r>
              <a:rPr lang="en-US" sz="1600" dirty="0"/>
              <a:t> com.test.setterbased;</a:t>
            </a:r>
          </a:p>
          <a:p>
            <a:r>
              <a:rPr lang="en-US" sz="1600" dirty="0"/>
              <a:t> </a:t>
            </a:r>
          </a:p>
          <a:p>
            <a:r>
              <a:rPr lang="en-US" sz="1600" b="1" dirty="0"/>
              <a:t>public</a:t>
            </a:r>
            <a:r>
              <a:rPr lang="en-US" sz="1600" dirty="0"/>
              <a:t> </a:t>
            </a:r>
            <a:r>
              <a:rPr lang="en-US" sz="1600" b="1" dirty="0"/>
              <a:t>class</a:t>
            </a:r>
            <a:r>
              <a:rPr lang="en-US" sz="1600" dirty="0"/>
              <a:t> Student {</a:t>
            </a:r>
          </a:p>
          <a:p>
            <a:r>
              <a:rPr lang="en-US" sz="1600" dirty="0"/>
              <a:t> 	</a:t>
            </a:r>
            <a:r>
              <a:rPr lang="en-US" sz="1600" b="1" dirty="0"/>
              <a:t>private</a:t>
            </a:r>
            <a:r>
              <a:rPr lang="en-US" sz="1600" dirty="0"/>
              <a:t> </a:t>
            </a:r>
            <a:r>
              <a:rPr lang="en-US" sz="1600" b="1" dirty="0"/>
              <a:t>int</a:t>
            </a:r>
            <a:r>
              <a:rPr lang="en-US" sz="1600" dirty="0"/>
              <a:t> st_id;</a:t>
            </a:r>
          </a:p>
          <a:p>
            <a:r>
              <a:rPr lang="en-US" sz="1600" dirty="0"/>
              <a:t>	</a:t>
            </a:r>
            <a:r>
              <a:rPr lang="en-US" sz="1600" b="1" dirty="0"/>
              <a:t>private</a:t>
            </a:r>
            <a:r>
              <a:rPr lang="en-US" sz="1600" dirty="0"/>
              <a:t> String st_name;</a:t>
            </a:r>
          </a:p>
          <a:p>
            <a:r>
              <a:rPr lang="en-US" sz="1600" dirty="0"/>
              <a:t>	</a:t>
            </a:r>
            <a:r>
              <a:rPr lang="en-US" sz="1600" b="1" dirty="0"/>
              <a:t>private</a:t>
            </a:r>
            <a:r>
              <a:rPr lang="en-US" sz="1600" dirty="0"/>
              <a:t> String st_course;</a:t>
            </a:r>
          </a:p>
          <a:p>
            <a:r>
              <a:rPr lang="en-US" sz="1600" dirty="0"/>
              <a:t>	</a:t>
            </a:r>
          </a:p>
          <a:p>
            <a:r>
              <a:rPr lang="en-US" sz="1600" dirty="0"/>
              <a:t>	</a:t>
            </a:r>
            <a:r>
              <a:rPr lang="en-US" sz="1600" b="1" dirty="0"/>
              <a:t>public</a:t>
            </a:r>
            <a:r>
              <a:rPr lang="en-US" sz="1600" dirty="0"/>
              <a:t> </a:t>
            </a:r>
            <a:r>
              <a:rPr lang="en-US" sz="1600" b="1" dirty="0"/>
              <a:t>void</a:t>
            </a:r>
            <a:r>
              <a:rPr lang="en-US" sz="1600" dirty="0"/>
              <a:t> setSt_id(</a:t>
            </a:r>
            <a:r>
              <a:rPr lang="en-US" sz="1600" b="1" dirty="0"/>
              <a:t>int</a:t>
            </a:r>
            <a:r>
              <a:rPr lang="en-US" sz="1600" dirty="0"/>
              <a:t> st_id) {</a:t>
            </a:r>
          </a:p>
          <a:p>
            <a:r>
              <a:rPr lang="en-US" sz="1600" dirty="0"/>
              <a:t>		</a:t>
            </a:r>
            <a:r>
              <a:rPr lang="en-US" sz="1600" b="1" dirty="0"/>
              <a:t>this</a:t>
            </a:r>
            <a:r>
              <a:rPr lang="en-US" sz="1600" dirty="0"/>
              <a:t>.st_id = st_id;</a:t>
            </a:r>
          </a:p>
          <a:p>
            <a:r>
              <a:rPr lang="en-US" sz="1600" dirty="0"/>
              <a:t>	}</a:t>
            </a:r>
          </a:p>
          <a:p>
            <a:r>
              <a:rPr lang="en-US" sz="1600" dirty="0"/>
              <a:t>	</a:t>
            </a:r>
          </a:p>
          <a:p>
            <a:r>
              <a:rPr lang="en-US" sz="1600" dirty="0"/>
              <a:t>	</a:t>
            </a:r>
            <a:r>
              <a:rPr lang="en-US" sz="1600" b="1" dirty="0"/>
              <a:t>public</a:t>
            </a:r>
            <a:r>
              <a:rPr lang="en-US" sz="1600" dirty="0"/>
              <a:t> </a:t>
            </a:r>
            <a:r>
              <a:rPr lang="en-US" sz="1600" b="1" dirty="0"/>
              <a:t>int</a:t>
            </a:r>
            <a:r>
              <a:rPr lang="en-US" sz="1600" dirty="0"/>
              <a:t> getSt_id() {</a:t>
            </a:r>
          </a:p>
          <a:p>
            <a:r>
              <a:rPr lang="en-US" sz="1600" dirty="0"/>
              <a:t>		</a:t>
            </a:r>
            <a:r>
              <a:rPr lang="en-US" sz="1600" b="1" dirty="0"/>
              <a:t>return</a:t>
            </a:r>
            <a:r>
              <a:rPr lang="en-US" sz="1600" dirty="0"/>
              <a:t> st_id;</a:t>
            </a:r>
          </a:p>
          <a:p>
            <a:r>
              <a:rPr lang="en-US" sz="1600" dirty="0"/>
              <a:t>	}</a:t>
            </a:r>
          </a:p>
          <a:p>
            <a:r>
              <a:rPr lang="en-US" sz="1600" dirty="0"/>
              <a:t>	</a:t>
            </a:r>
          </a:p>
          <a:p>
            <a:r>
              <a:rPr lang="en-US" sz="1600" dirty="0"/>
              <a:t>	</a:t>
            </a:r>
            <a:r>
              <a:rPr lang="en-US" sz="1600" b="1" dirty="0"/>
              <a:t>public</a:t>
            </a:r>
            <a:r>
              <a:rPr lang="en-US" sz="1600" dirty="0"/>
              <a:t> </a:t>
            </a:r>
            <a:r>
              <a:rPr lang="en-US" sz="1600" b="1" dirty="0"/>
              <a:t>void</a:t>
            </a:r>
            <a:r>
              <a:rPr lang="en-US" sz="1600" dirty="0"/>
              <a:t> setSt_name(String st_name) {</a:t>
            </a:r>
          </a:p>
          <a:p>
            <a:r>
              <a:rPr lang="en-US" sz="1600" dirty="0"/>
              <a:t>		</a:t>
            </a:r>
            <a:r>
              <a:rPr lang="en-US" sz="1600" b="1" dirty="0"/>
              <a:t>this</a:t>
            </a:r>
            <a:r>
              <a:rPr lang="en-US" sz="1600" dirty="0"/>
              <a:t>.st_name = st_name;</a:t>
            </a:r>
          </a:p>
          <a:p>
            <a:r>
              <a:rPr lang="en-US" sz="1600" dirty="0"/>
              <a:t>	}</a:t>
            </a:r>
          </a:p>
          <a:p>
            <a:r>
              <a:rPr lang="en-US" sz="1600" dirty="0"/>
              <a:t>	</a:t>
            </a:r>
            <a:r>
              <a:rPr lang="en-US" sz="1600" b="1" dirty="0"/>
              <a:t>public</a:t>
            </a:r>
            <a:r>
              <a:rPr lang="en-US" sz="1600" dirty="0"/>
              <a:t> String getSt_name() {</a:t>
            </a:r>
          </a:p>
          <a:p>
            <a:r>
              <a:rPr lang="en-US" sz="1600" dirty="0"/>
              <a:t>		</a:t>
            </a:r>
            <a:r>
              <a:rPr lang="en-US" sz="1600" b="1" dirty="0"/>
              <a:t>return</a:t>
            </a:r>
            <a:r>
              <a:rPr lang="en-US" sz="1600" dirty="0"/>
              <a:t> st_name;}	</a:t>
            </a:r>
          </a:p>
        </p:txBody>
      </p:sp>
      <p:sp>
        <p:nvSpPr>
          <p:cNvPr id="8" name="Rectangle 7">
            <a:extLst>
              <a:ext uri="{FF2B5EF4-FFF2-40B4-BE49-F238E27FC236}">
                <a16:creationId xmlns:a16="http://schemas.microsoft.com/office/drawing/2014/main" id="{969B91F5-9368-4956-97CF-53D0B016BCFC}"/>
              </a:ext>
            </a:extLst>
          </p:cNvPr>
          <p:cNvSpPr/>
          <p:nvPr/>
        </p:nvSpPr>
        <p:spPr>
          <a:xfrm>
            <a:off x="2286000" y="228600"/>
            <a:ext cx="6858000" cy="461665"/>
          </a:xfrm>
          <a:prstGeom prst="rect">
            <a:avLst/>
          </a:prstGeom>
        </p:spPr>
        <p:txBody>
          <a:bodyPr wrap="square">
            <a:spAutoFit/>
          </a:bodyPr>
          <a:lstStyle/>
          <a:p>
            <a:r>
              <a:rPr lang="en-US" sz="2400" b="1" dirty="0">
                <a:solidFill>
                  <a:schemeClr val="bg1"/>
                </a:solidFill>
              </a:rPr>
              <a:t>Setter Based Dependency Injection Example</a:t>
            </a:r>
            <a:endParaRPr lang="en-IN" sz="2400" b="1" dirty="0">
              <a:solidFill>
                <a:schemeClr val="bg1"/>
              </a:solidFill>
            </a:endParaRPr>
          </a:p>
        </p:txBody>
      </p:sp>
    </p:spTree>
    <p:extLst>
      <p:ext uri="{BB962C8B-B14F-4D97-AF65-F5344CB8AC3E}">
        <p14:creationId xmlns:p14="http://schemas.microsoft.com/office/powerpoint/2010/main" val="75624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F353F2-7189-40B5-A812-6F4AD66B9D00}"/>
              </a:ext>
            </a:extLst>
          </p:cNvPr>
          <p:cNvSpPr/>
          <p:nvPr/>
        </p:nvSpPr>
        <p:spPr>
          <a:xfrm>
            <a:off x="381000" y="1600200"/>
            <a:ext cx="7239000" cy="2862322"/>
          </a:xfrm>
          <a:prstGeom prst="rect">
            <a:avLst/>
          </a:prstGeom>
        </p:spPr>
        <p:txBody>
          <a:bodyPr wrap="square">
            <a:spAutoFit/>
          </a:bodyPr>
          <a:lstStyle/>
          <a:p>
            <a:r>
              <a:rPr lang="en-US" dirty="0"/>
              <a:t>	</a:t>
            </a:r>
          </a:p>
          <a:p>
            <a:r>
              <a:rPr lang="en-US" dirty="0"/>
              <a:t>	</a:t>
            </a:r>
            <a:r>
              <a:rPr lang="en-US" b="1" dirty="0"/>
              <a:t>public</a:t>
            </a:r>
            <a:r>
              <a:rPr lang="en-US" dirty="0"/>
              <a:t> </a:t>
            </a:r>
            <a:r>
              <a:rPr lang="en-US" b="1" dirty="0"/>
              <a:t>void</a:t>
            </a:r>
            <a:r>
              <a:rPr lang="en-US" dirty="0"/>
              <a:t> setSt_course(String st_course) {</a:t>
            </a:r>
          </a:p>
          <a:p>
            <a:r>
              <a:rPr lang="en-US" dirty="0"/>
              <a:t>		</a:t>
            </a:r>
            <a:r>
              <a:rPr lang="en-US" b="1" dirty="0"/>
              <a:t>this</a:t>
            </a:r>
            <a:r>
              <a:rPr lang="en-US" dirty="0"/>
              <a:t>.st_course = st_course;</a:t>
            </a:r>
          </a:p>
          <a:p>
            <a:r>
              <a:rPr lang="en-US" dirty="0"/>
              <a:t>	}</a:t>
            </a:r>
          </a:p>
          <a:p>
            <a:r>
              <a:rPr lang="en-US" dirty="0"/>
              <a:t>		</a:t>
            </a:r>
            <a:r>
              <a:rPr lang="en-US" b="1" dirty="0"/>
              <a:t>public</a:t>
            </a:r>
            <a:r>
              <a:rPr lang="en-US" dirty="0"/>
              <a:t> String getSt_course() {</a:t>
            </a:r>
          </a:p>
          <a:p>
            <a:r>
              <a:rPr lang="en-US" dirty="0"/>
              <a:t>		</a:t>
            </a:r>
            <a:r>
              <a:rPr lang="en-US" b="1" dirty="0"/>
              <a:t>return</a:t>
            </a:r>
            <a:r>
              <a:rPr lang="en-US" dirty="0"/>
              <a:t> st_course;</a:t>
            </a:r>
          </a:p>
          <a:p>
            <a:r>
              <a:rPr lang="en-US" dirty="0"/>
              <a:t>	}</a:t>
            </a:r>
          </a:p>
          <a:p>
            <a:r>
              <a:rPr lang="en-US" dirty="0"/>
              <a:t>	</a:t>
            </a:r>
            <a:r>
              <a:rPr lang="en-US" b="1" dirty="0"/>
              <a:t>void</a:t>
            </a:r>
            <a:r>
              <a:rPr lang="en-US" dirty="0"/>
              <a:t> display(){  </a:t>
            </a:r>
          </a:p>
          <a:p>
            <a:r>
              <a:rPr lang="en-US" dirty="0"/>
              <a:t>        System.</a:t>
            </a:r>
            <a:r>
              <a:rPr lang="en-US" b="1" i="1" dirty="0"/>
              <a:t>out</a:t>
            </a:r>
            <a:r>
              <a:rPr lang="en-US" dirty="0"/>
              <a:t>.println(st_id+" "+st_name+" "+st_course);    }  }</a:t>
            </a:r>
          </a:p>
          <a:p>
            <a:r>
              <a:rPr lang="en-US" dirty="0"/>
              <a:t> </a:t>
            </a:r>
          </a:p>
        </p:txBody>
      </p:sp>
      <p:sp>
        <p:nvSpPr>
          <p:cNvPr id="5" name="Rectangle 4">
            <a:extLst>
              <a:ext uri="{FF2B5EF4-FFF2-40B4-BE49-F238E27FC236}">
                <a16:creationId xmlns:a16="http://schemas.microsoft.com/office/drawing/2014/main" id="{9CBE6DC4-EC7D-4475-B9EF-3072CD8DD843}"/>
              </a:ext>
            </a:extLst>
          </p:cNvPr>
          <p:cNvSpPr/>
          <p:nvPr/>
        </p:nvSpPr>
        <p:spPr>
          <a:xfrm>
            <a:off x="3124200" y="304800"/>
            <a:ext cx="4385047" cy="369332"/>
          </a:xfrm>
          <a:prstGeom prst="rect">
            <a:avLst/>
          </a:prstGeom>
        </p:spPr>
        <p:txBody>
          <a:bodyPr wrap="none">
            <a:spAutoFit/>
          </a:bodyPr>
          <a:lstStyle/>
          <a:p>
            <a:r>
              <a:rPr lang="en-US" b="1" dirty="0">
                <a:solidFill>
                  <a:schemeClr val="bg1"/>
                </a:solidFill>
              </a:rPr>
              <a:t>Setter Based Dependency Injection Example</a:t>
            </a:r>
            <a:endParaRPr lang="en-IN" b="1" dirty="0">
              <a:solidFill>
                <a:schemeClr val="bg1"/>
              </a:solidFill>
            </a:endParaRPr>
          </a:p>
        </p:txBody>
      </p:sp>
    </p:spTree>
    <p:extLst>
      <p:ext uri="{BB962C8B-B14F-4D97-AF65-F5344CB8AC3E}">
        <p14:creationId xmlns:p14="http://schemas.microsoft.com/office/powerpoint/2010/main" val="355456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7A23F5-C2E4-45FA-826A-E8F50280A94D}"/>
              </a:ext>
            </a:extLst>
          </p:cNvPr>
          <p:cNvSpPr/>
          <p:nvPr/>
        </p:nvSpPr>
        <p:spPr>
          <a:xfrm>
            <a:off x="685800" y="715962"/>
            <a:ext cx="8229600" cy="6335773"/>
          </a:xfrm>
          <a:prstGeom prst="rect">
            <a:avLst/>
          </a:prstGeom>
        </p:spPr>
        <p:txBody>
          <a:bodyPr wrap="square">
            <a:spAutoFit/>
          </a:bodyPr>
          <a:lstStyle/>
          <a:p>
            <a:pPr>
              <a:lnSpc>
                <a:spcPct val="107000"/>
              </a:lnSpc>
            </a:pPr>
            <a:r>
              <a:rPr lang="en-US" sz="2800" b="1" dirty="0">
                <a:latin typeface="Calibri" panose="020F0502020204030204" pitchFamily="34" charset="0"/>
                <a:ea typeface="Calibri" panose="020F0502020204030204" pitchFamily="34" charset="0"/>
                <a:cs typeface="Calibri" panose="020F0502020204030204" pitchFamily="34" charset="0"/>
              </a:rPr>
              <a:t>Step 3: create setterbeans.xml in src folder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dirty="0">
                <a:latin typeface="Calibri" panose="020F0502020204030204" pitchFamily="34" charset="0"/>
                <a:ea typeface="Calibri" panose="020F0502020204030204" pitchFamily="34" charset="0"/>
                <a:cs typeface="Calibri" panose="020F0502020204030204" pitchFamily="34" charset="0"/>
              </a:rPr>
              <a:t>  </a:t>
            </a:r>
            <a:r>
              <a:rPr lang="en-US" dirty="0">
                <a:solidFill>
                  <a:srgbClr val="008080"/>
                </a:solidFill>
                <a:ea typeface="Calibri" panose="020F0502020204030204" pitchFamily="34" charset="0"/>
                <a:cs typeface="Consolas" panose="020B0609020204030204" pitchFamily="49" charset="0"/>
              </a:rPr>
              <a:t>&lt;?</a:t>
            </a:r>
            <a:r>
              <a:rPr lang="en-US" dirty="0">
                <a:solidFill>
                  <a:srgbClr val="3F7F7F"/>
                </a:solidFill>
                <a:ea typeface="Calibri" panose="020F0502020204030204" pitchFamily="34" charset="0"/>
                <a:cs typeface="Consolas" panose="020B0609020204030204" pitchFamily="49" charset="0"/>
              </a:rPr>
              <a:t>xml</a:t>
            </a:r>
            <a:r>
              <a:rPr lang="en-US" dirty="0">
                <a:ea typeface="Calibri" panose="020F0502020204030204" pitchFamily="34" charset="0"/>
                <a:cs typeface="Consolas" panose="020B0609020204030204" pitchFamily="49" charset="0"/>
              </a:rPr>
              <a:t> </a:t>
            </a:r>
            <a:r>
              <a:rPr lang="en-US" dirty="0">
                <a:solidFill>
                  <a:srgbClr val="7F007F"/>
                </a:solidFill>
                <a:ea typeface="Calibri" panose="020F0502020204030204" pitchFamily="34" charset="0"/>
                <a:cs typeface="Consolas" panose="020B0609020204030204" pitchFamily="49" charset="0"/>
              </a:rPr>
              <a:t>version</a:t>
            </a:r>
            <a:r>
              <a:rPr lang="en-US" dirty="0">
                <a:solidFill>
                  <a:srgbClr val="000000"/>
                </a:solidFill>
                <a:ea typeface="Calibri" panose="020F0502020204030204" pitchFamily="34" charset="0"/>
                <a:cs typeface="Consolas" panose="020B0609020204030204" pitchFamily="49" charset="0"/>
              </a:rPr>
              <a:t>=</a:t>
            </a:r>
            <a:r>
              <a:rPr lang="en-US" i="1" dirty="0">
                <a:solidFill>
                  <a:srgbClr val="2A00FF"/>
                </a:solidFill>
                <a:ea typeface="Calibri" panose="020F0502020204030204" pitchFamily="34" charset="0"/>
                <a:cs typeface="Consolas" panose="020B0609020204030204" pitchFamily="49" charset="0"/>
              </a:rPr>
              <a:t>"1.0"</a:t>
            </a:r>
            <a:r>
              <a:rPr lang="en-US" dirty="0">
                <a:ea typeface="Calibri" panose="020F0502020204030204" pitchFamily="34" charset="0"/>
                <a:cs typeface="Consolas" panose="020B0609020204030204" pitchFamily="49" charset="0"/>
              </a:rPr>
              <a:t> </a:t>
            </a:r>
            <a:r>
              <a:rPr lang="en-US" dirty="0">
                <a:solidFill>
                  <a:srgbClr val="7F007F"/>
                </a:solidFill>
                <a:ea typeface="Calibri" panose="020F0502020204030204" pitchFamily="34" charset="0"/>
                <a:cs typeface="Consolas" panose="020B0609020204030204" pitchFamily="49" charset="0"/>
              </a:rPr>
              <a:t>encoding</a:t>
            </a:r>
            <a:r>
              <a:rPr lang="en-US" dirty="0">
                <a:solidFill>
                  <a:srgbClr val="000000"/>
                </a:solidFill>
                <a:ea typeface="Calibri" panose="020F0502020204030204" pitchFamily="34" charset="0"/>
                <a:cs typeface="Consolas" panose="020B0609020204030204" pitchFamily="49" charset="0"/>
              </a:rPr>
              <a:t>=</a:t>
            </a:r>
            <a:r>
              <a:rPr lang="en-US" i="1" dirty="0">
                <a:solidFill>
                  <a:srgbClr val="2A00FF"/>
                </a:solidFill>
                <a:ea typeface="Calibri" panose="020F0502020204030204" pitchFamily="34" charset="0"/>
                <a:cs typeface="Consolas" panose="020B0609020204030204" pitchFamily="49" charset="0"/>
              </a:rPr>
              <a:t>"UTF-8"</a:t>
            </a:r>
            <a:r>
              <a:rPr lang="en-US" dirty="0">
                <a:solidFill>
                  <a:srgbClr val="008080"/>
                </a:solidFill>
                <a:ea typeface="Calibri" panose="020F0502020204030204" pitchFamily="34" charset="0"/>
                <a:cs typeface="Consolas" panose="020B0609020204030204" pitchFamily="49" charset="0"/>
              </a:rPr>
              <a:t>?&gt;</a:t>
            </a:r>
            <a:r>
              <a:rPr lang="en-US" dirty="0">
                <a:solidFill>
                  <a:srgbClr val="000000"/>
                </a:solidFill>
                <a:ea typeface="Calibri" panose="020F0502020204030204" pitchFamily="34" charset="0"/>
                <a:cs typeface="Consolas" panose="020B0609020204030204" pitchFamily="49" charset="0"/>
              </a:rPr>
              <a:t>  </a:t>
            </a:r>
            <a:endParaRPr lang="en-US" dirty="0">
              <a:ea typeface="Calibri" panose="020F0502020204030204" pitchFamily="34" charset="0"/>
              <a:cs typeface="Times New Roman" panose="02020603050405020304" pitchFamily="18" charset="0"/>
            </a:endParaRPr>
          </a:p>
          <a:p>
            <a:pPr>
              <a:lnSpc>
                <a:spcPct val="107000"/>
              </a:lnSpc>
            </a:pPr>
            <a:r>
              <a:rPr lang="en-US" dirty="0">
                <a:solidFill>
                  <a:srgbClr val="008080"/>
                </a:solidFill>
                <a:ea typeface="Calibri" panose="020F0502020204030204" pitchFamily="34" charset="0"/>
                <a:cs typeface="Consolas" panose="020B0609020204030204" pitchFamily="49" charset="0"/>
              </a:rPr>
              <a:t>&lt;</a:t>
            </a:r>
            <a:r>
              <a:rPr lang="en-US" dirty="0">
                <a:solidFill>
                  <a:srgbClr val="3F7F7F"/>
                </a:solidFill>
                <a:ea typeface="Calibri" panose="020F0502020204030204" pitchFamily="34" charset="0"/>
                <a:cs typeface="Consolas" panose="020B0609020204030204" pitchFamily="49" charset="0"/>
              </a:rPr>
              <a:t>beans</a:t>
            </a:r>
            <a:r>
              <a:rPr lang="en-US" dirty="0">
                <a:ea typeface="Calibri" panose="020F0502020204030204" pitchFamily="34" charset="0"/>
                <a:cs typeface="Consolas" panose="020B0609020204030204" pitchFamily="49" charset="0"/>
              </a:rPr>
              <a:t>  </a:t>
            </a:r>
            <a:endParaRPr lang="en-US" dirty="0">
              <a:ea typeface="Calibri" panose="020F0502020204030204" pitchFamily="34" charset="0"/>
              <a:cs typeface="Times New Roman" panose="02020603050405020304" pitchFamily="18" charset="0"/>
            </a:endParaRPr>
          </a:p>
          <a:p>
            <a:pPr>
              <a:lnSpc>
                <a:spcPct val="107000"/>
              </a:lnSpc>
            </a:pPr>
            <a:r>
              <a:rPr lang="en-US" dirty="0">
                <a:ea typeface="Calibri" panose="020F0502020204030204" pitchFamily="34" charset="0"/>
                <a:cs typeface="Consolas" panose="020B0609020204030204" pitchFamily="49" charset="0"/>
              </a:rPr>
              <a:t>    </a:t>
            </a:r>
            <a:r>
              <a:rPr lang="en-US" dirty="0">
                <a:solidFill>
                  <a:srgbClr val="7F007F"/>
                </a:solidFill>
                <a:ea typeface="Calibri" panose="020F0502020204030204" pitchFamily="34" charset="0"/>
                <a:cs typeface="Consolas" panose="020B0609020204030204" pitchFamily="49" charset="0"/>
              </a:rPr>
              <a:t>xmlns</a:t>
            </a:r>
            <a:r>
              <a:rPr lang="en-US" dirty="0">
                <a:solidFill>
                  <a:srgbClr val="000000"/>
                </a:solidFill>
                <a:ea typeface="Calibri" panose="020F0502020204030204" pitchFamily="34" charset="0"/>
                <a:cs typeface="Consolas" panose="020B0609020204030204" pitchFamily="49" charset="0"/>
              </a:rPr>
              <a:t>=</a:t>
            </a:r>
            <a:r>
              <a:rPr lang="en-US" i="1" dirty="0">
                <a:solidFill>
                  <a:srgbClr val="2A00FF"/>
                </a:solidFill>
                <a:ea typeface="Calibri" panose="020F0502020204030204" pitchFamily="34" charset="0"/>
                <a:cs typeface="Consolas" panose="020B0609020204030204" pitchFamily="49" charset="0"/>
              </a:rPr>
              <a:t>"http://www.springframework.org/schema/beans"</a:t>
            </a:r>
            <a:r>
              <a:rPr lang="en-US" dirty="0">
                <a:ea typeface="Calibri" panose="020F0502020204030204" pitchFamily="34" charset="0"/>
                <a:cs typeface="Consolas" panose="020B0609020204030204" pitchFamily="49" charset="0"/>
              </a:rPr>
              <a:t>  </a:t>
            </a:r>
            <a:endParaRPr lang="en-US" dirty="0">
              <a:ea typeface="Calibri" panose="020F0502020204030204" pitchFamily="34" charset="0"/>
              <a:cs typeface="Times New Roman" panose="02020603050405020304" pitchFamily="18" charset="0"/>
            </a:endParaRPr>
          </a:p>
          <a:p>
            <a:pPr>
              <a:lnSpc>
                <a:spcPct val="107000"/>
              </a:lnSpc>
            </a:pPr>
            <a:r>
              <a:rPr lang="en-US" dirty="0">
                <a:ea typeface="Calibri" panose="020F0502020204030204" pitchFamily="34" charset="0"/>
                <a:cs typeface="Consolas" panose="020B0609020204030204" pitchFamily="49" charset="0"/>
              </a:rPr>
              <a:t>    </a:t>
            </a:r>
            <a:r>
              <a:rPr lang="en-US" dirty="0">
                <a:solidFill>
                  <a:srgbClr val="7F007F"/>
                </a:solidFill>
                <a:ea typeface="Calibri" panose="020F0502020204030204" pitchFamily="34" charset="0"/>
                <a:cs typeface="Consolas" panose="020B0609020204030204" pitchFamily="49" charset="0"/>
              </a:rPr>
              <a:t>xmlns:xsi</a:t>
            </a:r>
            <a:r>
              <a:rPr lang="en-US" dirty="0">
                <a:solidFill>
                  <a:srgbClr val="000000"/>
                </a:solidFill>
                <a:ea typeface="Calibri" panose="020F0502020204030204" pitchFamily="34" charset="0"/>
                <a:cs typeface="Consolas" panose="020B0609020204030204" pitchFamily="49" charset="0"/>
              </a:rPr>
              <a:t>=</a:t>
            </a:r>
            <a:r>
              <a:rPr lang="en-US" i="1" dirty="0">
                <a:solidFill>
                  <a:srgbClr val="2A00FF"/>
                </a:solidFill>
                <a:ea typeface="Calibri" panose="020F0502020204030204" pitchFamily="34" charset="0"/>
                <a:cs typeface="Consolas" panose="020B0609020204030204" pitchFamily="49" charset="0"/>
              </a:rPr>
              <a:t>"http://www.w3.org/2001/XMLSchema-instance"</a:t>
            </a:r>
            <a:r>
              <a:rPr lang="en-US" dirty="0">
                <a:ea typeface="Calibri" panose="020F0502020204030204" pitchFamily="34" charset="0"/>
                <a:cs typeface="Consolas" panose="020B0609020204030204" pitchFamily="49" charset="0"/>
              </a:rPr>
              <a:t>  </a:t>
            </a:r>
            <a:endParaRPr lang="en-US" dirty="0">
              <a:ea typeface="Calibri" panose="020F0502020204030204" pitchFamily="34" charset="0"/>
              <a:cs typeface="Times New Roman" panose="02020603050405020304" pitchFamily="18" charset="0"/>
            </a:endParaRPr>
          </a:p>
          <a:p>
            <a:pPr>
              <a:lnSpc>
                <a:spcPct val="107000"/>
              </a:lnSpc>
            </a:pPr>
            <a:r>
              <a:rPr lang="en-US" dirty="0">
                <a:ea typeface="Calibri" panose="020F0502020204030204" pitchFamily="34" charset="0"/>
                <a:cs typeface="Consolas" panose="020B0609020204030204" pitchFamily="49" charset="0"/>
              </a:rPr>
              <a:t>    </a:t>
            </a:r>
            <a:r>
              <a:rPr lang="en-US" dirty="0">
                <a:solidFill>
                  <a:srgbClr val="7F007F"/>
                </a:solidFill>
                <a:ea typeface="Calibri" panose="020F0502020204030204" pitchFamily="34" charset="0"/>
                <a:cs typeface="Consolas" panose="020B0609020204030204" pitchFamily="49" charset="0"/>
              </a:rPr>
              <a:t>xmlns:p</a:t>
            </a:r>
            <a:r>
              <a:rPr lang="en-US" dirty="0">
                <a:solidFill>
                  <a:srgbClr val="000000"/>
                </a:solidFill>
                <a:ea typeface="Calibri" panose="020F0502020204030204" pitchFamily="34" charset="0"/>
                <a:cs typeface="Consolas" panose="020B0609020204030204" pitchFamily="49" charset="0"/>
              </a:rPr>
              <a:t>=</a:t>
            </a:r>
            <a:r>
              <a:rPr lang="en-US" i="1" dirty="0">
                <a:solidFill>
                  <a:srgbClr val="2A00FF"/>
                </a:solidFill>
                <a:ea typeface="Calibri" panose="020F0502020204030204" pitchFamily="34" charset="0"/>
                <a:cs typeface="Consolas" panose="020B0609020204030204" pitchFamily="49" charset="0"/>
              </a:rPr>
              <a:t>"http://www.springframework.org/schema/p"</a:t>
            </a:r>
            <a:r>
              <a:rPr lang="en-US" dirty="0">
                <a:ea typeface="Calibri" panose="020F0502020204030204" pitchFamily="34" charset="0"/>
                <a:cs typeface="Consolas" panose="020B0609020204030204" pitchFamily="49" charset="0"/>
              </a:rPr>
              <a:t>  </a:t>
            </a:r>
            <a:endParaRPr lang="en-US" dirty="0">
              <a:ea typeface="Calibri" panose="020F0502020204030204" pitchFamily="34" charset="0"/>
              <a:cs typeface="Times New Roman" panose="02020603050405020304" pitchFamily="18" charset="0"/>
            </a:endParaRPr>
          </a:p>
          <a:p>
            <a:pPr>
              <a:lnSpc>
                <a:spcPct val="107000"/>
              </a:lnSpc>
            </a:pPr>
            <a:r>
              <a:rPr lang="en-US" dirty="0">
                <a:ea typeface="Calibri" panose="020F0502020204030204" pitchFamily="34" charset="0"/>
                <a:cs typeface="Consolas" panose="020B0609020204030204" pitchFamily="49" charset="0"/>
              </a:rPr>
              <a:t>    </a:t>
            </a:r>
            <a:r>
              <a:rPr lang="en-US" dirty="0">
                <a:solidFill>
                  <a:srgbClr val="7F007F"/>
                </a:solidFill>
                <a:ea typeface="Calibri" panose="020F0502020204030204" pitchFamily="34" charset="0"/>
                <a:cs typeface="Consolas" panose="020B0609020204030204" pitchFamily="49" charset="0"/>
              </a:rPr>
              <a:t>xsi:schemaLocation</a:t>
            </a:r>
            <a:r>
              <a:rPr lang="en-US" dirty="0">
                <a:solidFill>
                  <a:srgbClr val="000000"/>
                </a:solidFill>
                <a:ea typeface="Calibri" panose="020F0502020204030204" pitchFamily="34" charset="0"/>
                <a:cs typeface="Consolas" panose="020B0609020204030204" pitchFamily="49" charset="0"/>
              </a:rPr>
              <a:t>=</a:t>
            </a:r>
            <a:r>
              <a:rPr lang="en-US" i="1" dirty="0">
                <a:solidFill>
                  <a:srgbClr val="2A00FF"/>
                </a:solidFill>
                <a:ea typeface="Calibri" panose="020F0502020204030204" pitchFamily="34" charset="0"/>
                <a:cs typeface="Consolas" panose="020B0609020204030204" pitchFamily="49" charset="0"/>
              </a:rPr>
              <a:t>"http://www.springframework.org/schema/beans  </a:t>
            </a:r>
            <a:endParaRPr lang="en-US" dirty="0">
              <a:ea typeface="Calibri" panose="020F0502020204030204" pitchFamily="34" charset="0"/>
              <a:cs typeface="Times New Roman" panose="02020603050405020304" pitchFamily="18" charset="0"/>
            </a:endParaRPr>
          </a:p>
          <a:p>
            <a:pPr>
              <a:lnSpc>
                <a:spcPct val="107000"/>
              </a:lnSpc>
            </a:pPr>
            <a:r>
              <a:rPr lang="en-US" i="1" dirty="0">
                <a:solidFill>
                  <a:srgbClr val="2A00FF"/>
                </a:solidFill>
                <a:ea typeface="Calibri" panose="020F0502020204030204" pitchFamily="34" charset="0"/>
                <a:cs typeface="Consolas" panose="020B0609020204030204" pitchFamily="49" charset="0"/>
              </a:rPr>
              <a:t>                http://www.springframework.org/schema/beans/spring-beans-3.0.xsd"</a:t>
            </a:r>
            <a:r>
              <a:rPr lang="en-US" dirty="0">
                <a:solidFill>
                  <a:srgbClr val="008080"/>
                </a:solidFill>
                <a:ea typeface="Calibri" panose="020F0502020204030204" pitchFamily="34" charset="0"/>
                <a:cs typeface="Consolas" panose="020B0609020204030204" pitchFamily="49" charset="0"/>
              </a:rPr>
              <a:t>&gt;</a:t>
            </a:r>
            <a:r>
              <a:rPr lang="en-US" dirty="0">
                <a:solidFill>
                  <a:srgbClr val="000000"/>
                </a:solidFill>
                <a:ea typeface="Calibri" panose="020F0502020204030204" pitchFamily="34" charset="0"/>
                <a:cs typeface="Consolas" panose="020B0609020204030204" pitchFamily="49" charset="0"/>
              </a:rPr>
              <a:t>  </a:t>
            </a:r>
            <a:endParaRPr lang="en-US" dirty="0">
              <a:ea typeface="Calibri" panose="020F0502020204030204" pitchFamily="34" charset="0"/>
              <a:cs typeface="Times New Roman" panose="02020603050405020304" pitchFamily="18" charset="0"/>
            </a:endParaRPr>
          </a:p>
          <a:p>
            <a:pPr>
              <a:lnSpc>
                <a:spcPct val="107000"/>
              </a:lnSpc>
            </a:pPr>
            <a:r>
              <a:rPr lang="en-US" dirty="0">
                <a:solidFill>
                  <a:srgbClr val="008080"/>
                </a:solidFill>
                <a:ea typeface="Calibri" panose="020F0502020204030204" pitchFamily="34" charset="0"/>
                <a:cs typeface="Consolas" panose="020B0609020204030204" pitchFamily="49" charset="0"/>
              </a:rPr>
              <a:t>&lt;</a:t>
            </a:r>
            <a:r>
              <a:rPr lang="en-US" dirty="0">
                <a:solidFill>
                  <a:srgbClr val="3F7F7F"/>
                </a:solidFill>
                <a:ea typeface="Calibri" panose="020F0502020204030204" pitchFamily="34" charset="0"/>
                <a:cs typeface="Consolas" panose="020B0609020204030204" pitchFamily="49" charset="0"/>
              </a:rPr>
              <a:t>bean</a:t>
            </a:r>
            <a:r>
              <a:rPr lang="en-US" dirty="0">
                <a:ea typeface="Calibri" panose="020F0502020204030204" pitchFamily="34" charset="0"/>
                <a:cs typeface="Consolas" panose="020B0609020204030204" pitchFamily="49" charset="0"/>
              </a:rPr>
              <a:t> </a:t>
            </a:r>
            <a:r>
              <a:rPr lang="en-US" dirty="0">
                <a:solidFill>
                  <a:srgbClr val="7F007F"/>
                </a:solidFill>
                <a:ea typeface="Calibri" panose="020F0502020204030204" pitchFamily="34" charset="0"/>
                <a:cs typeface="Consolas" panose="020B0609020204030204" pitchFamily="49" charset="0"/>
              </a:rPr>
              <a:t>id</a:t>
            </a:r>
            <a:r>
              <a:rPr lang="en-US" dirty="0">
                <a:solidFill>
                  <a:srgbClr val="000000"/>
                </a:solidFill>
                <a:ea typeface="Calibri" panose="020F0502020204030204" pitchFamily="34" charset="0"/>
                <a:cs typeface="Consolas" panose="020B0609020204030204" pitchFamily="49" charset="0"/>
              </a:rPr>
              <a:t>=</a:t>
            </a:r>
            <a:r>
              <a:rPr lang="en-US" i="1" dirty="0">
                <a:solidFill>
                  <a:srgbClr val="2A00FF"/>
                </a:solidFill>
                <a:ea typeface="Calibri" panose="020F0502020204030204" pitchFamily="34" charset="0"/>
                <a:cs typeface="Consolas" panose="020B0609020204030204" pitchFamily="49" charset="0"/>
              </a:rPr>
              <a:t>"student"</a:t>
            </a:r>
            <a:r>
              <a:rPr lang="en-US" dirty="0">
                <a:ea typeface="Calibri" panose="020F0502020204030204" pitchFamily="34" charset="0"/>
                <a:cs typeface="Consolas" panose="020B0609020204030204" pitchFamily="49" charset="0"/>
              </a:rPr>
              <a:t> </a:t>
            </a:r>
            <a:r>
              <a:rPr lang="en-US" dirty="0">
                <a:solidFill>
                  <a:srgbClr val="7F007F"/>
                </a:solidFill>
                <a:ea typeface="Calibri" panose="020F0502020204030204" pitchFamily="34" charset="0"/>
                <a:cs typeface="Consolas" panose="020B0609020204030204" pitchFamily="49" charset="0"/>
              </a:rPr>
              <a:t>class</a:t>
            </a:r>
            <a:r>
              <a:rPr lang="en-US" dirty="0">
                <a:solidFill>
                  <a:srgbClr val="000000"/>
                </a:solidFill>
                <a:ea typeface="Calibri" panose="020F0502020204030204" pitchFamily="34" charset="0"/>
                <a:cs typeface="Consolas" panose="020B0609020204030204" pitchFamily="49" charset="0"/>
              </a:rPr>
              <a:t>=</a:t>
            </a:r>
            <a:r>
              <a:rPr lang="en-US" i="1" dirty="0">
                <a:solidFill>
                  <a:srgbClr val="2A00FF"/>
                </a:solidFill>
                <a:ea typeface="Calibri" panose="020F0502020204030204" pitchFamily="34" charset="0"/>
                <a:cs typeface="Consolas" panose="020B0609020204030204" pitchFamily="49" charset="0"/>
              </a:rPr>
              <a:t>"com.test.setterbased.Student"</a:t>
            </a:r>
            <a:r>
              <a:rPr lang="en-US" dirty="0">
                <a:solidFill>
                  <a:srgbClr val="008080"/>
                </a:solidFill>
                <a:ea typeface="Calibri" panose="020F0502020204030204" pitchFamily="34" charset="0"/>
                <a:cs typeface="Consolas" panose="020B0609020204030204" pitchFamily="49" charset="0"/>
              </a:rPr>
              <a:t>&gt;</a:t>
            </a:r>
            <a:r>
              <a:rPr lang="en-US" dirty="0">
                <a:solidFill>
                  <a:srgbClr val="000000"/>
                </a:solidFill>
                <a:ea typeface="Calibri" panose="020F0502020204030204" pitchFamily="34" charset="0"/>
                <a:cs typeface="Consolas" panose="020B0609020204030204" pitchFamily="49" charset="0"/>
              </a:rPr>
              <a:t>  </a:t>
            </a:r>
            <a:endParaRPr lang="en-US" dirty="0">
              <a:ea typeface="Calibri" panose="020F0502020204030204" pitchFamily="34" charset="0"/>
              <a:cs typeface="Times New Roman" panose="02020603050405020304" pitchFamily="18" charset="0"/>
            </a:endParaRPr>
          </a:p>
          <a:p>
            <a:pPr>
              <a:lnSpc>
                <a:spcPct val="107000"/>
              </a:lnSpc>
            </a:pPr>
            <a:r>
              <a:rPr lang="en-US" dirty="0">
                <a:solidFill>
                  <a:srgbClr val="008080"/>
                </a:solidFill>
                <a:ea typeface="Calibri" panose="020F0502020204030204" pitchFamily="34" charset="0"/>
                <a:cs typeface="Consolas" panose="020B0609020204030204" pitchFamily="49" charset="0"/>
              </a:rPr>
              <a:t>&lt;</a:t>
            </a:r>
            <a:r>
              <a:rPr lang="en-US" dirty="0">
                <a:solidFill>
                  <a:srgbClr val="3F7F7F"/>
                </a:solidFill>
                <a:ea typeface="Calibri" panose="020F0502020204030204" pitchFamily="34" charset="0"/>
                <a:cs typeface="Consolas" panose="020B0609020204030204" pitchFamily="49" charset="0"/>
              </a:rPr>
              <a:t>property</a:t>
            </a:r>
            <a:r>
              <a:rPr lang="en-US" dirty="0">
                <a:ea typeface="Calibri" panose="020F0502020204030204" pitchFamily="34" charset="0"/>
                <a:cs typeface="Consolas" panose="020B0609020204030204" pitchFamily="49" charset="0"/>
              </a:rPr>
              <a:t> </a:t>
            </a:r>
            <a:r>
              <a:rPr lang="en-US" dirty="0">
                <a:solidFill>
                  <a:srgbClr val="7F007F"/>
                </a:solidFill>
                <a:ea typeface="Calibri" panose="020F0502020204030204" pitchFamily="34" charset="0"/>
                <a:cs typeface="Consolas" panose="020B0609020204030204" pitchFamily="49" charset="0"/>
              </a:rPr>
              <a:t>name</a:t>
            </a:r>
            <a:r>
              <a:rPr lang="en-US" dirty="0">
                <a:solidFill>
                  <a:srgbClr val="000000"/>
                </a:solidFill>
                <a:ea typeface="Calibri" panose="020F0502020204030204" pitchFamily="34" charset="0"/>
                <a:cs typeface="Consolas" panose="020B0609020204030204" pitchFamily="49" charset="0"/>
              </a:rPr>
              <a:t>=</a:t>
            </a:r>
            <a:r>
              <a:rPr lang="en-US" i="1" dirty="0">
                <a:solidFill>
                  <a:srgbClr val="2A00FF"/>
                </a:solidFill>
                <a:ea typeface="Calibri" panose="020F0502020204030204" pitchFamily="34" charset="0"/>
                <a:cs typeface="Consolas" panose="020B0609020204030204" pitchFamily="49" charset="0"/>
              </a:rPr>
              <a:t>"st_id"</a:t>
            </a:r>
            <a:r>
              <a:rPr lang="en-US" dirty="0">
                <a:solidFill>
                  <a:srgbClr val="008080"/>
                </a:solidFill>
                <a:ea typeface="Calibri" panose="020F0502020204030204" pitchFamily="34" charset="0"/>
                <a:cs typeface="Consolas" panose="020B0609020204030204" pitchFamily="49" charset="0"/>
              </a:rPr>
              <a:t>&gt;</a:t>
            </a:r>
            <a:r>
              <a:rPr lang="en-US" dirty="0">
                <a:solidFill>
                  <a:srgbClr val="000000"/>
                </a:solidFill>
                <a:ea typeface="Calibri" panose="020F0502020204030204" pitchFamily="34" charset="0"/>
                <a:cs typeface="Consolas" panose="020B0609020204030204" pitchFamily="49" charset="0"/>
              </a:rPr>
              <a:t>  </a:t>
            </a:r>
            <a:endParaRPr lang="en-US" dirty="0">
              <a:ea typeface="Calibri" panose="020F0502020204030204" pitchFamily="34" charset="0"/>
              <a:cs typeface="Times New Roman" panose="02020603050405020304" pitchFamily="18" charset="0"/>
            </a:endParaRPr>
          </a:p>
          <a:p>
            <a:pPr>
              <a:lnSpc>
                <a:spcPct val="107000"/>
              </a:lnSpc>
            </a:pPr>
            <a:r>
              <a:rPr lang="en-US" dirty="0">
                <a:solidFill>
                  <a:srgbClr val="008080"/>
                </a:solidFill>
                <a:ea typeface="Calibri" panose="020F0502020204030204" pitchFamily="34" charset="0"/>
                <a:cs typeface="Consolas" panose="020B0609020204030204" pitchFamily="49" charset="0"/>
              </a:rPr>
              <a:t>&lt;</a:t>
            </a:r>
            <a:r>
              <a:rPr lang="en-US" dirty="0">
                <a:solidFill>
                  <a:srgbClr val="3F7F7F"/>
                </a:solidFill>
                <a:ea typeface="Calibri" panose="020F0502020204030204" pitchFamily="34" charset="0"/>
                <a:cs typeface="Consolas" panose="020B0609020204030204" pitchFamily="49" charset="0"/>
              </a:rPr>
              <a:t>value</a:t>
            </a:r>
            <a:r>
              <a:rPr lang="en-US" dirty="0">
                <a:solidFill>
                  <a:srgbClr val="008080"/>
                </a:solidFill>
                <a:ea typeface="Calibri" panose="020F0502020204030204" pitchFamily="34" charset="0"/>
                <a:cs typeface="Consolas" panose="020B0609020204030204" pitchFamily="49" charset="0"/>
              </a:rPr>
              <a:t>&gt;</a:t>
            </a:r>
            <a:r>
              <a:rPr lang="en-US" dirty="0">
                <a:solidFill>
                  <a:srgbClr val="000000"/>
                </a:solidFill>
                <a:ea typeface="Calibri" panose="020F0502020204030204" pitchFamily="34" charset="0"/>
                <a:cs typeface="Consolas" panose="020B0609020204030204" pitchFamily="49" charset="0"/>
              </a:rPr>
              <a:t>1</a:t>
            </a:r>
            <a:r>
              <a:rPr lang="en-US" dirty="0">
                <a:solidFill>
                  <a:srgbClr val="008080"/>
                </a:solidFill>
                <a:ea typeface="Calibri" panose="020F0502020204030204" pitchFamily="34" charset="0"/>
                <a:cs typeface="Consolas" panose="020B0609020204030204" pitchFamily="49" charset="0"/>
              </a:rPr>
              <a:t>&lt;/</a:t>
            </a:r>
            <a:r>
              <a:rPr lang="en-US" dirty="0">
                <a:solidFill>
                  <a:srgbClr val="3F7F7F"/>
                </a:solidFill>
                <a:ea typeface="Calibri" panose="020F0502020204030204" pitchFamily="34" charset="0"/>
                <a:cs typeface="Consolas" panose="020B0609020204030204" pitchFamily="49" charset="0"/>
              </a:rPr>
              <a:t>value</a:t>
            </a:r>
            <a:r>
              <a:rPr lang="en-US" dirty="0">
                <a:solidFill>
                  <a:srgbClr val="008080"/>
                </a:solidFill>
                <a:ea typeface="Calibri" panose="020F0502020204030204" pitchFamily="34" charset="0"/>
                <a:cs typeface="Consolas" panose="020B0609020204030204" pitchFamily="49" charset="0"/>
              </a:rPr>
              <a:t>&gt;</a:t>
            </a:r>
            <a:r>
              <a:rPr lang="en-US" dirty="0">
                <a:solidFill>
                  <a:srgbClr val="000000"/>
                </a:solidFill>
                <a:ea typeface="Calibri" panose="020F0502020204030204" pitchFamily="34" charset="0"/>
                <a:cs typeface="Consolas" panose="020B0609020204030204" pitchFamily="49" charset="0"/>
              </a:rPr>
              <a:t>  </a:t>
            </a:r>
            <a:endParaRPr lang="en-US" dirty="0">
              <a:ea typeface="Calibri" panose="020F0502020204030204" pitchFamily="34" charset="0"/>
              <a:cs typeface="Times New Roman" panose="02020603050405020304" pitchFamily="18" charset="0"/>
            </a:endParaRPr>
          </a:p>
          <a:p>
            <a:pPr>
              <a:lnSpc>
                <a:spcPct val="107000"/>
              </a:lnSpc>
            </a:pPr>
            <a:r>
              <a:rPr lang="en-US" dirty="0">
                <a:solidFill>
                  <a:srgbClr val="008080"/>
                </a:solidFill>
                <a:ea typeface="Calibri" panose="020F0502020204030204" pitchFamily="34" charset="0"/>
                <a:cs typeface="Consolas" panose="020B0609020204030204" pitchFamily="49" charset="0"/>
              </a:rPr>
              <a:t>&lt;/</a:t>
            </a:r>
            <a:r>
              <a:rPr lang="en-US" dirty="0">
                <a:solidFill>
                  <a:srgbClr val="3F7F7F"/>
                </a:solidFill>
                <a:ea typeface="Calibri" panose="020F0502020204030204" pitchFamily="34" charset="0"/>
                <a:cs typeface="Consolas" panose="020B0609020204030204" pitchFamily="49" charset="0"/>
              </a:rPr>
              <a:t>property</a:t>
            </a:r>
            <a:r>
              <a:rPr lang="en-US" dirty="0">
                <a:solidFill>
                  <a:srgbClr val="008080"/>
                </a:solidFill>
                <a:ea typeface="Calibri" panose="020F0502020204030204" pitchFamily="34" charset="0"/>
                <a:cs typeface="Consolas" panose="020B0609020204030204" pitchFamily="49" charset="0"/>
              </a:rPr>
              <a:t>&gt;</a:t>
            </a:r>
            <a:r>
              <a:rPr lang="en-US" dirty="0">
                <a:solidFill>
                  <a:srgbClr val="000000"/>
                </a:solidFill>
                <a:ea typeface="Calibri" panose="020F0502020204030204" pitchFamily="34" charset="0"/>
                <a:cs typeface="Consolas" panose="020B0609020204030204" pitchFamily="49" charset="0"/>
              </a:rPr>
              <a:t>  </a:t>
            </a:r>
            <a:endParaRPr lang="en-US" dirty="0">
              <a:ea typeface="Calibri" panose="020F0502020204030204" pitchFamily="34" charset="0"/>
              <a:cs typeface="Times New Roman" panose="02020603050405020304" pitchFamily="18" charset="0"/>
            </a:endParaRPr>
          </a:p>
          <a:p>
            <a:pPr>
              <a:lnSpc>
                <a:spcPct val="107000"/>
              </a:lnSpc>
            </a:pPr>
            <a:r>
              <a:rPr lang="en-US" dirty="0">
                <a:solidFill>
                  <a:srgbClr val="008080"/>
                </a:solidFill>
                <a:ea typeface="Calibri" panose="020F0502020204030204" pitchFamily="34" charset="0"/>
                <a:cs typeface="Consolas" panose="020B0609020204030204" pitchFamily="49" charset="0"/>
              </a:rPr>
              <a:t>&lt;</a:t>
            </a:r>
            <a:r>
              <a:rPr lang="en-US" dirty="0">
                <a:solidFill>
                  <a:srgbClr val="3F7F7F"/>
                </a:solidFill>
                <a:ea typeface="Calibri" panose="020F0502020204030204" pitchFamily="34" charset="0"/>
                <a:cs typeface="Consolas" panose="020B0609020204030204" pitchFamily="49" charset="0"/>
              </a:rPr>
              <a:t>property</a:t>
            </a:r>
            <a:r>
              <a:rPr lang="en-US" dirty="0">
                <a:ea typeface="Calibri" panose="020F0502020204030204" pitchFamily="34" charset="0"/>
                <a:cs typeface="Consolas" panose="020B0609020204030204" pitchFamily="49" charset="0"/>
              </a:rPr>
              <a:t> </a:t>
            </a:r>
            <a:r>
              <a:rPr lang="en-US" dirty="0">
                <a:solidFill>
                  <a:srgbClr val="7F007F"/>
                </a:solidFill>
                <a:ea typeface="Calibri" panose="020F0502020204030204" pitchFamily="34" charset="0"/>
                <a:cs typeface="Consolas" panose="020B0609020204030204" pitchFamily="49" charset="0"/>
              </a:rPr>
              <a:t>name</a:t>
            </a:r>
            <a:r>
              <a:rPr lang="en-US" dirty="0">
                <a:solidFill>
                  <a:srgbClr val="000000"/>
                </a:solidFill>
                <a:ea typeface="Calibri" panose="020F0502020204030204" pitchFamily="34" charset="0"/>
                <a:cs typeface="Consolas" panose="020B0609020204030204" pitchFamily="49" charset="0"/>
              </a:rPr>
              <a:t>=</a:t>
            </a:r>
            <a:r>
              <a:rPr lang="en-US" i="1" dirty="0">
                <a:solidFill>
                  <a:srgbClr val="2A00FF"/>
                </a:solidFill>
                <a:ea typeface="Calibri" panose="020F0502020204030204" pitchFamily="34" charset="0"/>
                <a:cs typeface="Consolas" panose="020B0609020204030204" pitchFamily="49" charset="0"/>
              </a:rPr>
              <a:t>"st_name"</a:t>
            </a:r>
            <a:r>
              <a:rPr lang="en-US" dirty="0">
                <a:solidFill>
                  <a:srgbClr val="008080"/>
                </a:solidFill>
                <a:ea typeface="Calibri" panose="020F0502020204030204" pitchFamily="34" charset="0"/>
                <a:cs typeface="Consolas" panose="020B0609020204030204" pitchFamily="49" charset="0"/>
              </a:rPr>
              <a:t>&gt;</a:t>
            </a:r>
            <a:r>
              <a:rPr lang="en-US" dirty="0">
                <a:solidFill>
                  <a:srgbClr val="000000"/>
                </a:solidFill>
                <a:ea typeface="Calibri" panose="020F0502020204030204" pitchFamily="34" charset="0"/>
                <a:cs typeface="Consolas" panose="020B0609020204030204" pitchFamily="49" charset="0"/>
              </a:rPr>
              <a:t>  </a:t>
            </a:r>
            <a:endParaRPr lang="en-US" dirty="0">
              <a:ea typeface="Calibri" panose="020F0502020204030204" pitchFamily="34" charset="0"/>
              <a:cs typeface="Times New Roman" panose="02020603050405020304" pitchFamily="18" charset="0"/>
            </a:endParaRPr>
          </a:p>
          <a:p>
            <a:pPr>
              <a:lnSpc>
                <a:spcPct val="107000"/>
              </a:lnSpc>
            </a:pPr>
            <a:r>
              <a:rPr lang="en-US" dirty="0">
                <a:solidFill>
                  <a:srgbClr val="008080"/>
                </a:solidFill>
                <a:ea typeface="Calibri" panose="020F0502020204030204" pitchFamily="34" charset="0"/>
                <a:cs typeface="Consolas" panose="020B0609020204030204" pitchFamily="49" charset="0"/>
              </a:rPr>
              <a:t>&lt;</a:t>
            </a:r>
            <a:r>
              <a:rPr lang="en-US" dirty="0">
                <a:solidFill>
                  <a:srgbClr val="3F7F7F"/>
                </a:solidFill>
                <a:ea typeface="Calibri" panose="020F0502020204030204" pitchFamily="34" charset="0"/>
                <a:cs typeface="Consolas" panose="020B0609020204030204" pitchFamily="49" charset="0"/>
              </a:rPr>
              <a:t>value</a:t>
            </a:r>
            <a:r>
              <a:rPr lang="en-US" dirty="0">
                <a:solidFill>
                  <a:srgbClr val="008080"/>
                </a:solidFill>
                <a:ea typeface="Calibri" panose="020F0502020204030204" pitchFamily="34" charset="0"/>
                <a:cs typeface="Consolas" panose="020B0609020204030204" pitchFamily="49" charset="0"/>
              </a:rPr>
              <a:t>&gt;</a:t>
            </a:r>
            <a:r>
              <a:rPr lang="en-US" u="sng" dirty="0">
                <a:solidFill>
                  <a:srgbClr val="000000"/>
                </a:solidFill>
                <a:ea typeface="Calibri" panose="020F0502020204030204" pitchFamily="34" charset="0"/>
                <a:cs typeface="Consolas" panose="020B0609020204030204" pitchFamily="49" charset="0"/>
              </a:rPr>
              <a:t>Rishikesh</a:t>
            </a:r>
            <a:r>
              <a:rPr lang="en-US" dirty="0">
                <a:solidFill>
                  <a:srgbClr val="008080"/>
                </a:solidFill>
                <a:ea typeface="Calibri" panose="020F0502020204030204" pitchFamily="34" charset="0"/>
                <a:cs typeface="Consolas" panose="020B0609020204030204" pitchFamily="49" charset="0"/>
              </a:rPr>
              <a:t>&lt;/</a:t>
            </a:r>
            <a:r>
              <a:rPr lang="en-US" dirty="0">
                <a:solidFill>
                  <a:srgbClr val="3F7F7F"/>
                </a:solidFill>
                <a:ea typeface="Calibri" panose="020F0502020204030204" pitchFamily="34" charset="0"/>
                <a:cs typeface="Consolas" panose="020B0609020204030204" pitchFamily="49" charset="0"/>
              </a:rPr>
              <a:t>value</a:t>
            </a:r>
            <a:r>
              <a:rPr lang="en-US" dirty="0">
                <a:solidFill>
                  <a:srgbClr val="008080"/>
                </a:solidFill>
                <a:ea typeface="Calibri" panose="020F0502020204030204" pitchFamily="34" charset="0"/>
                <a:cs typeface="Consolas" panose="020B0609020204030204" pitchFamily="49" charset="0"/>
              </a:rPr>
              <a:t>&gt;</a:t>
            </a:r>
            <a:r>
              <a:rPr lang="en-US" dirty="0">
                <a:solidFill>
                  <a:srgbClr val="000000"/>
                </a:solidFill>
                <a:ea typeface="Calibri" panose="020F0502020204030204" pitchFamily="34" charset="0"/>
                <a:cs typeface="Consolas" panose="020B0609020204030204" pitchFamily="49" charset="0"/>
              </a:rPr>
              <a:t>  </a:t>
            </a:r>
            <a:endParaRPr lang="en-US" dirty="0">
              <a:ea typeface="Calibri" panose="020F0502020204030204" pitchFamily="34" charset="0"/>
              <a:cs typeface="Times New Roman" panose="02020603050405020304" pitchFamily="18" charset="0"/>
            </a:endParaRPr>
          </a:p>
          <a:p>
            <a:pPr>
              <a:lnSpc>
                <a:spcPct val="107000"/>
              </a:lnSpc>
            </a:pPr>
            <a:r>
              <a:rPr lang="en-US" dirty="0">
                <a:solidFill>
                  <a:srgbClr val="008080"/>
                </a:solidFill>
                <a:ea typeface="Calibri" panose="020F0502020204030204" pitchFamily="34" charset="0"/>
                <a:cs typeface="Consolas" panose="020B0609020204030204" pitchFamily="49" charset="0"/>
              </a:rPr>
              <a:t>&lt;/</a:t>
            </a:r>
            <a:r>
              <a:rPr lang="en-US" dirty="0">
                <a:solidFill>
                  <a:srgbClr val="3F7F7F"/>
                </a:solidFill>
                <a:ea typeface="Calibri" panose="020F0502020204030204" pitchFamily="34" charset="0"/>
                <a:cs typeface="Consolas" panose="020B0609020204030204" pitchFamily="49" charset="0"/>
              </a:rPr>
              <a:t>property</a:t>
            </a:r>
            <a:r>
              <a:rPr lang="en-US" dirty="0">
                <a:solidFill>
                  <a:srgbClr val="008080"/>
                </a:solidFill>
                <a:ea typeface="Calibri" panose="020F0502020204030204" pitchFamily="34" charset="0"/>
                <a:cs typeface="Consolas" panose="020B0609020204030204" pitchFamily="49" charset="0"/>
              </a:rPr>
              <a:t>&gt;</a:t>
            </a:r>
            <a:r>
              <a:rPr lang="en-US" dirty="0">
                <a:solidFill>
                  <a:srgbClr val="000000"/>
                </a:solidFill>
                <a:ea typeface="Calibri" panose="020F0502020204030204" pitchFamily="34" charset="0"/>
                <a:cs typeface="Consolas" panose="020B0609020204030204" pitchFamily="49" charset="0"/>
              </a:rPr>
              <a:t>  </a:t>
            </a:r>
            <a:endParaRPr lang="en-US" dirty="0">
              <a:ea typeface="Calibri" panose="020F0502020204030204" pitchFamily="34" charset="0"/>
              <a:cs typeface="Times New Roman" panose="02020603050405020304" pitchFamily="18" charset="0"/>
            </a:endParaRPr>
          </a:p>
          <a:p>
            <a:pPr>
              <a:lnSpc>
                <a:spcPct val="107000"/>
              </a:lnSpc>
            </a:pPr>
            <a:r>
              <a:rPr lang="en-US" dirty="0">
                <a:solidFill>
                  <a:srgbClr val="008080"/>
                </a:solidFill>
                <a:ea typeface="Calibri" panose="020F0502020204030204" pitchFamily="34" charset="0"/>
                <a:cs typeface="Consolas" panose="020B0609020204030204" pitchFamily="49" charset="0"/>
              </a:rPr>
              <a:t>&lt;</a:t>
            </a:r>
            <a:r>
              <a:rPr lang="en-US" dirty="0">
                <a:solidFill>
                  <a:srgbClr val="3F7F7F"/>
                </a:solidFill>
                <a:ea typeface="Calibri" panose="020F0502020204030204" pitchFamily="34" charset="0"/>
                <a:cs typeface="Consolas" panose="020B0609020204030204" pitchFamily="49" charset="0"/>
              </a:rPr>
              <a:t>property</a:t>
            </a:r>
            <a:r>
              <a:rPr lang="en-US" dirty="0">
                <a:ea typeface="Calibri" panose="020F0502020204030204" pitchFamily="34" charset="0"/>
                <a:cs typeface="Consolas" panose="020B0609020204030204" pitchFamily="49" charset="0"/>
              </a:rPr>
              <a:t> </a:t>
            </a:r>
            <a:r>
              <a:rPr lang="en-US" dirty="0">
                <a:solidFill>
                  <a:srgbClr val="7F007F"/>
                </a:solidFill>
                <a:ea typeface="Calibri" panose="020F0502020204030204" pitchFamily="34" charset="0"/>
                <a:cs typeface="Consolas" panose="020B0609020204030204" pitchFamily="49" charset="0"/>
              </a:rPr>
              <a:t>name</a:t>
            </a:r>
            <a:r>
              <a:rPr lang="en-US" dirty="0">
                <a:solidFill>
                  <a:srgbClr val="000000"/>
                </a:solidFill>
                <a:ea typeface="Calibri" panose="020F0502020204030204" pitchFamily="34" charset="0"/>
                <a:cs typeface="Consolas" panose="020B0609020204030204" pitchFamily="49" charset="0"/>
              </a:rPr>
              <a:t>=</a:t>
            </a:r>
            <a:r>
              <a:rPr lang="en-US" i="1" dirty="0">
                <a:solidFill>
                  <a:srgbClr val="2A00FF"/>
                </a:solidFill>
                <a:ea typeface="Calibri" panose="020F0502020204030204" pitchFamily="34" charset="0"/>
                <a:cs typeface="Consolas" panose="020B0609020204030204" pitchFamily="49" charset="0"/>
              </a:rPr>
              <a:t>"st_course"</a:t>
            </a:r>
            <a:r>
              <a:rPr lang="en-US" dirty="0">
                <a:solidFill>
                  <a:srgbClr val="008080"/>
                </a:solidFill>
                <a:ea typeface="Calibri" panose="020F0502020204030204" pitchFamily="34" charset="0"/>
                <a:cs typeface="Consolas" panose="020B0609020204030204" pitchFamily="49" charset="0"/>
              </a:rPr>
              <a:t>&gt;</a:t>
            </a:r>
            <a:r>
              <a:rPr lang="en-US" dirty="0">
                <a:solidFill>
                  <a:srgbClr val="000000"/>
                </a:solidFill>
                <a:ea typeface="Calibri" panose="020F0502020204030204" pitchFamily="34" charset="0"/>
                <a:cs typeface="Consolas" panose="020B0609020204030204" pitchFamily="49" charset="0"/>
              </a:rPr>
              <a:t>  </a:t>
            </a:r>
            <a:endParaRPr lang="en-US" dirty="0">
              <a:ea typeface="Calibri" panose="020F0502020204030204" pitchFamily="34" charset="0"/>
              <a:cs typeface="Times New Roman" panose="02020603050405020304" pitchFamily="18" charset="0"/>
            </a:endParaRPr>
          </a:p>
          <a:p>
            <a:pPr>
              <a:lnSpc>
                <a:spcPct val="107000"/>
              </a:lnSpc>
            </a:pPr>
            <a:r>
              <a:rPr lang="en-US" dirty="0">
                <a:solidFill>
                  <a:srgbClr val="008080"/>
                </a:solidFill>
                <a:ea typeface="Calibri" panose="020F0502020204030204" pitchFamily="34" charset="0"/>
                <a:cs typeface="Consolas" panose="020B0609020204030204" pitchFamily="49" charset="0"/>
              </a:rPr>
              <a:t>&lt;</a:t>
            </a:r>
            <a:r>
              <a:rPr lang="en-US" dirty="0">
                <a:solidFill>
                  <a:srgbClr val="3F7F7F"/>
                </a:solidFill>
                <a:ea typeface="Calibri" panose="020F0502020204030204" pitchFamily="34" charset="0"/>
                <a:cs typeface="Consolas" panose="020B0609020204030204" pitchFamily="49" charset="0"/>
              </a:rPr>
              <a:t>value</a:t>
            </a:r>
            <a:r>
              <a:rPr lang="en-US" dirty="0">
                <a:solidFill>
                  <a:srgbClr val="008080"/>
                </a:solidFill>
                <a:ea typeface="Calibri" panose="020F0502020204030204" pitchFamily="34" charset="0"/>
                <a:cs typeface="Consolas" panose="020B0609020204030204" pitchFamily="49" charset="0"/>
              </a:rPr>
              <a:t>&gt;</a:t>
            </a:r>
            <a:r>
              <a:rPr lang="en-US" dirty="0">
                <a:solidFill>
                  <a:srgbClr val="000000"/>
                </a:solidFill>
                <a:ea typeface="Calibri" panose="020F0502020204030204" pitchFamily="34" charset="0"/>
                <a:cs typeface="Consolas" panose="020B0609020204030204" pitchFamily="49" charset="0"/>
              </a:rPr>
              <a:t>Spring Course</a:t>
            </a:r>
            <a:r>
              <a:rPr lang="en-US" dirty="0">
                <a:solidFill>
                  <a:srgbClr val="008080"/>
                </a:solidFill>
                <a:ea typeface="Calibri" panose="020F0502020204030204" pitchFamily="34" charset="0"/>
                <a:cs typeface="Consolas" panose="020B0609020204030204" pitchFamily="49" charset="0"/>
              </a:rPr>
              <a:t>&lt;/</a:t>
            </a:r>
            <a:r>
              <a:rPr lang="en-US" dirty="0">
                <a:solidFill>
                  <a:srgbClr val="3F7F7F"/>
                </a:solidFill>
                <a:ea typeface="Calibri" panose="020F0502020204030204" pitchFamily="34" charset="0"/>
                <a:cs typeface="Consolas" panose="020B0609020204030204" pitchFamily="49" charset="0"/>
              </a:rPr>
              <a:t>value</a:t>
            </a:r>
            <a:r>
              <a:rPr lang="en-US" dirty="0">
                <a:solidFill>
                  <a:srgbClr val="008080"/>
                </a:solidFill>
                <a:ea typeface="Calibri" panose="020F0502020204030204" pitchFamily="34" charset="0"/>
                <a:cs typeface="Consolas" panose="020B0609020204030204" pitchFamily="49" charset="0"/>
              </a:rPr>
              <a:t>&gt;</a:t>
            </a:r>
            <a:r>
              <a:rPr lang="en-US" dirty="0">
                <a:solidFill>
                  <a:srgbClr val="000000"/>
                </a:solidFill>
                <a:ea typeface="Calibri" panose="020F0502020204030204" pitchFamily="34" charset="0"/>
                <a:cs typeface="Consolas" panose="020B0609020204030204" pitchFamily="49" charset="0"/>
              </a:rPr>
              <a:t>  </a:t>
            </a:r>
            <a:endParaRPr lang="en-US" dirty="0">
              <a:ea typeface="Calibri" panose="020F0502020204030204" pitchFamily="34" charset="0"/>
              <a:cs typeface="Times New Roman" panose="02020603050405020304" pitchFamily="18" charset="0"/>
            </a:endParaRPr>
          </a:p>
          <a:p>
            <a:pPr>
              <a:lnSpc>
                <a:spcPct val="107000"/>
              </a:lnSpc>
            </a:pPr>
            <a:r>
              <a:rPr lang="en-US" dirty="0">
                <a:solidFill>
                  <a:srgbClr val="008080"/>
                </a:solidFill>
                <a:ea typeface="Calibri" panose="020F0502020204030204" pitchFamily="34" charset="0"/>
                <a:cs typeface="Consolas" panose="020B0609020204030204" pitchFamily="49" charset="0"/>
              </a:rPr>
              <a:t>&lt;/</a:t>
            </a:r>
            <a:r>
              <a:rPr lang="en-US" dirty="0">
                <a:solidFill>
                  <a:srgbClr val="3F7F7F"/>
                </a:solidFill>
                <a:ea typeface="Calibri" panose="020F0502020204030204" pitchFamily="34" charset="0"/>
                <a:cs typeface="Consolas" panose="020B0609020204030204" pitchFamily="49" charset="0"/>
              </a:rPr>
              <a:t>property</a:t>
            </a:r>
            <a:r>
              <a:rPr lang="en-US" dirty="0">
                <a:solidFill>
                  <a:srgbClr val="008080"/>
                </a:solidFill>
                <a:ea typeface="Calibri" panose="020F0502020204030204" pitchFamily="34" charset="0"/>
                <a:cs typeface="Consolas" panose="020B0609020204030204" pitchFamily="49" charset="0"/>
              </a:rPr>
              <a:t>&gt;</a:t>
            </a:r>
            <a:r>
              <a:rPr lang="en-US" dirty="0">
                <a:solidFill>
                  <a:srgbClr val="000000"/>
                </a:solidFill>
                <a:ea typeface="Calibri" panose="020F0502020204030204" pitchFamily="34" charset="0"/>
                <a:cs typeface="Consolas" panose="020B0609020204030204" pitchFamily="49" charset="0"/>
              </a:rPr>
              <a:t>  </a:t>
            </a:r>
            <a:endParaRPr lang="en-US" dirty="0">
              <a:ea typeface="Calibri" panose="020F0502020204030204" pitchFamily="34" charset="0"/>
              <a:cs typeface="Times New Roman" panose="02020603050405020304" pitchFamily="18" charset="0"/>
            </a:endParaRPr>
          </a:p>
          <a:p>
            <a:pPr>
              <a:lnSpc>
                <a:spcPct val="107000"/>
              </a:lnSpc>
            </a:pPr>
            <a:r>
              <a:rPr lang="en-US" dirty="0">
                <a:solidFill>
                  <a:srgbClr val="008080"/>
                </a:solidFill>
                <a:ea typeface="Calibri" panose="020F0502020204030204" pitchFamily="34" charset="0"/>
                <a:cs typeface="Consolas" panose="020B0609020204030204" pitchFamily="49" charset="0"/>
              </a:rPr>
              <a:t>&lt;/</a:t>
            </a:r>
            <a:r>
              <a:rPr lang="en-US" dirty="0">
                <a:solidFill>
                  <a:srgbClr val="3F7F7F"/>
                </a:solidFill>
                <a:ea typeface="Calibri" panose="020F0502020204030204" pitchFamily="34" charset="0"/>
                <a:cs typeface="Consolas" panose="020B0609020204030204" pitchFamily="49" charset="0"/>
              </a:rPr>
              <a:t>bean</a:t>
            </a:r>
            <a:r>
              <a:rPr lang="en-US" dirty="0">
                <a:solidFill>
                  <a:srgbClr val="008080"/>
                </a:solidFill>
                <a:ea typeface="Calibri" panose="020F0502020204030204" pitchFamily="34" charset="0"/>
                <a:cs typeface="Consolas" panose="020B0609020204030204" pitchFamily="49" charset="0"/>
              </a:rPr>
              <a:t>&gt;</a:t>
            </a:r>
            <a:r>
              <a:rPr lang="en-US" dirty="0">
                <a:solidFill>
                  <a:srgbClr val="000000"/>
                </a:solidFill>
                <a:ea typeface="Calibri" panose="020F0502020204030204" pitchFamily="34" charset="0"/>
                <a:cs typeface="Consolas" panose="020B0609020204030204" pitchFamily="49" charset="0"/>
              </a:rPr>
              <a:t>  </a:t>
            </a:r>
            <a:endParaRPr lang="en-US" dirty="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008080"/>
                </a:solidFill>
                <a:ea typeface="Calibri" panose="020F0502020204030204" pitchFamily="34" charset="0"/>
                <a:cs typeface="Consolas" panose="020B0609020204030204" pitchFamily="49" charset="0"/>
              </a:rPr>
              <a:t>&lt;/</a:t>
            </a:r>
            <a:r>
              <a:rPr lang="en-US" dirty="0">
                <a:solidFill>
                  <a:srgbClr val="3F7F7F"/>
                </a:solidFill>
                <a:ea typeface="Calibri" panose="020F0502020204030204" pitchFamily="34" charset="0"/>
                <a:cs typeface="Consolas" panose="020B0609020204030204" pitchFamily="49" charset="0"/>
              </a:rPr>
              <a:t>beans</a:t>
            </a:r>
            <a:r>
              <a:rPr lang="en-US" dirty="0">
                <a:solidFill>
                  <a:srgbClr val="008080"/>
                </a:solidFill>
                <a:ea typeface="Calibri" panose="020F0502020204030204" pitchFamily="34" charset="0"/>
                <a:cs typeface="Consolas" panose="020B0609020204030204" pitchFamily="49" charset="0"/>
              </a:rPr>
              <a:t>&gt;</a:t>
            </a:r>
            <a:endParaRPr lang="en-US" dirty="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DCE20579-7EBB-496D-BDE4-15D55A554055}"/>
              </a:ext>
            </a:extLst>
          </p:cNvPr>
          <p:cNvSpPr/>
          <p:nvPr/>
        </p:nvSpPr>
        <p:spPr>
          <a:xfrm>
            <a:off x="2819400" y="243411"/>
            <a:ext cx="5803320" cy="461665"/>
          </a:xfrm>
          <a:prstGeom prst="rect">
            <a:avLst/>
          </a:prstGeom>
        </p:spPr>
        <p:txBody>
          <a:bodyPr wrap="none">
            <a:spAutoFit/>
          </a:bodyPr>
          <a:lstStyle/>
          <a:p>
            <a:r>
              <a:rPr lang="en-US" sz="2400" b="1" dirty="0">
                <a:solidFill>
                  <a:schemeClr val="bg1"/>
                </a:solidFill>
              </a:rPr>
              <a:t>Setter Based Dependency Injection Example</a:t>
            </a:r>
            <a:endParaRPr lang="en-IN" sz="2400" b="1" dirty="0">
              <a:solidFill>
                <a:schemeClr val="bg1"/>
              </a:solidFill>
            </a:endParaRPr>
          </a:p>
        </p:txBody>
      </p:sp>
    </p:spTree>
    <p:extLst>
      <p:ext uri="{BB962C8B-B14F-4D97-AF65-F5344CB8AC3E}">
        <p14:creationId xmlns:p14="http://schemas.microsoft.com/office/powerpoint/2010/main" val="878023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6E24C8-EED7-4C65-935B-D4324B2FF1DE}"/>
              </a:ext>
            </a:extLst>
          </p:cNvPr>
          <p:cNvSpPr/>
          <p:nvPr/>
        </p:nvSpPr>
        <p:spPr>
          <a:xfrm>
            <a:off x="228600" y="1143000"/>
            <a:ext cx="8763000" cy="6172587"/>
          </a:xfrm>
          <a:prstGeom prst="rect">
            <a:avLst/>
          </a:prstGeom>
        </p:spPr>
        <p:txBody>
          <a:bodyPr wrap="square">
            <a:spAutoFit/>
          </a:bodyPr>
          <a:lstStyle/>
          <a:p>
            <a:r>
              <a:rPr lang="en-US" b="1" dirty="0">
                <a:solidFill>
                  <a:srgbClr val="7F0055"/>
                </a:solidFill>
                <a:cs typeface="Calibri" panose="020F0502020204030204" pitchFamily="34" charset="0"/>
              </a:rPr>
              <a:t>package</a:t>
            </a:r>
            <a:r>
              <a:rPr lang="en-US" b="1" dirty="0">
                <a:solidFill>
                  <a:srgbClr val="000000"/>
                </a:solidFill>
                <a:cs typeface="Calibri" panose="020F0502020204030204" pitchFamily="34" charset="0"/>
              </a:rPr>
              <a:t> com.test.setterbased;</a:t>
            </a:r>
          </a:p>
          <a:p>
            <a:endParaRPr lang="en-US" dirty="0">
              <a:cs typeface="Calibri" panose="020F0502020204030204" pitchFamily="34" charset="0"/>
            </a:endParaRPr>
          </a:p>
          <a:p>
            <a:r>
              <a:rPr lang="en-US" b="1" dirty="0">
                <a:solidFill>
                  <a:srgbClr val="7F0055"/>
                </a:solidFill>
                <a:cs typeface="Calibri" panose="020F0502020204030204" pitchFamily="34" charset="0"/>
              </a:rPr>
              <a:t>import</a:t>
            </a:r>
            <a:r>
              <a:rPr lang="en-US" b="1" dirty="0">
                <a:solidFill>
                  <a:srgbClr val="000000"/>
                </a:solidFill>
                <a:cs typeface="Calibri" panose="020F0502020204030204" pitchFamily="34" charset="0"/>
              </a:rPr>
              <a:t> org.springframework.context.ApplicationContext;</a:t>
            </a:r>
          </a:p>
          <a:p>
            <a:r>
              <a:rPr lang="en-US" b="1" dirty="0">
                <a:solidFill>
                  <a:srgbClr val="7F0055"/>
                </a:solidFill>
                <a:cs typeface="Calibri" panose="020F0502020204030204" pitchFamily="34" charset="0"/>
              </a:rPr>
              <a:t>import</a:t>
            </a:r>
            <a:r>
              <a:rPr lang="en-US" b="1" dirty="0">
                <a:solidFill>
                  <a:srgbClr val="000000"/>
                </a:solidFill>
                <a:cs typeface="Calibri" panose="020F0502020204030204" pitchFamily="34" charset="0"/>
              </a:rPr>
              <a:t> org.springframework.context.support.ClassPathXmlApplicationContext;</a:t>
            </a:r>
          </a:p>
          <a:p>
            <a:endParaRPr lang="en-US" dirty="0">
              <a:cs typeface="Calibri" panose="020F0502020204030204" pitchFamily="34" charset="0"/>
            </a:endParaRPr>
          </a:p>
          <a:p>
            <a:r>
              <a:rPr lang="en-US" b="1" dirty="0">
                <a:solidFill>
                  <a:srgbClr val="7F0055"/>
                </a:solidFill>
                <a:cs typeface="Calibri" panose="020F0502020204030204" pitchFamily="34" charset="0"/>
              </a:rPr>
              <a:t>public</a:t>
            </a:r>
            <a:r>
              <a:rPr lang="en-US" b="1" dirty="0">
                <a:solidFill>
                  <a:srgbClr val="000000"/>
                </a:solidFill>
                <a:cs typeface="Calibri" panose="020F0502020204030204" pitchFamily="34" charset="0"/>
              </a:rPr>
              <a:t> </a:t>
            </a:r>
            <a:r>
              <a:rPr lang="en-US" b="1" dirty="0">
                <a:solidFill>
                  <a:srgbClr val="7F0055"/>
                </a:solidFill>
                <a:cs typeface="Calibri" panose="020F0502020204030204" pitchFamily="34" charset="0"/>
              </a:rPr>
              <a:t>class</a:t>
            </a:r>
            <a:r>
              <a:rPr lang="en-US" b="1" dirty="0">
                <a:solidFill>
                  <a:srgbClr val="000000"/>
                </a:solidFill>
                <a:cs typeface="Calibri" panose="020F0502020204030204" pitchFamily="34" charset="0"/>
              </a:rPr>
              <a:t> StudentMain {</a:t>
            </a:r>
          </a:p>
          <a:p>
            <a:r>
              <a:rPr lang="en-US" b="1" dirty="0">
                <a:solidFill>
                  <a:srgbClr val="7F0055"/>
                </a:solidFill>
                <a:cs typeface="Calibri" panose="020F0502020204030204" pitchFamily="34" charset="0"/>
              </a:rPr>
              <a:t>public</a:t>
            </a:r>
            <a:r>
              <a:rPr lang="en-US" b="1" dirty="0">
                <a:solidFill>
                  <a:srgbClr val="000000"/>
                </a:solidFill>
                <a:cs typeface="Calibri" panose="020F0502020204030204" pitchFamily="34" charset="0"/>
              </a:rPr>
              <a:t> </a:t>
            </a:r>
            <a:r>
              <a:rPr lang="en-US" b="1" dirty="0">
                <a:solidFill>
                  <a:srgbClr val="7F0055"/>
                </a:solidFill>
                <a:cs typeface="Calibri" panose="020F0502020204030204" pitchFamily="34" charset="0"/>
              </a:rPr>
              <a:t>static</a:t>
            </a:r>
            <a:r>
              <a:rPr lang="en-US" b="1" dirty="0">
                <a:solidFill>
                  <a:srgbClr val="000000"/>
                </a:solidFill>
                <a:cs typeface="Calibri" panose="020F0502020204030204" pitchFamily="34" charset="0"/>
              </a:rPr>
              <a:t> </a:t>
            </a:r>
            <a:r>
              <a:rPr lang="en-US" b="1" dirty="0">
                <a:solidFill>
                  <a:srgbClr val="7F0055"/>
                </a:solidFill>
                <a:cs typeface="Calibri" panose="020F0502020204030204" pitchFamily="34" charset="0"/>
              </a:rPr>
              <a:t>void</a:t>
            </a:r>
            <a:r>
              <a:rPr lang="en-US" b="1" dirty="0">
                <a:solidFill>
                  <a:srgbClr val="000000"/>
                </a:solidFill>
                <a:cs typeface="Calibri" panose="020F0502020204030204" pitchFamily="34" charset="0"/>
              </a:rPr>
              <a:t> main(String[] </a:t>
            </a:r>
            <a:r>
              <a:rPr lang="en-US" b="1" dirty="0">
                <a:solidFill>
                  <a:srgbClr val="6A3E3E"/>
                </a:solidFill>
                <a:cs typeface="Calibri" panose="020F0502020204030204" pitchFamily="34" charset="0"/>
              </a:rPr>
              <a:t>args</a:t>
            </a:r>
            <a:r>
              <a:rPr lang="en-US" b="1" dirty="0">
                <a:solidFill>
                  <a:srgbClr val="000000"/>
                </a:solidFill>
                <a:cs typeface="Calibri" panose="020F0502020204030204" pitchFamily="34" charset="0"/>
              </a:rPr>
              <a:t>) {</a:t>
            </a:r>
          </a:p>
          <a:p>
            <a:r>
              <a:rPr lang="fr-FR" dirty="0">
                <a:solidFill>
                  <a:srgbClr val="000000"/>
                </a:solidFill>
                <a:cs typeface="Calibri" panose="020F0502020204030204" pitchFamily="34" charset="0"/>
              </a:rPr>
              <a:t> ApplicationContext </a:t>
            </a:r>
            <a:r>
              <a:rPr lang="fr-FR" u="sng" dirty="0">
                <a:solidFill>
                  <a:srgbClr val="6A3E3E"/>
                </a:solidFill>
                <a:cs typeface="Calibri" panose="020F0502020204030204" pitchFamily="34" charset="0"/>
              </a:rPr>
              <a:t>context</a:t>
            </a:r>
            <a:r>
              <a:rPr lang="fr-FR" u="sng" dirty="0">
                <a:solidFill>
                  <a:srgbClr val="000000"/>
                </a:solidFill>
                <a:cs typeface="Calibri" panose="020F0502020204030204" pitchFamily="34" charset="0"/>
              </a:rPr>
              <a:t> = </a:t>
            </a:r>
            <a:r>
              <a:rPr lang="fr-FR" b="1" u="sng" dirty="0">
                <a:solidFill>
                  <a:srgbClr val="7F0055"/>
                </a:solidFill>
                <a:cs typeface="Calibri" panose="020F0502020204030204" pitchFamily="34" charset="0"/>
              </a:rPr>
              <a:t>new</a:t>
            </a:r>
            <a:r>
              <a:rPr lang="fr-FR" b="1" u="sng" dirty="0">
                <a:solidFill>
                  <a:srgbClr val="000000"/>
                </a:solidFill>
                <a:cs typeface="Calibri" panose="020F0502020204030204" pitchFamily="34" charset="0"/>
              </a:rPr>
              <a:t> ClassPathXmlApplicationContext(</a:t>
            </a:r>
            <a:r>
              <a:rPr lang="fr-FR" b="1" u="sng" dirty="0">
                <a:solidFill>
                  <a:srgbClr val="2A00FF"/>
                </a:solidFill>
                <a:cs typeface="Calibri" panose="020F0502020204030204" pitchFamily="34" charset="0"/>
              </a:rPr>
              <a:t>"setterbeans.xml"</a:t>
            </a:r>
            <a:r>
              <a:rPr lang="fr-FR" b="1" u="sng" dirty="0">
                <a:solidFill>
                  <a:srgbClr val="000000"/>
                </a:solidFill>
                <a:cs typeface="Calibri" panose="020F0502020204030204" pitchFamily="34" charset="0"/>
              </a:rPr>
              <a:t>);</a:t>
            </a:r>
          </a:p>
          <a:p>
            <a:r>
              <a:rPr lang="en-US" dirty="0">
                <a:solidFill>
                  <a:srgbClr val="000000"/>
                </a:solidFill>
                <a:cs typeface="Calibri" panose="020F0502020204030204" pitchFamily="34" charset="0"/>
              </a:rPr>
              <a:t>     </a:t>
            </a:r>
          </a:p>
          <a:p>
            <a:r>
              <a:rPr lang="en-US" dirty="0">
                <a:solidFill>
                  <a:srgbClr val="000000"/>
                </a:solidFill>
                <a:cs typeface="Calibri" panose="020F0502020204030204" pitchFamily="34" charset="0"/>
              </a:rPr>
              <a:t>      Student </a:t>
            </a:r>
            <a:r>
              <a:rPr lang="en-US" dirty="0">
                <a:solidFill>
                  <a:srgbClr val="6A3E3E"/>
                </a:solidFill>
                <a:cs typeface="Calibri" panose="020F0502020204030204" pitchFamily="34" charset="0"/>
              </a:rPr>
              <a:t>st1</a:t>
            </a:r>
            <a:r>
              <a:rPr lang="en-US" dirty="0">
                <a:solidFill>
                  <a:srgbClr val="000000"/>
                </a:solidFill>
                <a:cs typeface="Calibri" panose="020F0502020204030204" pitchFamily="34" charset="0"/>
              </a:rPr>
              <a:t>=(Student)</a:t>
            </a:r>
            <a:r>
              <a:rPr lang="en-US" dirty="0">
                <a:solidFill>
                  <a:srgbClr val="6A3E3E"/>
                </a:solidFill>
                <a:cs typeface="Calibri" panose="020F0502020204030204" pitchFamily="34" charset="0"/>
              </a:rPr>
              <a:t>context</a:t>
            </a:r>
            <a:r>
              <a:rPr lang="en-US" dirty="0">
                <a:solidFill>
                  <a:srgbClr val="000000"/>
                </a:solidFill>
                <a:cs typeface="Calibri" panose="020F0502020204030204" pitchFamily="34" charset="0"/>
              </a:rPr>
              <a:t>.getBean(</a:t>
            </a:r>
            <a:r>
              <a:rPr lang="en-US" dirty="0">
                <a:solidFill>
                  <a:srgbClr val="2A00FF"/>
                </a:solidFill>
                <a:cs typeface="Calibri" panose="020F0502020204030204" pitchFamily="34" charset="0"/>
              </a:rPr>
              <a:t>"student"</a:t>
            </a:r>
            <a:r>
              <a:rPr lang="en-US" dirty="0">
                <a:solidFill>
                  <a:srgbClr val="000000"/>
                </a:solidFill>
                <a:cs typeface="Calibri" panose="020F0502020204030204" pitchFamily="34" charset="0"/>
              </a:rPr>
              <a:t>);  </a:t>
            </a:r>
          </a:p>
          <a:p>
            <a:r>
              <a:rPr lang="en-US" dirty="0">
                <a:solidFill>
                  <a:srgbClr val="000000"/>
                </a:solidFill>
                <a:cs typeface="Calibri" panose="020F0502020204030204" pitchFamily="34" charset="0"/>
              </a:rPr>
              <a:t>      </a:t>
            </a:r>
            <a:r>
              <a:rPr lang="en-US" dirty="0">
                <a:solidFill>
                  <a:srgbClr val="6A3E3E"/>
                </a:solidFill>
                <a:cs typeface="Calibri" panose="020F0502020204030204" pitchFamily="34" charset="0"/>
              </a:rPr>
              <a:t>st1</a:t>
            </a:r>
            <a:r>
              <a:rPr lang="en-US" dirty="0">
                <a:solidFill>
                  <a:srgbClr val="000000"/>
                </a:solidFill>
                <a:cs typeface="Calibri" panose="020F0502020204030204" pitchFamily="34" charset="0"/>
              </a:rPr>
              <a:t>.display();  </a:t>
            </a:r>
          </a:p>
          <a:p>
            <a:r>
              <a:rPr lang="en-US" dirty="0">
                <a:solidFill>
                  <a:srgbClr val="000000"/>
                </a:solidFill>
                <a:cs typeface="Calibri" panose="020F0502020204030204" pitchFamily="34" charset="0"/>
              </a:rPr>
              <a:t>}</a:t>
            </a:r>
          </a:p>
          <a:p>
            <a:r>
              <a:rPr lang="en-US" dirty="0">
                <a:solidFill>
                  <a:srgbClr val="000000"/>
                </a:solidFill>
                <a:cs typeface="Calibri" panose="020F0502020204030204" pitchFamily="34" charset="0"/>
              </a:rPr>
              <a:t>}</a:t>
            </a:r>
          </a:p>
          <a:p>
            <a:endParaRPr lang="en-US" dirty="0">
              <a:solidFill>
                <a:srgbClr val="000000"/>
              </a:solidFill>
              <a:cs typeface="Calibri" panose="020F0502020204030204" pitchFamily="34" charset="0"/>
            </a:endParaRPr>
          </a:p>
          <a:p>
            <a:r>
              <a:rPr lang="en-IN" dirty="0"/>
              <a:t>Once you are done creating the source and bean configuration files, let us run the application. If everything is fine with your application, </a:t>
            </a:r>
            <a:endParaRPr lang="en-US" dirty="0">
              <a:solidFill>
                <a:srgbClr val="000000"/>
              </a:solidFill>
              <a:cs typeface="Calibri" panose="020F0502020204030204" pitchFamily="34" charset="0"/>
            </a:endParaRPr>
          </a:p>
          <a:p>
            <a:endParaRPr lang="en-US" dirty="0">
              <a:solidFill>
                <a:srgbClr val="000000"/>
              </a:solidFill>
              <a:cs typeface="Calibri" panose="020F0502020204030204" pitchFamily="34" charset="0"/>
            </a:endParaRPr>
          </a:p>
          <a:p>
            <a:pPr>
              <a:lnSpc>
                <a:spcPct val="107000"/>
              </a:lnSpc>
              <a:spcAft>
                <a:spcPts val="800"/>
              </a:spcAft>
            </a:pPr>
            <a:r>
              <a:rPr lang="en-US" b="1" dirty="0">
                <a:ea typeface="Calibri" panose="020F0502020204030204" pitchFamily="34" charset="0"/>
                <a:cs typeface="Calibri" panose="020F0502020204030204" pitchFamily="34" charset="0"/>
              </a:rPr>
              <a:t>Step 4: Run the mainjava file you can see the following output</a:t>
            </a:r>
            <a:endParaRPr lang="en-US" b="1" dirty="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008080"/>
                </a:solidFill>
                <a:ea typeface="Calibri" panose="020F0502020204030204" pitchFamily="34" charset="0"/>
                <a:cs typeface="Consolas" panose="020B0609020204030204" pitchFamily="49" charset="0"/>
              </a:rPr>
              <a:t> </a:t>
            </a:r>
            <a:endParaRPr lang="en-US" dirty="0">
              <a:ea typeface="Calibri" panose="020F0502020204030204" pitchFamily="34" charset="0"/>
              <a:cs typeface="Times New Roman" panose="02020603050405020304" pitchFamily="18" charset="0"/>
            </a:endParaRPr>
          </a:p>
          <a:p>
            <a:pPr>
              <a:lnSpc>
                <a:spcPct val="107000"/>
              </a:lnSpc>
            </a:pPr>
            <a:r>
              <a:rPr lang="en-US" b="1" dirty="0">
                <a:solidFill>
                  <a:srgbClr val="000000"/>
                </a:solidFill>
                <a:ea typeface="Calibri" panose="020F0502020204030204" pitchFamily="34" charset="0"/>
                <a:cs typeface="Consolas" panose="020B0609020204030204" pitchFamily="49" charset="0"/>
              </a:rPr>
              <a:t>1 Rishikesh Spring Course</a:t>
            </a:r>
            <a:endParaRPr lang="en-US" b="1" dirty="0">
              <a:ea typeface="Calibri" panose="020F0502020204030204" pitchFamily="34" charset="0"/>
              <a:cs typeface="Times New Roman" panose="02020603050405020304" pitchFamily="18" charset="0"/>
            </a:endParaRPr>
          </a:p>
          <a:p>
            <a:endParaRPr lang="en-US" dirty="0">
              <a:cs typeface="Calibri" panose="020F0502020204030204" pitchFamily="34" charset="0"/>
            </a:endParaRPr>
          </a:p>
        </p:txBody>
      </p:sp>
      <p:sp>
        <p:nvSpPr>
          <p:cNvPr id="6" name="Rectangle 5">
            <a:extLst>
              <a:ext uri="{FF2B5EF4-FFF2-40B4-BE49-F238E27FC236}">
                <a16:creationId xmlns:a16="http://schemas.microsoft.com/office/drawing/2014/main" id="{CF186330-38C0-429B-ABFC-7FB406F3D32C}"/>
              </a:ext>
            </a:extLst>
          </p:cNvPr>
          <p:cNvSpPr/>
          <p:nvPr/>
        </p:nvSpPr>
        <p:spPr>
          <a:xfrm>
            <a:off x="2971800" y="228600"/>
            <a:ext cx="5803320" cy="461665"/>
          </a:xfrm>
          <a:prstGeom prst="rect">
            <a:avLst/>
          </a:prstGeom>
        </p:spPr>
        <p:txBody>
          <a:bodyPr wrap="none">
            <a:spAutoFit/>
          </a:bodyPr>
          <a:lstStyle/>
          <a:p>
            <a:r>
              <a:rPr lang="en-US" sz="2400" b="1" dirty="0">
                <a:solidFill>
                  <a:schemeClr val="bg1"/>
                </a:solidFill>
              </a:rPr>
              <a:t>Setter Based Dependency Injection Example</a:t>
            </a:r>
            <a:endParaRPr lang="en-IN" sz="2400" b="1" dirty="0">
              <a:solidFill>
                <a:schemeClr val="bg1"/>
              </a:solidFill>
            </a:endParaRPr>
          </a:p>
        </p:txBody>
      </p:sp>
    </p:spTree>
    <p:extLst>
      <p:ext uri="{BB962C8B-B14F-4D97-AF65-F5344CB8AC3E}">
        <p14:creationId xmlns:p14="http://schemas.microsoft.com/office/powerpoint/2010/main" val="343879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91DB70-0E09-41AA-BF88-A83AC78B481E}"/>
              </a:ext>
            </a:extLst>
          </p:cNvPr>
          <p:cNvSpPr/>
          <p:nvPr/>
        </p:nvSpPr>
        <p:spPr>
          <a:xfrm>
            <a:off x="2819400" y="152400"/>
            <a:ext cx="6045758" cy="523220"/>
          </a:xfrm>
          <a:prstGeom prst="rect">
            <a:avLst/>
          </a:prstGeom>
        </p:spPr>
        <p:txBody>
          <a:bodyPr wrap="none">
            <a:spAutoFit/>
          </a:bodyPr>
          <a:lstStyle/>
          <a:p>
            <a:r>
              <a:rPr lang="en-US" sz="2800" dirty="0">
                <a:solidFill>
                  <a:schemeClr val="bg1"/>
                </a:solidFill>
                <a:latin typeface="+mj-lt"/>
              </a:rPr>
              <a:t>Injecting Inner Beans : Duration 15 min. </a:t>
            </a:r>
            <a:endParaRPr lang="en-IN" sz="2800" dirty="0">
              <a:solidFill>
                <a:schemeClr val="bg1"/>
              </a:solidFill>
              <a:latin typeface="+mj-lt"/>
            </a:endParaRPr>
          </a:p>
        </p:txBody>
      </p:sp>
      <p:sp>
        <p:nvSpPr>
          <p:cNvPr id="3" name="Rectangle 2">
            <a:extLst>
              <a:ext uri="{FF2B5EF4-FFF2-40B4-BE49-F238E27FC236}">
                <a16:creationId xmlns:a16="http://schemas.microsoft.com/office/drawing/2014/main" id="{FB3F2EE8-AEE7-4FD0-AADB-085A2AA58B83}"/>
              </a:ext>
            </a:extLst>
          </p:cNvPr>
          <p:cNvSpPr/>
          <p:nvPr/>
        </p:nvSpPr>
        <p:spPr>
          <a:xfrm>
            <a:off x="152400" y="838200"/>
            <a:ext cx="8991600" cy="6186309"/>
          </a:xfrm>
          <a:prstGeom prst="rect">
            <a:avLst/>
          </a:prstGeom>
        </p:spPr>
        <p:txBody>
          <a:bodyPr wrap="square">
            <a:spAutoFit/>
          </a:bodyPr>
          <a:lstStyle/>
          <a:p>
            <a:endParaRPr lang="en-US" b="1" dirty="0">
              <a:solidFill>
                <a:srgbClr val="333333"/>
              </a:solidFill>
            </a:endParaRPr>
          </a:p>
          <a:p>
            <a:r>
              <a:rPr lang="en-US" b="1" dirty="0">
                <a:solidFill>
                  <a:srgbClr val="333333"/>
                </a:solidFill>
              </a:rPr>
              <a:t>Inner beans are the beans that are defined within the scope of another bean. </a:t>
            </a:r>
          </a:p>
          <a:p>
            <a:r>
              <a:rPr lang="en-US" b="1" dirty="0">
                <a:solidFill>
                  <a:srgbClr val="333333"/>
                </a:solidFill>
              </a:rPr>
              <a:t>Thus, a &lt;bean/&gt; element inside the &lt;property/&gt; or &lt;constructor-arg/&gt; elements is called inner bean.</a:t>
            </a:r>
          </a:p>
          <a:p>
            <a:r>
              <a:rPr lang="en-US" b="1" dirty="0">
                <a:solidFill>
                  <a:srgbClr val="333333"/>
                </a:solidFill>
              </a:rPr>
              <a:t>Here is an example how to inject inner beans within the scope of other beans</a:t>
            </a:r>
          </a:p>
          <a:p>
            <a:endParaRPr lang="en-US" dirty="0">
              <a:solidFill>
                <a:srgbClr val="333333"/>
              </a:solidFill>
            </a:endParaRPr>
          </a:p>
          <a:p>
            <a:r>
              <a:rPr lang="en-US" dirty="0">
                <a:solidFill>
                  <a:srgbClr val="333333"/>
                </a:solidFill>
              </a:rPr>
              <a:t>Follow the steps below:</a:t>
            </a:r>
          </a:p>
          <a:p>
            <a:endParaRPr lang="en-US" dirty="0">
              <a:solidFill>
                <a:srgbClr val="333333"/>
              </a:solidFill>
            </a:endParaRPr>
          </a:p>
          <a:p>
            <a:r>
              <a:rPr lang="en-US" b="1" dirty="0">
                <a:solidFill>
                  <a:srgbClr val="333333"/>
                </a:solidFill>
              </a:rPr>
              <a:t>Step 1:</a:t>
            </a:r>
          </a:p>
          <a:p>
            <a:r>
              <a:rPr lang="en-US" b="1" dirty="0">
                <a:solidFill>
                  <a:srgbClr val="333333"/>
                </a:solidFill>
              </a:rPr>
              <a:t>Create a project with a name InnerBeanInjectionExample and create a package com.test.innerbean under the src folder in the created project.</a:t>
            </a:r>
          </a:p>
          <a:p>
            <a:endParaRPr lang="en-US" b="1" dirty="0">
              <a:solidFill>
                <a:srgbClr val="333333"/>
              </a:solidFill>
            </a:endParaRPr>
          </a:p>
          <a:p>
            <a:r>
              <a:rPr lang="en-US" b="1" dirty="0">
                <a:solidFill>
                  <a:srgbClr val="333333"/>
                </a:solidFill>
              </a:rPr>
              <a:t>Step 2:</a:t>
            </a:r>
          </a:p>
          <a:p>
            <a:r>
              <a:rPr lang="en-US" b="1" dirty="0">
                <a:solidFill>
                  <a:srgbClr val="333333"/>
                </a:solidFill>
              </a:rPr>
              <a:t>Add required Spring libraries using Add External JARs option as explained in the setterbased/constructor based example.</a:t>
            </a:r>
          </a:p>
          <a:p>
            <a:endParaRPr lang="en-US" b="1" dirty="0">
              <a:solidFill>
                <a:srgbClr val="333333"/>
              </a:solidFill>
            </a:endParaRPr>
          </a:p>
          <a:p>
            <a:r>
              <a:rPr lang="en-US" b="1" dirty="0">
                <a:solidFill>
                  <a:srgbClr val="333333"/>
                </a:solidFill>
              </a:rPr>
              <a:t>Step3:</a:t>
            </a:r>
          </a:p>
          <a:p>
            <a:r>
              <a:rPr lang="en-US" b="1" dirty="0">
                <a:solidFill>
                  <a:srgbClr val="333333"/>
                </a:solidFill>
              </a:rPr>
              <a:t>Create Java classes InvoiceGenerator, Product and MainInvoiceGenerator under the com.test.innerbean package.</a:t>
            </a:r>
          </a:p>
          <a:p>
            <a:endParaRPr lang="en-US" b="1" dirty="0">
              <a:solidFill>
                <a:srgbClr val="333333"/>
              </a:solidFill>
            </a:endParaRPr>
          </a:p>
          <a:p>
            <a:r>
              <a:rPr lang="en-US" b="1" dirty="0">
                <a:solidFill>
                  <a:srgbClr val="333333"/>
                </a:solidFill>
              </a:rPr>
              <a:t>Step 4:</a:t>
            </a:r>
          </a:p>
          <a:p>
            <a:r>
              <a:rPr lang="en-US" b="1" dirty="0">
                <a:solidFill>
                  <a:srgbClr val="333333"/>
                </a:solidFill>
              </a:rPr>
              <a:t>Create Beans configuration file Innerbean.xml under the src folder.</a:t>
            </a:r>
            <a:endParaRPr lang="en-US" dirty="0"/>
          </a:p>
        </p:txBody>
      </p:sp>
    </p:spTree>
    <p:extLst>
      <p:ext uri="{BB962C8B-B14F-4D97-AF65-F5344CB8AC3E}">
        <p14:creationId xmlns:p14="http://schemas.microsoft.com/office/powerpoint/2010/main" val="3569599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2271-CF64-4724-B6D8-363A0A4F0505}"/>
              </a:ext>
            </a:extLst>
          </p:cNvPr>
          <p:cNvSpPr>
            <a:spLocks noGrp="1"/>
          </p:cNvSpPr>
          <p:nvPr>
            <p:ph type="title"/>
          </p:nvPr>
        </p:nvSpPr>
        <p:spPr/>
        <p:txBody>
          <a:bodyPr/>
          <a:lstStyle/>
          <a:p>
            <a:r>
              <a:rPr lang="en-US" dirty="0"/>
              <a:t>Injecting Inner Beans</a:t>
            </a:r>
            <a:endParaRPr lang="en-IN" dirty="0"/>
          </a:p>
        </p:txBody>
      </p:sp>
      <p:sp>
        <p:nvSpPr>
          <p:cNvPr id="4" name="Rectangle 3">
            <a:extLst>
              <a:ext uri="{FF2B5EF4-FFF2-40B4-BE49-F238E27FC236}">
                <a16:creationId xmlns:a16="http://schemas.microsoft.com/office/drawing/2014/main" id="{68638CFA-3770-4D7C-BFD6-2CD00480B713}"/>
              </a:ext>
            </a:extLst>
          </p:cNvPr>
          <p:cNvSpPr/>
          <p:nvPr/>
        </p:nvSpPr>
        <p:spPr>
          <a:xfrm>
            <a:off x="0" y="1600200"/>
            <a:ext cx="8915400" cy="4247317"/>
          </a:xfrm>
          <a:prstGeom prst="rect">
            <a:avLst/>
          </a:prstGeom>
        </p:spPr>
        <p:txBody>
          <a:bodyPr wrap="square">
            <a:spAutoFit/>
          </a:bodyPr>
          <a:lstStyle/>
          <a:p>
            <a:r>
              <a:rPr lang="en-IN" b="1" dirty="0">
                <a:solidFill>
                  <a:srgbClr val="212121"/>
                </a:solidFill>
                <a:latin typeface="Calibri" panose="020F0502020204030204" pitchFamily="34" charset="0"/>
              </a:rPr>
              <a:t>MainInvoiceGenerator.java </a:t>
            </a:r>
          </a:p>
          <a:p>
            <a:endParaRPr lang="en-IN" dirty="0">
              <a:solidFill>
                <a:srgbClr val="212121"/>
              </a:solidFill>
              <a:latin typeface="Calibri" panose="020F0502020204030204" pitchFamily="34" charset="0"/>
            </a:endParaRPr>
          </a:p>
          <a:p>
            <a:r>
              <a:rPr lang="en-IN" dirty="0">
                <a:solidFill>
                  <a:srgbClr val="212121"/>
                </a:solidFill>
                <a:latin typeface="Calibri" panose="020F0502020204030204" pitchFamily="34" charset="0"/>
              </a:rPr>
              <a:t>package com.test.innerbean;</a:t>
            </a:r>
          </a:p>
          <a:p>
            <a:r>
              <a:rPr lang="en-IN" dirty="0">
                <a:solidFill>
                  <a:srgbClr val="212121"/>
                </a:solidFill>
                <a:latin typeface="Calibri" panose="020F0502020204030204" pitchFamily="34" charset="0"/>
              </a:rPr>
              <a:t> </a:t>
            </a:r>
          </a:p>
          <a:p>
            <a:r>
              <a:rPr lang="en-IN" dirty="0">
                <a:solidFill>
                  <a:srgbClr val="212121"/>
                </a:solidFill>
                <a:latin typeface="Calibri" panose="020F0502020204030204" pitchFamily="34" charset="0"/>
              </a:rPr>
              <a:t>import org.springframework.context.ApplicationContext;</a:t>
            </a:r>
          </a:p>
          <a:p>
            <a:r>
              <a:rPr lang="en-IN" dirty="0">
                <a:solidFill>
                  <a:srgbClr val="212121"/>
                </a:solidFill>
                <a:latin typeface="Calibri" panose="020F0502020204030204" pitchFamily="34" charset="0"/>
              </a:rPr>
              <a:t>import org.springframework.context.support.ClassPathXmlApplicationContext;</a:t>
            </a:r>
          </a:p>
          <a:p>
            <a:r>
              <a:rPr lang="en-IN" dirty="0">
                <a:solidFill>
                  <a:srgbClr val="212121"/>
                </a:solidFill>
                <a:latin typeface="Calibri" panose="020F0502020204030204" pitchFamily="34" charset="0"/>
              </a:rPr>
              <a:t> </a:t>
            </a:r>
          </a:p>
          <a:p>
            <a:r>
              <a:rPr lang="en-IN" dirty="0">
                <a:solidFill>
                  <a:srgbClr val="212121"/>
                </a:solidFill>
                <a:latin typeface="Calibri" panose="020F0502020204030204" pitchFamily="34" charset="0"/>
              </a:rPr>
              <a:t>public class MainInvoiceGenerator {</a:t>
            </a:r>
          </a:p>
          <a:p>
            <a:r>
              <a:rPr lang="en-IN" dirty="0">
                <a:solidFill>
                  <a:srgbClr val="212121"/>
                </a:solidFill>
                <a:latin typeface="Calibri" panose="020F0502020204030204" pitchFamily="34" charset="0"/>
              </a:rPr>
              <a:t>                public static void main(String a[]){</a:t>
            </a:r>
          </a:p>
          <a:p>
            <a:r>
              <a:rPr lang="en-IN" dirty="0">
                <a:solidFill>
                  <a:srgbClr val="212121"/>
                </a:solidFill>
                <a:latin typeface="Calibri" panose="020F0502020204030204" pitchFamily="34" charset="0"/>
              </a:rPr>
              <a:t>      </a:t>
            </a:r>
          </a:p>
          <a:p>
            <a:r>
              <a:rPr lang="en-IN" dirty="0">
                <a:solidFill>
                  <a:srgbClr val="212121"/>
                </a:solidFill>
                <a:latin typeface="Calibri" panose="020F0502020204030204" pitchFamily="34" charset="0"/>
              </a:rPr>
              <a:t>        ApplicationContext context = new ClassPathXmlApplicationContext("innerbean.xml");</a:t>
            </a:r>
          </a:p>
          <a:p>
            <a:r>
              <a:rPr lang="en-IN" dirty="0">
                <a:solidFill>
                  <a:srgbClr val="212121"/>
                </a:solidFill>
                <a:latin typeface="Calibri" panose="020F0502020204030204" pitchFamily="34" charset="0"/>
              </a:rPr>
              <a:t>        InvoiceGenerator invoice = (InvoiceGenerator) context.getBean("invoicebean");</a:t>
            </a:r>
          </a:p>
          <a:p>
            <a:r>
              <a:rPr lang="en-IN" dirty="0">
                <a:solidFill>
                  <a:srgbClr val="212121"/>
                </a:solidFill>
                <a:latin typeface="Calibri" panose="020F0502020204030204" pitchFamily="34" charset="0"/>
              </a:rPr>
              <a:t>        invoice.generateInvoice();</a:t>
            </a:r>
          </a:p>
          <a:p>
            <a:r>
              <a:rPr lang="en-IN" dirty="0">
                <a:solidFill>
                  <a:srgbClr val="212121"/>
                </a:solidFill>
                <a:latin typeface="Calibri" panose="020F0502020204030204" pitchFamily="34" charset="0"/>
              </a:rPr>
              <a:t>    }</a:t>
            </a:r>
          </a:p>
          <a:p>
            <a:r>
              <a:rPr lang="en-IN" dirty="0">
                <a:solidFill>
                  <a:srgbClr val="212121"/>
                </a:solidFill>
                <a:latin typeface="Calibri" panose="020F0502020204030204" pitchFamily="34" charset="0"/>
              </a:rPr>
              <a:t>}</a:t>
            </a:r>
            <a:endParaRPr lang="en-IN" dirty="0"/>
          </a:p>
        </p:txBody>
      </p:sp>
    </p:spTree>
    <p:extLst>
      <p:ext uri="{BB962C8B-B14F-4D97-AF65-F5344CB8AC3E}">
        <p14:creationId xmlns:p14="http://schemas.microsoft.com/office/powerpoint/2010/main" val="700749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2271-CF64-4724-B6D8-363A0A4F0505}"/>
              </a:ext>
            </a:extLst>
          </p:cNvPr>
          <p:cNvSpPr>
            <a:spLocks noGrp="1"/>
          </p:cNvSpPr>
          <p:nvPr>
            <p:ph type="title"/>
          </p:nvPr>
        </p:nvSpPr>
        <p:spPr/>
        <p:txBody>
          <a:bodyPr/>
          <a:lstStyle/>
          <a:p>
            <a:r>
              <a:rPr lang="en-US" dirty="0"/>
              <a:t>Injecting Inner Beans</a:t>
            </a:r>
            <a:endParaRPr lang="en-IN" dirty="0"/>
          </a:p>
        </p:txBody>
      </p:sp>
      <p:sp>
        <p:nvSpPr>
          <p:cNvPr id="4" name="Rectangle 3">
            <a:extLst>
              <a:ext uri="{FF2B5EF4-FFF2-40B4-BE49-F238E27FC236}">
                <a16:creationId xmlns:a16="http://schemas.microsoft.com/office/drawing/2014/main" id="{68638CFA-3770-4D7C-BFD6-2CD00480B713}"/>
              </a:ext>
            </a:extLst>
          </p:cNvPr>
          <p:cNvSpPr/>
          <p:nvPr/>
        </p:nvSpPr>
        <p:spPr>
          <a:xfrm>
            <a:off x="228600" y="1447800"/>
            <a:ext cx="8915400" cy="5078313"/>
          </a:xfrm>
          <a:prstGeom prst="rect">
            <a:avLst/>
          </a:prstGeom>
        </p:spPr>
        <p:txBody>
          <a:bodyPr wrap="square">
            <a:spAutoFit/>
          </a:bodyPr>
          <a:lstStyle/>
          <a:p>
            <a:r>
              <a:rPr lang="en-IN" b="1" dirty="0"/>
              <a:t>	innerbean.xml</a:t>
            </a:r>
          </a:p>
          <a:p>
            <a:endParaRPr lang="en-IN" dirty="0"/>
          </a:p>
          <a:p>
            <a:r>
              <a:rPr lang="en-IN" dirty="0"/>
              <a:t>&lt;beans xmlns=</a:t>
            </a:r>
            <a:r>
              <a:rPr lang="en-IN" i="1" dirty="0"/>
              <a:t>"http://www.springframework.org/schema/beans"</a:t>
            </a:r>
            <a:endParaRPr lang="en-IN" dirty="0"/>
          </a:p>
          <a:p>
            <a:r>
              <a:rPr lang="en-IN" dirty="0"/>
              <a:t>    xmlns:xsi=</a:t>
            </a:r>
            <a:r>
              <a:rPr lang="en-IN" i="1" dirty="0"/>
              <a:t>"http://www.w3.org/2001/XMLSchema-instance"</a:t>
            </a:r>
            <a:endParaRPr lang="en-IN" dirty="0"/>
          </a:p>
          <a:p>
            <a:r>
              <a:rPr lang="en-IN" dirty="0"/>
              <a:t>    xsi:schemaLocation=</a:t>
            </a:r>
            <a:r>
              <a:rPr lang="en-IN" i="1" dirty="0"/>
              <a:t>"http://www.springframework.org/schema/beans</a:t>
            </a:r>
            <a:endParaRPr lang="en-IN" dirty="0"/>
          </a:p>
          <a:p>
            <a:r>
              <a:rPr lang="en-IN" i="1" dirty="0"/>
              <a:t>    http://www.springframework.org/schema/beans/spring-beans-3.0.xsd"</a:t>
            </a:r>
            <a:r>
              <a:rPr lang="en-IN" dirty="0"/>
              <a:t>&gt;</a:t>
            </a:r>
          </a:p>
          <a:p>
            <a:r>
              <a:rPr lang="en-IN" dirty="0"/>
              <a:t>    &lt;bean id=</a:t>
            </a:r>
            <a:r>
              <a:rPr lang="en-IN" i="1" dirty="0"/>
              <a:t>"invoicebean"</a:t>
            </a:r>
            <a:r>
              <a:rPr lang="en-IN" dirty="0"/>
              <a:t> class=</a:t>
            </a:r>
            <a:r>
              <a:rPr lang="en-IN" i="1" dirty="0"/>
              <a:t>"com.test.innerbean.InvoiceGenerator"</a:t>
            </a:r>
            <a:r>
              <a:rPr lang="en-IN" dirty="0"/>
              <a:t>&gt;</a:t>
            </a:r>
          </a:p>
          <a:p>
            <a:r>
              <a:rPr lang="en-IN" dirty="0"/>
              <a:t>        &lt;constructor-arg&gt;</a:t>
            </a:r>
          </a:p>
          <a:p>
            <a:r>
              <a:rPr lang="en-IN" dirty="0"/>
              <a:t>           &lt;bean class=</a:t>
            </a:r>
            <a:r>
              <a:rPr lang="en-IN" i="1" dirty="0"/>
              <a:t>"com.test.innerbean.Product"</a:t>
            </a:r>
            <a:r>
              <a:rPr lang="en-IN" dirty="0"/>
              <a:t>&gt;</a:t>
            </a:r>
          </a:p>
          <a:p>
            <a:r>
              <a:rPr lang="en-IN" dirty="0"/>
              <a:t>                &lt;property name=</a:t>
            </a:r>
            <a:r>
              <a:rPr lang="en-IN" i="1" dirty="0"/>
              <a:t>"item"</a:t>
            </a:r>
            <a:r>
              <a:rPr lang="en-IN" dirty="0"/>
              <a:t> value=</a:t>
            </a:r>
            <a:r>
              <a:rPr lang="en-IN" i="1" dirty="0"/>
              <a:t>"Book"</a:t>
            </a:r>
            <a:r>
              <a:rPr lang="en-IN" dirty="0"/>
              <a:t> /&gt;</a:t>
            </a:r>
          </a:p>
          <a:p>
            <a:r>
              <a:rPr lang="en-IN" dirty="0"/>
              <a:t>                &lt;property name=</a:t>
            </a:r>
            <a:r>
              <a:rPr lang="en-IN" i="1" dirty="0"/>
              <a:t>"price"</a:t>
            </a:r>
            <a:r>
              <a:rPr lang="en-IN" dirty="0"/>
              <a:t> value=</a:t>
            </a:r>
            <a:r>
              <a:rPr lang="en-IN" i="1" dirty="0"/>
              <a:t>"450.60"</a:t>
            </a:r>
            <a:r>
              <a:rPr lang="en-IN" dirty="0"/>
              <a:t> /&gt;</a:t>
            </a:r>
          </a:p>
          <a:p>
            <a:r>
              <a:rPr lang="en-IN" dirty="0"/>
              <a:t>                &lt;property name=</a:t>
            </a:r>
            <a:r>
              <a:rPr lang="en-IN" i="1" dirty="0"/>
              <a:t>"address"</a:t>
            </a:r>
            <a:r>
              <a:rPr lang="en-IN" dirty="0"/>
              <a:t> value=</a:t>
            </a:r>
            <a:r>
              <a:rPr lang="en-IN" i="1" dirty="0"/>
              <a:t>"Pune"</a:t>
            </a:r>
            <a:r>
              <a:rPr lang="en-IN" dirty="0"/>
              <a:t> /&gt;</a:t>
            </a:r>
          </a:p>
          <a:p>
            <a:r>
              <a:rPr lang="en-IN" dirty="0"/>
              <a:t>            &lt;/bean&gt;</a:t>
            </a:r>
          </a:p>
          <a:p>
            <a:r>
              <a:rPr lang="en-IN" dirty="0"/>
              <a:t>        &lt;/constructor-arg&gt;</a:t>
            </a:r>
          </a:p>
          <a:p>
            <a:r>
              <a:rPr lang="en-IN" dirty="0"/>
              <a:t>    &lt;/bean&gt;</a:t>
            </a:r>
          </a:p>
          <a:p>
            <a:r>
              <a:rPr lang="en-IN" dirty="0"/>
              <a:t>&lt;/beans&gt;</a:t>
            </a:r>
          </a:p>
          <a:p>
            <a:br>
              <a:rPr lang="en-IN" dirty="0"/>
            </a:br>
            <a:endParaRPr lang="en-IN" dirty="0"/>
          </a:p>
        </p:txBody>
      </p:sp>
    </p:spTree>
    <p:extLst>
      <p:ext uri="{BB962C8B-B14F-4D97-AF65-F5344CB8AC3E}">
        <p14:creationId xmlns:p14="http://schemas.microsoft.com/office/powerpoint/2010/main" val="142276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7A64-A215-4629-9DD2-73D7262FF49F}"/>
              </a:ext>
            </a:extLst>
          </p:cNvPr>
          <p:cNvSpPr>
            <a:spLocks noGrp="1"/>
          </p:cNvSpPr>
          <p:nvPr>
            <p:ph type="title"/>
          </p:nvPr>
        </p:nvSpPr>
        <p:spPr/>
        <p:txBody>
          <a:bodyPr/>
          <a:lstStyle/>
          <a:p>
            <a:r>
              <a:rPr lang="en-US" dirty="0"/>
              <a:t>Injecting Inner Beans</a:t>
            </a:r>
            <a:endParaRPr lang="en-IN" dirty="0"/>
          </a:p>
        </p:txBody>
      </p:sp>
      <p:sp>
        <p:nvSpPr>
          <p:cNvPr id="4" name="Rectangle 3">
            <a:extLst>
              <a:ext uri="{FF2B5EF4-FFF2-40B4-BE49-F238E27FC236}">
                <a16:creationId xmlns:a16="http://schemas.microsoft.com/office/drawing/2014/main" id="{2F5368C2-933F-4B1A-AEFD-8D1D5E6E171C}"/>
              </a:ext>
            </a:extLst>
          </p:cNvPr>
          <p:cNvSpPr/>
          <p:nvPr/>
        </p:nvSpPr>
        <p:spPr>
          <a:xfrm>
            <a:off x="381000" y="1225689"/>
            <a:ext cx="8077200" cy="5632311"/>
          </a:xfrm>
          <a:prstGeom prst="rect">
            <a:avLst/>
          </a:prstGeom>
        </p:spPr>
        <p:txBody>
          <a:bodyPr wrap="square">
            <a:spAutoFit/>
          </a:bodyPr>
          <a:lstStyle/>
          <a:p>
            <a:r>
              <a:rPr lang="en-IN" b="1" dirty="0">
                <a:solidFill>
                  <a:srgbClr val="000000"/>
                </a:solidFill>
                <a:latin typeface="Courier New" panose="02070309020205020404" pitchFamily="49" charset="0"/>
              </a:rPr>
              <a:t>InvoiceGenerator.java file</a:t>
            </a:r>
          </a:p>
          <a:p>
            <a:endParaRPr lang="en-IN" b="1" dirty="0">
              <a:solidFill>
                <a:srgbClr val="7F0055"/>
              </a:solidFill>
              <a:latin typeface="Courier New" panose="02070309020205020404" pitchFamily="49" charset="0"/>
            </a:endParaRPr>
          </a:p>
          <a:p>
            <a:r>
              <a:rPr lang="en-IN" b="1" dirty="0">
                <a:solidFill>
                  <a:srgbClr val="7F0055"/>
                </a:solidFill>
                <a:latin typeface="Courier New" panose="02070309020205020404" pitchFamily="49" charset="0"/>
              </a:rPr>
              <a:t>package</a:t>
            </a:r>
            <a:r>
              <a:rPr lang="en-IN" dirty="0">
                <a:solidFill>
                  <a:srgbClr val="000000"/>
                </a:solidFill>
                <a:latin typeface="Courier New" panose="02070309020205020404" pitchFamily="49" charset="0"/>
              </a:rPr>
              <a:t> com.test.innerbean;</a:t>
            </a:r>
            <a:endParaRPr lang="en-IN" sz="2400" dirty="0">
              <a:solidFill>
                <a:srgbClr val="212121"/>
              </a:solidFill>
              <a:latin typeface="Calibri" panose="020F0502020204030204" pitchFamily="34" charset="0"/>
            </a:endParaRPr>
          </a:p>
          <a:p>
            <a:r>
              <a:rPr lang="en-IN" dirty="0">
                <a:solidFill>
                  <a:srgbClr val="212121"/>
                </a:solidFill>
                <a:latin typeface="Courier New" panose="02070309020205020404" pitchFamily="49" charset="0"/>
              </a:rPr>
              <a:t> </a:t>
            </a:r>
            <a:endParaRPr lang="en-IN" sz="2400" dirty="0">
              <a:solidFill>
                <a:srgbClr val="212121"/>
              </a:solidFill>
              <a:latin typeface="Calibri" panose="020F0502020204030204" pitchFamily="34" charset="0"/>
            </a:endParaRPr>
          </a:p>
          <a:p>
            <a:r>
              <a:rPr lang="en-IN" b="1" dirty="0">
                <a:solidFill>
                  <a:srgbClr val="7F0055"/>
                </a:solidFill>
                <a:latin typeface="Courier New" panose="02070309020205020404" pitchFamily="49" charset="0"/>
              </a:rPr>
              <a:t>public</a:t>
            </a:r>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class</a:t>
            </a:r>
            <a:r>
              <a:rPr lang="en-IN" dirty="0">
                <a:solidFill>
                  <a:srgbClr val="000000"/>
                </a:solidFill>
                <a:latin typeface="Courier New" panose="02070309020205020404" pitchFamily="49" charset="0"/>
              </a:rPr>
              <a:t> InvoiceGenerator {</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private</a:t>
            </a:r>
            <a:r>
              <a:rPr lang="en-IN" dirty="0">
                <a:solidFill>
                  <a:srgbClr val="000000"/>
                </a:solidFill>
                <a:latin typeface="Courier New" panose="02070309020205020404" pitchFamily="49" charset="0"/>
              </a:rPr>
              <a:t> Product </a:t>
            </a:r>
            <a:r>
              <a:rPr lang="en-IN" dirty="0">
                <a:solidFill>
                  <a:srgbClr val="0000C0"/>
                </a:solidFill>
                <a:latin typeface="Courier New" panose="02070309020205020404" pitchFamily="49" charset="0"/>
              </a:rPr>
              <a:t>prod_order</a:t>
            </a:r>
            <a:r>
              <a:rPr lang="en-IN" dirty="0">
                <a:solidFill>
                  <a:srgbClr val="000000"/>
                </a:solidFill>
                <a:latin typeface="Courier New" panose="02070309020205020404" pitchFamily="49" charset="0"/>
              </a:rPr>
              <a:t>;</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public</a:t>
            </a:r>
            <a:r>
              <a:rPr lang="en-IN" dirty="0">
                <a:solidFill>
                  <a:srgbClr val="000000"/>
                </a:solidFill>
                <a:latin typeface="Courier New" panose="02070309020205020404" pitchFamily="49" charset="0"/>
              </a:rPr>
              <a:t> InvoiceGenerator(Product </a:t>
            </a:r>
            <a:r>
              <a:rPr lang="en-IN" dirty="0">
                <a:solidFill>
                  <a:srgbClr val="6A3E3E"/>
                </a:solidFill>
                <a:latin typeface="Courier New" panose="02070309020205020404" pitchFamily="49" charset="0"/>
              </a:rPr>
              <a:t>prod_order</a:t>
            </a:r>
            <a:r>
              <a:rPr lang="en-IN" dirty="0">
                <a:solidFill>
                  <a:srgbClr val="000000"/>
                </a:solidFill>
                <a:latin typeface="Courier New" panose="02070309020205020404" pitchFamily="49" charset="0"/>
              </a:rPr>
              <a:t>)</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this</a:t>
            </a:r>
            <a:r>
              <a:rPr lang="en-IN" dirty="0">
                <a:solidFill>
                  <a:srgbClr val="000000"/>
                </a:solidFill>
                <a:latin typeface="Courier New" panose="02070309020205020404" pitchFamily="49" charset="0"/>
              </a:rPr>
              <a:t>.</a:t>
            </a:r>
            <a:r>
              <a:rPr lang="en-IN" dirty="0">
                <a:solidFill>
                  <a:srgbClr val="0000C0"/>
                </a:solidFill>
                <a:latin typeface="Courier New" panose="02070309020205020404" pitchFamily="49" charset="0"/>
              </a:rPr>
              <a:t>prod_order</a:t>
            </a:r>
            <a:r>
              <a:rPr lang="en-IN" dirty="0">
                <a:solidFill>
                  <a:srgbClr val="000000"/>
                </a:solidFill>
                <a:latin typeface="Courier New" panose="02070309020205020404" pitchFamily="49" charset="0"/>
              </a:rPr>
              <a:t>=</a:t>
            </a:r>
            <a:r>
              <a:rPr lang="en-IN" dirty="0">
                <a:solidFill>
                  <a:srgbClr val="6A3E3E"/>
                </a:solidFill>
                <a:latin typeface="Courier New" panose="02070309020205020404" pitchFamily="49" charset="0"/>
              </a:rPr>
              <a:t>prod_order</a:t>
            </a:r>
            <a:r>
              <a:rPr lang="en-IN" dirty="0">
                <a:solidFill>
                  <a:srgbClr val="000000"/>
                </a:solidFill>
                <a:latin typeface="Courier New" panose="02070309020205020404" pitchFamily="49" charset="0"/>
              </a:rPr>
              <a:t>;</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public</a:t>
            </a:r>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void</a:t>
            </a:r>
            <a:r>
              <a:rPr lang="en-IN" dirty="0">
                <a:solidFill>
                  <a:srgbClr val="000000"/>
                </a:solidFill>
                <a:latin typeface="Courier New" panose="02070309020205020404" pitchFamily="49" charset="0"/>
              </a:rPr>
              <a:t> setProdOrder(Product </a:t>
            </a:r>
            <a:r>
              <a:rPr lang="en-IN" dirty="0">
                <a:solidFill>
                  <a:srgbClr val="6A3E3E"/>
                </a:solidFill>
                <a:latin typeface="Courier New" panose="02070309020205020404" pitchFamily="49" charset="0"/>
              </a:rPr>
              <a:t>order</a:t>
            </a:r>
            <a:r>
              <a:rPr lang="en-IN" dirty="0">
                <a:solidFill>
                  <a:srgbClr val="000000"/>
                </a:solidFill>
                <a:latin typeface="Courier New" panose="02070309020205020404" pitchFamily="49" charset="0"/>
              </a:rPr>
              <a:t>){</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this</a:t>
            </a:r>
            <a:r>
              <a:rPr lang="en-IN" dirty="0">
                <a:solidFill>
                  <a:srgbClr val="000000"/>
                </a:solidFill>
                <a:latin typeface="Courier New" panose="02070309020205020404" pitchFamily="49" charset="0"/>
              </a:rPr>
              <a:t>.</a:t>
            </a:r>
            <a:r>
              <a:rPr lang="en-IN" dirty="0">
                <a:solidFill>
                  <a:srgbClr val="0000C0"/>
                </a:solidFill>
                <a:latin typeface="Courier New" panose="02070309020205020404" pitchFamily="49" charset="0"/>
              </a:rPr>
              <a:t>prod_order</a:t>
            </a:r>
            <a:r>
              <a:rPr lang="en-IN" dirty="0">
                <a:solidFill>
                  <a:srgbClr val="000000"/>
                </a:solidFill>
                <a:latin typeface="Courier New" panose="02070309020205020404" pitchFamily="49" charset="0"/>
              </a:rPr>
              <a:t>=</a:t>
            </a:r>
            <a:r>
              <a:rPr lang="en-IN" dirty="0">
                <a:solidFill>
                  <a:srgbClr val="6A3E3E"/>
                </a:solidFill>
                <a:latin typeface="Courier New" panose="02070309020205020404" pitchFamily="49" charset="0"/>
              </a:rPr>
              <a:t>order</a:t>
            </a:r>
            <a:r>
              <a:rPr lang="en-IN" dirty="0">
                <a:solidFill>
                  <a:srgbClr val="000000"/>
                </a:solidFill>
                <a:latin typeface="Courier New" panose="02070309020205020404" pitchFamily="49" charset="0"/>
              </a:rPr>
              <a:t>;</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public</a:t>
            </a:r>
            <a:r>
              <a:rPr lang="en-IN" dirty="0">
                <a:solidFill>
                  <a:srgbClr val="000000"/>
                </a:solidFill>
                <a:latin typeface="Courier New" panose="02070309020205020404" pitchFamily="49" charset="0"/>
              </a:rPr>
              <a:t> </a:t>
            </a:r>
            <a:r>
              <a:rPr lang="en-IN" b="1" dirty="0">
                <a:solidFill>
                  <a:srgbClr val="7F0055"/>
                </a:solidFill>
                <a:latin typeface="Courier New" panose="02070309020205020404" pitchFamily="49" charset="0"/>
              </a:rPr>
              <a:t>void</a:t>
            </a:r>
            <a:r>
              <a:rPr lang="en-IN" dirty="0">
                <a:solidFill>
                  <a:srgbClr val="000000"/>
                </a:solidFill>
                <a:latin typeface="Courier New" panose="02070309020205020404" pitchFamily="49" charset="0"/>
              </a:rPr>
              <a:t> generateInvoice(){</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System.</a:t>
            </a:r>
            <a:r>
              <a:rPr lang="en-IN" b="1" i="1" dirty="0">
                <a:solidFill>
                  <a:srgbClr val="0000C0"/>
                </a:solidFill>
                <a:latin typeface="Courier New" panose="02070309020205020404" pitchFamily="49" charset="0"/>
              </a:rPr>
              <a:t>out</a:t>
            </a:r>
            <a:r>
              <a:rPr lang="en-IN" dirty="0">
                <a:solidFill>
                  <a:srgbClr val="000000"/>
                </a:solidFill>
                <a:latin typeface="Courier New" panose="02070309020205020404" pitchFamily="49" charset="0"/>
              </a:rPr>
              <a:t>.println(</a:t>
            </a:r>
            <a:r>
              <a:rPr lang="en-IN" dirty="0">
                <a:solidFill>
                  <a:srgbClr val="2A00FF"/>
                </a:solidFill>
                <a:latin typeface="Courier New" panose="02070309020205020404" pitchFamily="49" charset="0"/>
              </a:rPr>
              <a:t>"Getting Orders details...: "</a:t>
            </a:r>
            <a:r>
              <a:rPr lang="en-IN" dirty="0">
                <a:solidFill>
                  <a:srgbClr val="000000"/>
                </a:solidFill>
                <a:latin typeface="Courier New" panose="02070309020205020404" pitchFamily="49" charset="0"/>
              </a:rPr>
              <a:t>+</a:t>
            </a:r>
            <a:r>
              <a:rPr lang="en-IN" dirty="0">
                <a:solidFill>
                  <a:srgbClr val="0000C0"/>
                </a:solidFill>
                <a:latin typeface="Courier New" panose="02070309020205020404" pitchFamily="49" charset="0"/>
              </a:rPr>
              <a:t>prod_order</a:t>
            </a:r>
            <a:r>
              <a:rPr lang="en-IN" dirty="0">
                <a:solidFill>
                  <a:srgbClr val="000000"/>
                </a:solidFill>
                <a:latin typeface="Courier New" panose="02070309020205020404" pitchFamily="49" charset="0"/>
              </a:rPr>
              <a:t>.getItem());</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      }</a:t>
            </a:r>
            <a:endParaRPr lang="en-IN" sz="2400" dirty="0">
              <a:solidFill>
                <a:srgbClr val="212121"/>
              </a:solidFill>
              <a:latin typeface="Calibri" panose="020F0502020204030204" pitchFamily="34" charset="0"/>
            </a:endParaRPr>
          </a:p>
          <a:p>
            <a:r>
              <a:rPr lang="en-IN" dirty="0">
                <a:solidFill>
                  <a:srgbClr val="000000"/>
                </a:solidFill>
                <a:latin typeface="Courier New" panose="02070309020205020404" pitchFamily="49" charset="0"/>
              </a:rPr>
              <a:t>}</a:t>
            </a:r>
            <a:endParaRPr lang="en-IN" sz="2400" b="0" i="0" dirty="0">
              <a:solidFill>
                <a:srgbClr val="212121"/>
              </a:solidFill>
              <a:effectLst/>
              <a:latin typeface="Calibri" panose="020F0502020204030204" pitchFamily="34" charset="0"/>
            </a:endParaRPr>
          </a:p>
        </p:txBody>
      </p:sp>
    </p:spTree>
    <p:extLst>
      <p:ext uri="{BB962C8B-B14F-4D97-AF65-F5344CB8AC3E}">
        <p14:creationId xmlns:p14="http://schemas.microsoft.com/office/powerpoint/2010/main" val="2475659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7A64-A215-4629-9DD2-73D7262FF49F}"/>
              </a:ext>
            </a:extLst>
          </p:cNvPr>
          <p:cNvSpPr>
            <a:spLocks noGrp="1"/>
          </p:cNvSpPr>
          <p:nvPr>
            <p:ph type="title"/>
          </p:nvPr>
        </p:nvSpPr>
        <p:spPr/>
        <p:txBody>
          <a:bodyPr/>
          <a:lstStyle/>
          <a:p>
            <a:r>
              <a:rPr lang="en-US" dirty="0"/>
              <a:t>Injecting Inner Beans</a:t>
            </a:r>
            <a:endParaRPr lang="en-IN" dirty="0"/>
          </a:p>
        </p:txBody>
      </p:sp>
      <p:sp>
        <p:nvSpPr>
          <p:cNvPr id="4" name="Rectangle 3">
            <a:extLst>
              <a:ext uri="{FF2B5EF4-FFF2-40B4-BE49-F238E27FC236}">
                <a16:creationId xmlns:a16="http://schemas.microsoft.com/office/drawing/2014/main" id="{2F5368C2-933F-4B1A-AEFD-8D1D5E6E171C}"/>
              </a:ext>
            </a:extLst>
          </p:cNvPr>
          <p:cNvSpPr/>
          <p:nvPr/>
        </p:nvSpPr>
        <p:spPr>
          <a:xfrm>
            <a:off x="261257" y="1413063"/>
            <a:ext cx="4000500" cy="5078313"/>
          </a:xfrm>
          <a:prstGeom prst="rect">
            <a:avLst/>
          </a:prstGeom>
        </p:spPr>
        <p:txBody>
          <a:bodyPr wrap="square">
            <a:spAutoFit/>
          </a:bodyPr>
          <a:lstStyle/>
          <a:p>
            <a:r>
              <a:rPr lang="en-IN" b="1" dirty="0"/>
              <a:t>Product.java file</a:t>
            </a:r>
          </a:p>
          <a:p>
            <a:endParaRPr lang="en-IN" b="1" dirty="0"/>
          </a:p>
          <a:p>
            <a:r>
              <a:rPr lang="en-IN" b="1" dirty="0"/>
              <a:t>package</a:t>
            </a:r>
            <a:r>
              <a:rPr lang="en-IN" dirty="0"/>
              <a:t> com.test.innerbean;</a:t>
            </a:r>
          </a:p>
          <a:p>
            <a:r>
              <a:rPr lang="en-IN" dirty="0"/>
              <a:t> </a:t>
            </a:r>
          </a:p>
          <a:p>
            <a:r>
              <a:rPr lang="en-IN" b="1" dirty="0"/>
              <a:t>public</a:t>
            </a:r>
            <a:r>
              <a:rPr lang="en-IN" dirty="0"/>
              <a:t> </a:t>
            </a:r>
            <a:r>
              <a:rPr lang="en-IN" b="1" dirty="0"/>
              <a:t>class</a:t>
            </a:r>
            <a:r>
              <a:rPr lang="en-IN" dirty="0"/>
              <a:t> Product {</a:t>
            </a:r>
          </a:p>
          <a:p>
            <a:r>
              <a:rPr lang="en-IN" dirty="0"/>
              <a:t>      </a:t>
            </a:r>
            <a:r>
              <a:rPr lang="en-IN" b="1" dirty="0"/>
              <a:t>private</a:t>
            </a:r>
            <a:r>
              <a:rPr lang="en-IN" dirty="0"/>
              <a:t> String item;</a:t>
            </a:r>
          </a:p>
          <a:p>
            <a:r>
              <a:rPr lang="en-IN" dirty="0"/>
              <a:t>    </a:t>
            </a:r>
            <a:r>
              <a:rPr lang="en-IN" b="1" dirty="0"/>
              <a:t>private</a:t>
            </a:r>
            <a:r>
              <a:rPr lang="en-IN" dirty="0"/>
              <a:t> String price;</a:t>
            </a:r>
          </a:p>
          <a:p>
            <a:r>
              <a:rPr lang="en-IN" dirty="0"/>
              <a:t>    </a:t>
            </a:r>
            <a:r>
              <a:rPr lang="en-IN" b="1" dirty="0"/>
              <a:t>private</a:t>
            </a:r>
            <a:r>
              <a:rPr lang="en-IN" dirty="0"/>
              <a:t> String address;</a:t>
            </a:r>
          </a:p>
          <a:p>
            <a:r>
              <a:rPr lang="en-IN" dirty="0"/>
              <a:t>    </a:t>
            </a:r>
            <a:r>
              <a:rPr lang="en-IN" b="1" dirty="0"/>
              <a:t>public</a:t>
            </a:r>
            <a:r>
              <a:rPr lang="en-IN" dirty="0"/>
              <a:t> String getItem() {</a:t>
            </a:r>
          </a:p>
          <a:p>
            <a:r>
              <a:rPr lang="en-IN" dirty="0"/>
              <a:t>        </a:t>
            </a:r>
            <a:r>
              <a:rPr lang="en-IN" b="1" dirty="0"/>
              <a:t>return</a:t>
            </a:r>
            <a:r>
              <a:rPr lang="en-IN" dirty="0"/>
              <a:t> item;</a:t>
            </a:r>
          </a:p>
          <a:p>
            <a:r>
              <a:rPr lang="en-IN" dirty="0"/>
              <a:t>    }</a:t>
            </a:r>
          </a:p>
          <a:p>
            <a:r>
              <a:rPr lang="en-IN" dirty="0"/>
              <a:t>    </a:t>
            </a:r>
            <a:r>
              <a:rPr lang="en-IN" b="1" dirty="0"/>
              <a:t>public</a:t>
            </a:r>
            <a:r>
              <a:rPr lang="en-IN" dirty="0"/>
              <a:t> </a:t>
            </a:r>
            <a:r>
              <a:rPr lang="en-IN" b="1" dirty="0"/>
              <a:t>void</a:t>
            </a:r>
            <a:r>
              <a:rPr lang="en-IN" dirty="0"/>
              <a:t> setItem(String item) {</a:t>
            </a:r>
          </a:p>
          <a:p>
            <a:r>
              <a:rPr lang="en-IN" dirty="0"/>
              <a:t>        </a:t>
            </a:r>
            <a:r>
              <a:rPr lang="en-IN" b="1" dirty="0"/>
              <a:t>this</a:t>
            </a:r>
            <a:r>
              <a:rPr lang="en-IN" dirty="0"/>
              <a:t>.item = item;</a:t>
            </a:r>
          </a:p>
          <a:p>
            <a:r>
              <a:rPr lang="en-IN" dirty="0"/>
              <a:t>    }</a:t>
            </a:r>
          </a:p>
          <a:p>
            <a:r>
              <a:rPr lang="en-IN" dirty="0"/>
              <a:t>    </a:t>
            </a:r>
            <a:r>
              <a:rPr lang="en-IN" b="1" dirty="0"/>
              <a:t>public</a:t>
            </a:r>
            <a:r>
              <a:rPr lang="en-IN" dirty="0"/>
              <a:t> String getPrice() {</a:t>
            </a:r>
          </a:p>
          <a:p>
            <a:r>
              <a:rPr lang="en-IN" dirty="0"/>
              <a:t>        </a:t>
            </a:r>
            <a:r>
              <a:rPr lang="en-IN" b="1" dirty="0"/>
              <a:t>return</a:t>
            </a:r>
            <a:r>
              <a:rPr lang="en-IN" dirty="0"/>
              <a:t> price;</a:t>
            </a:r>
          </a:p>
          <a:p>
            <a:r>
              <a:rPr lang="en-IN" dirty="0"/>
              <a:t>    }</a:t>
            </a:r>
          </a:p>
          <a:p>
            <a:r>
              <a:rPr lang="en-IN" dirty="0"/>
              <a:t>    </a:t>
            </a:r>
          </a:p>
        </p:txBody>
      </p:sp>
      <p:sp>
        <p:nvSpPr>
          <p:cNvPr id="3" name="Rectangle 2">
            <a:extLst>
              <a:ext uri="{FF2B5EF4-FFF2-40B4-BE49-F238E27FC236}">
                <a16:creationId xmlns:a16="http://schemas.microsoft.com/office/drawing/2014/main" id="{2B769874-EF0D-416A-92E5-4C4240239561}"/>
              </a:ext>
            </a:extLst>
          </p:cNvPr>
          <p:cNvSpPr/>
          <p:nvPr/>
        </p:nvSpPr>
        <p:spPr>
          <a:xfrm>
            <a:off x="4343400" y="1600200"/>
            <a:ext cx="4572000" cy="2862322"/>
          </a:xfrm>
          <a:prstGeom prst="rect">
            <a:avLst/>
          </a:prstGeom>
        </p:spPr>
        <p:txBody>
          <a:bodyPr>
            <a:spAutoFit/>
          </a:bodyPr>
          <a:lstStyle/>
          <a:p>
            <a:r>
              <a:rPr lang="en-IN" b="1" dirty="0"/>
              <a:t>public</a:t>
            </a:r>
            <a:r>
              <a:rPr lang="en-IN" dirty="0"/>
              <a:t> </a:t>
            </a:r>
            <a:r>
              <a:rPr lang="en-IN" b="1" dirty="0"/>
              <a:t>void</a:t>
            </a:r>
            <a:r>
              <a:rPr lang="en-IN" dirty="0"/>
              <a:t> setPrice(String price) {</a:t>
            </a:r>
          </a:p>
          <a:p>
            <a:r>
              <a:rPr lang="en-IN" dirty="0"/>
              <a:t>        </a:t>
            </a:r>
            <a:r>
              <a:rPr lang="en-IN" b="1" dirty="0"/>
              <a:t>this</a:t>
            </a:r>
            <a:r>
              <a:rPr lang="en-IN" dirty="0"/>
              <a:t>.price = price;</a:t>
            </a:r>
          </a:p>
          <a:p>
            <a:r>
              <a:rPr lang="en-IN" dirty="0"/>
              <a:t>    }</a:t>
            </a:r>
          </a:p>
          <a:p>
            <a:r>
              <a:rPr lang="en-IN" dirty="0"/>
              <a:t>    </a:t>
            </a:r>
            <a:r>
              <a:rPr lang="en-IN" b="1" dirty="0"/>
              <a:t>public</a:t>
            </a:r>
            <a:r>
              <a:rPr lang="en-IN" dirty="0"/>
              <a:t> String getAddress() {</a:t>
            </a:r>
          </a:p>
          <a:p>
            <a:r>
              <a:rPr lang="en-IN" dirty="0"/>
              <a:t>        </a:t>
            </a:r>
            <a:r>
              <a:rPr lang="en-IN" b="1" dirty="0"/>
              <a:t>return</a:t>
            </a:r>
            <a:r>
              <a:rPr lang="en-IN" dirty="0"/>
              <a:t> address;</a:t>
            </a:r>
          </a:p>
          <a:p>
            <a:r>
              <a:rPr lang="en-IN" dirty="0"/>
              <a:t>    }</a:t>
            </a:r>
          </a:p>
          <a:p>
            <a:r>
              <a:rPr lang="en-IN" dirty="0"/>
              <a:t>    </a:t>
            </a:r>
            <a:r>
              <a:rPr lang="en-IN" b="1" dirty="0"/>
              <a:t>public</a:t>
            </a:r>
            <a:r>
              <a:rPr lang="en-IN" dirty="0"/>
              <a:t> </a:t>
            </a:r>
            <a:r>
              <a:rPr lang="en-IN" b="1" dirty="0"/>
              <a:t>void</a:t>
            </a:r>
            <a:r>
              <a:rPr lang="en-IN" dirty="0"/>
              <a:t> setAddress(String address) {</a:t>
            </a:r>
          </a:p>
          <a:p>
            <a:r>
              <a:rPr lang="en-IN" dirty="0"/>
              <a:t>        </a:t>
            </a:r>
            <a:r>
              <a:rPr lang="en-IN" b="1" dirty="0"/>
              <a:t>this</a:t>
            </a:r>
            <a:r>
              <a:rPr lang="en-IN" dirty="0"/>
              <a:t>.address = address;</a:t>
            </a:r>
          </a:p>
          <a:p>
            <a:r>
              <a:rPr lang="en-IN" dirty="0"/>
              <a:t>    }</a:t>
            </a:r>
          </a:p>
          <a:p>
            <a:r>
              <a:rPr lang="en-IN" dirty="0"/>
              <a:t>}</a:t>
            </a:r>
          </a:p>
        </p:txBody>
      </p:sp>
    </p:spTree>
    <p:extLst>
      <p:ext uri="{BB962C8B-B14F-4D97-AF65-F5344CB8AC3E}">
        <p14:creationId xmlns:p14="http://schemas.microsoft.com/office/powerpoint/2010/main" val="78634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8222-5649-4FD3-AA32-5445C7580C1B}"/>
              </a:ext>
            </a:extLst>
          </p:cNvPr>
          <p:cNvSpPr>
            <a:spLocks noGrp="1"/>
          </p:cNvSpPr>
          <p:nvPr>
            <p:ph type="title"/>
          </p:nvPr>
        </p:nvSpPr>
        <p:spPr/>
        <p:txBody>
          <a:bodyPr/>
          <a:lstStyle/>
          <a:p>
            <a:r>
              <a:rPr lang="en-IN" dirty="0"/>
              <a:t>Module Overview</a:t>
            </a:r>
          </a:p>
        </p:txBody>
      </p:sp>
      <p:sp>
        <p:nvSpPr>
          <p:cNvPr id="3" name="Content Placeholder 2">
            <a:extLst>
              <a:ext uri="{FF2B5EF4-FFF2-40B4-BE49-F238E27FC236}">
                <a16:creationId xmlns:a16="http://schemas.microsoft.com/office/drawing/2014/main" id="{3FEDC83B-FF59-4728-80F7-721734DC262F}"/>
              </a:ext>
            </a:extLst>
          </p:cNvPr>
          <p:cNvSpPr>
            <a:spLocks noGrp="1"/>
          </p:cNvSpPr>
          <p:nvPr>
            <p:ph idx="1"/>
          </p:nvPr>
        </p:nvSpPr>
        <p:spPr/>
        <p:txBody>
          <a:bodyPr>
            <a:normAutofit/>
          </a:bodyPr>
          <a:lstStyle/>
          <a:p>
            <a:pPr marL="0" indent="0">
              <a:buNone/>
            </a:pPr>
            <a:r>
              <a:rPr lang="en-US" sz="1800" dirty="0"/>
              <a:t>In this Module, we will learn the following:</a:t>
            </a:r>
          </a:p>
          <a:p>
            <a:pPr marL="0" indent="0">
              <a:buNone/>
            </a:pPr>
            <a:endParaRPr lang="en-US" sz="1800" dirty="0"/>
          </a:p>
          <a:p>
            <a:pPr>
              <a:buFont typeface="Wingdings" panose="05000000000000000000" pitchFamily="2" charset="2"/>
              <a:buChar char="q"/>
            </a:pPr>
            <a:r>
              <a:rPr lang="en-IN" sz="2000" dirty="0"/>
              <a:t>Dependency Injection(Constructor Based and setter based with examples each of 7 min)</a:t>
            </a:r>
          </a:p>
          <a:p>
            <a:pPr>
              <a:buFont typeface="Wingdings" panose="05000000000000000000" pitchFamily="2" charset="2"/>
              <a:buChar char="q"/>
            </a:pPr>
            <a:r>
              <a:rPr lang="en-IN" sz="2000" dirty="0"/>
              <a:t>Injecting Inner Beans (Example 10 min)</a:t>
            </a:r>
          </a:p>
          <a:p>
            <a:pPr>
              <a:buFont typeface="Wingdings" panose="05000000000000000000" pitchFamily="2" charset="2"/>
              <a:buChar char="q"/>
            </a:pPr>
            <a:r>
              <a:rPr lang="en-IN" sz="2000" dirty="0"/>
              <a:t>Injecting Collection(Example 10 min)</a:t>
            </a:r>
          </a:p>
          <a:p>
            <a:pPr>
              <a:buFont typeface="Wingdings" panose="05000000000000000000" pitchFamily="2" charset="2"/>
              <a:buChar char="q"/>
            </a:pPr>
            <a:r>
              <a:rPr lang="en-IN" sz="2000"/>
              <a:t>IoC Containers (6 min)</a:t>
            </a:r>
            <a:endParaRPr lang="en-IN" sz="2000" dirty="0"/>
          </a:p>
          <a:p>
            <a:pPr marL="0" indent="0">
              <a:buNone/>
            </a:pPr>
            <a:endParaRPr lang="en-US" sz="1800" b="0" dirty="0"/>
          </a:p>
        </p:txBody>
      </p:sp>
    </p:spTree>
    <p:extLst>
      <p:ext uri="{BB962C8B-B14F-4D97-AF65-F5344CB8AC3E}">
        <p14:creationId xmlns:p14="http://schemas.microsoft.com/office/powerpoint/2010/main" val="3510528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7A64-A215-4629-9DD2-73D7262FF49F}"/>
              </a:ext>
            </a:extLst>
          </p:cNvPr>
          <p:cNvSpPr>
            <a:spLocks noGrp="1"/>
          </p:cNvSpPr>
          <p:nvPr>
            <p:ph type="title"/>
          </p:nvPr>
        </p:nvSpPr>
        <p:spPr/>
        <p:txBody>
          <a:bodyPr/>
          <a:lstStyle/>
          <a:p>
            <a:r>
              <a:rPr lang="en-US" dirty="0"/>
              <a:t>Injecting Inner Beans</a:t>
            </a:r>
            <a:endParaRPr lang="en-IN" dirty="0"/>
          </a:p>
        </p:txBody>
      </p:sp>
      <p:sp>
        <p:nvSpPr>
          <p:cNvPr id="3" name="Rectangle 2">
            <a:extLst>
              <a:ext uri="{FF2B5EF4-FFF2-40B4-BE49-F238E27FC236}">
                <a16:creationId xmlns:a16="http://schemas.microsoft.com/office/drawing/2014/main" id="{2B769874-EF0D-416A-92E5-4C4240239561}"/>
              </a:ext>
            </a:extLst>
          </p:cNvPr>
          <p:cNvSpPr/>
          <p:nvPr/>
        </p:nvSpPr>
        <p:spPr>
          <a:xfrm>
            <a:off x="228600" y="1447800"/>
            <a:ext cx="8686800" cy="1631216"/>
          </a:xfrm>
          <a:prstGeom prst="rect">
            <a:avLst/>
          </a:prstGeom>
        </p:spPr>
        <p:txBody>
          <a:bodyPr wrap="square">
            <a:spAutoFit/>
          </a:bodyPr>
          <a:lstStyle/>
          <a:p>
            <a:r>
              <a:rPr lang="en-IN" sz="2000" dirty="0"/>
              <a:t>After running the main java file you will get the following output:</a:t>
            </a:r>
          </a:p>
          <a:p>
            <a:endParaRPr lang="en-IN" sz="2000" dirty="0"/>
          </a:p>
          <a:p>
            <a:r>
              <a:rPr lang="en-IN" sz="2000" dirty="0"/>
              <a:t>Getting Orders details...: Book  </a:t>
            </a:r>
          </a:p>
          <a:p>
            <a:endParaRPr lang="en-IN" sz="2000" dirty="0"/>
          </a:p>
          <a:p>
            <a:endParaRPr lang="en-IN" sz="2000" dirty="0"/>
          </a:p>
        </p:txBody>
      </p:sp>
    </p:spTree>
    <p:extLst>
      <p:ext uri="{BB962C8B-B14F-4D97-AF65-F5344CB8AC3E}">
        <p14:creationId xmlns:p14="http://schemas.microsoft.com/office/powerpoint/2010/main" val="2795343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08A5-55A4-4B19-8046-134B56822C16}"/>
              </a:ext>
            </a:extLst>
          </p:cNvPr>
          <p:cNvSpPr>
            <a:spLocks noGrp="1"/>
          </p:cNvSpPr>
          <p:nvPr>
            <p:ph type="title"/>
          </p:nvPr>
        </p:nvSpPr>
        <p:spPr/>
        <p:txBody>
          <a:bodyPr/>
          <a:lstStyle/>
          <a:p>
            <a:r>
              <a:rPr lang="en-IN" b="0" dirty="0"/>
              <a:t>Injecting Collection</a:t>
            </a:r>
            <a:r>
              <a:rPr lang="en-IN" dirty="0"/>
              <a:t> Duration : 10Min</a:t>
            </a:r>
          </a:p>
        </p:txBody>
      </p:sp>
      <p:sp>
        <p:nvSpPr>
          <p:cNvPr id="4" name="Rectangle 3">
            <a:extLst>
              <a:ext uri="{FF2B5EF4-FFF2-40B4-BE49-F238E27FC236}">
                <a16:creationId xmlns:a16="http://schemas.microsoft.com/office/drawing/2014/main" id="{DB8AB935-D883-4895-892F-E84989364961}"/>
              </a:ext>
            </a:extLst>
          </p:cNvPr>
          <p:cNvSpPr/>
          <p:nvPr/>
        </p:nvSpPr>
        <p:spPr>
          <a:xfrm>
            <a:off x="152400" y="1676400"/>
            <a:ext cx="8610600" cy="3139321"/>
          </a:xfrm>
          <a:prstGeom prst="rect">
            <a:avLst/>
          </a:prstGeom>
        </p:spPr>
        <p:txBody>
          <a:bodyPr wrap="square">
            <a:spAutoFit/>
          </a:bodyPr>
          <a:lstStyle/>
          <a:p>
            <a:r>
              <a:rPr lang="en-IN" b="1" dirty="0"/>
              <a:t>We can inject collection values by constructor in spring framework. We  can  use three elements inside the constructor-arg element.</a:t>
            </a:r>
          </a:p>
          <a:p>
            <a:r>
              <a:rPr lang="en-IN" b="1" dirty="0"/>
              <a:t>It can be:</a:t>
            </a:r>
          </a:p>
          <a:p>
            <a:pPr marL="285750" indent="-285750">
              <a:buFont typeface="Wingdings" panose="05000000000000000000" pitchFamily="2" charset="2"/>
              <a:buChar char="q"/>
            </a:pPr>
            <a:endParaRPr lang="en-IN" b="1" dirty="0"/>
          </a:p>
          <a:p>
            <a:pPr marL="285750" indent="-285750">
              <a:buFont typeface="Wingdings" panose="05000000000000000000" pitchFamily="2" charset="2"/>
              <a:buChar char="q"/>
            </a:pPr>
            <a:r>
              <a:rPr lang="en-IN" b="1" dirty="0"/>
              <a:t>list</a:t>
            </a:r>
          </a:p>
          <a:p>
            <a:pPr marL="285750" indent="-285750">
              <a:buFont typeface="Wingdings" panose="05000000000000000000" pitchFamily="2" charset="2"/>
              <a:buChar char="q"/>
            </a:pPr>
            <a:r>
              <a:rPr lang="en-IN" b="1" dirty="0"/>
              <a:t>set</a:t>
            </a:r>
          </a:p>
          <a:p>
            <a:pPr marL="285750" indent="-285750">
              <a:buFont typeface="Wingdings" panose="05000000000000000000" pitchFamily="2" charset="2"/>
              <a:buChar char="q"/>
            </a:pPr>
            <a:r>
              <a:rPr lang="en-IN" b="1" dirty="0"/>
              <a:t>Map</a:t>
            </a:r>
          </a:p>
          <a:p>
            <a:endParaRPr lang="en-IN" b="1" dirty="0"/>
          </a:p>
          <a:p>
            <a:r>
              <a:rPr lang="en-IN" b="1" dirty="0"/>
              <a:t>Each collection can have string based and non-string based values.</a:t>
            </a:r>
            <a:br>
              <a:rPr lang="en-IN" b="1" dirty="0"/>
            </a:br>
            <a:endParaRPr lang="en-US" b="1" dirty="0">
              <a:solidFill>
                <a:srgbClr val="333333"/>
              </a:solidFill>
            </a:endParaRPr>
          </a:p>
          <a:p>
            <a:endParaRPr lang="en-US" b="1" dirty="0">
              <a:solidFill>
                <a:srgbClr val="333333"/>
              </a:solidFill>
            </a:endParaRPr>
          </a:p>
        </p:txBody>
      </p:sp>
    </p:spTree>
    <p:extLst>
      <p:ext uri="{BB962C8B-B14F-4D97-AF65-F5344CB8AC3E}">
        <p14:creationId xmlns:p14="http://schemas.microsoft.com/office/powerpoint/2010/main" val="1087031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08A5-55A4-4B19-8046-134B56822C16}"/>
              </a:ext>
            </a:extLst>
          </p:cNvPr>
          <p:cNvSpPr>
            <a:spLocks noGrp="1"/>
          </p:cNvSpPr>
          <p:nvPr>
            <p:ph type="title"/>
          </p:nvPr>
        </p:nvSpPr>
        <p:spPr/>
        <p:txBody>
          <a:bodyPr/>
          <a:lstStyle/>
          <a:p>
            <a:r>
              <a:rPr lang="en-IN" b="0" dirty="0"/>
              <a:t>Injecting Collection</a:t>
            </a:r>
            <a:r>
              <a:rPr lang="en-IN" dirty="0"/>
              <a:t> </a:t>
            </a:r>
          </a:p>
        </p:txBody>
      </p:sp>
      <p:sp>
        <p:nvSpPr>
          <p:cNvPr id="4" name="Rectangle 3">
            <a:extLst>
              <a:ext uri="{FF2B5EF4-FFF2-40B4-BE49-F238E27FC236}">
                <a16:creationId xmlns:a16="http://schemas.microsoft.com/office/drawing/2014/main" id="{DB8AB935-D883-4895-892F-E84989364961}"/>
              </a:ext>
            </a:extLst>
          </p:cNvPr>
          <p:cNvSpPr/>
          <p:nvPr/>
        </p:nvSpPr>
        <p:spPr>
          <a:xfrm>
            <a:off x="152400" y="1676400"/>
            <a:ext cx="8610600" cy="646331"/>
          </a:xfrm>
          <a:prstGeom prst="rect">
            <a:avLst/>
          </a:prstGeom>
        </p:spPr>
        <p:txBody>
          <a:bodyPr wrap="square">
            <a:spAutoFit/>
          </a:bodyPr>
          <a:lstStyle/>
          <a:p>
            <a:br>
              <a:rPr lang="en-IN" dirty="0"/>
            </a:br>
            <a:endParaRPr lang="en-US" b="1" dirty="0">
              <a:solidFill>
                <a:srgbClr val="333333"/>
              </a:solidFill>
            </a:endParaRPr>
          </a:p>
        </p:txBody>
      </p:sp>
      <p:sp>
        <p:nvSpPr>
          <p:cNvPr id="3" name="Rectangle 2">
            <a:extLst>
              <a:ext uri="{FF2B5EF4-FFF2-40B4-BE49-F238E27FC236}">
                <a16:creationId xmlns:a16="http://schemas.microsoft.com/office/drawing/2014/main" id="{1F9B46CE-211A-485C-86EA-01F7AC1371DF}"/>
              </a:ext>
            </a:extLst>
          </p:cNvPr>
          <p:cNvSpPr/>
          <p:nvPr/>
        </p:nvSpPr>
        <p:spPr>
          <a:xfrm>
            <a:off x="152400" y="1166842"/>
            <a:ext cx="8991600" cy="4524315"/>
          </a:xfrm>
          <a:prstGeom prst="rect">
            <a:avLst/>
          </a:prstGeom>
        </p:spPr>
        <p:txBody>
          <a:bodyPr wrap="square">
            <a:spAutoFit/>
          </a:bodyPr>
          <a:lstStyle/>
          <a:p>
            <a:r>
              <a:rPr lang="en-US" b="1" dirty="0">
                <a:solidFill>
                  <a:srgbClr val="333333"/>
                </a:solidFill>
              </a:rPr>
              <a:t>Below is the steps to inject collection in Spring Follow the steps below:</a:t>
            </a:r>
          </a:p>
          <a:p>
            <a:endParaRPr lang="en-US" dirty="0">
              <a:solidFill>
                <a:srgbClr val="333333"/>
              </a:solidFill>
            </a:endParaRPr>
          </a:p>
          <a:p>
            <a:r>
              <a:rPr lang="en-US" b="1" dirty="0">
                <a:solidFill>
                  <a:srgbClr val="333333"/>
                </a:solidFill>
              </a:rPr>
              <a:t>Step 1:</a:t>
            </a:r>
          </a:p>
          <a:p>
            <a:r>
              <a:rPr lang="en-US" b="1" dirty="0">
                <a:solidFill>
                  <a:srgbClr val="333333"/>
                </a:solidFill>
              </a:rPr>
              <a:t>Create a project with a name CollectionInjectionExample and create a package com.test.collection under the src folder in the created project.</a:t>
            </a:r>
          </a:p>
          <a:p>
            <a:endParaRPr lang="en-US" b="1" dirty="0">
              <a:solidFill>
                <a:srgbClr val="333333"/>
              </a:solidFill>
            </a:endParaRPr>
          </a:p>
          <a:p>
            <a:r>
              <a:rPr lang="en-US" b="1" dirty="0">
                <a:solidFill>
                  <a:srgbClr val="333333"/>
                </a:solidFill>
              </a:rPr>
              <a:t>Step 2:</a:t>
            </a:r>
          </a:p>
          <a:p>
            <a:r>
              <a:rPr lang="en-US" b="1" dirty="0">
                <a:solidFill>
                  <a:srgbClr val="333333"/>
                </a:solidFill>
              </a:rPr>
              <a:t>Add required Spring libraries using Add External JARs option as explained in the setterbased/constructor based example.</a:t>
            </a:r>
          </a:p>
          <a:p>
            <a:endParaRPr lang="en-US" b="1" dirty="0">
              <a:solidFill>
                <a:srgbClr val="333333"/>
              </a:solidFill>
            </a:endParaRPr>
          </a:p>
          <a:p>
            <a:r>
              <a:rPr lang="en-US" b="1" dirty="0">
                <a:solidFill>
                  <a:srgbClr val="333333"/>
                </a:solidFill>
              </a:rPr>
              <a:t>Step3:</a:t>
            </a:r>
          </a:p>
          <a:p>
            <a:r>
              <a:rPr lang="en-US" b="1" dirty="0">
                <a:solidFill>
                  <a:srgbClr val="333333"/>
                </a:solidFill>
              </a:rPr>
              <a:t>Create Java classes ProductBean,</a:t>
            </a:r>
            <a:r>
              <a:rPr lang="en-IN" dirty="0"/>
              <a:t> </a:t>
            </a:r>
            <a:r>
              <a:rPr lang="en-IN" b="1" dirty="0"/>
              <a:t>ProductDetailsBean</a:t>
            </a:r>
            <a:r>
              <a:rPr lang="en-US" b="1" dirty="0">
                <a:solidFill>
                  <a:srgbClr val="333333"/>
                </a:solidFill>
              </a:rPr>
              <a:t> and CollectionMain under the com.test.collection package.</a:t>
            </a:r>
          </a:p>
          <a:p>
            <a:endParaRPr lang="en-US" b="1" dirty="0">
              <a:solidFill>
                <a:srgbClr val="333333"/>
              </a:solidFill>
            </a:endParaRPr>
          </a:p>
          <a:p>
            <a:r>
              <a:rPr lang="en-US" b="1" dirty="0">
                <a:solidFill>
                  <a:srgbClr val="333333"/>
                </a:solidFill>
              </a:rPr>
              <a:t>Step 4:</a:t>
            </a:r>
          </a:p>
          <a:p>
            <a:r>
              <a:rPr lang="en-US" b="1" dirty="0">
                <a:solidFill>
                  <a:srgbClr val="333333"/>
                </a:solidFill>
              </a:rPr>
              <a:t>Create Beans configuration file collectionbean.xml under the sic folder.</a:t>
            </a:r>
            <a:endParaRPr lang="en-US" dirty="0"/>
          </a:p>
        </p:txBody>
      </p:sp>
    </p:spTree>
    <p:extLst>
      <p:ext uri="{BB962C8B-B14F-4D97-AF65-F5344CB8AC3E}">
        <p14:creationId xmlns:p14="http://schemas.microsoft.com/office/powerpoint/2010/main" val="3510371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08A5-55A4-4B19-8046-134B56822C16}"/>
              </a:ext>
            </a:extLst>
          </p:cNvPr>
          <p:cNvSpPr>
            <a:spLocks noGrp="1"/>
          </p:cNvSpPr>
          <p:nvPr>
            <p:ph type="title"/>
          </p:nvPr>
        </p:nvSpPr>
        <p:spPr/>
        <p:txBody>
          <a:bodyPr/>
          <a:lstStyle/>
          <a:p>
            <a:r>
              <a:rPr lang="en-IN" b="0" dirty="0"/>
              <a:t>Injecting Collection</a:t>
            </a:r>
            <a:r>
              <a:rPr lang="en-IN" dirty="0"/>
              <a:t> </a:t>
            </a:r>
          </a:p>
        </p:txBody>
      </p:sp>
      <p:sp>
        <p:nvSpPr>
          <p:cNvPr id="3" name="Rectangle 2">
            <a:extLst>
              <a:ext uri="{FF2B5EF4-FFF2-40B4-BE49-F238E27FC236}">
                <a16:creationId xmlns:a16="http://schemas.microsoft.com/office/drawing/2014/main" id="{8343A016-F55E-4B54-9F2B-4890CAF7866F}"/>
              </a:ext>
            </a:extLst>
          </p:cNvPr>
          <p:cNvSpPr/>
          <p:nvPr/>
        </p:nvSpPr>
        <p:spPr>
          <a:xfrm>
            <a:off x="152400" y="1371600"/>
            <a:ext cx="8991600" cy="4278094"/>
          </a:xfrm>
          <a:prstGeom prst="rect">
            <a:avLst/>
          </a:prstGeom>
        </p:spPr>
        <p:txBody>
          <a:bodyPr wrap="square">
            <a:spAutoFit/>
          </a:bodyPr>
          <a:lstStyle/>
          <a:p>
            <a:r>
              <a:rPr lang="en-IN" sz="1600" b="1" dirty="0"/>
              <a:t>CollectionMain.java file</a:t>
            </a:r>
          </a:p>
          <a:p>
            <a:endParaRPr lang="en-IN" sz="1600" b="1" dirty="0">
              <a:solidFill>
                <a:srgbClr val="7F0055"/>
              </a:solidFill>
            </a:endParaRPr>
          </a:p>
          <a:p>
            <a:r>
              <a:rPr lang="en-IN" sz="1600" b="1" dirty="0">
                <a:solidFill>
                  <a:srgbClr val="7F0055"/>
                </a:solidFill>
              </a:rPr>
              <a:t>package</a:t>
            </a:r>
            <a:r>
              <a:rPr lang="en-IN" sz="1600" dirty="0">
                <a:solidFill>
                  <a:srgbClr val="000000"/>
                </a:solidFill>
              </a:rPr>
              <a:t> com.test.collection;</a:t>
            </a:r>
            <a:endParaRPr lang="en-IN" sz="2000" dirty="0">
              <a:solidFill>
                <a:srgbClr val="212121"/>
              </a:solidFill>
            </a:endParaRPr>
          </a:p>
          <a:p>
            <a:r>
              <a:rPr lang="en-IN" sz="1600" dirty="0">
                <a:solidFill>
                  <a:srgbClr val="212121"/>
                </a:solidFill>
              </a:rPr>
              <a:t> </a:t>
            </a:r>
            <a:endParaRPr lang="en-IN" sz="2000" dirty="0">
              <a:solidFill>
                <a:srgbClr val="212121"/>
              </a:solidFill>
            </a:endParaRPr>
          </a:p>
          <a:p>
            <a:r>
              <a:rPr lang="en-IN" sz="1600" b="1" dirty="0">
                <a:solidFill>
                  <a:srgbClr val="7F0055"/>
                </a:solidFill>
              </a:rPr>
              <a:t>import</a:t>
            </a:r>
            <a:r>
              <a:rPr lang="en-IN" sz="1600" dirty="0">
                <a:solidFill>
                  <a:srgbClr val="000000"/>
                </a:solidFill>
              </a:rPr>
              <a:t> org.springframework.context.ApplicationContext;</a:t>
            </a:r>
            <a:endParaRPr lang="en-IN" sz="2000" dirty="0">
              <a:solidFill>
                <a:srgbClr val="212121"/>
              </a:solidFill>
            </a:endParaRPr>
          </a:p>
          <a:p>
            <a:r>
              <a:rPr lang="en-IN" sz="1600" b="1" dirty="0">
                <a:solidFill>
                  <a:srgbClr val="7F0055"/>
                </a:solidFill>
              </a:rPr>
              <a:t>import</a:t>
            </a:r>
            <a:r>
              <a:rPr lang="en-IN" sz="1600" dirty="0">
                <a:solidFill>
                  <a:srgbClr val="000000"/>
                </a:solidFill>
              </a:rPr>
              <a:t> org.springframework.context.support.ClassPathXmlApplicationContext;</a:t>
            </a:r>
            <a:endParaRPr lang="en-IN" sz="2000" dirty="0">
              <a:solidFill>
                <a:srgbClr val="212121"/>
              </a:solidFill>
            </a:endParaRPr>
          </a:p>
          <a:p>
            <a:r>
              <a:rPr lang="en-IN" sz="1600" dirty="0">
                <a:solidFill>
                  <a:srgbClr val="212121"/>
                </a:solidFill>
              </a:rPr>
              <a:t> </a:t>
            </a:r>
            <a:endParaRPr lang="en-IN" sz="2000" dirty="0">
              <a:solidFill>
                <a:srgbClr val="212121"/>
              </a:solidFill>
            </a:endParaRPr>
          </a:p>
          <a:p>
            <a:r>
              <a:rPr lang="en-IN" sz="1600" b="1" dirty="0">
                <a:solidFill>
                  <a:srgbClr val="7F0055"/>
                </a:solidFill>
              </a:rPr>
              <a:t>public</a:t>
            </a:r>
            <a:r>
              <a:rPr lang="en-IN" sz="1600" dirty="0">
                <a:solidFill>
                  <a:srgbClr val="000000"/>
                </a:solidFill>
              </a:rPr>
              <a:t> </a:t>
            </a:r>
            <a:r>
              <a:rPr lang="en-IN" sz="1600" b="1" dirty="0">
                <a:solidFill>
                  <a:srgbClr val="7F0055"/>
                </a:solidFill>
              </a:rPr>
              <a:t>class</a:t>
            </a:r>
            <a:r>
              <a:rPr lang="en-IN" sz="1600" dirty="0">
                <a:solidFill>
                  <a:srgbClr val="000000"/>
                </a:solidFill>
              </a:rPr>
              <a:t> CollectionMain {</a:t>
            </a:r>
            <a:endParaRPr lang="en-IN" sz="2000" dirty="0">
              <a:solidFill>
                <a:srgbClr val="212121"/>
              </a:solidFill>
            </a:endParaRPr>
          </a:p>
          <a:p>
            <a:r>
              <a:rPr lang="en-IN" sz="1600" dirty="0">
                <a:solidFill>
                  <a:srgbClr val="212121"/>
                </a:solidFill>
              </a:rPr>
              <a:t> </a:t>
            </a:r>
            <a:endParaRPr lang="en-IN" sz="2000" dirty="0">
              <a:solidFill>
                <a:srgbClr val="212121"/>
              </a:solidFill>
            </a:endParaRPr>
          </a:p>
          <a:p>
            <a:r>
              <a:rPr lang="en-IN" sz="1600" b="1" dirty="0">
                <a:solidFill>
                  <a:srgbClr val="7F0055"/>
                </a:solidFill>
              </a:rPr>
              <a:t>public</a:t>
            </a:r>
            <a:r>
              <a:rPr lang="en-IN" sz="1600" dirty="0">
                <a:solidFill>
                  <a:srgbClr val="000000"/>
                </a:solidFill>
              </a:rPr>
              <a:t> </a:t>
            </a:r>
            <a:r>
              <a:rPr lang="en-IN" sz="1600" b="1" dirty="0">
                <a:solidFill>
                  <a:srgbClr val="7F0055"/>
                </a:solidFill>
              </a:rPr>
              <a:t>static</a:t>
            </a:r>
            <a:r>
              <a:rPr lang="en-IN" sz="1600" dirty="0">
                <a:solidFill>
                  <a:srgbClr val="000000"/>
                </a:solidFill>
              </a:rPr>
              <a:t> </a:t>
            </a:r>
            <a:r>
              <a:rPr lang="en-IN" sz="1600" b="1" dirty="0">
                <a:solidFill>
                  <a:srgbClr val="7F0055"/>
                </a:solidFill>
              </a:rPr>
              <a:t>void</a:t>
            </a:r>
            <a:r>
              <a:rPr lang="en-IN" sz="1600" dirty="0">
                <a:solidFill>
                  <a:srgbClr val="000000"/>
                </a:solidFill>
              </a:rPr>
              <a:t> main(String[] </a:t>
            </a:r>
            <a:r>
              <a:rPr lang="en-IN" sz="1600" dirty="0">
                <a:solidFill>
                  <a:srgbClr val="6A3E3E"/>
                </a:solidFill>
              </a:rPr>
              <a:t>args</a:t>
            </a:r>
            <a:r>
              <a:rPr lang="en-IN" sz="1600" dirty="0">
                <a:solidFill>
                  <a:srgbClr val="000000"/>
                </a:solidFill>
              </a:rPr>
              <a:t>) {</a:t>
            </a:r>
            <a:endParaRPr lang="en-IN" sz="2000" dirty="0">
              <a:solidFill>
                <a:srgbClr val="212121"/>
              </a:solidFill>
            </a:endParaRPr>
          </a:p>
          <a:p>
            <a:r>
              <a:rPr lang="en-IN" sz="1600" dirty="0">
                <a:solidFill>
                  <a:srgbClr val="000000"/>
                </a:solidFill>
              </a:rPr>
              <a:t>              </a:t>
            </a:r>
            <a:r>
              <a:rPr lang="en-IN" sz="1600" dirty="0">
                <a:solidFill>
                  <a:srgbClr val="3F7F5F"/>
                </a:solidFill>
              </a:rPr>
              <a:t>// </a:t>
            </a:r>
            <a:r>
              <a:rPr lang="en-IN" sz="1600" b="1" dirty="0">
                <a:solidFill>
                  <a:srgbClr val="7F9FBF"/>
                </a:solidFill>
              </a:rPr>
              <a:t>TODO</a:t>
            </a:r>
            <a:r>
              <a:rPr lang="en-IN" sz="1600" dirty="0">
                <a:solidFill>
                  <a:srgbClr val="3F7F5F"/>
                </a:solidFill>
              </a:rPr>
              <a:t> Auto-generated method stub</a:t>
            </a:r>
            <a:endParaRPr lang="en-IN" sz="2000" dirty="0">
              <a:solidFill>
                <a:srgbClr val="212121"/>
              </a:solidFill>
            </a:endParaRPr>
          </a:p>
          <a:p>
            <a:r>
              <a:rPr lang="en-IN" sz="1600" dirty="0">
                <a:solidFill>
                  <a:srgbClr val="000000"/>
                </a:solidFill>
              </a:rPr>
              <a:t>ApplicationContext </a:t>
            </a:r>
            <a:r>
              <a:rPr lang="en-IN" sz="1600" u="sng" dirty="0">
                <a:solidFill>
                  <a:srgbClr val="6A3E3E"/>
                </a:solidFill>
              </a:rPr>
              <a:t>context</a:t>
            </a:r>
            <a:r>
              <a:rPr lang="en-IN" sz="1600" dirty="0">
                <a:solidFill>
                  <a:srgbClr val="000000"/>
                </a:solidFill>
              </a:rPr>
              <a:t> = </a:t>
            </a:r>
            <a:r>
              <a:rPr lang="en-IN" sz="1600" b="1" dirty="0">
                <a:solidFill>
                  <a:srgbClr val="7F0055"/>
                </a:solidFill>
              </a:rPr>
              <a:t>new </a:t>
            </a:r>
            <a:r>
              <a:rPr lang="en-IN" sz="1600" dirty="0">
                <a:solidFill>
                  <a:srgbClr val="000000"/>
                </a:solidFill>
              </a:rPr>
              <a:t>ClassPathXmlApplicationContext(</a:t>
            </a:r>
            <a:r>
              <a:rPr lang="en-IN" sz="1600" dirty="0">
                <a:solidFill>
                  <a:srgbClr val="2A00FF"/>
                </a:solidFill>
              </a:rPr>
              <a:t>"collectioninjection.xml"</a:t>
            </a:r>
            <a:r>
              <a:rPr lang="en-IN" sz="1600" dirty="0">
                <a:solidFill>
                  <a:srgbClr val="000000"/>
                </a:solidFill>
              </a:rPr>
              <a:t>);</a:t>
            </a:r>
            <a:endParaRPr lang="en-IN" sz="2000" dirty="0">
              <a:solidFill>
                <a:srgbClr val="212121"/>
              </a:solidFill>
            </a:endParaRPr>
          </a:p>
          <a:p>
            <a:r>
              <a:rPr lang="en-IN" sz="1600" dirty="0">
                <a:solidFill>
                  <a:srgbClr val="000000"/>
                </a:solidFill>
              </a:rPr>
              <a:t>ProductBean </a:t>
            </a:r>
            <a:r>
              <a:rPr lang="en-IN" sz="1600" dirty="0">
                <a:solidFill>
                  <a:srgbClr val="6A3E3E"/>
                </a:solidFill>
              </a:rPr>
              <a:t>prod</a:t>
            </a:r>
            <a:r>
              <a:rPr lang="en-IN" sz="1600" dirty="0">
                <a:solidFill>
                  <a:srgbClr val="000000"/>
                </a:solidFill>
              </a:rPr>
              <a:t> = (ProductBean) </a:t>
            </a:r>
            <a:r>
              <a:rPr lang="en-IN" sz="1600" dirty="0">
                <a:solidFill>
                  <a:srgbClr val="6A3E3E"/>
                </a:solidFill>
              </a:rPr>
              <a:t>context</a:t>
            </a:r>
            <a:r>
              <a:rPr lang="en-IN" sz="1600" dirty="0">
                <a:solidFill>
                  <a:srgbClr val="000000"/>
                </a:solidFill>
              </a:rPr>
              <a:t>.getBean(</a:t>
            </a:r>
            <a:r>
              <a:rPr lang="en-IN" sz="1600" dirty="0">
                <a:solidFill>
                  <a:srgbClr val="2A00FF"/>
                </a:solidFill>
              </a:rPr>
              <a:t>"productbean"</a:t>
            </a:r>
            <a:r>
              <a:rPr lang="en-IN" sz="1600" dirty="0">
                <a:solidFill>
                  <a:srgbClr val="000000"/>
                </a:solidFill>
              </a:rPr>
              <a:t>);</a:t>
            </a:r>
            <a:endParaRPr lang="en-IN" sz="2000" dirty="0">
              <a:solidFill>
                <a:srgbClr val="212121"/>
              </a:solidFill>
            </a:endParaRPr>
          </a:p>
          <a:p>
            <a:r>
              <a:rPr lang="en-IN" sz="1600" dirty="0">
                <a:solidFill>
                  <a:srgbClr val="000000"/>
                </a:solidFill>
              </a:rPr>
              <a:t>System.</a:t>
            </a:r>
            <a:r>
              <a:rPr lang="en-IN" sz="1600" b="1" i="1" dirty="0">
                <a:solidFill>
                  <a:srgbClr val="0000C0"/>
                </a:solidFill>
              </a:rPr>
              <a:t>out</a:t>
            </a:r>
            <a:r>
              <a:rPr lang="en-IN" sz="1600" dirty="0">
                <a:solidFill>
                  <a:srgbClr val="000000"/>
                </a:solidFill>
              </a:rPr>
              <a:t>.println(</a:t>
            </a:r>
            <a:r>
              <a:rPr lang="en-IN" sz="1600" dirty="0">
                <a:solidFill>
                  <a:srgbClr val="6A3E3E"/>
                </a:solidFill>
              </a:rPr>
              <a:t>prod</a:t>
            </a:r>
            <a:r>
              <a:rPr lang="en-IN" sz="1600" dirty="0">
                <a:solidFill>
                  <a:srgbClr val="000000"/>
                </a:solidFill>
              </a:rPr>
              <a:t>);</a:t>
            </a:r>
            <a:endParaRPr lang="en-IN" sz="2000" dirty="0">
              <a:solidFill>
                <a:srgbClr val="212121"/>
              </a:solidFill>
            </a:endParaRPr>
          </a:p>
          <a:p>
            <a:r>
              <a:rPr lang="en-IN" sz="1600" dirty="0">
                <a:solidFill>
                  <a:srgbClr val="000000"/>
                </a:solidFill>
              </a:rPr>
              <a:t>   }</a:t>
            </a:r>
            <a:endParaRPr lang="en-IN" sz="2000" dirty="0">
              <a:solidFill>
                <a:srgbClr val="212121"/>
              </a:solidFill>
            </a:endParaRPr>
          </a:p>
          <a:p>
            <a:r>
              <a:rPr lang="en-IN" sz="1600" dirty="0">
                <a:solidFill>
                  <a:srgbClr val="212121"/>
                </a:solidFill>
              </a:rPr>
              <a:t> </a:t>
            </a:r>
            <a:endParaRPr lang="en-IN" sz="2000" dirty="0">
              <a:solidFill>
                <a:srgbClr val="212121"/>
              </a:solidFill>
            </a:endParaRPr>
          </a:p>
          <a:p>
            <a:r>
              <a:rPr lang="en-IN" sz="1600" dirty="0">
                <a:solidFill>
                  <a:srgbClr val="000000"/>
                </a:solidFill>
              </a:rPr>
              <a:t>}</a:t>
            </a:r>
            <a:endParaRPr lang="en-IN" sz="1600" dirty="0"/>
          </a:p>
        </p:txBody>
      </p:sp>
    </p:spTree>
    <p:extLst>
      <p:ext uri="{BB962C8B-B14F-4D97-AF65-F5344CB8AC3E}">
        <p14:creationId xmlns:p14="http://schemas.microsoft.com/office/powerpoint/2010/main" val="955026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08A5-55A4-4B19-8046-134B56822C16}"/>
              </a:ext>
            </a:extLst>
          </p:cNvPr>
          <p:cNvSpPr>
            <a:spLocks noGrp="1"/>
          </p:cNvSpPr>
          <p:nvPr>
            <p:ph type="title"/>
          </p:nvPr>
        </p:nvSpPr>
        <p:spPr/>
        <p:txBody>
          <a:bodyPr/>
          <a:lstStyle/>
          <a:p>
            <a:r>
              <a:rPr lang="en-IN" b="0" dirty="0"/>
              <a:t>Injecting Collection</a:t>
            </a:r>
            <a:r>
              <a:rPr lang="en-IN" dirty="0"/>
              <a:t> </a:t>
            </a:r>
          </a:p>
        </p:txBody>
      </p:sp>
      <p:sp>
        <p:nvSpPr>
          <p:cNvPr id="3" name="Rectangle 2">
            <a:extLst>
              <a:ext uri="{FF2B5EF4-FFF2-40B4-BE49-F238E27FC236}">
                <a16:creationId xmlns:a16="http://schemas.microsoft.com/office/drawing/2014/main" id="{014D6080-E6B6-4503-9180-73B71DB901B9}"/>
              </a:ext>
            </a:extLst>
          </p:cNvPr>
          <p:cNvSpPr/>
          <p:nvPr/>
        </p:nvSpPr>
        <p:spPr>
          <a:xfrm>
            <a:off x="381000" y="1248537"/>
            <a:ext cx="4010526" cy="5509200"/>
          </a:xfrm>
          <a:prstGeom prst="rect">
            <a:avLst/>
          </a:prstGeom>
        </p:spPr>
        <p:txBody>
          <a:bodyPr wrap="square">
            <a:spAutoFit/>
          </a:bodyPr>
          <a:lstStyle/>
          <a:p>
            <a:r>
              <a:rPr lang="en-IN" sz="1600" b="1" dirty="0">
                <a:solidFill>
                  <a:srgbClr val="7F0055"/>
                </a:solidFill>
              </a:rPr>
              <a:t>package</a:t>
            </a:r>
            <a:r>
              <a:rPr lang="en-IN" sz="1600" dirty="0">
                <a:solidFill>
                  <a:srgbClr val="000000"/>
                </a:solidFill>
              </a:rPr>
              <a:t> com.test.collection;</a:t>
            </a:r>
            <a:endParaRPr lang="en-IN" sz="1600" dirty="0">
              <a:solidFill>
                <a:srgbClr val="212121"/>
              </a:solidFill>
            </a:endParaRPr>
          </a:p>
          <a:p>
            <a:r>
              <a:rPr lang="en-IN" sz="1600" dirty="0">
                <a:solidFill>
                  <a:srgbClr val="212121"/>
                </a:solidFill>
              </a:rPr>
              <a:t> </a:t>
            </a:r>
          </a:p>
          <a:p>
            <a:r>
              <a:rPr lang="en-IN" sz="1600" b="1" dirty="0">
                <a:solidFill>
                  <a:srgbClr val="7F0055"/>
                </a:solidFill>
              </a:rPr>
              <a:t>import</a:t>
            </a:r>
            <a:r>
              <a:rPr lang="en-IN" sz="1600" dirty="0">
                <a:solidFill>
                  <a:srgbClr val="000000"/>
                </a:solidFill>
              </a:rPr>
              <a:t> java.util.List;</a:t>
            </a:r>
            <a:endParaRPr lang="en-IN" sz="1600" dirty="0">
              <a:solidFill>
                <a:srgbClr val="212121"/>
              </a:solidFill>
            </a:endParaRPr>
          </a:p>
          <a:p>
            <a:r>
              <a:rPr lang="en-IN" sz="1600" b="1" dirty="0">
                <a:solidFill>
                  <a:srgbClr val="7F0055"/>
                </a:solidFill>
              </a:rPr>
              <a:t>import</a:t>
            </a:r>
            <a:r>
              <a:rPr lang="en-IN" sz="1600" dirty="0">
                <a:solidFill>
                  <a:srgbClr val="000000"/>
                </a:solidFill>
              </a:rPr>
              <a:t> java.util.Map;</a:t>
            </a:r>
            <a:endParaRPr lang="en-IN" sz="1600" dirty="0">
              <a:solidFill>
                <a:srgbClr val="212121"/>
              </a:solidFill>
            </a:endParaRPr>
          </a:p>
          <a:p>
            <a:r>
              <a:rPr lang="en-IN" sz="1600" b="1" dirty="0">
                <a:solidFill>
                  <a:srgbClr val="7F0055"/>
                </a:solidFill>
              </a:rPr>
              <a:t>import</a:t>
            </a:r>
            <a:r>
              <a:rPr lang="en-IN" sz="1600" dirty="0">
                <a:solidFill>
                  <a:srgbClr val="000000"/>
                </a:solidFill>
              </a:rPr>
              <a:t> java.util.Properties;</a:t>
            </a:r>
            <a:endParaRPr lang="en-IN" sz="1600" dirty="0">
              <a:solidFill>
                <a:srgbClr val="212121"/>
              </a:solidFill>
            </a:endParaRPr>
          </a:p>
          <a:p>
            <a:r>
              <a:rPr lang="en-IN" sz="1600" b="1" dirty="0">
                <a:solidFill>
                  <a:srgbClr val="7F0055"/>
                </a:solidFill>
              </a:rPr>
              <a:t>import</a:t>
            </a:r>
            <a:r>
              <a:rPr lang="en-IN" sz="1600" dirty="0">
                <a:solidFill>
                  <a:srgbClr val="000000"/>
                </a:solidFill>
              </a:rPr>
              <a:t> java.util.Set;</a:t>
            </a:r>
            <a:endParaRPr lang="en-IN" sz="1600" dirty="0">
              <a:solidFill>
                <a:srgbClr val="212121"/>
              </a:solidFill>
            </a:endParaRPr>
          </a:p>
          <a:p>
            <a:r>
              <a:rPr lang="en-IN" sz="1600" dirty="0">
                <a:solidFill>
                  <a:srgbClr val="212121"/>
                </a:solidFill>
              </a:rPr>
              <a:t> </a:t>
            </a:r>
          </a:p>
          <a:p>
            <a:r>
              <a:rPr lang="en-IN" sz="1600" b="1" dirty="0">
                <a:solidFill>
                  <a:srgbClr val="7F0055"/>
                </a:solidFill>
              </a:rPr>
              <a:t>public</a:t>
            </a:r>
            <a:r>
              <a:rPr lang="en-IN" sz="1600" dirty="0">
                <a:solidFill>
                  <a:srgbClr val="000000"/>
                </a:solidFill>
              </a:rPr>
              <a:t> </a:t>
            </a:r>
            <a:r>
              <a:rPr lang="en-IN" sz="1600" b="1" dirty="0">
                <a:solidFill>
                  <a:srgbClr val="7F0055"/>
                </a:solidFill>
              </a:rPr>
              <a:t>class</a:t>
            </a:r>
            <a:r>
              <a:rPr lang="en-IN" sz="1600" dirty="0">
                <a:solidFill>
                  <a:srgbClr val="000000"/>
                </a:solidFill>
              </a:rPr>
              <a:t> ProductBean {</a:t>
            </a:r>
            <a:endParaRPr lang="en-IN" sz="1600" dirty="0">
              <a:solidFill>
                <a:srgbClr val="212121"/>
              </a:solidFill>
            </a:endParaRPr>
          </a:p>
          <a:p>
            <a:r>
              <a:rPr lang="en-IN" sz="1600" dirty="0">
                <a:solidFill>
                  <a:srgbClr val="212121"/>
                </a:solidFill>
              </a:rPr>
              <a:t> </a:t>
            </a:r>
            <a:r>
              <a:rPr lang="en-IN" sz="1600" dirty="0">
                <a:solidFill>
                  <a:srgbClr val="000000"/>
                </a:solidFill>
              </a:rPr>
              <a:t>   </a:t>
            </a:r>
            <a:r>
              <a:rPr lang="en-IN" sz="1600" b="1" dirty="0">
                <a:solidFill>
                  <a:srgbClr val="7F0055"/>
                </a:solidFill>
              </a:rPr>
              <a:t>private</a:t>
            </a:r>
            <a:r>
              <a:rPr lang="en-IN" sz="1600" dirty="0">
                <a:solidFill>
                  <a:srgbClr val="000000"/>
                </a:solidFill>
              </a:rPr>
              <a:t> List&lt;Object&gt; </a:t>
            </a:r>
            <a:r>
              <a:rPr lang="en-IN" sz="1600" dirty="0">
                <a:solidFill>
                  <a:srgbClr val="0000C0"/>
                </a:solidFill>
              </a:rPr>
              <a:t>lists</a:t>
            </a:r>
            <a:r>
              <a:rPr lang="en-IN" sz="1600" dirty="0">
                <a:solidFill>
                  <a:srgbClr val="000000"/>
                </a:solidFill>
              </a:rPr>
              <a:t>;</a:t>
            </a:r>
            <a:endParaRPr lang="en-IN" sz="1600" dirty="0">
              <a:solidFill>
                <a:srgbClr val="212121"/>
              </a:solidFill>
            </a:endParaRPr>
          </a:p>
          <a:p>
            <a:r>
              <a:rPr lang="en-IN" sz="1600" dirty="0">
                <a:solidFill>
                  <a:srgbClr val="000000"/>
                </a:solidFill>
              </a:rPr>
              <a:t>    </a:t>
            </a:r>
            <a:r>
              <a:rPr lang="en-IN" sz="1600" b="1" dirty="0">
                <a:solidFill>
                  <a:srgbClr val="7F0055"/>
                </a:solidFill>
              </a:rPr>
              <a:t>private</a:t>
            </a:r>
            <a:r>
              <a:rPr lang="en-IN" sz="1600" dirty="0">
                <a:solidFill>
                  <a:srgbClr val="000000"/>
                </a:solidFill>
              </a:rPr>
              <a:t> Set&lt;Object&gt; </a:t>
            </a:r>
            <a:r>
              <a:rPr lang="en-IN" sz="1600" dirty="0">
                <a:solidFill>
                  <a:srgbClr val="0000C0"/>
                </a:solidFill>
              </a:rPr>
              <a:t>sets</a:t>
            </a:r>
            <a:r>
              <a:rPr lang="en-IN" sz="1600" dirty="0">
                <a:solidFill>
                  <a:srgbClr val="000000"/>
                </a:solidFill>
              </a:rPr>
              <a:t>;</a:t>
            </a:r>
            <a:endParaRPr lang="en-IN" sz="1600" dirty="0">
              <a:solidFill>
                <a:srgbClr val="212121"/>
              </a:solidFill>
            </a:endParaRPr>
          </a:p>
          <a:p>
            <a:r>
              <a:rPr lang="en-IN" sz="1600" dirty="0">
                <a:solidFill>
                  <a:srgbClr val="000000"/>
                </a:solidFill>
              </a:rPr>
              <a:t>    </a:t>
            </a:r>
            <a:r>
              <a:rPr lang="en-IN" sz="1600" b="1" dirty="0">
                <a:solidFill>
                  <a:srgbClr val="7F0055"/>
                </a:solidFill>
              </a:rPr>
              <a:t>private</a:t>
            </a:r>
            <a:r>
              <a:rPr lang="en-IN" sz="1600" dirty="0">
                <a:solidFill>
                  <a:srgbClr val="000000"/>
                </a:solidFill>
              </a:rPr>
              <a:t> Map&lt;Object, Object&gt; </a:t>
            </a:r>
            <a:r>
              <a:rPr lang="en-IN" sz="1600" dirty="0">
                <a:solidFill>
                  <a:srgbClr val="0000C0"/>
                </a:solidFill>
              </a:rPr>
              <a:t>maps</a:t>
            </a:r>
            <a:r>
              <a:rPr lang="en-IN" sz="1600" dirty="0">
                <a:solidFill>
                  <a:srgbClr val="000000"/>
                </a:solidFill>
              </a:rPr>
              <a:t>;</a:t>
            </a:r>
            <a:endParaRPr lang="en-IN" sz="1600" dirty="0">
              <a:solidFill>
                <a:srgbClr val="212121"/>
              </a:solidFill>
            </a:endParaRPr>
          </a:p>
          <a:p>
            <a:r>
              <a:rPr lang="en-IN" sz="1600" dirty="0">
                <a:solidFill>
                  <a:srgbClr val="000000"/>
                </a:solidFill>
              </a:rPr>
              <a:t>    </a:t>
            </a:r>
            <a:r>
              <a:rPr lang="en-IN" sz="1600" b="1" dirty="0">
                <a:solidFill>
                  <a:srgbClr val="7F0055"/>
                </a:solidFill>
              </a:rPr>
              <a:t>private</a:t>
            </a:r>
            <a:r>
              <a:rPr lang="en-IN" sz="1600" dirty="0">
                <a:solidFill>
                  <a:srgbClr val="000000"/>
                </a:solidFill>
              </a:rPr>
              <a:t> Properties </a:t>
            </a:r>
            <a:r>
              <a:rPr lang="en-IN" sz="1600" dirty="0">
                <a:solidFill>
                  <a:srgbClr val="0000C0"/>
                </a:solidFill>
              </a:rPr>
              <a:t>pros</a:t>
            </a:r>
            <a:r>
              <a:rPr lang="en-IN" sz="1600" dirty="0">
                <a:solidFill>
                  <a:srgbClr val="000000"/>
                </a:solidFill>
              </a:rPr>
              <a:t>;</a:t>
            </a:r>
            <a:endParaRPr lang="en-IN" sz="1600" dirty="0">
              <a:solidFill>
                <a:srgbClr val="212121"/>
              </a:solidFill>
            </a:endParaRPr>
          </a:p>
          <a:p>
            <a:r>
              <a:rPr lang="en-IN" sz="1600" dirty="0">
                <a:solidFill>
                  <a:srgbClr val="000000"/>
                </a:solidFill>
              </a:rPr>
              <a:t>    </a:t>
            </a:r>
            <a:r>
              <a:rPr lang="en-IN" sz="1600" b="1" dirty="0">
                <a:solidFill>
                  <a:srgbClr val="7F0055"/>
                </a:solidFill>
              </a:rPr>
              <a:t>public</a:t>
            </a:r>
            <a:r>
              <a:rPr lang="en-IN" sz="1600" dirty="0">
                <a:solidFill>
                  <a:srgbClr val="000000"/>
                </a:solidFill>
              </a:rPr>
              <a:t> List&lt;Object&gt; getLists() {</a:t>
            </a:r>
            <a:endParaRPr lang="en-IN" sz="1600" dirty="0">
              <a:solidFill>
                <a:srgbClr val="212121"/>
              </a:solidFill>
            </a:endParaRPr>
          </a:p>
          <a:p>
            <a:r>
              <a:rPr lang="en-IN" sz="1600" dirty="0">
                <a:solidFill>
                  <a:srgbClr val="000000"/>
                </a:solidFill>
              </a:rPr>
              <a:t>       </a:t>
            </a:r>
            <a:r>
              <a:rPr lang="en-IN" sz="1600" b="1" dirty="0">
                <a:solidFill>
                  <a:srgbClr val="7F0055"/>
                </a:solidFill>
              </a:rPr>
              <a:t>return</a:t>
            </a:r>
            <a:r>
              <a:rPr lang="en-IN" sz="1600" dirty="0">
                <a:solidFill>
                  <a:srgbClr val="000000"/>
                </a:solidFill>
              </a:rPr>
              <a:t> </a:t>
            </a:r>
            <a:r>
              <a:rPr lang="en-IN" sz="1600" dirty="0">
                <a:solidFill>
                  <a:srgbClr val="0000C0"/>
                </a:solidFill>
              </a:rPr>
              <a:t>lists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b="1" dirty="0">
                <a:solidFill>
                  <a:srgbClr val="7F0055"/>
                </a:solidFill>
              </a:rPr>
              <a:t>public</a:t>
            </a:r>
            <a:r>
              <a:rPr lang="en-IN" sz="1600" dirty="0">
                <a:solidFill>
                  <a:srgbClr val="000000"/>
                </a:solidFill>
              </a:rPr>
              <a:t> </a:t>
            </a:r>
            <a:r>
              <a:rPr lang="en-IN" sz="1600" b="1" dirty="0">
                <a:solidFill>
                  <a:srgbClr val="7F0055"/>
                </a:solidFill>
              </a:rPr>
              <a:t>void</a:t>
            </a:r>
            <a:r>
              <a:rPr lang="en-IN" sz="1600" dirty="0">
                <a:solidFill>
                  <a:srgbClr val="000000"/>
                </a:solidFill>
              </a:rPr>
              <a:t> setLists(List&lt;Object&gt; </a:t>
            </a:r>
            <a:r>
              <a:rPr lang="en-IN" sz="1600" dirty="0">
                <a:solidFill>
                  <a:srgbClr val="6A3E3E"/>
                </a:solidFill>
              </a:rPr>
              <a:t>lists</a:t>
            </a:r>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b="1" dirty="0">
                <a:solidFill>
                  <a:srgbClr val="7F0055"/>
                </a:solidFill>
              </a:rPr>
              <a:t>this</a:t>
            </a:r>
            <a:r>
              <a:rPr lang="en-IN" sz="1600" dirty="0">
                <a:solidFill>
                  <a:srgbClr val="000000"/>
                </a:solidFill>
              </a:rPr>
              <a:t>.</a:t>
            </a:r>
            <a:r>
              <a:rPr lang="en-IN" sz="1600" dirty="0">
                <a:solidFill>
                  <a:srgbClr val="0000C0"/>
                </a:solidFill>
              </a:rPr>
              <a:t>lists</a:t>
            </a:r>
            <a:r>
              <a:rPr lang="en-IN" sz="1600" dirty="0">
                <a:solidFill>
                  <a:srgbClr val="000000"/>
                </a:solidFill>
              </a:rPr>
              <a:t> = </a:t>
            </a:r>
            <a:r>
              <a:rPr lang="en-IN" sz="1600" dirty="0">
                <a:solidFill>
                  <a:srgbClr val="6A3E3E"/>
                </a:solidFill>
              </a:rPr>
              <a:t>lists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b="1" dirty="0">
                <a:solidFill>
                  <a:srgbClr val="7F0055"/>
                </a:solidFill>
              </a:rPr>
              <a:t>public</a:t>
            </a:r>
            <a:r>
              <a:rPr lang="en-IN" sz="1600" dirty="0">
                <a:solidFill>
                  <a:srgbClr val="000000"/>
                </a:solidFill>
              </a:rPr>
              <a:t> Set&lt;Object&gt; getSets() {</a:t>
            </a:r>
            <a:endParaRPr lang="en-IN" sz="1600" dirty="0">
              <a:solidFill>
                <a:srgbClr val="212121"/>
              </a:solidFill>
            </a:endParaRPr>
          </a:p>
          <a:p>
            <a:r>
              <a:rPr lang="en-IN" sz="1600" dirty="0">
                <a:solidFill>
                  <a:srgbClr val="000000"/>
                </a:solidFill>
              </a:rPr>
              <a:t>              </a:t>
            </a:r>
            <a:r>
              <a:rPr lang="en-IN" sz="1600" b="1" dirty="0">
                <a:solidFill>
                  <a:srgbClr val="7F0055"/>
                </a:solidFill>
              </a:rPr>
              <a:t>return</a:t>
            </a:r>
            <a:r>
              <a:rPr lang="en-IN" sz="1600" dirty="0">
                <a:solidFill>
                  <a:srgbClr val="000000"/>
                </a:solidFill>
              </a:rPr>
              <a:t> </a:t>
            </a:r>
            <a:r>
              <a:rPr lang="en-IN" sz="1600" dirty="0">
                <a:solidFill>
                  <a:srgbClr val="0000C0"/>
                </a:solidFill>
              </a:rPr>
              <a:t>sets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dirty="0">
                <a:solidFill>
                  <a:srgbClr val="000000"/>
                </a:solidFill>
              </a:rPr>
              <a:t>       </a:t>
            </a:r>
            <a:endParaRPr lang="en-IN" sz="1600" dirty="0"/>
          </a:p>
        </p:txBody>
      </p:sp>
      <p:sp>
        <p:nvSpPr>
          <p:cNvPr id="5" name="Rectangle 4">
            <a:extLst>
              <a:ext uri="{FF2B5EF4-FFF2-40B4-BE49-F238E27FC236}">
                <a16:creationId xmlns:a16="http://schemas.microsoft.com/office/drawing/2014/main" id="{E84D482F-E52C-465E-A2AF-598BE9D6564B}"/>
              </a:ext>
            </a:extLst>
          </p:cNvPr>
          <p:cNvSpPr/>
          <p:nvPr/>
        </p:nvSpPr>
        <p:spPr>
          <a:xfrm>
            <a:off x="4572000" y="1248537"/>
            <a:ext cx="4343400" cy="5509200"/>
          </a:xfrm>
          <a:prstGeom prst="rect">
            <a:avLst/>
          </a:prstGeom>
        </p:spPr>
        <p:txBody>
          <a:bodyPr wrap="square">
            <a:spAutoFit/>
          </a:bodyPr>
          <a:lstStyle/>
          <a:p>
            <a:r>
              <a:rPr lang="en-IN" sz="1600" b="1" dirty="0">
                <a:solidFill>
                  <a:srgbClr val="7F0055"/>
                </a:solidFill>
              </a:rPr>
              <a:t>public</a:t>
            </a:r>
            <a:r>
              <a:rPr lang="en-IN" sz="1600" dirty="0">
                <a:solidFill>
                  <a:srgbClr val="000000"/>
                </a:solidFill>
              </a:rPr>
              <a:t> </a:t>
            </a:r>
            <a:r>
              <a:rPr lang="en-IN" sz="1600" b="1" dirty="0">
                <a:solidFill>
                  <a:srgbClr val="7F0055"/>
                </a:solidFill>
              </a:rPr>
              <a:t>void</a:t>
            </a:r>
            <a:r>
              <a:rPr lang="en-IN" sz="1600" dirty="0">
                <a:solidFill>
                  <a:srgbClr val="000000"/>
                </a:solidFill>
              </a:rPr>
              <a:t> setSets(Set&lt;Object&gt; </a:t>
            </a:r>
            <a:r>
              <a:rPr lang="en-IN" sz="1600" dirty="0">
                <a:solidFill>
                  <a:srgbClr val="6A3E3E"/>
                </a:solidFill>
              </a:rPr>
              <a:t>sets</a:t>
            </a:r>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b="1" dirty="0">
                <a:solidFill>
                  <a:srgbClr val="7F0055"/>
                </a:solidFill>
              </a:rPr>
              <a:t>this</a:t>
            </a:r>
            <a:r>
              <a:rPr lang="en-IN" sz="1600" dirty="0">
                <a:solidFill>
                  <a:srgbClr val="000000"/>
                </a:solidFill>
              </a:rPr>
              <a:t>.</a:t>
            </a:r>
            <a:r>
              <a:rPr lang="en-IN" sz="1600" dirty="0">
                <a:solidFill>
                  <a:srgbClr val="0000C0"/>
                </a:solidFill>
              </a:rPr>
              <a:t>sets</a:t>
            </a:r>
            <a:r>
              <a:rPr lang="en-IN" sz="1600" dirty="0">
                <a:solidFill>
                  <a:srgbClr val="000000"/>
                </a:solidFill>
              </a:rPr>
              <a:t> = </a:t>
            </a:r>
            <a:r>
              <a:rPr lang="en-IN" sz="1600" dirty="0">
                <a:solidFill>
                  <a:srgbClr val="6A3E3E"/>
                </a:solidFill>
              </a:rPr>
              <a:t>sets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b="1" dirty="0">
                <a:solidFill>
                  <a:srgbClr val="7F0055"/>
                </a:solidFill>
              </a:rPr>
              <a:t>public</a:t>
            </a:r>
            <a:r>
              <a:rPr lang="en-IN" sz="1600" dirty="0">
                <a:solidFill>
                  <a:srgbClr val="000000"/>
                </a:solidFill>
              </a:rPr>
              <a:t> Map&lt;Object, Object&gt; getMaps() {</a:t>
            </a:r>
            <a:endParaRPr lang="en-IN" sz="1600" dirty="0">
              <a:solidFill>
                <a:srgbClr val="212121"/>
              </a:solidFill>
            </a:endParaRPr>
          </a:p>
          <a:p>
            <a:r>
              <a:rPr lang="en-IN" sz="1600" dirty="0">
                <a:solidFill>
                  <a:srgbClr val="000000"/>
                </a:solidFill>
              </a:rPr>
              <a:t>              </a:t>
            </a:r>
            <a:r>
              <a:rPr lang="en-IN" sz="1600" b="1" dirty="0">
                <a:solidFill>
                  <a:srgbClr val="7F0055"/>
                </a:solidFill>
              </a:rPr>
              <a:t>return</a:t>
            </a:r>
            <a:r>
              <a:rPr lang="en-IN" sz="1600" dirty="0">
                <a:solidFill>
                  <a:srgbClr val="000000"/>
                </a:solidFill>
              </a:rPr>
              <a:t> </a:t>
            </a:r>
            <a:r>
              <a:rPr lang="en-IN" sz="1600" dirty="0">
                <a:solidFill>
                  <a:srgbClr val="0000C0"/>
                </a:solidFill>
              </a:rPr>
              <a:t>maps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b="1" dirty="0">
                <a:solidFill>
                  <a:srgbClr val="7F0055"/>
                </a:solidFill>
              </a:rPr>
              <a:t>public</a:t>
            </a:r>
            <a:r>
              <a:rPr lang="en-IN" sz="1600" dirty="0">
                <a:solidFill>
                  <a:srgbClr val="000000"/>
                </a:solidFill>
              </a:rPr>
              <a:t> </a:t>
            </a:r>
            <a:r>
              <a:rPr lang="en-IN" sz="1600" b="1" dirty="0">
                <a:solidFill>
                  <a:srgbClr val="7F0055"/>
                </a:solidFill>
              </a:rPr>
              <a:t>void</a:t>
            </a:r>
            <a:r>
              <a:rPr lang="en-IN" sz="1600" dirty="0">
                <a:solidFill>
                  <a:srgbClr val="000000"/>
                </a:solidFill>
              </a:rPr>
              <a:t> setMaps(Map&lt;Object, Object&gt; </a:t>
            </a:r>
            <a:r>
              <a:rPr lang="en-IN" sz="1600" dirty="0">
                <a:solidFill>
                  <a:srgbClr val="6A3E3E"/>
                </a:solidFill>
              </a:rPr>
              <a:t>maps</a:t>
            </a:r>
            <a:r>
              <a:rPr lang="en-IN" sz="1600" dirty="0">
                <a:solidFill>
                  <a:srgbClr val="000000"/>
                </a:solidFill>
              </a:rPr>
              <a:t>) </a:t>
            </a:r>
          </a:p>
          <a:p>
            <a:r>
              <a:rPr lang="en-IN" sz="1600" dirty="0">
                <a:solidFill>
                  <a:srgbClr val="000000"/>
                </a:solidFill>
              </a:rPr>
              <a:t>{</a:t>
            </a:r>
            <a:endParaRPr lang="en-IN" sz="1600" dirty="0">
              <a:solidFill>
                <a:srgbClr val="212121"/>
              </a:solidFill>
            </a:endParaRPr>
          </a:p>
          <a:p>
            <a:r>
              <a:rPr lang="en-IN" sz="1600" dirty="0">
                <a:solidFill>
                  <a:srgbClr val="000000"/>
                </a:solidFill>
              </a:rPr>
              <a:t>              </a:t>
            </a:r>
            <a:r>
              <a:rPr lang="en-IN" sz="1600" b="1" dirty="0">
                <a:solidFill>
                  <a:srgbClr val="7F0055"/>
                </a:solidFill>
              </a:rPr>
              <a:t>this</a:t>
            </a:r>
            <a:r>
              <a:rPr lang="en-IN" sz="1600" dirty="0">
                <a:solidFill>
                  <a:srgbClr val="000000"/>
                </a:solidFill>
              </a:rPr>
              <a:t>.</a:t>
            </a:r>
            <a:r>
              <a:rPr lang="en-IN" sz="1600" dirty="0">
                <a:solidFill>
                  <a:srgbClr val="0000C0"/>
                </a:solidFill>
              </a:rPr>
              <a:t>maps</a:t>
            </a:r>
            <a:r>
              <a:rPr lang="en-IN" sz="1600" dirty="0">
                <a:solidFill>
                  <a:srgbClr val="000000"/>
                </a:solidFill>
              </a:rPr>
              <a:t> = </a:t>
            </a:r>
            <a:r>
              <a:rPr lang="en-IN" sz="1600" dirty="0">
                <a:solidFill>
                  <a:srgbClr val="6A3E3E"/>
                </a:solidFill>
              </a:rPr>
              <a:t>maps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b="1" dirty="0">
                <a:solidFill>
                  <a:srgbClr val="7F0055"/>
                </a:solidFill>
              </a:rPr>
              <a:t>public</a:t>
            </a:r>
            <a:r>
              <a:rPr lang="en-IN" sz="1600" dirty="0">
                <a:solidFill>
                  <a:srgbClr val="000000"/>
                </a:solidFill>
              </a:rPr>
              <a:t> Properties getPros() {</a:t>
            </a:r>
            <a:endParaRPr lang="en-IN" sz="1600" dirty="0">
              <a:solidFill>
                <a:srgbClr val="212121"/>
              </a:solidFill>
            </a:endParaRPr>
          </a:p>
          <a:p>
            <a:r>
              <a:rPr lang="en-IN" sz="1600" dirty="0">
                <a:solidFill>
                  <a:srgbClr val="000000"/>
                </a:solidFill>
              </a:rPr>
              <a:t>              </a:t>
            </a:r>
            <a:r>
              <a:rPr lang="en-IN" sz="1600" b="1" dirty="0">
                <a:solidFill>
                  <a:srgbClr val="7F0055"/>
                </a:solidFill>
              </a:rPr>
              <a:t>return</a:t>
            </a:r>
            <a:r>
              <a:rPr lang="en-IN" sz="1600" dirty="0">
                <a:solidFill>
                  <a:srgbClr val="000000"/>
                </a:solidFill>
              </a:rPr>
              <a:t> </a:t>
            </a:r>
            <a:r>
              <a:rPr lang="en-IN" sz="1600" dirty="0">
                <a:solidFill>
                  <a:srgbClr val="0000C0"/>
                </a:solidFill>
              </a:rPr>
              <a:t>pros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b="1" dirty="0">
                <a:solidFill>
                  <a:srgbClr val="7F0055"/>
                </a:solidFill>
              </a:rPr>
              <a:t>public</a:t>
            </a:r>
            <a:r>
              <a:rPr lang="en-IN" sz="1600" dirty="0">
                <a:solidFill>
                  <a:srgbClr val="000000"/>
                </a:solidFill>
              </a:rPr>
              <a:t> </a:t>
            </a:r>
            <a:r>
              <a:rPr lang="en-IN" sz="1600" b="1" dirty="0">
                <a:solidFill>
                  <a:srgbClr val="7F0055"/>
                </a:solidFill>
              </a:rPr>
              <a:t>void</a:t>
            </a:r>
            <a:r>
              <a:rPr lang="en-IN" sz="1600" dirty="0">
                <a:solidFill>
                  <a:srgbClr val="000000"/>
                </a:solidFill>
              </a:rPr>
              <a:t> setPros(Properties </a:t>
            </a:r>
            <a:r>
              <a:rPr lang="en-IN" sz="1600" dirty="0">
                <a:solidFill>
                  <a:srgbClr val="6A3E3E"/>
                </a:solidFill>
              </a:rPr>
              <a:t>pros</a:t>
            </a:r>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b="1" dirty="0">
                <a:solidFill>
                  <a:srgbClr val="7F0055"/>
                </a:solidFill>
              </a:rPr>
              <a:t>this</a:t>
            </a:r>
            <a:r>
              <a:rPr lang="en-IN" sz="1600" dirty="0">
                <a:solidFill>
                  <a:srgbClr val="000000"/>
                </a:solidFill>
              </a:rPr>
              <a:t>.</a:t>
            </a:r>
            <a:r>
              <a:rPr lang="en-IN" sz="1600" dirty="0">
                <a:solidFill>
                  <a:srgbClr val="0000C0"/>
                </a:solidFill>
              </a:rPr>
              <a:t>pros</a:t>
            </a:r>
            <a:r>
              <a:rPr lang="en-IN" sz="1600" dirty="0">
                <a:solidFill>
                  <a:srgbClr val="000000"/>
                </a:solidFill>
              </a:rPr>
              <a:t> = </a:t>
            </a:r>
            <a:r>
              <a:rPr lang="en-IN" sz="1600" dirty="0">
                <a:solidFill>
                  <a:srgbClr val="6A3E3E"/>
                </a:solidFill>
              </a:rPr>
              <a:t>pros</a:t>
            </a:r>
            <a:r>
              <a:rPr lang="en-IN" sz="1600" dirty="0">
                <a:solidFill>
                  <a:srgbClr val="000000"/>
                </a:solidFill>
              </a:rPr>
              <a:t>;</a:t>
            </a:r>
            <a:endParaRPr lang="en-IN" sz="1600" dirty="0">
              <a:solidFill>
                <a:srgbClr val="212121"/>
              </a:solidFill>
            </a:endParaRPr>
          </a:p>
          <a:p>
            <a:r>
              <a:rPr lang="en-IN" sz="1600" dirty="0">
                <a:solidFill>
                  <a:srgbClr val="000000"/>
                </a:solidFill>
              </a:rPr>
              <a:t>              }</a:t>
            </a:r>
            <a:endParaRPr lang="en-IN" sz="1600" dirty="0">
              <a:solidFill>
                <a:srgbClr val="212121"/>
              </a:solidFill>
            </a:endParaRPr>
          </a:p>
          <a:p>
            <a:r>
              <a:rPr lang="en-IN" sz="1600" dirty="0">
                <a:solidFill>
                  <a:srgbClr val="000000"/>
                </a:solidFill>
              </a:rPr>
              <a:t>       </a:t>
            </a:r>
            <a:r>
              <a:rPr lang="en-IN" sz="1600" dirty="0">
                <a:solidFill>
                  <a:srgbClr val="646464"/>
                </a:solidFill>
              </a:rPr>
              <a:t>@Override</a:t>
            </a:r>
            <a:endParaRPr lang="en-IN" sz="1600" dirty="0">
              <a:solidFill>
                <a:srgbClr val="212121"/>
              </a:solidFill>
            </a:endParaRPr>
          </a:p>
          <a:p>
            <a:r>
              <a:rPr lang="en-IN" sz="1600" dirty="0">
                <a:solidFill>
                  <a:srgbClr val="000000"/>
                </a:solidFill>
              </a:rPr>
              <a:t> </a:t>
            </a:r>
            <a:r>
              <a:rPr lang="en-IN" sz="1600" b="1" dirty="0">
                <a:solidFill>
                  <a:srgbClr val="7F0055"/>
                </a:solidFill>
              </a:rPr>
              <a:t>public</a:t>
            </a:r>
            <a:r>
              <a:rPr lang="en-IN" sz="1600" dirty="0">
                <a:solidFill>
                  <a:srgbClr val="000000"/>
                </a:solidFill>
              </a:rPr>
              <a:t> String toString() {</a:t>
            </a:r>
            <a:endParaRPr lang="en-IN" sz="1600" dirty="0">
              <a:solidFill>
                <a:srgbClr val="212121"/>
              </a:solidFill>
            </a:endParaRPr>
          </a:p>
          <a:p>
            <a:r>
              <a:rPr lang="en-IN" sz="1600" dirty="0">
                <a:solidFill>
                  <a:srgbClr val="000000"/>
                </a:solidFill>
              </a:rPr>
              <a:t>    </a:t>
            </a:r>
            <a:r>
              <a:rPr lang="en-IN" sz="1600" b="1" dirty="0">
                <a:solidFill>
                  <a:srgbClr val="7F0055"/>
                </a:solidFill>
              </a:rPr>
              <a:t>return</a:t>
            </a:r>
            <a:r>
              <a:rPr lang="en-IN" sz="1600" dirty="0">
                <a:solidFill>
                  <a:srgbClr val="000000"/>
                </a:solidFill>
              </a:rPr>
              <a:t> </a:t>
            </a:r>
            <a:r>
              <a:rPr lang="en-IN" sz="1600" dirty="0">
                <a:solidFill>
                  <a:srgbClr val="2A00FF"/>
                </a:solidFill>
              </a:rPr>
              <a:t>"Product [lists="</a:t>
            </a:r>
            <a:r>
              <a:rPr lang="en-IN" sz="1600" dirty="0">
                <a:solidFill>
                  <a:srgbClr val="000000"/>
                </a:solidFill>
              </a:rPr>
              <a:t> + </a:t>
            </a:r>
            <a:r>
              <a:rPr lang="en-IN" sz="1600" dirty="0">
                <a:solidFill>
                  <a:srgbClr val="0000C0"/>
                </a:solidFill>
              </a:rPr>
              <a:t>lists</a:t>
            </a:r>
            <a:r>
              <a:rPr lang="en-IN" sz="1600" dirty="0">
                <a:solidFill>
                  <a:srgbClr val="000000"/>
                </a:solidFill>
              </a:rPr>
              <a:t> + </a:t>
            </a:r>
            <a:r>
              <a:rPr lang="en-IN" sz="1600" dirty="0">
                <a:solidFill>
                  <a:srgbClr val="2A00FF"/>
                </a:solidFill>
              </a:rPr>
              <a:t>", sets="</a:t>
            </a:r>
            <a:r>
              <a:rPr lang="en-IN" sz="1600" dirty="0">
                <a:solidFill>
                  <a:srgbClr val="000000"/>
                </a:solidFill>
              </a:rPr>
              <a:t> + </a:t>
            </a:r>
            <a:r>
              <a:rPr lang="en-IN" sz="1600" dirty="0">
                <a:solidFill>
                  <a:srgbClr val="0000C0"/>
                </a:solidFill>
              </a:rPr>
              <a:t>sets</a:t>
            </a:r>
            <a:r>
              <a:rPr lang="en-IN" sz="1600" dirty="0">
                <a:solidFill>
                  <a:srgbClr val="000000"/>
                </a:solidFill>
              </a:rPr>
              <a:t> + </a:t>
            </a:r>
            <a:r>
              <a:rPr lang="en-IN" sz="1600" dirty="0">
                <a:solidFill>
                  <a:srgbClr val="2A00FF"/>
                </a:solidFill>
              </a:rPr>
              <a:t>", maps="</a:t>
            </a:r>
            <a:r>
              <a:rPr lang="en-IN" sz="1600" dirty="0">
                <a:solidFill>
                  <a:srgbClr val="000000"/>
                </a:solidFill>
              </a:rPr>
              <a:t> + </a:t>
            </a:r>
            <a:r>
              <a:rPr lang="en-IN" sz="1600" dirty="0">
                <a:solidFill>
                  <a:srgbClr val="0000C0"/>
                </a:solidFill>
              </a:rPr>
              <a:t>maps</a:t>
            </a:r>
            <a:endParaRPr lang="en-IN" sz="1600" dirty="0">
              <a:solidFill>
                <a:srgbClr val="212121"/>
              </a:solidFill>
            </a:endParaRPr>
          </a:p>
          <a:p>
            <a:r>
              <a:rPr lang="en-IN" sz="1600" dirty="0">
                <a:solidFill>
                  <a:srgbClr val="000000"/>
                </a:solidFill>
              </a:rPr>
              <a:t>                           + </a:t>
            </a:r>
            <a:r>
              <a:rPr lang="en-IN" sz="1600" dirty="0">
                <a:solidFill>
                  <a:srgbClr val="2A00FF"/>
                </a:solidFill>
              </a:rPr>
              <a:t>", pros="</a:t>
            </a:r>
            <a:r>
              <a:rPr lang="en-IN" sz="1600" dirty="0">
                <a:solidFill>
                  <a:srgbClr val="000000"/>
                </a:solidFill>
              </a:rPr>
              <a:t> + </a:t>
            </a:r>
            <a:r>
              <a:rPr lang="en-IN" sz="1600" dirty="0">
                <a:solidFill>
                  <a:srgbClr val="0000C0"/>
                </a:solidFill>
              </a:rPr>
              <a:t>pros</a:t>
            </a:r>
            <a:r>
              <a:rPr lang="en-IN" sz="1600" dirty="0">
                <a:solidFill>
                  <a:srgbClr val="000000"/>
                </a:solidFill>
              </a:rPr>
              <a:t> + </a:t>
            </a:r>
            <a:r>
              <a:rPr lang="en-IN" sz="1600" dirty="0">
                <a:solidFill>
                  <a:srgbClr val="2A00FF"/>
                </a:solidFill>
              </a:rPr>
              <a:t>"]"</a:t>
            </a:r>
            <a:r>
              <a:rPr lang="en-IN" sz="1600" dirty="0">
                <a:solidFill>
                  <a:srgbClr val="000000"/>
                </a:solidFill>
              </a:rPr>
              <a:t>;</a:t>
            </a:r>
            <a:endParaRPr lang="en-IN" sz="1600" dirty="0">
              <a:solidFill>
                <a:srgbClr val="212121"/>
              </a:solidFill>
            </a:endParaRPr>
          </a:p>
          <a:p>
            <a:r>
              <a:rPr lang="en-IN" sz="1600" dirty="0">
                <a:solidFill>
                  <a:srgbClr val="000000"/>
                </a:solidFill>
              </a:rPr>
              <a:t>              }</a:t>
            </a:r>
            <a:r>
              <a:rPr lang="en-IN" sz="1600" dirty="0">
                <a:solidFill>
                  <a:srgbClr val="212121"/>
                </a:solidFill>
              </a:rPr>
              <a:t> </a:t>
            </a:r>
            <a:r>
              <a:rPr lang="en-IN" sz="1600" dirty="0">
                <a:solidFill>
                  <a:srgbClr val="000000"/>
                </a:solidFill>
              </a:rPr>
              <a:t>}</a:t>
            </a:r>
            <a:endParaRPr lang="en-IN" sz="1600" dirty="0"/>
          </a:p>
        </p:txBody>
      </p:sp>
    </p:spTree>
    <p:extLst>
      <p:ext uri="{BB962C8B-B14F-4D97-AF65-F5344CB8AC3E}">
        <p14:creationId xmlns:p14="http://schemas.microsoft.com/office/powerpoint/2010/main" val="1965035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08A5-55A4-4B19-8046-134B56822C16}"/>
              </a:ext>
            </a:extLst>
          </p:cNvPr>
          <p:cNvSpPr>
            <a:spLocks noGrp="1"/>
          </p:cNvSpPr>
          <p:nvPr>
            <p:ph type="title"/>
          </p:nvPr>
        </p:nvSpPr>
        <p:spPr/>
        <p:txBody>
          <a:bodyPr/>
          <a:lstStyle/>
          <a:p>
            <a:r>
              <a:rPr lang="en-IN" b="0" dirty="0"/>
              <a:t>Injecting Collection</a:t>
            </a:r>
            <a:r>
              <a:rPr lang="en-IN" dirty="0"/>
              <a:t> </a:t>
            </a:r>
          </a:p>
        </p:txBody>
      </p:sp>
      <p:sp>
        <p:nvSpPr>
          <p:cNvPr id="6" name="Rectangle 5">
            <a:extLst>
              <a:ext uri="{FF2B5EF4-FFF2-40B4-BE49-F238E27FC236}">
                <a16:creationId xmlns:a16="http://schemas.microsoft.com/office/drawing/2014/main" id="{2C287D44-2934-4871-A156-287E6AB8D28C}"/>
              </a:ext>
            </a:extLst>
          </p:cNvPr>
          <p:cNvSpPr/>
          <p:nvPr/>
        </p:nvSpPr>
        <p:spPr>
          <a:xfrm>
            <a:off x="685800" y="1336119"/>
            <a:ext cx="7772400" cy="4185761"/>
          </a:xfrm>
          <a:prstGeom prst="rect">
            <a:avLst/>
          </a:prstGeom>
        </p:spPr>
        <p:txBody>
          <a:bodyPr wrap="square">
            <a:spAutoFit/>
          </a:bodyPr>
          <a:lstStyle/>
          <a:p>
            <a:r>
              <a:rPr lang="en-IN" sz="1400" dirty="0">
                <a:latin typeface="Consolas" panose="020B0609020204030204" pitchFamily="49" charset="0"/>
              </a:rPr>
              <a:t>&lt;beans xmlns=</a:t>
            </a:r>
            <a:r>
              <a:rPr lang="en-IN" sz="1400" i="1" dirty="0">
                <a:latin typeface="Consolas" panose="020B0609020204030204" pitchFamily="49" charset="0"/>
              </a:rPr>
              <a:t>"http://www.springframework.org/schema/beans"</a:t>
            </a:r>
            <a:endParaRPr lang="en-IN" dirty="0">
              <a:latin typeface="Calibri" panose="020F0502020204030204" pitchFamily="34" charset="0"/>
            </a:endParaRPr>
          </a:p>
          <a:p>
            <a:r>
              <a:rPr lang="en-IN" sz="1400" dirty="0">
                <a:latin typeface="Consolas" panose="020B0609020204030204" pitchFamily="49" charset="0"/>
              </a:rPr>
              <a:t>    xmlns:xsi=</a:t>
            </a:r>
            <a:r>
              <a:rPr lang="en-IN" sz="1400" i="1" dirty="0">
                <a:latin typeface="Consolas" panose="020B0609020204030204" pitchFamily="49" charset="0"/>
              </a:rPr>
              <a:t>"http://www.w3.org/2001/XMLSchema-instance"</a:t>
            </a:r>
            <a:endParaRPr lang="en-IN" dirty="0">
              <a:latin typeface="Calibri" panose="020F0502020204030204" pitchFamily="34" charset="0"/>
            </a:endParaRPr>
          </a:p>
          <a:p>
            <a:r>
              <a:rPr lang="en-IN" sz="1400" dirty="0">
                <a:latin typeface="Consolas" panose="020B0609020204030204" pitchFamily="49" charset="0"/>
              </a:rPr>
              <a:t>    xsi:schemaLocation=</a:t>
            </a:r>
            <a:r>
              <a:rPr lang="en-IN" sz="1400" i="1" dirty="0">
                <a:latin typeface="Consolas" panose="020B0609020204030204" pitchFamily="49" charset="0"/>
              </a:rPr>
              <a:t>"http://www.springframework.org/schema/beans</a:t>
            </a:r>
            <a:endParaRPr lang="en-IN" dirty="0">
              <a:latin typeface="Calibri" panose="020F0502020204030204" pitchFamily="34" charset="0"/>
            </a:endParaRPr>
          </a:p>
          <a:p>
            <a:r>
              <a:rPr lang="en-IN" sz="1400" i="1" dirty="0">
                <a:latin typeface="Consolas" panose="020B0609020204030204" pitchFamily="49" charset="0"/>
              </a:rPr>
              <a:t>    http://www.springframework.org/schema/beans/spring-beans-3.0.xsd"</a:t>
            </a:r>
            <a:r>
              <a:rPr lang="en-IN" sz="1400" dirty="0">
                <a:latin typeface="Consolas" panose="020B0609020204030204" pitchFamily="49" charset="0"/>
              </a:rPr>
              <a:t>&gt;</a:t>
            </a:r>
            <a:endParaRPr lang="en-IN" dirty="0">
              <a:latin typeface="Calibri" panose="020F0502020204030204" pitchFamily="34" charset="0"/>
            </a:endParaRPr>
          </a:p>
          <a:p>
            <a:r>
              <a:rPr lang="en-IN" sz="1400" dirty="0">
                <a:latin typeface="Consolas" panose="020B0609020204030204" pitchFamily="49" charset="0"/>
              </a:rPr>
              <a:t>   </a:t>
            </a:r>
            <a:endParaRPr lang="en-IN" dirty="0">
              <a:latin typeface="Calibri" panose="020F0502020204030204" pitchFamily="34" charset="0"/>
            </a:endParaRPr>
          </a:p>
          <a:p>
            <a:r>
              <a:rPr lang="en-IN" sz="1400" dirty="0">
                <a:latin typeface="Consolas" panose="020B0609020204030204" pitchFamily="49" charset="0"/>
              </a:rPr>
              <a:t> &lt;bean id=</a:t>
            </a:r>
            <a:r>
              <a:rPr lang="en-IN" sz="1400" i="1" dirty="0">
                <a:latin typeface="Consolas" panose="020B0609020204030204" pitchFamily="49" charset="0"/>
              </a:rPr>
              <a:t>"productbean"</a:t>
            </a:r>
            <a:r>
              <a:rPr lang="en-IN" sz="1400" dirty="0">
                <a:latin typeface="Consolas" panose="020B0609020204030204" pitchFamily="49" charset="0"/>
              </a:rPr>
              <a:t>  class=</a:t>
            </a:r>
            <a:r>
              <a:rPr lang="en-IN" sz="1400" i="1" dirty="0">
                <a:latin typeface="Consolas" panose="020B0609020204030204" pitchFamily="49" charset="0"/>
              </a:rPr>
              <a:t>"com.test.collection.ProductBean"</a:t>
            </a:r>
            <a:r>
              <a:rPr lang="en-IN" sz="1400" dirty="0">
                <a:latin typeface="Consolas" panose="020B0609020204030204" pitchFamily="49" charset="0"/>
              </a:rPr>
              <a:t>&gt;</a:t>
            </a:r>
            <a:endParaRPr lang="en-IN" dirty="0">
              <a:latin typeface="Calibri" panose="020F0502020204030204" pitchFamily="34" charset="0"/>
            </a:endParaRPr>
          </a:p>
          <a:p>
            <a:r>
              <a:rPr lang="en-IN" sz="1400" dirty="0">
                <a:latin typeface="Consolas" panose="020B0609020204030204" pitchFamily="49" charset="0"/>
              </a:rPr>
              <a:t> &lt;property name=</a:t>
            </a:r>
            <a:r>
              <a:rPr lang="en-IN" sz="1400" i="1" dirty="0">
                <a:latin typeface="Consolas" panose="020B0609020204030204" pitchFamily="49" charset="0"/>
              </a:rPr>
              <a:t>"lists"</a:t>
            </a:r>
            <a:r>
              <a:rPr lang="en-IN" sz="1400" dirty="0">
                <a:latin typeface="Consolas" panose="020B0609020204030204" pitchFamily="49" charset="0"/>
              </a:rPr>
              <a:t>&gt;</a:t>
            </a:r>
            <a:endParaRPr lang="en-IN" dirty="0">
              <a:latin typeface="Calibri" panose="020F0502020204030204" pitchFamily="34" charset="0"/>
            </a:endParaRPr>
          </a:p>
          <a:p>
            <a:r>
              <a:rPr lang="en-IN" sz="1400" dirty="0">
                <a:latin typeface="Consolas" panose="020B0609020204030204" pitchFamily="49" charset="0"/>
              </a:rPr>
              <a:t>            &lt;list&gt;</a:t>
            </a:r>
            <a:endParaRPr lang="en-IN" dirty="0">
              <a:latin typeface="Calibri" panose="020F0502020204030204" pitchFamily="34" charset="0"/>
            </a:endParaRPr>
          </a:p>
          <a:p>
            <a:r>
              <a:rPr lang="en-IN" sz="1400" dirty="0">
                <a:latin typeface="Consolas" panose="020B0609020204030204" pitchFamily="49" charset="0"/>
              </a:rPr>
              <a:t>                &lt;value&gt;1&lt;/value&gt;</a:t>
            </a:r>
            <a:endParaRPr lang="en-IN" dirty="0">
              <a:latin typeface="Calibri" panose="020F0502020204030204" pitchFamily="34" charset="0"/>
            </a:endParaRPr>
          </a:p>
          <a:p>
            <a:r>
              <a:rPr lang="en-IN" sz="1400" dirty="0">
                <a:latin typeface="Consolas" panose="020B0609020204030204" pitchFamily="49" charset="0"/>
              </a:rPr>
              <a:t>                &lt;ref bean=</a:t>
            </a:r>
            <a:r>
              <a:rPr lang="en-IN" sz="1400" i="1" dirty="0">
                <a:latin typeface="Consolas" panose="020B0609020204030204" pitchFamily="49" charset="0"/>
              </a:rPr>
              <a:t>"productdetailbean"</a:t>
            </a:r>
            <a:r>
              <a:rPr lang="en-IN" sz="1400" dirty="0">
                <a:latin typeface="Consolas" panose="020B0609020204030204" pitchFamily="49" charset="0"/>
              </a:rPr>
              <a:t> /&gt;</a:t>
            </a:r>
            <a:endParaRPr lang="en-IN" dirty="0">
              <a:latin typeface="Calibri" panose="020F0502020204030204" pitchFamily="34" charset="0"/>
            </a:endParaRPr>
          </a:p>
          <a:p>
            <a:r>
              <a:rPr lang="en-IN" sz="1400" dirty="0">
                <a:latin typeface="Consolas" panose="020B0609020204030204" pitchFamily="49" charset="0"/>
              </a:rPr>
              <a:t>                &lt;bean class=</a:t>
            </a:r>
            <a:r>
              <a:rPr lang="en-IN" sz="1400" i="1" dirty="0">
                <a:latin typeface="Consolas" panose="020B0609020204030204" pitchFamily="49" charset="0"/>
              </a:rPr>
              <a:t>"com.test.collection.ProductDetailsBean"</a:t>
            </a:r>
            <a:r>
              <a:rPr lang="en-IN" sz="1400" dirty="0">
                <a:latin typeface="Consolas" panose="020B0609020204030204" pitchFamily="49" charset="0"/>
              </a:rPr>
              <a:t>&gt;</a:t>
            </a:r>
            <a:endParaRPr lang="en-IN" dirty="0">
              <a:latin typeface="Calibri" panose="020F0502020204030204" pitchFamily="34" charset="0"/>
            </a:endParaRPr>
          </a:p>
          <a:p>
            <a:r>
              <a:rPr lang="en-IN" sz="1400" dirty="0">
                <a:latin typeface="Consolas" panose="020B0609020204030204" pitchFamily="49" charset="0"/>
              </a:rPr>
              <a:t>                    &lt;property name=</a:t>
            </a:r>
            <a:r>
              <a:rPr lang="en-IN" sz="1400" i="1" dirty="0">
                <a:latin typeface="Consolas" panose="020B0609020204030204" pitchFamily="49" charset="0"/>
              </a:rPr>
              <a:t>"pr_name"</a:t>
            </a:r>
            <a:r>
              <a:rPr lang="en-IN" sz="1400" dirty="0">
                <a:latin typeface="Consolas" panose="020B0609020204030204" pitchFamily="49" charset="0"/>
              </a:rPr>
              <a:t> value=</a:t>
            </a:r>
            <a:r>
              <a:rPr lang="en-IN" sz="1400" i="1" dirty="0">
                <a:latin typeface="Consolas" panose="020B0609020204030204" pitchFamily="49" charset="0"/>
              </a:rPr>
              <a:t>“ProductList"</a:t>
            </a:r>
            <a:r>
              <a:rPr lang="en-IN" sz="1400" dirty="0">
                <a:latin typeface="Consolas" panose="020B0609020204030204" pitchFamily="49" charset="0"/>
              </a:rPr>
              <a:t> /&gt;</a:t>
            </a:r>
            <a:endParaRPr lang="en-IN" dirty="0">
              <a:latin typeface="Calibri" panose="020F0502020204030204" pitchFamily="34" charset="0"/>
            </a:endParaRPr>
          </a:p>
          <a:p>
            <a:r>
              <a:rPr lang="en-IN" sz="1400" dirty="0">
                <a:latin typeface="Consolas" panose="020B0609020204030204" pitchFamily="49" charset="0"/>
              </a:rPr>
              <a:t>                    &lt;property name=</a:t>
            </a:r>
            <a:r>
              <a:rPr lang="en-IN" sz="1400" i="1" dirty="0">
                <a:latin typeface="Consolas" panose="020B0609020204030204" pitchFamily="49" charset="0"/>
              </a:rPr>
              <a:t>"pr_id"</a:t>
            </a:r>
            <a:r>
              <a:rPr lang="en-IN" sz="1400" dirty="0">
                <a:latin typeface="Consolas" panose="020B0609020204030204" pitchFamily="49" charset="0"/>
              </a:rPr>
              <a:t> value=</a:t>
            </a:r>
            <a:r>
              <a:rPr lang="en-IN" sz="1400" i="1" dirty="0">
                <a:latin typeface="Consolas" panose="020B0609020204030204" pitchFamily="49" charset="0"/>
              </a:rPr>
              <a:t>"A11190"</a:t>
            </a:r>
            <a:r>
              <a:rPr lang="en-IN" sz="1400" dirty="0">
                <a:latin typeface="Consolas" panose="020B0609020204030204" pitchFamily="49" charset="0"/>
              </a:rPr>
              <a:t> /&gt;</a:t>
            </a:r>
            <a:endParaRPr lang="en-IN" dirty="0">
              <a:latin typeface="Calibri" panose="020F0502020204030204" pitchFamily="34" charset="0"/>
            </a:endParaRPr>
          </a:p>
          <a:p>
            <a:r>
              <a:rPr lang="en-IN" sz="1400" dirty="0">
                <a:latin typeface="Consolas" panose="020B0609020204030204" pitchFamily="49" charset="0"/>
              </a:rPr>
              <a:t>                    &lt;property name=</a:t>
            </a:r>
            <a:r>
              <a:rPr lang="en-IN" sz="1400" i="1" dirty="0">
                <a:latin typeface="Consolas" panose="020B0609020204030204" pitchFamily="49" charset="0"/>
              </a:rPr>
              <a:t>"qty"</a:t>
            </a:r>
            <a:r>
              <a:rPr lang="en-IN" sz="1400" dirty="0">
                <a:latin typeface="Consolas" panose="020B0609020204030204" pitchFamily="49" charset="0"/>
              </a:rPr>
              <a:t> value=</a:t>
            </a:r>
            <a:r>
              <a:rPr lang="en-IN" sz="1400" i="1" dirty="0">
                <a:latin typeface="Consolas" panose="020B0609020204030204" pitchFamily="49" charset="0"/>
              </a:rPr>
              <a:t>"28"</a:t>
            </a:r>
            <a:r>
              <a:rPr lang="en-IN" sz="1400" dirty="0">
                <a:latin typeface="Consolas" panose="020B0609020204030204" pitchFamily="49" charset="0"/>
              </a:rPr>
              <a:t> /&gt;</a:t>
            </a:r>
            <a:endParaRPr lang="en-IN" dirty="0">
              <a:latin typeface="Calibri" panose="020F0502020204030204" pitchFamily="34" charset="0"/>
            </a:endParaRPr>
          </a:p>
          <a:p>
            <a:r>
              <a:rPr lang="en-IN" sz="1400" dirty="0">
                <a:latin typeface="Consolas" panose="020B0609020204030204" pitchFamily="49" charset="0"/>
              </a:rPr>
              <a:t>                    &lt;property name=</a:t>
            </a:r>
            <a:r>
              <a:rPr lang="en-IN" sz="1400" i="1" dirty="0">
                <a:latin typeface="Consolas" panose="020B0609020204030204" pitchFamily="49" charset="0"/>
              </a:rPr>
              <a:t>"price"</a:t>
            </a:r>
            <a:r>
              <a:rPr lang="en-IN" sz="1400" dirty="0">
                <a:latin typeface="Consolas" panose="020B0609020204030204" pitchFamily="49" charset="0"/>
              </a:rPr>
              <a:t> value=</a:t>
            </a:r>
            <a:r>
              <a:rPr lang="en-IN" sz="1400" i="1" dirty="0">
                <a:latin typeface="Consolas" panose="020B0609020204030204" pitchFamily="49" charset="0"/>
              </a:rPr>
              <a:t>"280.70"</a:t>
            </a:r>
            <a:r>
              <a:rPr lang="en-IN" sz="1400" dirty="0">
                <a:latin typeface="Consolas" panose="020B0609020204030204" pitchFamily="49" charset="0"/>
              </a:rPr>
              <a:t> /&gt;</a:t>
            </a:r>
            <a:endParaRPr lang="en-IN" dirty="0">
              <a:latin typeface="Calibri" panose="020F0502020204030204" pitchFamily="34" charset="0"/>
            </a:endParaRPr>
          </a:p>
          <a:p>
            <a:r>
              <a:rPr lang="en-IN" sz="1400" dirty="0">
                <a:latin typeface="Consolas" panose="020B0609020204030204" pitchFamily="49" charset="0"/>
              </a:rPr>
              <a:t>                &lt;/bean&gt;</a:t>
            </a:r>
            <a:endParaRPr lang="en-IN" dirty="0">
              <a:latin typeface="Calibri" panose="020F0502020204030204" pitchFamily="34" charset="0"/>
            </a:endParaRPr>
          </a:p>
          <a:p>
            <a:r>
              <a:rPr lang="en-IN" sz="1400" dirty="0">
                <a:latin typeface="Consolas" panose="020B0609020204030204" pitchFamily="49" charset="0"/>
              </a:rPr>
              <a:t>            &lt;/list&gt;</a:t>
            </a:r>
            <a:endParaRPr lang="en-IN" dirty="0">
              <a:latin typeface="Calibri" panose="020F0502020204030204" pitchFamily="34" charset="0"/>
            </a:endParaRPr>
          </a:p>
          <a:p>
            <a:r>
              <a:rPr lang="en-IN" sz="1400" dirty="0">
                <a:latin typeface="Consolas" panose="020B0609020204030204" pitchFamily="49" charset="0"/>
              </a:rPr>
              <a:t>  &lt;/property&gt;</a:t>
            </a:r>
            <a:endParaRPr lang="en-IN" dirty="0">
              <a:latin typeface="Calibri" panose="020F0502020204030204" pitchFamily="34" charset="0"/>
            </a:endParaRPr>
          </a:p>
          <a:p>
            <a:r>
              <a:rPr lang="en-IN" sz="1400" dirty="0">
                <a:latin typeface="Consolas" panose="020B0609020204030204" pitchFamily="49" charset="0"/>
              </a:rPr>
              <a:t> </a:t>
            </a:r>
            <a:endParaRPr lang="en-IN" sz="1400" dirty="0"/>
          </a:p>
        </p:txBody>
      </p:sp>
    </p:spTree>
    <p:extLst>
      <p:ext uri="{BB962C8B-B14F-4D97-AF65-F5344CB8AC3E}">
        <p14:creationId xmlns:p14="http://schemas.microsoft.com/office/powerpoint/2010/main" val="2199873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08A5-55A4-4B19-8046-134B56822C16}"/>
              </a:ext>
            </a:extLst>
          </p:cNvPr>
          <p:cNvSpPr>
            <a:spLocks noGrp="1"/>
          </p:cNvSpPr>
          <p:nvPr>
            <p:ph type="title"/>
          </p:nvPr>
        </p:nvSpPr>
        <p:spPr/>
        <p:txBody>
          <a:bodyPr/>
          <a:lstStyle/>
          <a:p>
            <a:r>
              <a:rPr lang="en-IN" b="0" dirty="0"/>
              <a:t>Injecting Collection</a:t>
            </a:r>
            <a:r>
              <a:rPr lang="en-IN" dirty="0"/>
              <a:t> </a:t>
            </a:r>
          </a:p>
        </p:txBody>
      </p:sp>
      <p:sp>
        <p:nvSpPr>
          <p:cNvPr id="6" name="Rectangle 5">
            <a:extLst>
              <a:ext uri="{FF2B5EF4-FFF2-40B4-BE49-F238E27FC236}">
                <a16:creationId xmlns:a16="http://schemas.microsoft.com/office/drawing/2014/main" id="{2C287D44-2934-4871-A156-287E6AB8D28C}"/>
              </a:ext>
            </a:extLst>
          </p:cNvPr>
          <p:cNvSpPr/>
          <p:nvPr/>
        </p:nvSpPr>
        <p:spPr>
          <a:xfrm>
            <a:off x="76200" y="715963"/>
            <a:ext cx="8686800" cy="5509200"/>
          </a:xfrm>
          <a:prstGeom prst="rect">
            <a:avLst/>
          </a:prstGeom>
        </p:spPr>
        <p:txBody>
          <a:bodyPr wrap="square">
            <a:spAutoFit/>
          </a:bodyPr>
          <a:lstStyle/>
          <a:p>
            <a:endParaRPr lang="en-IN" sz="1600" dirty="0"/>
          </a:p>
          <a:p>
            <a:r>
              <a:rPr lang="en-IN" sz="1600" dirty="0"/>
              <a:t>&lt;property name=</a:t>
            </a:r>
            <a:r>
              <a:rPr lang="en-IN" sz="1600" i="1" dirty="0"/>
              <a:t>"sets"</a:t>
            </a:r>
            <a:r>
              <a:rPr lang="en-IN" sz="1600" dirty="0"/>
              <a:t>&gt;</a:t>
            </a:r>
          </a:p>
          <a:p>
            <a:r>
              <a:rPr lang="en-IN" sz="1600" dirty="0"/>
              <a:t>            &lt;set&gt;</a:t>
            </a:r>
          </a:p>
          <a:p>
            <a:r>
              <a:rPr lang="en-IN" sz="1600" dirty="0"/>
              <a:t>                &lt;set&gt;</a:t>
            </a:r>
          </a:p>
          <a:p>
            <a:r>
              <a:rPr lang="en-IN" sz="1600" dirty="0"/>
              <a:t>                &lt;value&gt;1&lt;/value&gt;</a:t>
            </a:r>
          </a:p>
          <a:p>
            <a:r>
              <a:rPr lang="en-IN" sz="1600" dirty="0"/>
              <a:t>                &lt;ref bean=</a:t>
            </a:r>
            <a:r>
              <a:rPr lang="en-IN" sz="1600" i="1" dirty="0"/>
              <a:t>"productdetailbean"</a:t>
            </a:r>
            <a:r>
              <a:rPr lang="en-IN" sz="1600" dirty="0"/>
              <a:t> /&gt;</a:t>
            </a:r>
          </a:p>
          <a:p>
            <a:r>
              <a:rPr lang="en-IN" sz="1600" dirty="0"/>
              <a:t>                &lt;bean class=</a:t>
            </a:r>
            <a:r>
              <a:rPr lang="en-IN" sz="1600" i="1" dirty="0"/>
              <a:t>"com.test.collection.ProductDetailsBean"</a:t>
            </a:r>
            <a:r>
              <a:rPr lang="en-IN" sz="1600" dirty="0"/>
              <a:t>&gt;</a:t>
            </a:r>
          </a:p>
          <a:p>
            <a:r>
              <a:rPr lang="en-IN" sz="1600" dirty="0"/>
              <a:t>                      &lt;property name=</a:t>
            </a:r>
            <a:r>
              <a:rPr lang="en-IN" sz="1600" i="1" dirty="0"/>
              <a:t>"pr_name"</a:t>
            </a:r>
            <a:r>
              <a:rPr lang="en-IN" sz="1600" dirty="0"/>
              <a:t> value=</a:t>
            </a:r>
            <a:r>
              <a:rPr lang="en-IN" sz="1600" i="1" dirty="0"/>
              <a:t>“Peoductssets"</a:t>
            </a:r>
            <a:r>
              <a:rPr lang="en-IN" sz="1600" dirty="0"/>
              <a:t> /&gt;</a:t>
            </a:r>
          </a:p>
          <a:p>
            <a:r>
              <a:rPr lang="en-IN" sz="1600" dirty="0"/>
              <a:t>                    &lt;property name=</a:t>
            </a:r>
            <a:r>
              <a:rPr lang="en-IN" sz="1600" i="1" dirty="0"/>
              <a:t>"pr_id"</a:t>
            </a:r>
            <a:r>
              <a:rPr lang="en-IN" sz="1600" dirty="0"/>
              <a:t> value=</a:t>
            </a:r>
            <a:r>
              <a:rPr lang="en-IN" sz="1600" i="1" dirty="0"/>
              <a:t>"B2289"</a:t>
            </a:r>
            <a:r>
              <a:rPr lang="en-IN" sz="1600" dirty="0"/>
              <a:t> /&gt;</a:t>
            </a:r>
          </a:p>
          <a:p>
            <a:r>
              <a:rPr lang="en-IN" sz="1600" dirty="0"/>
              <a:t>                    &lt;property name=</a:t>
            </a:r>
            <a:r>
              <a:rPr lang="en-IN" sz="1600" i="1" dirty="0"/>
              <a:t>"qty"</a:t>
            </a:r>
            <a:r>
              <a:rPr lang="en-IN" sz="1600" dirty="0"/>
              <a:t> value=</a:t>
            </a:r>
            <a:r>
              <a:rPr lang="en-IN" sz="1600" i="1" dirty="0"/>
              <a:t>"28"</a:t>
            </a:r>
            <a:r>
              <a:rPr lang="en-IN" sz="1600" dirty="0"/>
              <a:t> /&gt;</a:t>
            </a:r>
          </a:p>
          <a:p>
            <a:r>
              <a:rPr lang="en-IN" sz="1600" dirty="0"/>
              <a:t>                    &lt;property name=</a:t>
            </a:r>
            <a:r>
              <a:rPr lang="en-IN" sz="1600" i="1" dirty="0"/>
              <a:t>"price"</a:t>
            </a:r>
            <a:r>
              <a:rPr lang="en-IN" sz="1600" dirty="0"/>
              <a:t> value=</a:t>
            </a:r>
            <a:r>
              <a:rPr lang="en-IN" sz="1600" i="1" dirty="0"/>
              <a:t>"280.70"</a:t>
            </a:r>
            <a:r>
              <a:rPr lang="en-IN" sz="1600" dirty="0"/>
              <a:t> /&gt;</a:t>
            </a:r>
          </a:p>
          <a:p>
            <a:r>
              <a:rPr lang="en-IN" sz="1600" dirty="0"/>
              <a:t>                &lt;/bean&gt;</a:t>
            </a:r>
          </a:p>
          <a:p>
            <a:r>
              <a:rPr lang="en-IN" sz="1600" dirty="0"/>
              <a:t>              &lt;/set&gt;</a:t>
            </a:r>
          </a:p>
          <a:p>
            <a:r>
              <a:rPr lang="en-IN" sz="1600" dirty="0"/>
              <a:t>              &lt;/set&gt;</a:t>
            </a:r>
          </a:p>
          <a:p>
            <a:r>
              <a:rPr lang="en-IN" sz="1600" dirty="0"/>
              <a:t>  &lt;/property&gt;</a:t>
            </a:r>
          </a:p>
          <a:p>
            <a:r>
              <a:rPr lang="en-IN" sz="1600" dirty="0"/>
              <a:t>  &lt;property name=</a:t>
            </a:r>
            <a:r>
              <a:rPr lang="en-IN" sz="1600" i="1" dirty="0"/>
              <a:t>"maps"</a:t>
            </a:r>
            <a:r>
              <a:rPr lang="en-IN" sz="1600" dirty="0"/>
              <a:t>&gt;</a:t>
            </a:r>
          </a:p>
          <a:p>
            <a:r>
              <a:rPr lang="en-IN" sz="1600" dirty="0"/>
              <a:t>             &lt;map&gt;</a:t>
            </a:r>
          </a:p>
          <a:p>
            <a:r>
              <a:rPr lang="en-IN" sz="1600" dirty="0"/>
              <a:t>                &lt;entry key=</a:t>
            </a:r>
            <a:r>
              <a:rPr lang="en-IN" sz="1600" i="1" dirty="0"/>
              <a:t>"Key 1"</a:t>
            </a:r>
            <a:r>
              <a:rPr lang="en-IN" sz="1600" dirty="0"/>
              <a:t> value=</a:t>
            </a:r>
            <a:r>
              <a:rPr lang="en-IN" sz="1600" i="1" dirty="0"/>
              <a:t>"1"</a:t>
            </a:r>
            <a:r>
              <a:rPr lang="en-IN" sz="1600" dirty="0"/>
              <a:t> /&gt;</a:t>
            </a:r>
          </a:p>
          <a:p>
            <a:r>
              <a:rPr lang="en-IN" sz="1600" dirty="0"/>
              <a:t>                &lt;entry key=</a:t>
            </a:r>
            <a:r>
              <a:rPr lang="en-IN" sz="1600" i="1" dirty="0"/>
              <a:t>"Key 2"</a:t>
            </a:r>
            <a:r>
              <a:rPr lang="en-IN" sz="1600" dirty="0"/>
              <a:t> value-ref=</a:t>
            </a:r>
            <a:r>
              <a:rPr lang="en-IN" sz="1600" i="1" dirty="0"/>
              <a:t>"productdetailbean"</a:t>
            </a:r>
            <a:r>
              <a:rPr lang="en-IN" sz="1600" dirty="0"/>
              <a:t> /&gt;</a:t>
            </a:r>
          </a:p>
          <a:p>
            <a:r>
              <a:rPr lang="en-IN" sz="1600" dirty="0"/>
              <a:t>                &lt;entry key=</a:t>
            </a:r>
            <a:r>
              <a:rPr lang="en-IN" sz="1600" i="1" dirty="0"/>
              <a:t>"Key 3"</a:t>
            </a:r>
            <a:r>
              <a:rPr lang="en-IN" sz="1600" dirty="0"/>
              <a:t>&gt;</a:t>
            </a:r>
          </a:p>
          <a:p>
            <a:r>
              <a:rPr lang="en-IN" sz="1600" dirty="0"/>
              <a:t>               </a:t>
            </a:r>
          </a:p>
          <a:p>
            <a:r>
              <a:rPr lang="en-IN" sz="1600" dirty="0"/>
              <a:t>                  </a:t>
            </a:r>
          </a:p>
        </p:txBody>
      </p:sp>
    </p:spTree>
    <p:extLst>
      <p:ext uri="{BB962C8B-B14F-4D97-AF65-F5344CB8AC3E}">
        <p14:creationId xmlns:p14="http://schemas.microsoft.com/office/powerpoint/2010/main" val="2185753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08A5-55A4-4B19-8046-134B56822C16}"/>
              </a:ext>
            </a:extLst>
          </p:cNvPr>
          <p:cNvSpPr>
            <a:spLocks noGrp="1"/>
          </p:cNvSpPr>
          <p:nvPr>
            <p:ph type="title"/>
          </p:nvPr>
        </p:nvSpPr>
        <p:spPr/>
        <p:txBody>
          <a:bodyPr/>
          <a:lstStyle/>
          <a:p>
            <a:r>
              <a:rPr lang="en-IN" b="0" dirty="0"/>
              <a:t>Injecting Collection</a:t>
            </a:r>
            <a:r>
              <a:rPr lang="en-IN" dirty="0"/>
              <a:t> </a:t>
            </a:r>
          </a:p>
        </p:txBody>
      </p:sp>
      <p:sp>
        <p:nvSpPr>
          <p:cNvPr id="6" name="Rectangle 5">
            <a:extLst>
              <a:ext uri="{FF2B5EF4-FFF2-40B4-BE49-F238E27FC236}">
                <a16:creationId xmlns:a16="http://schemas.microsoft.com/office/drawing/2014/main" id="{2C287D44-2934-4871-A156-287E6AB8D28C}"/>
              </a:ext>
            </a:extLst>
          </p:cNvPr>
          <p:cNvSpPr/>
          <p:nvPr/>
        </p:nvSpPr>
        <p:spPr>
          <a:xfrm>
            <a:off x="28074" y="693987"/>
            <a:ext cx="9115926" cy="6494085"/>
          </a:xfrm>
          <a:prstGeom prst="rect">
            <a:avLst/>
          </a:prstGeom>
        </p:spPr>
        <p:txBody>
          <a:bodyPr wrap="square">
            <a:spAutoFit/>
          </a:bodyPr>
          <a:lstStyle/>
          <a:p>
            <a:endParaRPr lang="en-IN" sz="1600" dirty="0"/>
          </a:p>
          <a:p>
            <a:r>
              <a:rPr lang="en-IN" sz="1600" dirty="0"/>
              <a:t>  &lt;bean class=</a:t>
            </a:r>
            <a:r>
              <a:rPr lang="en-IN" sz="1600" i="1" dirty="0"/>
              <a:t>"com.test.collection.ProductDetailsBean"</a:t>
            </a:r>
            <a:r>
              <a:rPr lang="en-IN" sz="1600" dirty="0"/>
              <a:t>&gt;</a:t>
            </a:r>
          </a:p>
          <a:p>
            <a:r>
              <a:rPr lang="en-IN" sz="1600" dirty="0"/>
              <a:t>                        &lt;property name=</a:t>
            </a:r>
            <a:r>
              <a:rPr lang="en-IN" sz="1600" i="1" dirty="0"/>
              <a:t>"pr_name"</a:t>
            </a:r>
            <a:r>
              <a:rPr lang="en-IN" sz="1600" dirty="0"/>
              <a:t> value=</a:t>
            </a:r>
            <a:r>
              <a:rPr lang="en-IN" sz="1600" i="1" dirty="0"/>
              <a:t>“ProductMap"</a:t>
            </a:r>
            <a:r>
              <a:rPr lang="en-IN" sz="1600" dirty="0"/>
              <a:t> /&gt;</a:t>
            </a:r>
          </a:p>
          <a:p>
            <a:r>
              <a:rPr lang="en-IN" sz="1600" dirty="0"/>
              <a:t>                        &lt;property name=</a:t>
            </a:r>
            <a:r>
              <a:rPr lang="en-IN" sz="1600" i="1" dirty="0"/>
              <a:t>"pr_id"</a:t>
            </a:r>
            <a:r>
              <a:rPr lang="en-IN" sz="1600" dirty="0"/>
              <a:t> value=</a:t>
            </a:r>
            <a:r>
              <a:rPr lang="en-IN" sz="1600" i="1" dirty="0"/>
              <a:t>"M555"</a:t>
            </a:r>
            <a:r>
              <a:rPr lang="en-IN" sz="1600" dirty="0"/>
              <a:t> /&gt;</a:t>
            </a:r>
          </a:p>
          <a:p>
            <a:r>
              <a:rPr lang="en-IN" sz="1600" dirty="0"/>
              <a:t>                        &lt;property name=</a:t>
            </a:r>
            <a:r>
              <a:rPr lang="en-IN" sz="1600" i="1" dirty="0"/>
              <a:t>"qty"</a:t>
            </a:r>
            <a:r>
              <a:rPr lang="en-IN" sz="1600" dirty="0"/>
              <a:t> value=</a:t>
            </a:r>
            <a:r>
              <a:rPr lang="en-IN" sz="1600" i="1" dirty="0"/>
              <a:t>"28"</a:t>
            </a:r>
            <a:r>
              <a:rPr lang="en-IN" sz="1600" dirty="0"/>
              <a:t> /&gt;</a:t>
            </a:r>
          </a:p>
          <a:p>
            <a:r>
              <a:rPr lang="en-IN" sz="1600" dirty="0"/>
              <a:t>                        &lt;property name=</a:t>
            </a:r>
            <a:r>
              <a:rPr lang="en-IN" sz="1600" i="1" dirty="0"/>
              <a:t>"price"</a:t>
            </a:r>
            <a:r>
              <a:rPr lang="en-IN" sz="1600" dirty="0"/>
              <a:t> value=</a:t>
            </a:r>
            <a:r>
              <a:rPr lang="en-IN" sz="1600" i="1" dirty="0"/>
              <a:t>"330.56"</a:t>
            </a:r>
            <a:r>
              <a:rPr lang="en-IN" sz="1600" dirty="0"/>
              <a:t>/&gt;</a:t>
            </a:r>
          </a:p>
          <a:p>
            <a:r>
              <a:rPr lang="en-IN" sz="1600" dirty="0"/>
              <a:t>                    &lt;/bean&gt;</a:t>
            </a:r>
          </a:p>
          <a:p>
            <a:r>
              <a:rPr lang="en-IN" sz="1600" dirty="0"/>
              <a:t>                &lt;/entry&gt;</a:t>
            </a:r>
          </a:p>
          <a:p>
            <a:r>
              <a:rPr lang="en-IN" sz="1600" dirty="0"/>
              <a:t>            &lt;/map&gt;</a:t>
            </a:r>
          </a:p>
          <a:p>
            <a:r>
              <a:rPr lang="en-IN" sz="1600" dirty="0"/>
              <a:t>  &lt;/property&gt;</a:t>
            </a:r>
          </a:p>
          <a:p>
            <a:endParaRPr lang="en-IN" sz="1600" dirty="0"/>
          </a:p>
          <a:p>
            <a:r>
              <a:rPr lang="en-IN" sz="1600" dirty="0"/>
              <a:t> &lt;property name=</a:t>
            </a:r>
            <a:r>
              <a:rPr lang="en-IN" sz="1600" i="1" dirty="0"/>
              <a:t>"pros"</a:t>
            </a:r>
            <a:r>
              <a:rPr lang="en-IN" sz="1600" dirty="0"/>
              <a:t>&gt;</a:t>
            </a:r>
          </a:p>
          <a:p>
            <a:r>
              <a:rPr lang="en-IN" sz="1600" dirty="0"/>
              <a:t>            &lt;props&gt;</a:t>
            </a:r>
          </a:p>
          <a:p>
            <a:r>
              <a:rPr lang="en-IN" sz="1600" dirty="0"/>
              <a:t>                &lt;prop key=</a:t>
            </a:r>
            <a:r>
              <a:rPr lang="en-IN" sz="1600" i="1" dirty="0"/>
              <a:t>“tech"</a:t>
            </a:r>
            <a:r>
              <a:rPr lang="en-IN" sz="1600" dirty="0"/>
              <a:t>&gt;technical</a:t>
            </a:r>
            <a:r>
              <a:rPr lang="en-IN" sz="1600" u="sng" dirty="0"/>
              <a:t>@domain.com</a:t>
            </a:r>
            <a:r>
              <a:rPr lang="en-IN" sz="1600" dirty="0"/>
              <a:t>&lt;/prop&gt;</a:t>
            </a:r>
          </a:p>
          <a:p>
            <a:r>
              <a:rPr lang="en-IN" sz="1600" dirty="0"/>
              <a:t>                &lt;prop key=</a:t>
            </a:r>
            <a:r>
              <a:rPr lang="en-IN" sz="1600" i="1" dirty="0"/>
              <a:t>“logistic"</a:t>
            </a:r>
            <a:r>
              <a:rPr lang="en-IN" sz="1600" dirty="0"/>
              <a:t>&gt;logistic</a:t>
            </a:r>
            <a:r>
              <a:rPr lang="en-IN" sz="1600" u="sng" dirty="0"/>
              <a:t>@domain.com</a:t>
            </a:r>
            <a:r>
              <a:rPr lang="en-IN" sz="1600" dirty="0"/>
              <a:t>&lt;/prop&gt;</a:t>
            </a:r>
          </a:p>
          <a:p>
            <a:r>
              <a:rPr lang="en-IN" sz="1600" dirty="0"/>
              <a:t>            &lt;/props&gt;</a:t>
            </a:r>
          </a:p>
          <a:p>
            <a:r>
              <a:rPr lang="en-IN" sz="1600" dirty="0"/>
              <a:t>        &lt;/property&gt;</a:t>
            </a:r>
          </a:p>
          <a:p>
            <a:r>
              <a:rPr lang="en-IN" sz="1600" dirty="0"/>
              <a:t>&lt;/bean&gt;</a:t>
            </a:r>
          </a:p>
          <a:p>
            <a:r>
              <a:rPr lang="en-IN" sz="1600" dirty="0"/>
              <a:t> &lt;bean id=</a:t>
            </a:r>
            <a:r>
              <a:rPr lang="en-IN" sz="1600" i="1" dirty="0"/>
              <a:t>"productdetailbean"</a:t>
            </a:r>
            <a:r>
              <a:rPr lang="en-IN" sz="1600" dirty="0"/>
              <a:t> class=</a:t>
            </a:r>
            <a:r>
              <a:rPr lang="en-IN" sz="1600" i="1" dirty="0"/>
              <a:t>"com.test.collection.ProductDetailsBean"</a:t>
            </a:r>
            <a:r>
              <a:rPr lang="en-IN" sz="1600" dirty="0"/>
              <a:t>&gt;</a:t>
            </a:r>
          </a:p>
          <a:p>
            <a:r>
              <a:rPr lang="en-IN" sz="1600" dirty="0"/>
              <a:t>        &lt;property name=</a:t>
            </a:r>
            <a:r>
              <a:rPr lang="en-IN" sz="1600" i="1" dirty="0"/>
              <a:t>"pr_name"</a:t>
            </a:r>
            <a:r>
              <a:rPr lang="en-IN" sz="1600" dirty="0"/>
              <a:t> value=</a:t>
            </a:r>
            <a:r>
              <a:rPr lang="en-IN" sz="1600" i="1" dirty="0"/>
              <a:t>"Mobile Phone"</a:t>
            </a:r>
            <a:r>
              <a:rPr lang="en-IN" sz="1600" dirty="0"/>
              <a:t> /&gt;</a:t>
            </a:r>
          </a:p>
          <a:p>
            <a:r>
              <a:rPr lang="en-IN" sz="1600" dirty="0"/>
              <a:t>        &lt;property name=</a:t>
            </a:r>
            <a:r>
              <a:rPr lang="en-IN" sz="1600" i="1" dirty="0"/>
              <a:t>"pr_id"</a:t>
            </a:r>
            <a:r>
              <a:rPr lang="en-IN" sz="1600" dirty="0"/>
              <a:t> value=</a:t>
            </a:r>
            <a:r>
              <a:rPr lang="en-IN" sz="1600" i="1" dirty="0"/>
              <a:t>"A223"</a:t>
            </a:r>
            <a:r>
              <a:rPr lang="en-IN" sz="1600" dirty="0"/>
              <a:t> /&gt;</a:t>
            </a:r>
          </a:p>
          <a:p>
            <a:r>
              <a:rPr lang="en-IN" sz="1600" dirty="0"/>
              <a:t>        &lt;property name=</a:t>
            </a:r>
            <a:r>
              <a:rPr lang="en-IN" sz="1600" i="1" dirty="0"/>
              <a:t>"qty"</a:t>
            </a:r>
            <a:r>
              <a:rPr lang="en-IN" sz="1600" dirty="0"/>
              <a:t> value=</a:t>
            </a:r>
            <a:r>
              <a:rPr lang="en-IN" sz="1600" i="1" dirty="0"/>
              <a:t>"5"</a:t>
            </a:r>
            <a:r>
              <a:rPr lang="en-IN" sz="1600" dirty="0"/>
              <a:t> /&gt;</a:t>
            </a:r>
          </a:p>
          <a:p>
            <a:r>
              <a:rPr lang="en-IN" sz="1600" dirty="0"/>
              <a:t>        &lt;property name=</a:t>
            </a:r>
            <a:r>
              <a:rPr lang="en-IN" sz="1600" i="1" dirty="0"/>
              <a:t>"price"</a:t>
            </a:r>
            <a:r>
              <a:rPr lang="en-IN" sz="1600" dirty="0"/>
              <a:t> value=</a:t>
            </a:r>
            <a:r>
              <a:rPr lang="en-IN" sz="1600" i="1" dirty="0"/>
              <a:t>"45390.50"</a:t>
            </a:r>
            <a:r>
              <a:rPr lang="en-IN" sz="1600" dirty="0"/>
              <a:t>/&gt;</a:t>
            </a:r>
          </a:p>
          <a:p>
            <a:r>
              <a:rPr lang="en-IN" sz="1600" dirty="0"/>
              <a:t>    &lt;/bean&gt;</a:t>
            </a:r>
          </a:p>
          <a:p>
            <a:r>
              <a:rPr lang="en-IN" sz="1600" dirty="0"/>
              <a:t> &lt;/beans&gt; </a:t>
            </a:r>
          </a:p>
        </p:txBody>
      </p:sp>
    </p:spTree>
    <p:extLst>
      <p:ext uri="{BB962C8B-B14F-4D97-AF65-F5344CB8AC3E}">
        <p14:creationId xmlns:p14="http://schemas.microsoft.com/office/powerpoint/2010/main" val="3479083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0" dirty="0"/>
              <a:t>Dependency Injection</a:t>
            </a:r>
            <a:endParaRPr lang="en-US" b="0" dirty="0"/>
          </a:p>
        </p:txBody>
      </p:sp>
      <p:sp>
        <p:nvSpPr>
          <p:cNvPr id="3" name="Rectangle 2">
            <a:extLst>
              <a:ext uri="{FF2B5EF4-FFF2-40B4-BE49-F238E27FC236}">
                <a16:creationId xmlns:a16="http://schemas.microsoft.com/office/drawing/2014/main" id="{1F11C8C1-658E-4358-A974-ECA06C1B634B}"/>
              </a:ext>
            </a:extLst>
          </p:cNvPr>
          <p:cNvSpPr/>
          <p:nvPr/>
        </p:nvSpPr>
        <p:spPr>
          <a:xfrm>
            <a:off x="457200" y="1447800"/>
            <a:ext cx="7924800" cy="5078313"/>
          </a:xfrm>
          <a:prstGeom prst="rect">
            <a:avLst/>
          </a:prstGeom>
        </p:spPr>
        <p:txBody>
          <a:bodyPr wrap="square">
            <a:spAutoFit/>
          </a:bodyPr>
          <a:lstStyle/>
          <a:p>
            <a:r>
              <a:rPr lang="en-IN" b="1" dirty="0">
                <a:solidFill>
                  <a:srgbClr val="222635"/>
                </a:solidFill>
                <a:latin typeface="Helvetica Neue"/>
              </a:rPr>
              <a:t>Advantages of Dependency Injection</a:t>
            </a:r>
          </a:p>
          <a:p>
            <a:endParaRPr lang="en-IN" b="1" dirty="0">
              <a:solidFill>
                <a:srgbClr val="222635"/>
              </a:solidFill>
              <a:latin typeface="Helvetica Neue"/>
            </a:endParaRPr>
          </a:p>
          <a:p>
            <a:r>
              <a:rPr lang="en-IN" dirty="0"/>
              <a:t>DI advantages of high cohesion are:</a:t>
            </a:r>
          </a:p>
          <a:p>
            <a:pPr marL="742950" lvl="1" indent="-285750">
              <a:buFont typeface="Arial" panose="020B0604020202020204" pitchFamily="34" charset="0"/>
              <a:buChar char="•"/>
            </a:pPr>
            <a:r>
              <a:rPr lang="en-IN" dirty="0"/>
              <a:t>Reduced module complexity</a:t>
            </a:r>
          </a:p>
          <a:p>
            <a:pPr marL="742950" lvl="1" indent="-285750">
              <a:buFont typeface="Arial" panose="020B0604020202020204" pitchFamily="34" charset="0"/>
              <a:buChar char="•"/>
            </a:pPr>
            <a:r>
              <a:rPr lang="en-IN" dirty="0"/>
              <a:t>Increased system maintainability, because logic changes in the domain affect fewer modules.</a:t>
            </a:r>
          </a:p>
          <a:p>
            <a:pPr marL="742950" lvl="1" indent="-285750">
              <a:buFont typeface="Arial" panose="020B0604020202020204" pitchFamily="34" charset="0"/>
              <a:buChar char="•"/>
            </a:pPr>
            <a:r>
              <a:rPr lang="en-IN" dirty="0"/>
              <a:t>Increased module reusability.</a:t>
            </a:r>
          </a:p>
          <a:p>
            <a:pPr marL="285750" indent="-285750">
              <a:buFont typeface="Wingdings" panose="05000000000000000000" pitchFamily="2" charset="2"/>
              <a:buChar char="q"/>
            </a:pPr>
            <a:r>
              <a:rPr lang="en-IN" dirty="0"/>
              <a:t>DI does not require any changes in code behaviour it can be applied to legacy code as refactoring.</a:t>
            </a:r>
          </a:p>
          <a:p>
            <a:pPr marL="285750" indent="-285750">
              <a:buFont typeface="Wingdings" panose="05000000000000000000" pitchFamily="2" charset="2"/>
              <a:buChar char="q"/>
            </a:pPr>
            <a:r>
              <a:rPr lang="en-IN" dirty="0"/>
              <a:t>DI allows a client to remove all knowledge of a concrete implementation that needs to use. It is more reusable, more testable, more readable code.</a:t>
            </a:r>
          </a:p>
          <a:p>
            <a:pPr marL="285750" indent="-285750">
              <a:buFont typeface="Wingdings" panose="05000000000000000000" pitchFamily="2" charset="2"/>
              <a:buChar char="q"/>
            </a:pPr>
            <a:r>
              <a:rPr lang="en-IN" dirty="0"/>
              <a:t>DI makes it possible to eliminate, or at least reduce unnecessary dependencies.</a:t>
            </a:r>
          </a:p>
          <a:p>
            <a:pPr marL="285750" indent="-285750">
              <a:buFont typeface="Wingdings" panose="05000000000000000000" pitchFamily="2" charset="2"/>
              <a:buChar char="q"/>
            </a:pPr>
            <a:r>
              <a:rPr lang="en-IN" dirty="0"/>
              <a:t>DI allows concurrent or independent development.</a:t>
            </a:r>
          </a:p>
          <a:p>
            <a:pPr marL="285750" indent="-285750">
              <a:buFont typeface="Wingdings" panose="05000000000000000000" pitchFamily="2" charset="2"/>
              <a:buChar char="q"/>
            </a:pPr>
            <a:r>
              <a:rPr lang="en-IN" dirty="0"/>
              <a:t>DI decreases coupling between a class and its dependency.</a:t>
            </a:r>
          </a:p>
          <a:p>
            <a:br>
              <a:rPr lang="en-IN" dirty="0"/>
            </a:br>
            <a:endParaRPr lang="en-IN" b="1" dirty="0">
              <a:solidFill>
                <a:srgbClr val="222635"/>
              </a:solidFill>
              <a:latin typeface="Helvetica Neue"/>
            </a:endParaRPr>
          </a:p>
          <a:p>
            <a:br>
              <a:rPr lang="en-IN" dirty="0">
                <a:solidFill>
                  <a:srgbClr val="222635"/>
                </a:solidFill>
                <a:latin typeface="Cambria" panose="02040503050406030204" pitchFamily="18" charset="0"/>
              </a:rPr>
            </a:br>
            <a:endParaRPr lang="en-IN" dirty="0"/>
          </a:p>
        </p:txBody>
      </p:sp>
    </p:spTree>
    <p:extLst>
      <p:ext uri="{BB962C8B-B14F-4D97-AF65-F5344CB8AC3E}">
        <p14:creationId xmlns:p14="http://schemas.microsoft.com/office/powerpoint/2010/main" val="2338209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Dependency Injection</a:t>
            </a:r>
          </a:p>
        </p:txBody>
      </p:sp>
      <p:sp>
        <p:nvSpPr>
          <p:cNvPr id="6" name="Rectangle 5">
            <a:extLst>
              <a:ext uri="{FF2B5EF4-FFF2-40B4-BE49-F238E27FC236}">
                <a16:creationId xmlns:a16="http://schemas.microsoft.com/office/drawing/2014/main" id="{363F21CB-59DE-417B-B195-ABE0B13D2A60}"/>
              </a:ext>
            </a:extLst>
          </p:cNvPr>
          <p:cNvSpPr/>
          <p:nvPr/>
        </p:nvSpPr>
        <p:spPr>
          <a:xfrm>
            <a:off x="293914" y="1905000"/>
            <a:ext cx="8839200" cy="3693319"/>
          </a:xfrm>
          <a:prstGeom prst="rect">
            <a:avLst/>
          </a:prstGeom>
        </p:spPr>
        <p:txBody>
          <a:bodyPr wrap="square">
            <a:spAutoFit/>
          </a:bodyPr>
          <a:lstStyle/>
          <a:p>
            <a:r>
              <a:rPr lang="en-IN" b="1" dirty="0">
                <a:solidFill>
                  <a:srgbClr val="222635"/>
                </a:solidFill>
                <a:latin typeface="Helvetica Neue"/>
              </a:rPr>
              <a:t>Disadvantages of Dependency Injection</a:t>
            </a:r>
          </a:p>
          <a:p>
            <a:endParaRPr lang="en-IN" b="1" dirty="0">
              <a:solidFill>
                <a:srgbClr val="222635"/>
              </a:solidFill>
              <a:latin typeface="Helvetica Neue"/>
            </a:endParaRPr>
          </a:p>
          <a:p>
            <a:pPr marL="285750" indent="-285750">
              <a:buFont typeface="Wingdings" panose="05000000000000000000" pitchFamily="2" charset="2"/>
              <a:buChar char="q"/>
            </a:pPr>
            <a:r>
              <a:rPr lang="en-IN" dirty="0">
                <a:solidFill>
                  <a:srgbClr val="222635"/>
                </a:solidFill>
                <a:latin typeface="Cambria" panose="02040503050406030204" pitchFamily="18" charset="0"/>
              </a:rPr>
              <a:t>DI creates clients that demand configure details supplied by construction code.</a:t>
            </a:r>
          </a:p>
          <a:p>
            <a:pPr marL="285750" indent="-285750">
              <a:buFont typeface="Wingdings" panose="05000000000000000000" pitchFamily="2" charset="2"/>
              <a:buChar char="q"/>
            </a:pPr>
            <a:r>
              <a:rPr lang="en-IN" dirty="0">
                <a:solidFill>
                  <a:srgbClr val="222635"/>
                </a:solidFill>
                <a:latin typeface="Cambria" panose="02040503050406030204" pitchFamily="18" charset="0"/>
              </a:rPr>
              <a:t>DI can make code difficult to trace because it separates behavior from construction; this means developers refer to more files to follow how a system performs.</a:t>
            </a:r>
          </a:p>
          <a:p>
            <a:pPr marL="285750" indent="-285750">
              <a:buFont typeface="Wingdings" panose="05000000000000000000" pitchFamily="2" charset="2"/>
              <a:buChar char="q"/>
            </a:pPr>
            <a:r>
              <a:rPr lang="en-IN" dirty="0">
                <a:solidFill>
                  <a:srgbClr val="222635"/>
                </a:solidFill>
                <a:latin typeface="Cambria" panose="02040503050406030204" pitchFamily="18" charset="0"/>
              </a:rPr>
              <a:t>DI can cause an explosion of types, especially in languages that have explicit interface types like C# and Java.</a:t>
            </a:r>
          </a:p>
          <a:p>
            <a:pPr marL="285750" indent="-285750">
              <a:buFont typeface="Wingdings" panose="05000000000000000000" pitchFamily="2" charset="2"/>
              <a:buChar char="q"/>
            </a:pPr>
            <a:r>
              <a:rPr lang="en-IN" dirty="0">
                <a:solidFill>
                  <a:srgbClr val="222635"/>
                </a:solidFill>
                <a:latin typeface="Cambria" panose="02040503050406030204" pitchFamily="18" charset="0"/>
              </a:rPr>
              <a:t>DI can encourage dependence on DI framework.</a:t>
            </a:r>
          </a:p>
          <a:p>
            <a:pPr marL="285750" indent="-285750">
              <a:buFont typeface="Wingdings" panose="05000000000000000000" pitchFamily="2" charset="2"/>
              <a:buChar char="q"/>
            </a:pPr>
            <a:r>
              <a:rPr lang="en-IN" dirty="0">
                <a:solidFill>
                  <a:srgbClr val="222635"/>
                </a:solidFill>
                <a:latin typeface="Cambria" panose="02040503050406030204" pitchFamily="18" charset="0"/>
              </a:rPr>
              <a:t>Tight coupling :</a:t>
            </a:r>
          </a:p>
          <a:p>
            <a:pPr marL="742950" lvl="1" indent="-285750">
              <a:buFont typeface="Wingdings" panose="05000000000000000000" pitchFamily="2" charset="2"/>
              <a:buChar char="q"/>
            </a:pPr>
            <a:r>
              <a:rPr lang="en-IN" dirty="0">
                <a:solidFill>
                  <a:srgbClr val="222635"/>
                </a:solidFill>
                <a:latin typeface="Cambria" panose="02040503050406030204" pitchFamily="18" charset="0"/>
              </a:rPr>
              <a:t>A change in only one module usually forces a ripple effect of changes in other modules.</a:t>
            </a:r>
          </a:p>
          <a:p>
            <a:br>
              <a:rPr lang="en-IN" dirty="0"/>
            </a:br>
            <a:endParaRPr lang="en-IN" dirty="0"/>
          </a:p>
        </p:txBody>
      </p:sp>
    </p:spTree>
    <p:extLst>
      <p:ext uri="{BB962C8B-B14F-4D97-AF65-F5344CB8AC3E}">
        <p14:creationId xmlns:p14="http://schemas.microsoft.com/office/powerpoint/2010/main" val="2224206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0" dirty="0"/>
              <a:t>Dependency Injection</a:t>
            </a:r>
            <a:endParaRPr lang="en-US" dirty="0"/>
          </a:p>
        </p:txBody>
      </p:sp>
      <p:sp>
        <p:nvSpPr>
          <p:cNvPr id="3" name="Content Placeholder 2"/>
          <p:cNvSpPr>
            <a:spLocks noGrp="1"/>
          </p:cNvSpPr>
          <p:nvPr>
            <p:ph idx="1"/>
          </p:nvPr>
        </p:nvSpPr>
        <p:spPr>
          <a:xfrm>
            <a:off x="304800" y="914400"/>
            <a:ext cx="8610600" cy="5562600"/>
          </a:xfrm>
        </p:spPr>
        <p:txBody>
          <a:bodyPr numCol="1">
            <a:normAutofit/>
          </a:bodyPr>
          <a:lstStyle/>
          <a:p>
            <a:pPr marL="0" indent="0" algn="ctr" fontAlgn="base">
              <a:buNone/>
            </a:pPr>
            <a:r>
              <a:rPr lang="en-IN" sz="1800" dirty="0"/>
              <a:t>Dependency Injection</a:t>
            </a:r>
          </a:p>
          <a:p>
            <a:pPr fontAlgn="base"/>
            <a:endParaRPr lang="en-IN" sz="1800" dirty="0"/>
          </a:p>
          <a:p>
            <a:pPr fontAlgn="base"/>
            <a:r>
              <a:rPr lang="en-IN" sz="1800" dirty="0"/>
              <a:t>Java components or Java Classes in an application if independent then the possibility of reusability is increases and also we can test them independently of other classes. </a:t>
            </a:r>
          </a:p>
          <a:p>
            <a:pPr fontAlgn="base"/>
            <a:endParaRPr lang="en-IN" sz="1800" dirty="0"/>
          </a:p>
          <a:p>
            <a:pPr fontAlgn="base"/>
            <a:r>
              <a:rPr lang="en-IN" sz="1800" dirty="0"/>
              <a:t>To decouple Java components from other Java components the dependency to a certain other class should get injected into them rather that the class itself creates or finds this object. </a:t>
            </a:r>
            <a:endParaRPr lang="en-US" sz="1800" dirty="0"/>
          </a:p>
          <a:p>
            <a:pPr marL="0" indent="0" fontAlgn="base">
              <a:buNone/>
            </a:pPr>
            <a:endParaRPr lang="en-US" sz="1800" dirty="0"/>
          </a:p>
          <a:p>
            <a:r>
              <a:rPr lang="en-IN" sz="1800" dirty="0"/>
              <a:t>If there are two different classes and we need to use dependency injection from one class to other class, it can be done via following ways</a:t>
            </a:r>
          </a:p>
          <a:p>
            <a:pPr lvl="1"/>
            <a:endParaRPr lang="en-IN" sz="1600" dirty="0"/>
          </a:p>
          <a:p>
            <a:pPr lvl="1">
              <a:buFont typeface="Wingdings" panose="05000000000000000000" pitchFamily="2" charset="2"/>
              <a:buChar char="q"/>
            </a:pPr>
            <a:r>
              <a:rPr lang="en-IN" sz="1800" dirty="0"/>
              <a:t>construction injection</a:t>
            </a:r>
          </a:p>
          <a:p>
            <a:pPr lvl="1">
              <a:buFont typeface="Wingdings" panose="05000000000000000000" pitchFamily="2" charset="2"/>
              <a:buChar char="q"/>
            </a:pPr>
            <a:r>
              <a:rPr lang="en-IN" sz="1800" dirty="0"/>
              <a:t>A setter  setter injection</a:t>
            </a:r>
            <a:endParaRPr lang="en-IN" sz="1600" dirty="0"/>
          </a:p>
          <a:p>
            <a:pPr marL="0" indent="0">
              <a:buNone/>
            </a:pPr>
            <a:br>
              <a:rPr lang="en-IN" b="0" dirty="0"/>
            </a:br>
            <a:endParaRPr lang="en-US" sz="1800" dirty="0"/>
          </a:p>
        </p:txBody>
      </p:sp>
    </p:spTree>
    <p:extLst>
      <p:ext uri="{BB962C8B-B14F-4D97-AF65-F5344CB8AC3E}">
        <p14:creationId xmlns:p14="http://schemas.microsoft.com/office/powerpoint/2010/main" val="2115590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B50B-C399-41D5-AE88-B0280B997350}"/>
              </a:ext>
            </a:extLst>
          </p:cNvPr>
          <p:cNvSpPr>
            <a:spLocks noGrp="1"/>
          </p:cNvSpPr>
          <p:nvPr>
            <p:ph type="title"/>
          </p:nvPr>
        </p:nvSpPr>
        <p:spPr/>
        <p:txBody>
          <a:bodyPr/>
          <a:lstStyle/>
          <a:p>
            <a:r>
              <a:rPr lang="en-IN" dirty="0"/>
              <a:t>IoC Containers</a:t>
            </a:r>
          </a:p>
        </p:txBody>
      </p:sp>
      <p:sp>
        <p:nvSpPr>
          <p:cNvPr id="5" name="Rectangle 4">
            <a:extLst>
              <a:ext uri="{FF2B5EF4-FFF2-40B4-BE49-F238E27FC236}">
                <a16:creationId xmlns:a16="http://schemas.microsoft.com/office/drawing/2014/main" id="{547B94A0-9C6A-4EC0-9236-230A02F32E74}"/>
              </a:ext>
            </a:extLst>
          </p:cNvPr>
          <p:cNvSpPr/>
          <p:nvPr/>
        </p:nvSpPr>
        <p:spPr>
          <a:xfrm>
            <a:off x="0" y="1143000"/>
            <a:ext cx="9144000" cy="3215521"/>
          </a:xfrm>
          <a:prstGeom prst="rect">
            <a:avLst/>
          </a:prstGeom>
        </p:spPr>
        <p:txBody>
          <a:bodyPr wrap="square">
            <a:spAutoFit/>
          </a:bodyPr>
          <a:lstStyle/>
          <a:p>
            <a:pPr marL="285750" indent="-285750">
              <a:buFont typeface="Arial" panose="020B0604020202020204" pitchFamily="34" charset="0"/>
              <a:buChar char="•"/>
            </a:pPr>
            <a:r>
              <a:rPr lang="en-IN" b="1" dirty="0"/>
              <a:t>The Spring IoC container is at the core of the Spring Framework. </a:t>
            </a:r>
          </a:p>
          <a:p>
            <a:pPr marL="285750" indent="-285750">
              <a:buFont typeface="Arial" panose="020B0604020202020204" pitchFamily="34" charset="0"/>
              <a:buChar char="•"/>
            </a:pPr>
            <a:r>
              <a:rPr lang="en-IN" b="1" dirty="0"/>
              <a:t>The container will create the objects, wire them together, configure them, and manage their complete life cycle from creation till destruction. </a:t>
            </a:r>
          </a:p>
          <a:p>
            <a:pPr marL="285750" indent="-285750">
              <a:buFont typeface="Arial" panose="020B0604020202020204" pitchFamily="34" charset="0"/>
              <a:buChar char="•"/>
            </a:pPr>
            <a:r>
              <a:rPr lang="en-IN" b="1" dirty="0"/>
              <a:t>The Spring container uses dependency injection (DI) to manage the components that make up an application.</a:t>
            </a:r>
          </a:p>
          <a:p>
            <a:pPr marL="285750" indent="-285750">
              <a:buFont typeface="Arial" panose="020B0604020202020204" pitchFamily="34" charset="0"/>
              <a:buChar char="•"/>
            </a:pPr>
            <a:endParaRPr lang="en-IN" dirty="0"/>
          </a:p>
          <a:p>
            <a:r>
              <a:rPr lang="en-IN" b="1" dirty="0"/>
              <a:t>Spring provides following two distinct types of containers.</a:t>
            </a:r>
          </a:p>
          <a:p>
            <a:pPr marL="285750" indent="-285750">
              <a:buFont typeface="Arial" panose="020B0604020202020204" pitchFamily="34" charset="0"/>
              <a:buChar char="•"/>
            </a:pPr>
            <a:endParaRPr lang="en-IN" dirty="0"/>
          </a:p>
          <a:p>
            <a:pPr marL="742950" lvl="1" indent="-285750">
              <a:buFont typeface="Wingdings" panose="05000000000000000000" pitchFamily="2" charset="2"/>
              <a:buChar char="q"/>
            </a:pPr>
            <a:r>
              <a:rPr lang="en-IN" dirty="0"/>
              <a:t>BeanFactory container</a:t>
            </a:r>
          </a:p>
          <a:p>
            <a:pPr marL="742950" lvl="1" indent="-285750">
              <a:buFont typeface="Wingdings" panose="05000000000000000000" pitchFamily="2" charset="2"/>
              <a:buChar char="q"/>
            </a:pPr>
            <a:r>
              <a:rPr lang="en-IN" dirty="0"/>
              <a:t>ApplicationContext container</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460804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E0F8B-DDA8-44B1-B3AE-FF0207183A84}"/>
              </a:ext>
            </a:extLst>
          </p:cNvPr>
          <p:cNvSpPr>
            <a:spLocks noGrp="1"/>
          </p:cNvSpPr>
          <p:nvPr>
            <p:ph type="title"/>
          </p:nvPr>
        </p:nvSpPr>
        <p:spPr/>
        <p:txBody>
          <a:bodyPr/>
          <a:lstStyle/>
          <a:p>
            <a:r>
              <a:rPr lang="en-IN" dirty="0"/>
              <a:t>IoC Container</a:t>
            </a:r>
          </a:p>
        </p:txBody>
      </p:sp>
      <p:sp>
        <p:nvSpPr>
          <p:cNvPr id="6" name="Rectangle 5">
            <a:extLst>
              <a:ext uri="{FF2B5EF4-FFF2-40B4-BE49-F238E27FC236}">
                <a16:creationId xmlns:a16="http://schemas.microsoft.com/office/drawing/2014/main" id="{9C7AA72D-83C3-40F6-BFB6-6B7F51D50D59}"/>
              </a:ext>
            </a:extLst>
          </p:cNvPr>
          <p:cNvSpPr/>
          <p:nvPr/>
        </p:nvSpPr>
        <p:spPr>
          <a:xfrm>
            <a:off x="152400" y="1447800"/>
            <a:ext cx="8991600" cy="5078313"/>
          </a:xfrm>
          <a:prstGeom prst="rect">
            <a:avLst/>
          </a:prstGeom>
        </p:spPr>
        <p:txBody>
          <a:bodyPr wrap="square">
            <a:spAutoFit/>
          </a:bodyPr>
          <a:lstStyle/>
          <a:p>
            <a:r>
              <a:rPr lang="en-IN" b="1" dirty="0"/>
              <a:t>1. Spring BeanFactory container</a:t>
            </a:r>
          </a:p>
          <a:p>
            <a:endParaRPr lang="en-IN" dirty="0"/>
          </a:p>
          <a:p>
            <a:pPr marL="285750" indent="-285750">
              <a:buFont typeface="Wingdings" panose="05000000000000000000" pitchFamily="2" charset="2"/>
              <a:buChar char="q"/>
            </a:pPr>
            <a:r>
              <a:rPr lang="en-IN" dirty="0"/>
              <a:t>A BeanFactory is essentially nothing more than the interface for an advanced factory capable of maintaining a registry of different beans and their dependencies. </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The BeanFactory enables you to read bean definitions and access them using the bean factory. When using just the BeanFactory you would create one and read in some bean definitions in the XML format as follows:</a:t>
            </a:r>
          </a:p>
          <a:p>
            <a:pPr marL="285750" indent="-285750">
              <a:buFont typeface="Wingdings" panose="05000000000000000000" pitchFamily="2" charset="2"/>
              <a:buChar char="q"/>
            </a:pPr>
            <a:endParaRPr lang="en-IN" dirty="0"/>
          </a:p>
          <a:p>
            <a:r>
              <a:rPr lang="en-IN" b="1" dirty="0"/>
              <a:t>How to Create XmlBeanFactory</a:t>
            </a:r>
          </a:p>
          <a:p>
            <a:endParaRPr lang="en-IN" b="1" dirty="0"/>
          </a:p>
          <a:p>
            <a:r>
              <a:rPr lang="en-IN" dirty="0"/>
              <a:t>InputStream is = new FileInputStream("beans.xml");</a:t>
            </a:r>
          </a:p>
          <a:p>
            <a:r>
              <a:rPr lang="en-IN" dirty="0"/>
              <a:t>BeanFactory factory = new XmlBeanFactory(is);</a:t>
            </a:r>
          </a:p>
          <a:p>
            <a:r>
              <a:rPr lang="en-IN" dirty="0"/>
              <a:t> </a:t>
            </a:r>
          </a:p>
          <a:p>
            <a:r>
              <a:rPr lang="en-IN" dirty="0"/>
              <a:t>//Get bean</a:t>
            </a:r>
          </a:p>
          <a:p>
            <a:r>
              <a:rPr lang="en-IN" dirty="0"/>
              <a:t>HelloWorld obj = (HelloWorld) factory.getBean("helloWorld");</a:t>
            </a:r>
          </a:p>
          <a:p>
            <a:pPr marL="285750" indent="-285750">
              <a:buFont typeface="Wingdings" panose="05000000000000000000" pitchFamily="2" charset="2"/>
              <a:buChar char="q"/>
            </a:pPr>
            <a:endParaRPr lang="en-IN" dirty="0"/>
          </a:p>
          <a:p>
            <a:endParaRPr lang="en-IN" dirty="0"/>
          </a:p>
        </p:txBody>
      </p:sp>
    </p:spTree>
    <p:extLst>
      <p:ext uri="{BB962C8B-B14F-4D97-AF65-F5344CB8AC3E}">
        <p14:creationId xmlns:p14="http://schemas.microsoft.com/office/powerpoint/2010/main" val="627794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E0F8B-DDA8-44B1-B3AE-FF0207183A84}"/>
              </a:ext>
            </a:extLst>
          </p:cNvPr>
          <p:cNvSpPr>
            <a:spLocks noGrp="1"/>
          </p:cNvSpPr>
          <p:nvPr>
            <p:ph type="title"/>
          </p:nvPr>
        </p:nvSpPr>
        <p:spPr/>
        <p:txBody>
          <a:bodyPr/>
          <a:lstStyle/>
          <a:p>
            <a:r>
              <a:rPr lang="en-IN" dirty="0"/>
              <a:t>IoC Container</a:t>
            </a:r>
          </a:p>
        </p:txBody>
      </p:sp>
      <p:sp>
        <p:nvSpPr>
          <p:cNvPr id="6" name="Rectangle 5">
            <a:extLst>
              <a:ext uri="{FF2B5EF4-FFF2-40B4-BE49-F238E27FC236}">
                <a16:creationId xmlns:a16="http://schemas.microsoft.com/office/drawing/2014/main" id="{9C7AA72D-83C3-40F6-BFB6-6B7F51D50D59}"/>
              </a:ext>
            </a:extLst>
          </p:cNvPr>
          <p:cNvSpPr/>
          <p:nvPr/>
        </p:nvSpPr>
        <p:spPr>
          <a:xfrm>
            <a:off x="152400" y="1447800"/>
            <a:ext cx="8991600" cy="2031325"/>
          </a:xfrm>
          <a:prstGeom prst="rect">
            <a:avLst/>
          </a:prstGeom>
        </p:spPr>
        <p:txBody>
          <a:bodyPr wrap="square">
            <a:spAutoFit/>
          </a:bodyPr>
          <a:lstStyle/>
          <a:p>
            <a:r>
              <a:rPr lang="en-IN" b="1" dirty="0"/>
              <a:t>Other ways to create bean factory are as below:</a:t>
            </a:r>
          </a:p>
          <a:p>
            <a:endParaRPr lang="en-IN" b="1" dirty="0"/>
          </a:p>
          <a:p>
            <a:r>
              <a:rPr lang="en-IN" dirty="0"/>
              <a:t>Resource = new FileSystemResource("beans.xml");</a:t>
            </a:r>
          </a:p>
          <a:p>
            <a:r>
              <a:rPr lang="en-IN" dirty="0"/>
              <a:t>BeanFactory factory = new XmlBeanFactory(resource);</a:t>
            </a:r>
          </a:p>
          <a:p>
            <a:r>
              <a:rPr lang="en-IN" dirty="0"/>
              <a:t> </a:t>
            </a:r>
          </a:p>
          <a:p>
            <a:r>
              <a:rPr lang="en-IN" dirty="0"/>
              <a:t>ClassPathResource resource = new ClassPathResource("beans.xml");</a:t>
            </a:r>
          </a:p>
          <a:p>
            <a:r>
              <a:rPr lang="en-IN" dirty="0"/>
              <a:t>BeanFactory factory = new XmlBeanFactory(resource)</a:t>
            </a:r>
            <a:r>
              <a:rPr lang="en-IN" b="1" dirty="0"/>
              <a:t>;</a:t>
            </a:r>
          </a:p>
        </p:txBody>
      </p:sp>
    </p:spTree>
    <p:extLst>
      <p:ext uri="{BB962C8B-B14F-4D97-AF65-F5344CB8AC3E}">
        <p14:creationId xmlns:p14="http://schemas.microsoft.com/office/powerpoint/2010/main" val="1484107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B523-61C6-4318-AB36-7FC46B1B6B46}"/>
              </a:ext>
            </a:extLst>
          </p:cNvPr>
          <p:cNvSpPr>
            <a:spLocks noGrp="1"/>
          </p:cNvSpPr>
          <p:nvPr>
            <p:ph type="title"/>
          </p:nvPr>
        </p:nvSpPr>
        <p:spPr/>
        <p:txBody>
          <a:bodyPr/>
          <a:lstStyle/>
          <a:p>
            <a:r>
              <a:rPr lang="en-IN" dirty="0"/>
              <a:t>IoC Container</a:t>
            </a:r>
          </a:p>
        </p:txBody>
      </p:sp>
      <p:sp>
        <p:nvSpPr>
          <p:cNvPr id="4" name="Rectangle 3">
            <a:extLst>
              <a:ext uri="{FF2B5EF4-FFF2-40B4-BE49-F238E27FC236}">
                <a16:creationId xmlns:a16="http://schemas.microsoft.com/office/drawing/2014/main" id="{0ADDC418-4373-4245-9961-2BE08B03C73C}"/>
              </a:ext>
            </a:extLst>
          </p:cNvPr>
          <p:cNvSpPr/>
          <p:nvPr/>
        </p:nvSpPr>
        <p:spPr>
          <a:xfrm>
            <a:off x="266700" y="1981200"/>
            <a:ext cx="8610600" cy="4247317"/>
          </a:xfrm>
          <a:prstGeom prst="rect">
            <a:avLst/>
          </a:prstGeom>
        </p:spPr>
        <p:txBody>
          <a:bodyPr wrap="square">
            <a:spAutoFit/>
          </a:bodyPr>
          <a:lstStyle/>
          <a:p>
            <a:r>
              <a:rPr lang="en-IN" b="1" dirty="0">
                <a:solidFill>
                  <a:srgbClr val="000000"/>
                </a:solidFill>
                <a:latin typeface="-apple-system"/>
              </a:rPr>
              <a:t>2. Spring ApplicationContext container</a:t>
            </a:r>
          </a:p>
          <a:p>
            <a:pPr lvl="1"/>
            <a:endParaRPr lang="en-IN" b="1" dirty="0">
              <a:solidFill>
                <a:srgbClr val="000000"/>
              </a:solidFill>
              <a:latin typeface="-apple-system"/>
            </a:endParaRPr>
          </a:p>
          <a:p>
            <a:pPr marL="742950" lvl="1" indent="-285750">
              <a:buFont typeface="Wingdings" panose="05000000000000000000" pitchFamily="2" charset="2"/>
              <a:buChar char="Ø"/>
            </a:pPr>
            <a:r>
              <a:rPr lang="en-IN" dirty="0"/>
              <a:t>The ApplicationContext container includes all functionality of the BeanFactory container, so it is generally recommended over the BeanFactory.</a:t>
            </a:r>
          </a:p>
          <a:p>
            <a:pPr marL="742950" lvl="1" indent="-285750">
              <a:buFont typeface="Wingdings" panose="05000000000000000000" pitchFamily="2" charset="2"/>
              <a:buChar char="Ø"/>
            </a:pPr>
            <a:endParaRPr lang="en-IN" dirty="0"/>
          </a:p>
          <a:p>
            <a:pPr marL="742950" lvl="1" indent="-285750">
              <a:buFont typeface="Wingdings" panose="05000000000000000000" pitchFamily="2" charset="2"/>
              <a:buChar char="Ø"/>
            </a:pPr>
            <a:r>
              <a:rPr lang="en-IN" dirty="0"/>
              <a:t>BeanFactory can still be used for lightweight applications like mobile devices or applet based applications where data volume and speed is significant.</a:t>
            </a:r>
          </a:p>
          <a:p>
            <a:pPr marL="742950" lvl="1" indent="-285750">
              <a:buFont typeface="Wingdings" panose="05000000000000000000" pitchFamily="2" charset="2"/>
              <a:buChar char="Ø"/>
            </a:pPr>
            <a:endParaRPr lang="en-IN" dirty="0"/>
          </a:p>
          <a:p>
            <a:pPr lvl="1"/>
            <a:r>
              <a:rPr lang="en-IN" b="1" dirty="0"/>
              <a:t>How to create ApplicationContext</a:t>
            </a:r>
          </a:p>
          <a:p>
            <a:pPr lvl="1"/>
            <a:endParaRPr lang="en-IN" b="1" dirty="0"/>
          </a:p>
          <a:p>
            <a:pPr lvl="1"/>
            <a:r>
              <a:rPr lang="en-IN" dirty="0"/>
              <a:t>ApplicationContext context = new FileSystemXmlApplicationContext("beans.xml");</a:t>
            </a:r>
          </a:p>
          <a:p>
            <a:pPr lvl="1"/>
            <a:r>
              <a:rPr lang="en-IN" dirty="0"/>
              <a:t>HelloWorld obj = (HelloWorld) context.getBean("helloWorld");</a:t>
            </a:r>
          </a:p>
          <a:p>
            <a:pPr marL="742950" lvl="1" indent="-285750">
              <a:buFont typeface="Wingdings" panose="05000000000000000000" pitchFamily="2" charset="2"/>
              <a:buChar char="Ø"/>
            </a:pPr>
            <a:endParaRPr lang="en-IN" dirty="0"/>
          </a:p>
          <a:p>
            <a:endParaRPr lang="en-IN" dirty="0"/>
          </a:p>
          <a:p>
            <a:endParaRPr lang="en-IN" dirty="0"/>
          </a:p>
        </p:txBody>
      </p:sp>
    </p:spTree>
    <p:extLst>
      <p:ext uri="{BB962C8B-B14F-4D97-AF65-F5344CB8AC3E}">
        <p14:creationId xmlns:p14="http://schemas.microsoft.com/office/powerpoint/2010/main" val="1386985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rrow -1.png"/>
          <p:cNvPicPr>
            <a:picLocks noChangeAspect="1"/>
          </p:cNvPicPr>
          <p:nvPr/>
        </p:nvPicPr>
        <p:blipFill>
          <a:blip r:embed="rId3" cstate="screen"/>
          <a:srcRect/>
          <a:stretch>
            <a:fillRect/>
          </a:stretch>
        </p:blipFill>
        <p:spPr bwMode="auto">
          <a:xfrm>
            <a:off x="0" y="1295400"/>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a:xfrm>
            <a:off x="914400" y="2590800"/>
            <a:ext cx="38862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j-ea"/>
                <a:cs typeface="+mj-cs"/>
              </a:rPr>
              <a:t>Thank You </a:t>
            </a:r>
          </a:p>
        </p:txBody>
      </p:sp>
      <p:sp>
        <p:nvSpPr>
          <p:cNvPr id="5" name="Slide Number Placeholder 4"/>
          <p:cNvSpPr>
            <a:spLocks noGrp="1"/>
          </p:cNvSpPr>
          <p:nvPr>
            <p:ph type="sldNum" sz="quarter" idx="12"/>
          </p:nvPr>
        </p:nvSpPr>
        <p:spPr/>
        <p:txBody>
          <a:bodyPr/>
          <a:lstStyle/>
          <a:p>
            <a:fld id="{C01689F3-678C-4040-AABE-2F30FB318DF6}" type="slidenum">
              <a:rPr lang="en-US" smtClean="0"/>
              <a:pPr/>
              <a:t>34</a:t>
            </a:fld>
            <a:endParaRPr lang="en-US" dirty="0"/>
          </a:p>
        </p:txBody>
      </p:sp>
    </p:spTree>
    <p:extLst>
      <p:ext uri="{BB962C8B-B14F-4D97-AF65-F5344CB8AC3E}">
        <p14:creationId xmlns:p14="http://schemas.microsoft.com/office/powerpoint/2010/main" val="180974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FEBDE-7752-4408-9C40-2FA2B7D0252C}"/>
              </a:ext>
            </a:extLst>
          </p:cNvPr>
          <p:cNvSpPr>
            <a:spLocks noGrp="1"/>
          </p:cNvSpPr>
          <p:nvPr>
            <p:ph type="title"/>
          </p:nvPr>
        </p:nvSpPr>
        <p:spPr/>
        <p:txBody>
          <a:bodyPr>
            <a:noAutofit/>
          </a:bodyPr>
          <a:lstStyle/>
          <a:p>
            <a:r>
              <a:rPr lang="en-US" sz="2400" dirty="0"/>
              <a:t>Constructor Based DI Example:  Duration 10min</a:t>
            </a:r>
            <a:endParaRPr lang="en-IN" sz="2400" dirty="0"/>
          </a:p>
        </p:txBody>
      </p:sp>
      <p:sp>
        <p:nvSpPr>
          <p:cNvPr id="4" name="Rectangle 3">
            <a:extLst>
              <a:ext uri="{FF2B5EF4-FFF2-40B4-BE49-F238E27FC236}">
                <a16:creationId xmlns:a16="http://schemas.microsoft.com/office/drawing/2014/main" id="{71A7B0AB-4A73-4532-A57C-6C94E7C3955C}"/>
              </a:ext>
            </a:extLst>
          </p:cNvPr>
          <p:cNvSpPr/>
          <p:nvPr/>
        </p:nvSpPr>
        <p:spPr>
          <a:xfrm>
            <a:off x="304800" y="1219200"/>
            <a:ext cx="8610600" cy="923330"/>
          </a:xfrm>
          <a:prstGeom prst="rect">
            <a:avLst/>
          </a:prstGeom>
        </p:spPr>
        <p:txBody>
          <a:bodyPr wrap="square">
            <a:spAutoFit/>
          </a:bodyPr>
          <a:lstStyle/>
          <a:p>
            <a:r>
              <a:rPr lang="en-US" dirty="0"/>
              <a:t>Step 1: Create New Java Project and Name it.</a:t>
            </a:r>
          </a:p>
          <a:p>
            <a:r>
              <a:rPr lang="en-US" dirty="0"/>
              <a:t>Step 2:  Add the following libraries to the class path of project</a:t>
            </a:r>
          </a:p>
          <a:p>
            <a:endParaRPr lang="en-US" dirty="0"/>
          </a:p>
        </p:txBody>
      </p:sp>
      <p:pic>
        <p:nvPicPr>
          <p:cNvPr id="5" name="Picture 4">
            <a:extLst>
              <a:ext uri="{FF2B5EF4-FFF2-40B4-BE49-F238E27FC236}">
                <a16:creationId xmlns:a16="http://schemas.microsoft.com/office/drawing/2014/main" id="{561AB18B-EC01-436E-B752-3E6FB4040D55}"/>
              </a:ext>
            </a:extLst>
          </p:cNvPr>
          <p:cNvPicPr/>
          <p:nvPr/>
        </p:nvPicPr>
        <p:blipFill rotWithShape="1">
          <a:blip r:embed="rId3"/>
          <a:srcRect l="1" r="160" b="8832"/>
          <a:stretch/>
        </p:blipFill>
        <p:spPr bwMode="auto">
          <a:xfrm>
            <a:off x="457200" y="2142530"/>
            <a:ext cx="7893585" cy="46392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4736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D23B-4D30-412E-A994-295A83109E38}"/>
              </a:ext>
            </a:extLst>
          </p:cNvPr>
          <p:cNvSpPr>
            <a:spLocks noGrp="1"/>
          </p:cNvSpPr>
          <p:nvPr>
            <p:ph type="title"/>
          </p:nvPr>
        </p:nvSpPr>
        <p:spPr/>
        <p:txBody>
          <a:bodyPr>
            <a:normAutofit/>
          </a:bodyPr>
          <a:lstStyle/>
          <a:p>
            <a:r>
              <a:rPr lang="en-US" dirty="0"/>
              <a:t>Constructor Based DI Example</a:t>
            </a:r>
            <a:endParaRPr lang="en-IN" dirty="0"/>
          </a:p>
        </p:txBody>
      </p:sp>
      <p:sp>
        <p:nvSpPr>
          <p:cNvPr id="4" name="Rectangle 3">
            <a:extLst>
              <a:ext uri="{FF2B5EF4-FFF2-40B4-BE49-F238E27FC236}">
                <a16:creationId xmlns:a16="http://schemas.microsoft.com/office/drawing/2014/main" id="{4B83823F-C1EC-4A06-A87B-2E34739B4D9B}"/>
              </a:ext>
            </a:extLst>
          </p:cNvPr>
          <p:cNvSpPr/>
          <p:nvPr/>
        </p:nvSpPr>
        <p:spPr>
          <a:xfrm>
            <a:off x="1333500" y="1382127"/>
            <a:ext cx="7391400" cy="344069"/>
          </a:xfrm>
          <a:prstGeom prst="rect">
            <a:avLst/>
          </a:prstGeom>
        </p:spPr>
        <p:txBody>
          <a:bodyPr wrap="square">
            <a:spAutoFit/>
          </a:bodyPr>
          <a:lstStyle/>
          <a:p>
            <a:pPr>
              <a:lnSpc>
                <a:spcPct val="107000"/>
              </a:lnSpc>
              <a:spcAft>
                <a:spcPts val="800"/>
              </a:spcAft>
            </a:pPr>
            <a:r>
              <a:rPr lang="en-US" sz="1600" dirty="0">
                <a:ea typeface="Calibri" panose="020F0502020204030204" pitchFamily="34" charset="0"/>
                <a:cs typeface="Calibri" panose="020F0502020204030204" pitchFamily="34" charset="0"/>
              </a:rPr>
              <a:t>After Addding jars your project structure should look like below</a:t>
            </a:r>
          </a:p>
        </p:txBody>
      </p:sp>
      <p:pic>
        <p:nvPicPr>
          <p:cNvPr id="5" name="Picture 4">
            <a:extLst>
              <a:ext uri="{FF2B5EF4-FFF2-40B4-BE49-F238E27FC236}">
                <a16:creationId xmlns:a16="http://schemas.microsoft.com/office/drawing/2014/main" id="{0B28D8B1-7C7F-46E8-BD63-113111F9FBEA}"/>
              </a:ext>
            </a:extLst>
          </p:cNvPr>
          <p:cNvPicPr/>
          <p:nvPr/>
        </p:nvPicPr>
        <p:blipFill rotWithShape="1">
          <a:blip r:embed="rId2"/>
          <a:srcRect l="-1" t="855" r="81571" b="46439"/>
          <a:stretch/>
        </p:blipFill>
        <p:spPr bwMode="auto">
          <a:xfrm>
            <a:off x="1409700" y="2209800"/>
            <a:ext cx="5334000" cy="4419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2369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C484-34BD-4410-B29E-9885489C9809}"/>
              </a:ext>
            </a:extLst>
          </p:cNvPr>
          <p:cNvSpPr>
            <a:spLocks noGrp="1"/>
          </p:cNvSpPr>
          <p:nvPr>
            <p:ph type="title"/>
          </p:nvPr>
        </p:nvSpPr>
        <p:spPr/>
        <p:txBody>
          <a:bodyPr/>
          <a:lstStyle/>
          <a:p>
            <a:r>
              <a:rPr lang="en-US" dirty="0"/>
              <a:t>Constructor Based DI Example</a:t>
            </a:r>
            <a:endParaRPr lang="en-IN" dirty="0"/>
          </a:p>
        </p:txBody>
      </p:sp>
      <p:sp>
        <p:nvSpPr>
          <p:cNvPr id="4" name="Rectangle 3">
            <a:extLst>
              <a:ext uri="{FF2B5EF4-FFF2-40B4-BE49-F238E27FC236}">
                <a16:creationId xmlns:a16="http://schemas.microsoft.com/office/drawing/2014/main" id="{9A95C6D3-430B-4E9B-BAA4-249C0579A8D3}"/>
              </a:ext>
            </a:extLst>
          </p:cNvPr>
          <p:cNvSpPr/>
          <p:nvPr/>
        </p:nvSpPr>
        <p:spPr>
          <a:xfrm>
            <a:off x="419100" y="1447800"/>
            <a:ext cx="8305800" cy="5028236"/>
          </a:xfrm>
          <a:prstGeom prst="rect">
            <a:avLst/>
          </a:prstGeom>
        </p:spPr>
        <p:txBody>
          <a:bodyPr wrap="square">
            <a:spAutoFit/>
          </a:bodyPr>
          <a:lstStyle/>
          <a:p>
            <a:pPr>
              <a:lnSpc>
                <a:spcPct val="107000"/>
              </a:lnSpc>
              <a:spcAft>
                <a:spcPts val="800"/>
              </a:spcAft>
            </a:pPr>
            <a:r>
              <a:rPr lang="en-US" sz="1600" dirty="0">
                <a:ea typeface="Calibri" panose="020F0502020204030204" pitchFamily="34" charset="0"/>
                <a:cs typeface="Times New Roman" panose="02020603050405020304" pitchFamily="18" charset="0"/>
              </a:rPr>
              <a:t>Step 3: Create a new java class in package named </a:t>
            </a:r>
            <a:r>
              <a:rPr lang="en-US" sz="1600" dirty="0">
                <a:solidFill>
                  <a:srgbClr val="000000"/>
                </a:solidFill>
                <a:ea typeface="Calibri" panose="020F0502020204030204" pitchFamily="34" charset="0"/>
                <a:cs typeface="Consolas" panose="020B0609020204030204" pitchFamily="49" charset="0"/>
              </a:rPr>
              <a:t>com.test.springconstructor</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00"/>
                </a:solidFill>
                <a:ea typeface="Calibri" panose="020F0502020204030204" pitchFamily="34" charset="0"/>
                <a:cs typeface="Consolas" panose="020B0609020204030204" pitchFamily="49" charset="0"/>
              </a:rPr>
              <a:t>Write the below code for java file</a:t>
            </a:r>
            <a:endParaRPr lang="en-US" sz="1600" dirty="0">
              <a:ea typeface="Calibri" panose="020F0502020204030204" pitchFamily="34" charset="0"/>
              <a:cs typeface="Times New Roman" panose="02020603050405020304" pitchFamily="18" charset="0"/>
            </a:endParaRPr>
          </a:p>
          <a:p>
            <a:pPr>
              <a:lnSpc>
                <a:spcPct val="107000"/>
              </a:lnSpc>
            </a:pPr>
            <a:r>
              <a:rPr lang="en-US" sz="1600" b="1" dirty="0">
                <a:solidFill>
                  <a:srgbClr val="7F0055"/>
                </a:solidFill>
                <a:ea typeface="Calibri" panose="020F0502020204030204" pitchFamily="34" charset="0"/>
                <a:cs typeface="Consolas" panose="020B0609020204030204" pitchFamily="49" charset="0"/>
              </a:rPr>
              <a:t>package</a:t>
            </a:r>
            <a:r>
              <a:rPr lang="en-US" sz="1600" dirty="0">
                <a:solidFill>
                  <a:srgbClr val="000000"/>
                </a:solidFill>
                <a:ea typeface="Calibri" panose="020F0502020204030204" pitchFamily="34" charset="0"/>
                <a:cs typeface="Consolas" panose="020B0609020204030204" pitchFamily="49" charset="0"/>
              </a:rPr>
              <a:t> com.test.springconstructor;</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b="1" dirty="0">
                <a:solidFill>
                  <a:srgbClr val="7F0055"/>
                </a:solidFill>
                <a:ea typeface="Calibri" panose="020F0502020204030204" pitchFamily="34" charset="0"/>
                <a:cs typeface="Consolas" panose="020B0609020204030204" pitchFamily="49" charset="0"/>
              </a:rPr>
              <a:t>public</a:t>
            </a: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class</a:t>
            </a:r>
            <a:r>
              <a:rPr lang="en-US" sz="1600" dirty="0">
                <a:solidFill>
                  <a:srgbClr val="000000"/>
                </a:solidFill>
                <a:ea typeface="Calibri" panose="020F0502020204030204" pitchFamily="34" charset="0"/>
                <a:cs typeface="Consolas" panose="020B0609020204030204" pitchFamily="49" charset="0"/>
              </a:rPr>
              <a:t> Ticket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private</a:t>
            </a: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int</a:t>
            </a:r>
            <a:r>
              <a:rPr lang="en-US" sz="1600" dirty="0">
                <a:solidFill>
                  <a:srgbClr val="000000"/>
                </a:solidFill>
                <a:ea typeface="Calibri" panose="020F0502020204030204" pitchFamily="34" charset="0"/>
                <a:cs typeface="Consolas" panose="020B0609020204030204" pitchFamily="49" charset="0"/>
              </a:rPr>
              <a:t> </a:t>
            </a:r>
            <a:r>
              <a:rPr lang="en-US" sz="1600" dirty="0">
                <a:solidFill>
                  <a:srgbClr val="0000C0"/>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private</a:t>
            </a:r>
            <a:r>
              <a:rPr lang="en-US" sz="1600" dirty="0">
                <a:solidFill>
                  <a:srgbClr val="000000"/>
                </a:solidFill>
                <a:ea typeface="Calibri" panose="020F0502020204030204" pitchFamily="34" charset="0"/>
                <a:cs typeface="Consolas" panose="020B0609020204030204" pitchFamily="49" charset="0"/>
              </a:rPr>
              <a:t> String </a:t>
            </a:r>
            <a:r>
              <a:rPr lang="en-US" sz="1600" dirty="0">
                <a:solidFill>
                  <a:srgbClr val="0000C0"/>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public</a:t>
            </a:r>
            <a:r>
              <a:rPr lang="en-US" sz="1600" dirty="0">
                <a:solidFill>
                  <a:srgbClr val="000000"/>
                </a:solidFill>
                <a:ea typeface="Calibri" panose="020F0502020204030204" pitchFamily="34" charset="0"/>
                <a:cs typeface="Consolas" panose="020B0609020204030204" pitchFamily="49" charset="0"/>
              </a:rPr>
              <a:t> Ticket() {System.</a:t>
            </a:r>
            <a:r>
              <a:rPr lang="en-US" sz="1600" b="1" i="1" dirty="0">
                <a:solidFill>
                  <a:srgbClr val="0000C0"/>
                </a:solidFill>
                <a:ea typeface="Calibri" panose="020F0502020204030204" pitchFamily="34" charset="0"/>
                <a:cs typeface="Consolas" panose="020B0609020204030204" pitchFamily="49" charset="0"/>
              </a:rPr>
              <a:t>out</a:t>
            </a:r>
            <a:r>
              <a:rPr lang="en-US" sz="1600" dirty="0">
                <a:solidFill>
                  <a:srgbClr val="000000"/>
                </a:solidFill>
                <a:ea typeface="Calibri" panose="020F0502020204030204" pitchFamily="34" charset="0"/>
                <a:cs typeface="Consolas" panose="020B0609020204030204" pitchFamily="49" charset="0"/>
              </a:rPr>
              <a:t>.println(</a:t>
            </a:r>
            <a:r>
              <a:rPr lang="en-US" sz="1600" dirty="0">
                <a:solidFill>
                  <a:srgbClr val="2A00FF"/>
                </a:solidFill>
                <a:ea typeface="Calibri" panose="020F0502020204030204" pitchFamily="34" charset="0"/>
                <a:cs typeface="Consolas" panose="020B0609020204030204" pitchFamily="49" charset="0"/>
              </a:rPr>
              <a:t>"Ticket is "</a:t>
            </a:r>
            <a:r>
              <a:rPr lang="en-US" sz="1600" dirty="0">
                <a:solidFill>
                  <a:srgbClr val="000000"/>
                </a:solidFill>
                <a:ea typeface="Calibri" panose="020F0502020204030204" pitchFamily="34" charset="0"/>
                <a:cs typeface="Consolas" panose="020B0609020204030204" pitchFamily="49" charset="0"/>
              </a:rPr>
              <a:t>+ </a:t>
            </a:r>
            <a:r>
              <a:rPr lang="en-US" sz="1600" dirty="0">
                <a:solidFill>
                  <a:srgbClr val="0000C0"/>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public</a:t>
            </a:r>
            <a:r>
              <a:rPr lang="en-US" sz="1600" dirty="0">
                <a:solidFill>
                  <a:srgbClr val="000000"/>
                </a:solidFill>
                <a:ea typeface="Calibri" panose="020F0502020204030204" pitchFamily="34" charset="0"/>
                <a:cs typeface="Consolas" panose="020B0609020204030204" pitchFamily="49" charset="0"/>
              </a:rPr>
              <a:t> Ticket(</a:t>
            </a:r>
            <a:r>
              <a:rPr lang="en-US" sz="1600" b="1" dirty="0">
                <a:solidFill>
                  <a:srgbClr val="7F0055"/>
                </a:solidFill>
                <a:ea typeface="Calibri" panose="020F0502020204030204" pitchFamily="34" charset="0"/>
                <a:cs typeface="Consolas" panose="020B0609020204030204" pitchFamily="49" charset="0"/>
              </a:rPr>
              <a:t>int</a:t>
            </a:r>
            <a:r>
              <a:rPr lang="en-US" sz="1600" dirty="0">
                <a:solidFill>
                  <a:srgbClr val="000000"/>
                </a:solidFill>
                <a:ea typeface="Calibri" panose="020F0502020204030204" pitchFamily="34" charset="0"/>
                <a:cs typeface="Consolas" panose="020B0609020204030204" pitchFamily="49" charset="0"/>
              </a:rPr>
              <a:t> </a:t>
            </a:r>
            <a:r>
              <a:rPr lang="en-US" sz="1600" dirty="0">
                <a:solidFill>
                  <a:srgbClr val="6A3E3E"/>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this</a:t>
            </a:r>
            <a:r>
              <a:rPr lang="en-US" sz="1600" dirty="0">
                <a:solidFill>
                  <a:srgbClr val="000000"/>
                </a:solidFill>
                <a:ea typeface="Calibri" panose="020F0502020204030204" pitchFamily="34" charset="0"/>
                <a:cs typeface="Consolas" panose="020B0609020204030204" pitchFamily="49" charset="0"/>
              </a:rPr>
              <a:t>.</a:t>
            </a:r>
            <a:r>
              <a:rPr lang="en-US" sz="1600" dirty="0">
                <a:solidFill>
                  <a:srgbClr val="0000C0"/>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 = </a:t>
            </a:r>
            <a:r>
              <a:rPr lang="en-US" sz="1600" dirty="0">
                <a:solidFill>
                  <a:srgbClr val="6A3E3E"/>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public</a:t>
            </a:r>
            <a:r>
              <a:rPr lang="en-US" sz="1600" dirty="0">
                <a:solidFill>
                  <a:srgbClr val="000000"/>
                </a:solidFill>
                <a:ea typeface="Calibri" panose="020F0502020204030204" pitchFamily="34" charset="0"/>
                <a:cs typeface="Consolas" panose="020B0609020204030204" pitchFamily="49" charset="0"/>
              </a:rPr>
              <a:t> Ticket(String </a:t>
            </a:r>
            <a:r>
              <a:rPr lang="en-US" sz="1600" dirty="0">
                <a:solidFill>
                  <a:srgbClr val="6A3E3E"/>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  </a:t>
            </a:r>
            <a:r>
              <a:rPr lang="en-US" sz="1600" b="1" dirty="0">
                <a:solidFill>
                  <a:srgbClr val="7F0055"/>
                </a:solidFill>
                <a:ea typeface="Calibri" panose="020F0502020204030204" pitchFamily="34" charset="0"/>
                <a:cs typeface="Consolas" panose="020B0609020204030204" pitchFamily="49" charset="0"/>
              </a:rPr>
              <a:t>this</a:t>
            </a:r>
            <a:r>
              <a:rPr lang="en-US" sz="1600" dirty="0">
                <a:solidFill>
                  <a:srgbClr val="000000"/>
                </a:solidFill>
                <a:ea typeface="Calibri" panose="020F0502020204030204" pitchFamily="34" charset="0"/>
                <a:cs typeface="Consolas" panose="020B0609020204030204" pitchFamily="49" charset="0"/>
              </a:rPr>
              <a:t>.</a:t>
            </a:r>
            <a:r>
              <a:rPr lang="en-US" sz="1600" dirty="0">
                <a:solidFill>
                  <a:srgbClr val="0000C0"/>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 </a:t>
            </a:r>
            <a:r>
              <a:rPr lang="en-US" sz="1600" dirty="0">
                <a:solidFill>
                  <a:srgbClr val="6A3E3E"/>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public</a:t>
            </a:r>
            <a:r>
              <a:rPr lang="en-US" sz="1600" dirty="0">
                <a:solidFill>
                  <a:srgbClr val="000000"/>
                </a:solidFill>
                <a:ea typeface="Calibri" panose="020F0502020204030204" pitchFamily="34" charset="0"/>
                <a:cs typeface="Consolas" panose="020B0609020204030204" pitchFamily="49" charset="0"/>
              </a:rPr>
              <a:t> Ticket(</a:t>
            </a:r>
            <a:r>
              <a:rPr lang="en-US" sz="1600" b="1" dirty="0">
                <a:solidFill>
                  <a:srgbClr val="7F0055"/>
                </a:solidFill>
                <a:ea typeface="Calibri" panose="020F0502020204030204" pitchFamily="34" charset="0"/>
                <a:cs typeface="Consolas" panose="020B0609020204030204" pitchFamily="49" charset="0"/>
              </a:rPr>
              <a:t>int</a:t>
            </a:r>
            <a:r>
              <a:rPr lang="en-US" sz="1600" dirty="0">
                <a:solidFill>
                  <a:srgbClr val="000000"/>
                </a:solidFill>
                <a:ea typeface="Calibri" panose="020F0502020204030204" pitchFamily="34" charset="0"/>
                <a:cs typeface="Consolas" panose="020B0609020204030204" pitchFamily="49" charset="0"/>
              </a:rPr>
              <a:t> </a:t>
            </a:r>
            <a:r>
              <a:rPr lang="en-US" sz="1600" dirty="0">
                <a:solidFill>
                  <a:srgbClr val="6A3E3E"/>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 String </a:t>
            </a:r>
            <a:r>
              <a:rPr lang="en-US" sz="1600" dirty="0">
                <a:solidFill>
                  <a:srgbClr val="6A3E3E"/>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this</a:t>
            </a:r>
            <a:r>
              <a:rPr lang="en-US" sz="1600" dirty="0">
                <a:solidFill>
                  <a:srgbClr val="000000"/>
                </a:solidFill>
                <a:ea typeface="Calibri" panose="020F0502020204030204" pitchFamily="34" charset="0"/>
                <a:cs typeface="Consolas" panose="020B0609020204030204" pitchFamily="49" charset="0"/>
              </a:rPr>
              <a:t>.</a:t>
            </a:r>
            <a:r>
              <a:rPr lang="en-US" sz="1600" dirty="0">
                <a:solidFill>
                  <a:srgbClr val="0000C0"/>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 = </a:t>
            </a:r>
            <a:r>
              <a:rPr lang="en-US" sz="1600" dirty="0">
                <a:solidFill>
                  <a:srgbClr val="6A3E3E"/>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this</a:t>
            </a:r>
            <a:r>
              <a:rPr lang="en-US" sz="1600" dirty="0">
                <a:solidFill>
                  <a:srgbClr val="000000"/>
                </a:solidFill>
                <a:ea typeface="Calibri" panose="020F0502020204030204" pitchFamily="34" charset="0"/>
                <a:cs typeface="Consolas" panose="020B0609020204030204" pitchFamily="49" charset="0"/>
              </a:rPr>
              <a:t>.</a:t>
            </a:r>
            <a:r>
              <a:rPr lang="en-US" sz="1600" dirty="0">
                <a:solidFill>
                  <a:srgbClr val="0000C0"/>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 </a:t>
            </a:r>
            <a:r>
              <a:rPr lang="en-US" sz="1600" dirty="0">
                <a:solidFill>
                  <a:srgbClr val="6A3E3E"/>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b="1" dirty="0">
                <a:solidFill>
                  <a:srgbClr val="7F0055"/>
                </a:solidFill>
                <a:ea typeface="Calibri" panose="020F0502020204030204" pitchFamily="34" charset="0"/>
                <a:cs typeface="Consolas" panose="020B0609020204030204" pitchFamily="49" charset="0"/>
              </a:rPr>
              <a:t>void</a:t>
            </a:r>
            <a:r>
              <a:rPr lang="en-US" sz="1600" dirty="0">
                <a:solidFill>
                  <a:srgbClr val="000000"/>
                </a:solidFill>
                <a:ea typeface="Calibri" panose="020F0502020204030204" pitchFamily="34" charset="0"/>
                <a:cs typeface="Consolas" panose="020B0609020204030204" pitchFamily="49" charset="0"/>
              </a:rPr>
              <a:t> display(){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System.</a:t>
            </a:r>
            <a:r>
              <a:rPr lang="en-US" sz="1600" b="1" i="1" dirty="0">
                <a:solidFill>
                  <a:srgbClr val="0000C0"/>
                </a:solidFill>
                <a:ea typeface="Calibri" panose="020F0502020204030204" pitchFamily="34" charset="0"/>
                <a:cs typeface="Consolas" panose="020B0609020204030204" pitchFamily="49" charset="0"/>
              </a:rPr>
              <a:t>out</a:t>
            </a:r>
            <a:r>
              <a:rPr lang="en-US" sz="1600" dirty="0">
                <a:solidFill>
                  <a:srgbClr val="000000"/>
                </a:solidFill>
                <a:ea typeface="Calibri" panose="020F0502020204030204" pitchFamily="34" charset="0"/>
                <a:cs typeface="Consolas" panose="020B0609020204030204" pitchFamily="49" charset="0"/>
              </a:rPr>
              <a:t>.println(</a:t>
            </a:r>
            <a:r>
              <a:rPr lang="en-US" sz="1600" dirty="0">
                <a:solidFill>
                  <a:srgbClr val="0000C0"/>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a:t>
            </a:r>
            <a:r>
              <a:rPr lang="en-US" sz="1600" dirty="0">
                <a:solidFill>
                  <a:srgbClr val="2A00FF"/>
                </a:solidFill>
                <a:ea typeface="Calibri" panose="020F0502020204030204" pitchFamily="34" charset="0"/>
                <a:cs typeface="Consolas" panose="020B0609020204030204" pitchFamily="49" charset="0"/>
              </a:rPr>
              <a:t>" "</a:t>
            </a:r>
            <a:r>
              <a:rPr lang="en-US" sz="1600" dirty="0">
                <a:solidFill>
                  <a:srgbClr val="000000"/>
                </a:solidFill>
                <a:ea typeface="Calibri" panose="020F0502020204030204" pitchFamily="34" charset="0"/>
                <a:cs typeface="Consolas" panose="020B0609020204030204" pitchFamily="49" charset="0"/>
              </a:rPr>
              <a:t>+</a:t>
            </a:r>
            <a:r>
              <a:rPr lang="en-US" sz="1600" dirty="0">
                <a:solidFill>
                  <a:srgbClr val="0000C0"/>
                </a:solidFill>
                <a:ea typeface="Calibri" panose="020F0502020204030204" pitchFamily="34" charset="0"/>
                <a:cs typeface="Consolas" panose="020B0609020204030204" pitchFamily="49" charset="0"/>
              </a:rPr>
              <a:t>ticketdate</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  </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00"/>
                </a:solidFill>
                <a:ea typeface="Calibri" panose="020F0502020204030204" pitchFamily="34" charset="0"/>
                <a:cs typeface="Consolas" panose="020B0609020204030204" pitchFamily="49" charset="0"/>
              </a:rPr>
              <a:t>	}</a:t>
            </a:r>
            <a:endParaRPr lang="en-IN" sz="1600" dirty="0"/>
          </a:p>
        </p:txBody>
      </p:sp>
    </p:spTree>
    <p:extLst>
      <p:ext uri="{BB962C8B-B14F-4D97-AF65-F5344CB8AC3E}">
        <p14:creationId xmlns:p14="http://schemas.microsoft.com/office/powerpoint/2010/main" val="367153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3490-47F9-4E6D-94CC-1C2E80218ACE}"/>
              </a:ext>
            </a:extLst>
          </p:cNvPr>
          <p:cNvSpPr>
            <a:spLocks noGrp="1"/>
          </p:cNvSpPr>
          <p:nvPr>
            <p:ph type="title"/>
          </p:nvPr>
        </p:nvSpPr>
        <p:spPr/>
        <p:txBody>
          <a:bodyPr/>
          <a:lstStyle/>
          <a:p>
            <a:r>
              <a:rPr lang="en-US" dirty="0"/>
              <a:t>Constructor Based DI Example</a:t>
            </a:r>
            <a:endParaRPr lang="en-IN" dirty="0"/>
          </a:p>
        </p:txBody>
      </p:sp>
      <p:sp>
        <p:nvSpPr>
          <p:cNvPr id="5" name="Rectangle 4">
            <a:extLst>
              <a:ext uri="{FF2B5EF4-FFF2-40B4-BE49-F238E27FC236}">
                <a16:creationId xmlns:a16="http://schemas.microsoft.com/office/drawing/2014/main" id="{24575991-16E6-4FFB-9FF0-3697D9E2C192}"/>
              </a:ext>
            </a:extLst>
          </p:cNvPr>
          <p:cNvSpPr/>
          <p:nvPr/>
        </p:nvSpPr>
        <p:spPr>
          <a:xfrm>
            <a:off x="533400" y="990601"/>
            <a:ext cx="7772400" cy="344069"/>
          </a:xfrm>
          <a:prstGeom prst="rect">
            <a:avLst/>
          </a:prstGeom>
        </p:spPr>
        <p:txBody>
          <a:bodyPr wrap="square">
            <a:spAutoFit/>
          </a:bodyPr>
          <a:lstStyle/>
          <a:p>
            <a:pPr>
              <a:lnSpc>
                <a:spcPct val="107000"/>
              </a:lnSpc>
              <a:spcAft>
                <a:spcPts val="800"/>
              </a:spcAft>
            </a:pPr>
            <a:r>
              <a:rPr lang="en-US" sz="1600" dirty="0">
                <a:ea typeface="Calibri" panose="020F0502020204030204" pitchFamily="34" charset="0"/>
                <a:cs typeface="Times New Roman" panose="02020603050405020304" pitchFamily="18" charset="0"/>
              </a:rPr>
              <a:t>Step 4: Create applicationContext.xml file in src folder</a:t>
            </a:r>
          </a:p>
        </p:txBody>
      </p:sp>
      <p:sp>
        <p:nvSpPr>
          <p:cNvPr id="6" name="Rectangle 5">
            <a:extLst>
              <a:ext uri="{FF2B5EF4-FFF2-40B4-BE49-F238E27FC236}">
                <a16:creationId xmlns:a16="http://schemas.microsoft.com/office/drawing/2014/main" id="{67E59B7D-1BCF-485F-8239-37567D8F7488}"/>
              </a:ext>
            </a:extLst>
          </p:cNvPr>
          <p:cNvSpPr/>
          <p:nvPr/>
        </p:nvSpPr>
        <p:spPr>
          <a:xfrm>
            <a:off x="1219200" y="1523999"/>
            <a:ext cx="7239000" cy="3769173"/>
          </a:xfrm>
          <a:prstGeom prst="rect">
            <a:avLst/>
          </a:prstGeom>
        </p:spPr>
        <p:txBody>
          <a:bodyPr wrap="square">
            <a:spAutoFit/>
          </a:bodyPr>
          <a:lstStyle/>
          <a:p>
            <a:pPr>
              <a:lnSpc>
                <a:spcPct val="107000"/>
              </a:lnSpc>
            </a:pPr>
            <a:r>
              <a:rPr lang="en-US" sz="1600" dirty="0">
                <a:solidFill>
                  <a:srgbClr val="008080"/>
                </a:solidFill>
                <a:ea typeface="Calibri" panose="020F0502020204030204" pitchFamily="34" charset="0"/>
                <a:cs typeface="Consolas" panose="020B0609020204030204" pitchFamily="49" charset="0"/>
              </a:rPr>
              <a:t>applicationContext.xml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xml</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version</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"1.0"</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encoding</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"UTF-8"</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beans</a:t>
            </a: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xmlns</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"http://www.springframework.org/schema/beans"</a:t>
            </a: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xmlns:xsi</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"http://www.w3.org/2001/XMLSchema-instance"</a:t>
            </a: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xmlns:p</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"http://www.springframework.org/schema/p"</a:t>
            </a:r>
            <a:r>
              <a:rPr lang="en-US" sz="1600" dirty="0">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xsi:schemaLocation</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"http://www.springframework.org/schema/beans  </a:t>
            </a:r>
            <a:endParaRPr lang="en-US" sz="1600" dirty="0">
              <a:ea typeface="Calibri" panose="020F0502020204030204" pitchFamily="34" charset="0"/>
              <a:cs typeface="Times New Roman" panose="02020603050405020304" pitchFamily="18" charset="0"/>
            </a:endParaRPr>
          </a:p>
          <a:p>
            <a:pPr>
              <a:lnSpc>
                <a:spcPct val="107000"/>
              </a:lnSpc>
            </a:pPr>
            <a:r>
              <a:rPr lang="en-US" sz="1600" i="1" dirty="0">
                <a:solidFill>
                  <a:srgbClr val="2A00FF"/>
                </a:solidFill>
                <a:ea typeface="Calibri" panose="020F0502020204030204" pitchFamily="34" charset="0"/>
                <a:cs typeface="Consolas" panose="020B0609020204030204" pitchFamily="49" charset="0"/>
              </a:rPr>
              <a:t>                http://www.springframework.org/schema/beans/spring-beans-3.0.xsd"</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bean</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id</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"ticket"</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class</a:t>
            </a:r>
            <a:r>
              <a:rPr lang="en-US" sz="1600" dirty="0">
                <a:solidFill>
                  <a:srgbClr val="000000"/>
                </a:solidFill>
                <a:ea typeface="Calibri" panose="020F0502020204030204" pitchFamily="34" charset="0"/>
                <a:cs typeface="Consolas" panose="020B0609020204030204" pitchFamily="49" charset="0"/>
              </a:rPr>
              <a:t>=</a:t>
            </a:r>
            <a:r>
              <a:rPr lang="en-US" sz="1600" i="1" dirty="0">
                <a:solidFill>
                  <a:srgbClr val="2A00FF"/>
                </a:solidFill>
                <a:ea typeface="Calibri" panose="020F0502020204030204" pitchFamily="34" charset="0"/>
                <a:cs typeface="Consolas" panose="020B0609020204030204" pitchFamily="49" charset="0"/>
              </a:rPr>
              <a:t>"com.test.springconstructor.Ticket"</a:t>
            </a:r>
            <a:r>
              <a:rPr lang="en-US" sz="1600" dirty="0">
                <a:solidFill>
                  <a:srgbClr val="008080"/>
                </a:solidFill>
                <a:ea typeface="Calibri" panose="020F0502020204030204" pitchFamily="34" charset="0"/>
                <a:cs typeface="Consolas" panose="020B0609020204030204" pitchFamily="49" charset="0"/>
              </a:rPr>
              <a:t>&gt;</a:t>
            </a:r>
            <a:r>
              <a:rPr lang="en-US" sz="1600" dirty="0">
                <a:solidFill>
                  <a:srgbClr val="000000"/>
                </a:solidFill>
                <a:ea typeface="Calibri" panose="020F0502020204030204" pitchFamily="34" charset="0"/>
                <a:cs typeface="Consolas" panose="020B0609020204030204" pitchFamily="49" charset="0"/>
              </a:rPr>
              <a:t>  </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constructor-arg</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index</a:t>
            </a:r>
            <a:r>
              <a:rPr lang="en-US" sz="1600" dirty="0">
                <a:ea typeface="Calibri" panose="020F0502020204030204" pitchFamily="34" charset="0"/>
                <a:cs typeface="Consolas" panose="020B0609020204030204" pitchFamily="49" charset="0"/>
              </a:rPr>
              <a:t> </a:t>
            </a:r>
            <a:r>
              <a:rPr lang="en-US" sz="1600" dirty="0">
                <a:solidFill>
                  <a:srgbClr val="000000"/>
                </a:solidFill>
                <a:ea typeface="Calibri" panose="020F0502020204030204" pitchFamily="34" charset="0"/>
                <a:cs typeface="Consolas" panose="020B0609020204030204" pitchFamily="49" charset="0"/>
              </a:rPr>
              <a:t>=</a:t>
            </a:r>
            <a:r>
              <a:rPr lang="en-US" sz="1600" dirty="0">
                <a:ea typeface="Calibri" panose="020F0502020204030204" pitchFamily="34" charset="0"/>
                <a:cs typeface="Consolas" panose="020B0609020204030204" pitchFamily="49" charset="0"/>
              </a:rPr>
              <a:t> </a:t>
            </a:r>
            <a:r>
              <a:rPr lang="en-US" sz="1600" i="1" dirty="0">
                <a:solidFill>
                  <a:srgbClr val="2A00FF"/>
                </a:solidFill>
                <a:ea typeface="Calibri" panose="020F0502020204030204" pitchFamily="34" charset="0"/>
                <a:cs typeface="Consolas" panose="020B0609020204030204" pitchFamily="49" charset="0"/>
              </a:rPr>
              <a:t>"0"</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value</a:t>
            </a:r>
            <a:r>
              <a:rPr lang="en-US" sz="1600" dirty="0">
                <a:ea typeface="Calibri" panose="020F0502020204030204" pitchFamily="34" charset="0"/>
                <a:cs typeface="Consolas" panose="020B0609020204030204" pitchFamily="49" charset="0"/>
              </a:rPr>
              <a:t> </a:t>
            </a:r>
            <a:r>
              <a:rPr lang="en-US" sz="1600" dirty="0">
                <a:solidFill>
                  <a:srgbClr val="000000"/>
                </a:solidFill>
                <a:ea typeface="Calibri" panose="020F0502020204030204" pitchFamily="34" charset="0"/>
                <a:cs typeface="Consolas" panose="020B0609020204030204" pitchFamily="49" charset="0"/>
              </a:rPr>
              <a:t>=</a:t>
            </a:r>
            <a:r>
              <a:rPr lang="en-US" sz="1600" dirty="0">
                <a:ea typeface="Calibri" panose="020F0502020204030204" pitchFamily="34" charset="0"/>
                <a:cs typeface="Consolas" panose="020B0609020204030204" pitchFamily="49" charset="0"/>
              </a:rPr>
              <a:t> </a:t>
            </a:r>
            <a:r>
              <a:rPr lang="en-US" sz="1600" i="1" dirty="0">
                <a:solidFill>
                  <a:srgbClr val="2A00FF"/>
                </a:solidFill>
                <a:ea typeface="Calibri" panose="020F0502020204030204" pitchFamily="34" charset="0"/>
                <a:cs typeface="Consolas" panose="020B0609020204030204" pitchFamily="49" charset="0"/>
              </a:rPr>
              <a:t>"101"</a:t>
            </a:r>
            <a:r>
              <a:rPr lang="en-US" sz="1600" dirty="0">
                <a:solidFill>
                  <a:srgbClr val="008080"/>
                </a:solidFill>
                <a:ea typeface="Calibri" panose="020F0502020204030204" pitchFamily="34" charset="0"/>
                <a:cs typeface="Consolas" panose="020B0609020204030204" pitchFamily="49" charset="0"/>
              </a:rPr>
              <a:t>/&gt;</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constructor-arg</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index</a:t>
            </a:r>
            <a:r>
              <a:rPr lang="en-US" sz="1600" dirty="0">
                <a:ea typeface="Calibri" panose="020F0502020204030204" pitchFamily="34" charset="0"/>
                <a:cs typeface="Consolas" panose="020B0609020204030204" pitchFamily="49" charset="0"/>
              </a:rPr>
              <a:t> </a:t>
            </a:r>
            <a:r>
              <a:rPr lang="en-US" sz="1600" dirty="0">
                <a:solidFill>
                  <a:srgbClr val="000000"/>
                </a:solidFill>
                <a:ea typeface="Calibri" panose="020F0502020204030204" pitchFamily="34" charset="0"/>
                <a:cs typeface="Consolas" panose="020B0609020204030204" pitchFamily="49" charset="0"/>
              </a:rPr>
              <a:t>=</a:t>
            </a:r>
            <a:r>
              <a:rPr lang="en-US" sz="1600" dirty="0">
                <a:ea typeface="Calibri" panose="020F0502020204030204" pitchFamily="34" charset="0"/>
                <a:cs typeface="Consolas" panose="020B0609020204030204" pitchFamily="49" charset="0"/>
              </a:rPr>
              <a:t> </a:t>
            </a:r>
            <a:r>
              <a:rPr lang="en-US" sz="1600" i="1" dirty="0">
                <a:solidFill>
                  <a:srgbClr val="2A00FF"/>
                </a:solidFill>
                <a:ea typeface="Calibri" panose="020F0502020204030204" pitchFamily="34" charset="0"/>
                <a:cs typeface="Consolas" panose="020B0609020204030204" pitchFamily="49" charset="0"/>
              </a:rPr>
              <a:t>"1"</a:t>
            </a:r>
            <a:r>
              <a:rPr lang="en-US" sz="1600" dirty="0">
                <a:ea typeface="Calibri" panose="020F0502020204030204" pitchFamily="34" charset="0"/>
                <a:cs typeface="Consolas" panose="020B0609020204030204" pitchFamily="49" charset="0"/>
              </a:rPr>
              <a:t> </a:t>
            </a:r>
            <a:r>
              <a:rPr lang="en-US" sz="1600" dirty="0">
                <a:solidFill>
                  <a:srgbClr val="7F007F"/>
                </a:solidFill>
                <a:ea typeface="Calibri" panose="020F0502020204030204" pitchFamily="34" charset="0"/>
                <a:cs typeface="Consolas" panose="020B0609020204030204" pitchFamily="49" charset="0"/>
              </a:rPr>
              <a:t>value</a:t>
            </a:r>
            <a:r>
              <a:rPr lang="en-US" sz="1600" dirty="0">
                <a:ea typeface="Calibri" panose="020F0502020204030204" pitchFamily="34" charset="0"/>
                <a:cs typeface="Consolas" panose="020B0609020204030204" pitchFamily="49" charset="0"/>
              </a:rPr>
              <a:t> </a:t>
            </a:r>
            <a:r>
              <a:rPr lang="en-US" sz="1600" dirty="0">
                <a:solidFill>
                  <a:srgbClr val="000000"/>
                </a:solidFill>
                <a:ea typeface="Calibri" panose="020F0502020204030204" pitchFamily="34" charset="0"/>
                <a:cs typeface="Consolas" panose="020B0609020204030204" pitchFamily="49" charset="0"/>
              </a:rPr>
              <a:t>=</a:t>
            </a:r>
            <a:r>
              <a:rPr lang="en-US" sz="1600" dirty="0">
                <a:ea typeface="Calibri" panose="020F0502020204030204" pitchFamily="34" charset="0"/>
                <a:cs typeface="Consolas" panose="020B0609020204030204" pitchFamily="49" charset="0"/>
              </a:rPr>
              <a:t> </a:t>
            </a:r>
            <a:r>
              <a:rPr lang="en-US" sz="1600" i="1" dirty="0">
                <a:solidFill>
                  <a:srgbClr val="2A00FF"/>
                </a:solidFill>
                <a:ea typeface="Calibri" panose="020F0502020204030204" pitchFamily="34" charset="0"/>
                <a:cs typeface="Consolas" panose="020B0609020204030204" pitchFamily="49" charset="0"/>
              </a:rPr>
              <a:t>"24/9/2019"</a:t>
            </a:r>
            <a:r>
              <a:rPr lang="en-US" sz="1600" dirty="0">
                <a:solidFill>
                  <a:srgbClr val="008080"/>
                </a:solidFill>
                <a:ea typeface="Calibri" panose="020F0502020204030204" pitchFamily="34" charset="0"/>
                <a:cs typeface="Consolas" panose="020B0609020204030204" pitchFamily="49" charset="0"/>
              </a:rPr>
              <a:t>/&gt;</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   </a:t>
            </a: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bean</a:t>
            </a:r>
            <a:r>
              <a:rPr lang="en-US" sz="1600" dirty="0">
                <a:solidFill>
                  <a:srgbClr val="008080"/>
                </a:solidFill>
                <a:ea typeface="Calibri" panose="020F0502020204030204" pitchFamily="34" charset="0"/>
                <a:cs typeface="Consolas" panose="020B0609020204030204" pitchFamily="49" charset="0"/>
              </a:rPr>
              <a:t>&gt;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8080"/>
                </a:solidFill>
                <a:ea typeface="Calibri" panose="020F0502020204030204" pitchFamily="34" charset="0"/>
                <a:cs typeface="Consolas" panose="020B0609020204030204" pitchFamily="49" charset="0"/>
              </a:rPr>
              <a:t>&lt;/</a:t>
            </a:r>
            <a:r>
              <a:rPr lang="en-US" sz="1600" dirty="0">
                <a:solidFill>
                  <a:srgbClr val="3F7F7F"/>
                </a:solidFill>
                <a:ea typeface="Calibri" panose="020F0502020204030204" pitchFamily="34" charset="0"/>
                <a:cs typeface="Consolas" panose="020B0609020204030204" pitchFamily="49" charset="0"/>
              </a:rPr>
              <a:t>beans</a:t>
            </a:r>
            <a:r>
              <a:rPr lang="en-US" sz="1600" dirty="0">
                <a:solidFill>
                  <a:srgbClr val="008080"/>
                </a:solidFill>
                <a:ea typeface="Calibri" panose="020F0502020204030204" pitchFamily="34" charset="0"/>
                <a:cs typeface="Consolas" panose="020B0609020204030204" pitchFamily="49" charset="0"/>
              </a:rPr>
              <a:t>&gt;</a:t>
            </a:r>
            <a:endParaRPr lang="en-US" sz="1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6169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29701-2C34-43AC-9E17-F7437398E5DA}"/>
              </a:ext>
            </a:extLst>
          </p:cNvPr>
          <p:cNvSpPr>
            <a:spLocks noGrp="1"/>
          </p:cNvSpPr>
          <p:nvPr>
            <p:ph type="title"/>
          </p:nvPr>
        </p:nvSpPr>
        <p:spPr/>
        <p:txBody>
          <a:bodyPr/>
          <a:lstStyle/>
          <a:p>
            <a:r>
              <a:rPr lang="en-US" dirty="0"/>
              <a:t>Constructor Based DI Example</a:t>
            </a:r>
            <a:endParaRPr lang="en-IN" dirty="0"/>
          </a:p>
        </p:txBody>
      </p:sp>
      <p:sp>
        <p:nvSpPr>
          <p:cNvPr id="4" name="Rectangle 3">
            <a:extLst>
              <a:ext uri="{FF2B5EF4-FFF2-40B4-BE49-F238E27FC236}">
                <a16:creationId xmlns:a16="http://schemas.microsoft.com/office/drawing/2014/main" id="{DDF20947-2D3A-4D7E-AB21-9493F9EE40DB}"/>
              </a:ext>
            </a:extLst>
          </p:cNvPr>
          <p:cNvSpPr/>
          <p:nvPr/>
        </p:nvSpPr>
        <p:spPr>
          <a:xfrm>
            <a:off x="228600" y="1219201"/>
            <a:ext cx="7848600" cy="344069"/>
          </a:xfrm>
          <a:prstGeom prst="rect">
            <a:avLst/>
          </a:prstGeom>
        </p:spPr>
        <p:txBody>
          <a:bodyPr wrap="square">
            <a:spAutoFit/>
          </a:bodyPr>
          <a:lstStyle/>
          <a:p>
            <a:pPr>
              <a:lnSpc>
                <a:spcPct val="107000"/>
              </a:lnSpc>
              <a:spcAft>
                <a:spcPts val="800"/>
              </a:spcAft>
            </a:pPr>
            <a:r>
              <a:rPr lang="en-US" sz="1600" dirty="0">
                <a:ea typeface="Calibri" panose="020F0502020204030204" pitchFamily="34" charset="0"/>
                <a:cs typeface="Calibri" panose="020F0502020204030204" pitchFamily="34" charset="0"/>
              </a:rPr>
              <a:t>Step 5: Create MainApp.java to run the application</a:t>
            </a:r>
            <a:endParaRPr lang="en-US" sz="1600" dirty="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0103489C-EDD5-4B72-B474-91751611D63E}"/>
              </a:ext>
            </a:extLst>
          </p:cNvPr>
          <p:cNvSpPr/>
          <p:nvPr/>
        </p:nvSpPr>
        <p:spPr>
          <a:xfrm>
            <a:off x="228600" y="1676400"/>
            <a:ext cx="8077200" cy="4000839"/>
          </a:xfrm>
          <a:prstGeom prst="rect">
            <a:avLst/>
          </a:prstGeom>
        </p:spPr>
        <p:txBody>
          <a:bodyPr wrap="square">
            <a:spAutoFit/>
          </a:bodyPr>
          <a:lstStyle/>
          <a:p>
            <a:pPr>
              <a:lnSpc>
                <a:spcPct val="107000"/>
              </a:lnSpc>
            </a:pPr>
            <a:r>
              <a:rPr lang="en-US" sz="1400" b="1" dirty="0">
                <a:solidFill>
                  <a:srgbClr val="7F0055"/>
                </a:solidFill>
                <a:ea typeface="Calibri" panose="020F0502020204030204" pitchFamily="34" charset="0"/>
                <a:cs typeface="Consolas" panose="020B0609020204030204" pitchFamily="49" charset="0"/>
              </a:rPr>
              <a:t>package</a:t>
            </a:r>
            <a:r>
              <a:rPr lang="en-US" sz="1400" dirty="0">
                <a:solidFill>
                  <a:srgbClr val="000000"/>
                </a:solidFill>
                <a:ea typeface="Calibri" panose="020F0502020204030204" pitchFamily="34" charset="0"/>
                <a:cs typeface="Consolas" panose="020B0609020204030204" pitchFamily="49" charset="0"/>
              </a:rPr>
              <a:t> com.test.springconstructor;</a:t>
            </a:r>
            <a:endParaRPr lang="en-US" sz="1400" dirty="0">
              <a:ea typeface="Calibri" panose="020F0502020204030204" pitchFamily="34" charset="0"/>
              <a:cs typeface="Times New Roman" panose="02020603050405020304" pitchFamily="18" charset="0"/>
            </a:endParaRPr>
          </a:p>
          <a:p>
            <a:pPr>
              <a:lnSpc>
                <a:spcPct val="107000"/>
              </a:lnSpc>
            </a:pPr>
            <a:r>
              <a:rPr lang="en-US" sz="1400" dirty="0">
                <a:ea typeface="Calibri" panose="020F0502020204030204" pitchFamily="34" charset="0"/>
                <a:cs typeface="Consolas" panose="020B0609020204030204" pitchFamily="49" charset="0"/>
              </a:rPr>
              <a:t> </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import</a:t>
            </a:r>
            <a:r>
              <a:rPr lang="en-US" sz="1400" dirty="0">
                <a:solidFill>
                  <a:srgbClr val="000000"/>
                </a:solidFill>
                <a:ea typeface="Calibri" panose="020F0502020204030204" pitchFamily="34" charset="0"/>
                <a:cs typeface="Consolas" panose="020B0609020204030204" pitchFamily="49" charset="0"/>
              </a:rPr>
              <a:t> </a:t>
            </a:r>
            <a:r>
              <a:rPr lang="en-US" sz="1400" u="sng" dirty="0">
                <a:solidFill>
                  <a:srgbClr val="000000"/>
                </a:solidFill>
                <a:ea typeface="Calibri" panose="020F0502020204030204" pitchFamily="34" charset="0"/>
                <a:cs typeface="Consolas" panose="020B0609020204030204" pitchFamily="49" charset="0"/>
              </a:rPr>
              <a:t>org.springframework.beans.factory.BeanFactory</a:t>
            </a:r>
            <a:r>
              <a:rPr lang="en-US" sz="1400" dirty="0">
                <a:solidFill>
                  <a:srgbClr val="000000"/>
                </a:solidFill>
                <a:ea typeface="Calibri" panose="020F0502020204030204" pitchFamily="34" charset="0"/>
                <a:cs typeface="Consolas" panose="020B0609020204030204" pitchFamily="49" charset="0"/>
              </a:rPr>
              <a:t>;</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import</a:t>
            </a:r>
            <a:r>
              <a:rPr lang="en-US" sz="1400" dirty="0">
                <a:solidFill>
                  <a:srgbClr val="000000"/>
                </a:solidFill>
                <a:ea typeface="Calibri" panose="020F0502020204030204" pitchFamily="34" charset="0"/>
                <a:cs typeface="Consolas" panose="020B0609020204030204" pitchFamily="49" charset="0"/>
              </a:rPr>
              <a:t> </a:t>
            </a:r>
            <a:r>
              <a:rPr lang="en-US" sz="1400" u="sng" dirty="0">
                <a:solidFill>
                  <a:srgbClr val="000000"/>
                </a:solidFill>
                <a:ea typeface="Calibri" panose="020F0502020204030204" pitchFamily="34" charset="0"/>
                <a:cs typeface="Consolas" panose="020B0609020204030204" pitchFamily="49" charset="0"/>
              </a:rPr>
              <a:t>org.springframework.beans.factory.xml.</a:t>
            </a:r>
            <a:r>
              <a:rPr lang="en-US" sz="1400" u="sng" strike="sngStrike" dirty="0">
                <a:solidFill>
                  <a:srgbClr val="000000"/>
                </a:solidFill>
                <a:ea typeface="Calibri" panose="020F0502020204030204" pitchFamily="34" charset="0"/>
                <a:cs typeface="Consolas" panose="020B0609020204030204" pitchFamily="49" charset="0"/>
              </a:rPr>
              <a:t>XmlBeanFactory</a:t>
            </a:r>
            <a:r>
              <a:rPr lang="en-US" sz="1400" dirty="0">
                <a:solidFill>
                  <a:srgbClr val="000000"/>
                </a:solidFill>
                <a:ea typeface="Calibri" panose="020F0502020204030204" pitchFamily="34" charset="0"/>
                <a:cs typeface="Consolas" panose="020B0609020204030204" pitchFamily="49" charset="0"/>
              </a:rPr>
              <a:t>;</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import</a:t>
            </a:r>
            <a:r>
              <a:rPr lang="en-US" sz="1400" dirty="0">
                <a:solidFill>
                  <a:srgbClr val="000000"/>
                </a:solidFill>
                <a:ea typeface="Calibri" panose="020F0502020204030204" pitchFamily="34" charset="0"/>
                <a:cs typeface="Consolas" panose="020B0609020204030204" pitchFamily="49" charset="0"/>
              </a:rPr>
              <a:t> org.springframework.context.ApplicationContext;</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import</a:t>
            </a:r>
            <a:r>
              <a:rPr lang="en-US" sz="1400" dirty="0">
                <a:solidFill>
                  <a:srgbClr val="000000"/>
                </a:solidFill>
                <a:ea typeface="Calibri" panose="020F0502020204030204" pitchFamily="34" charset="0"/>
                <a:cs typeface="Consolas" panose="020B0609020204030204" pitchFamily="49" charset="0"/>
              </a:rPr>
              <a:t> org.springframework.context.support.ClassPathXmlApplicationContext;</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import</a:t>
            </a:r>
            <a:r>
              <a:rPr lang="en-US" sz="1400" dirty="0">
                <a:solidFill>
                  <a:srgbClr val="000000"/>
                </a:solidFill>
                <a:ea typeface="Calibri" panose="020F0502020204030204" pitchFamily="34" charset="0"/>
                <a:cs typeface="Consolas" panose="020B0609020204030204" pitchFamily="49" charset="0"/>
              </a:rPr>
              <a:t> </a:t>
            </a:r>
            <a:r>
              <a:rPr lang="en-US" sz="1400" u="sng" dirty="0">
                <a:solidFill>
                  <a:srgbClr val="000000"/>
                </a:solidFill>
                <a:ea typeface="Calibri" panose="020F0502020204030204" pitchFamily="34" charset="0"/>
                <a:cs typeface="Consolas" panose="020B0609020204030204" pitchFamily="49" charset="0"/>
              </a:rPr>
              <a:t>org.springframework.core.io.ClassPathResource</a:t>
            </a:r>
            <a:r>
              <a:rPr lang="en-US" sz="1400" dirty="0">
                <a:solidFill>
                  <a:srgbClr val="000000"/>
                </a:solidFill>
                <a:ea typeface="Calibri" panose="020F0502020204030204" pitchFamily="34" charset="0"/>
                <a:cs typeface="Consolas" panose="020B0609020204030204" pitchFamily="49" charset="0"/>
              </a:rPr>
              <a:t>;</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import</a:t>
            </a:r>
            <a:r>
              <a:rPr lang="en-US" sz="1400" dirty="0">
                <a:solidFill>
                  <a:srgbClr val="000000"/>
                </a:solidFill>
                <a:ea typeface="Calibri" panose="020F0502020204030204" pitchFamily="34" charset="0"/>
                <a:cs typeface="Consolas" panose="020B0609020204030204" pitchFamily="49" charset="0"/>
              </a:rPr>
              <a:t> </a:t>
            </a:r>
            <a:r>
              <a:rPr lang="en-US" sz="1400" u="sng" dirty="0">
                <a:solidFill>
                  <a:srgbClr val="000000"/>
                </a:solidFill>
                <a:ea typeface="Calibri" panose="020F0502020204030204" pitchFamily="34" charset="0"/>
                <a:cs typeface="Consolas" panose="020B0609020204030204" pitchFamily="49" charset="0"/>
              </a:rPr>
              <a:t>org.springframework.core.io.Resource</a:t>
            </a:r>
            <a:r>
              <a:rPr lang="en-US" sz="1400" dirty="0">
                <a:solidFill>
                  <a:srgbClr val="000000"/>
                </a:solidFill>
                <a:ea typeface="Calibri" panose="020F0502020204030204" pitchFamily="34" charset="0"/>
                <a:cs typeface="Consolas" panose="020B0609020204030204" pitchFamily="49" charset="0"/>
              </a:rPr>
              <a:t>;</a:t>
            </a:r>
            <a:endParaRPr lang="en-US" sz="1400" dirty="0">
              <a:ea typeface="Calibri" panose="020F0502020204030204" pitchFamily="34" charset="0"/>
              <a:cs typeface="Times New Roman" panose="02020603050405020304" pitchFamily="18" charset="0"/>
            </a:endParaRPr>
          </a:p>
          <a:p>
            <a:pPr>
              <a:lnSpc>
                <a:spcPct val="107000"/>
              </a:lnSpc>
            </a:pPr>
            <a:r>
              <a:rPr lang="en-US" sz="1400" dirty="0">
                <a:ea typeface="Calibri" panose="020F0502020204030204" pitchFamily="34" charset="0"/>
                <a:cs typeface="Consolas" panose="020B0609020204030204" pitchFamily="49" charset="0"/>
              </a:rPr>
              <a:t> </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public</a:t>
            </a:r>
            <a:r>
              <a:rPr lang="en-US" sz="1400" dirty="0">
                <a:solidFill>
                  <a:srgbClr val="000000"/>
                </a:solidFill>
                <a:ea typeface="Calibri" panose="020F0502020204030204" pitchFamily="34" charset="0"/>
                <a:cs typeface="Consolas" panose="020B0609020204030204" pitchFamily="49" charset="0"/>
              </a:rPr>
              <a:t> </a:t>
            </a:r>
            <a:r>
              <a:rPr lang="en-US" sz="1400" b="1" dirty="0">
                <a:solidFill>
                  <a:srgbClr val="7F0055"/>
                </a:solidFill>
                <a:ea typeface="Calibri" panose="020F0502020204030204" pitchFamily="34" charset="0"/>
                <a:cs typeface="Consolas" panose="020B0609020204030204" pitchFamily="49" charset="0"/>
              </a:rPr>
              <a:t>class</a:t>
            </a:r>
            <a:r>
              <a:rPr lang="en-US" sz="1400" dirty="0">
                <a:solidFill>
                  <a:srgbClr val="000000"/>
                </a:solidFill>
                <a:ea typeface="Calibri" panose="020F0502020204030204" pitchFamily="34" charset="0"/>
                <a:cs typeface="Consolas" panose="020B0609020204030204" pitchFamily="49" charset="0"/>
              </a:rPr>
              <a:t> MainTicket {</a:t>
            </a:r>
            <a:endParaRPr lang="en-US" sz="1400" dirty="0">
              <a:ea typeface="Calibri" panose="020F0502020204030204" pitchFamily="34" charset="0"/>
              <a:cs typeface="Times New Roman" panose="02020603050405020304" pitchFamily="18" charset="0"/>
            </a:endParaRPr>
          </a:p>
          <a:p>
            <a:pPr>
              <a:lnSpc>
                <a:spcPct val="107000"/>
              </a:lnSpc>
            </a:pPr>
            <a:r>
              <a:rPr lang="en-US" sz="1400" dirty="0">
                <a:ea typeface="Calibri" panose="020F0502020204030204" pitchFamily="34" charset="0"/>
                <a:cs typeface="Consolas" panose="020B0609020204030204" pitchFamily="49" charset="0"/>
              </a:rPr>
              <a:t> </a:t>
            </a:r>
            <a:endParaRPr lang="en-US" sz="1400" dirty="0">
              <a:ea typeface="Calibri" panose="020F0502020204030204" pitchFamily="34" charset="0"/>
              <a:cs typeface="Times New Roman" panose="02020603050405020304" pitchFamily="18" charset="0"/>
            </a:endParaRPr>
          </a:p>
          <a:p>
            <a:pPr>
              <a:lnSpc>
                <a:spcPct val="107000"/>
              </a:lnSpc>
            </a:pPr>
            <a:r>
              <a:rPr lang="en-US" sz="1400" b="1" dirty="0">
                <a:solidFill>
                  <a:srgbClr val="7F0055"/>
                </a:solidFill>
                <a:ea typeface="Calibri" panose="020F0502020204030204" pitchFamily="34" charset="0"/>
                <a:cs typeface="Consolas" panose="020B0609020204030204" pitchFamily="49" charset="0"/>
              </a:rPr>
              <a:t>public</a:t>
            </a:r>
            <a:r>
              <a:rPr lang="en-US" sz="1400" dirty="0">
                <a:solidFill>
                  <a:srgbClr val="000000"/>
                </a:solidFill>
                <a:ea typeface="Calibri" panose="020F0502020204030204" pitchFamily="34" charset="0"/>
                <a:cs typeface="Consolas" panose="020B0609020204030204" pitchFamily="49" charset="0"/>
              </a:rPr>
              <a:t> </a:t>
            </a:r>
            <a:r>
              <a:rPr lang="en-US" sz="1400" b="1" dirty="0">
                <a:solidFill>
                  <a:srgbClr val="7F0055"/>
                </a:solidFill>
                <a:ea typeface="Calibri" panose="020F0502020204030204" pitchFamily="34" charset="0"/>
                <a:cs typeface="Consolas" panose="020B0609020204030204" pitchFamily="49" charset="0"/>
              </a:rPr>
              <a:t>static</a:t>
            </a:r>
            <a:r>
              <a:rPr lang="en-US" sz="1400" dirty="0">
                <a:solidFill>
                  <a:srgbClr val="000000"/>
                </a:solidFill>
                <a:ea typeface="Calibri" panose="020F0502020204030204" pitchFamily="34" charset="0"/>
                <a:cs typeface="Consolas" panose="020B0609020204030204" pitchFamily="49" charset="0"/>
              </a:rPr>
              <a:t> </a:t>
            </a:r>
            <a:r>
              <a:rPr lang="en-US" sz="1400" b="1" dirty="0">
                <a:solidFill>
                  <a:srgbClr val="7F0055"/>
                </a:solidFill>
                <a:ea typeface="Calibri" panose="020F0502020204030204" pitchFamily="34" charset="0"/>
                <a:cs typeface="Consolas" panose="020B0609020204030204" pitchFamily="49" charset="0"/>
              </a:rPr>
              <a:t>void</a:t>
            </a:r>
            <a:r>
              <a:rPr lang="en-US" sz="1400" dirty="0">
                <a:solidFill>
                  <a:srgbClr val="000000"/>
                </a:solidFill>
                <a:ea typeface="Calibri" panose="020F0502020204030204" pitchFamily="34" charset="0"/>
                <a:cs typeface="Consolas" panose="020B0609020204030204" pitchFamily="49" charset="0"/>
              </a:rPr>
              <a:t> main(String[] </a:t>
            </a:r>
            <a:r>
              <a:rPr lang="en-US" sz="1400" dirty="0">
                <a:solidFill>
                  <a:srgbClr val="6A3E3E"/>
                </a:solidFill>
                <a:ea typeface="Calibri" panose="020F0502020204030204" pitchFamily="34" charset="0"/>
                <a:cs typeface="Consolas" panose="020B0609020204030204" pitchFamily="49" charset="0"/>
              </a:rPr>
              <a:t>args</a:t>
            </a:r>
            <a:r>
              <a:rPr lang="en-US" sz="1400" dirty="0">
                <a:solidFill>
                  <a:srgbClr val="000000"/>
                </a:solidFill>
                <a:ea typeface="Calibri" panose="020F0502020204030204" pitchFamily="34" charset="0"/>
                <a:cs typeface="Consolas" panose="020B0609020204030204" pitchFamily="49" charset="0"/>
              </a:rPr>
              <a:t>) {</a:t>
            </a:r>
            <a:endParaRPr lang="en-US" sz="1400" dirty="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ea typeface="Calibri" panose="020F0502020204030204" pitchFamily="34" charset="0"/>
                <a:cs typeface="Consolas" panose="020B0609020204030204" pitchFamily="49" charset="0"/>
              </a:rPr>
              <a:t>ApplicationContext </a:t>
            </a:r>
            <a:r>
              <a:rPr lang="en-US" sz="1400" u="sng" dirty="0">
                <a:solidFill>
                  <a:srgbClr val="6A3E3E"/>
                </a:solidFill>
                <a:ea typeface="Calibri" panose="020F0502020204030204" pitchFamily="34" charset="0"/>
                <a:cs typeface="Consolas" panose="020B0609020204030204" pitchFamily="49" charset="0"/>
              </a:rPr>
              <a:t>context</a:t>
            </a:r>
            <a:r>
              <a:rPr lang="en-US" sz="1400" dirty="0">
                <a:solidFill>
                  <a:srgbClr val="000000"/>
                </a:solidFill>
                <a:ea typeface="Calibri" panose="020F0502020204030204" pitchFamily="34" charset="0"/>
                <a:cs typeface="Consolas" panose="020B0609020204030204" pitchFamily="49" charset="0"/>
              </a:rPr>
              <a:t> = </a:t>
            </a:r>
            <a:r>
              <a:rPr lang="en-US" sz="1400" b="1" dirty="0">
                <a:solidFill>
                  <a:srgbClr val="7F0055"/>
                </a:solidFill>
                <a:ea typeface="Calibri" panose="020F0502020204030204" pitchFamily="34" charset="0"/>
                <a:cs typeface="Consolas" panose="020B0609020204030204" pitchFamily="49" charset="0"/>
              </a:rPr>
              <a:t>new </a:t>
            </a:r>
            <a:r>
              <a:rPr lang="en-US" sz="1400" dirty="0">
                <a:solidFill>
                  <a:srgbClr val="000000"/>
                </a:solidFill>
                <a:ea typeface="Calibri" panose="020F0502020204030204" pitchFamily="34" charset="0"/>
                <a:cs typeface="Consolas" panose="020B0609020204030204" pitchFamily="49" charset="0"/>
              </a:rPr>
              <a:t> ClassPathXmlApplicationContext(</a:t>
            </a:r>
            <a:r>
              <a:rPr lang="en-US" sz="1400" dirty="0">
                <a:solidFill>
                  <a:srgbClr val="2A00FF"/>
                </a:solidFill>
                <a:ea typeface="Calibri" panose="020F0502020204030204" pitchFamily="34" charset="0"/>
                <a:cs typeface="Consolas" panose="020B0609020204030204" pitchFamily="49" charset="0"/>
              </a:rPr>
              <a:t>"applicationContext.xml"</a:t>
            </a:r>
            <a:r>
              <a:rPr lang="en-US" sz="1400" dirty="0">
                <a:solidFill>
                  <a:srgbClr val="000000"/>
                </a:solidFill>
                <a:ea typeface="Calibri" panose="020F0502020204030204" pitchFamily="34" charset="0"/>
                <a:cs typeface="Consolas" panose="020B0609020204030204" pitchFamily="49" charset="0"/>
              </a:rPr>
              <a:t>);</a:t>
            </a:r>
            <a:endParaRPr lang="en-US" sz="1400" dirty="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ea typeface="Calibri" panose="020F0502020204030204" pitchFamily="34" charset="0"/>
                <a:cs typeface="Consolas" panose="020B0609020204030204" pitchFamily="49" charset="0"/>
              </a:rPr>
              <a:t>   Ticket </a:t>
            </a:r>
            <a:r>
              <a:rPr lang="en-US" sz="1400" dirty="0">
                <a:solidFill>
                  <a:srgbClr val="6A3E3E"/>
                </a:solidFill>
                <a:ea typeface="Calibri" panose="020F0502020204030204" pitchFamily="34" charset="0"/>
                <a:cs typeface="Consolas" panose="020B0609020204030204" pitchFamily="49" charset="0"/>
              </a:rPr>
              <a:t>t1</a:t>
            </a:r>
            <a:r>
              <a:rPr lang="en-US" sz="1400" dirty="0">
                <a:solidFill>
                  <a:srgbClr val="000000"/>
                </a:solidFill>
                <a:ea typeface="Calibri" panose="020F0502020204030204" pitchFamily="34" charset="0"/>
                <a:cs typeface="Consolas" panose="020B0609020204030204" pitchFamily="49" charset="0"/>
              </a:rPr>
              <a:t>=(Ticket)</a:t>
            </a:r>
            <a:r>
              <a:rPr lang="en-US" sz="1400" dirty="0">
                <a:solidFill>
                  <a:srgbClr val="6A3E3E"/>
                </a:solidFill>
                <a:ea typeface="Calibri" panose="020F0502020204030204" pitchFamily="34" charset="0"/>
                <a:cs typeface="Consolas" panose="020B0609020204030204" pitchFamily="49" charset="0"/>
              </a:rPr>
              <a:t>context</a:t>
            </a:r>
            <a:r>
              <a:rPr lang="en-US" sz="1400" dirty="0">
                <a:solidFill>
                  <a:srgbClr val="000000"/>
                </a:solidFill>
                <a:ea typeface="Calibri" panose="020F0502020204030204" pitchFamily="34" charset="0"/>
                <a:cs typeface="Consolas" panose="020B0609020204030204" pitchFamily="49" charset="0"/>
              </a:rPr>
              <a:t>.getBean(</a:t>
            </a:r>
            <a:r>
              <a:rPr lang="en-US" sz="1400" dirty="0">
                <a:solidFill>
                  <a:srgbClr val="2A00FF"/>
                </a:solidFill>
                <a:ea typeface="Calibri" panose="020F0502020204030204" pitchFamily="34" charset="0"/>
                <a:cs typeface="Consolas" panose="020B0609020204030204" pitchFamily="49" charset="0"/>
              </a:rPr>
              <a:t>"ticket"</a:t>
            </a:r>
            <a:r>
              <a:rPr lang="en-US" sz="1400" dirty="0">
                <a:solidFill>
                  <a:srgbClr val="000000"/>
                </a:solidFill>
                <a:ea typeface="Calibri" panose="020F0502020204030204" pitchFamily="34" charset="0"/>
                <a:cs typeface="Consolas" panose="020B0609020204030204" pitchFamily="49" charset="0"/>
              </a:rPr>
              <a:t>);  </a:t>
            </a:r>
            <a:endParaRPr lang="en-US" sz="1400" dirty="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ea typeface="Calibri" panose="020F0502020204030204" pitchFamily="34" charset="0"/>
                <a:cs typeface="Consolas" panose="020B0609020204030204" pitchFamily="49" charset="0"/>
              </a:rPr>
              <a:t>     </a:t>
            </a:r>
            <a:r>
              <a:rPr lang="en-US" sz="1400" dirty="0">
                <a:solidFill>
                  <a:srgbClr val="6A3E3E"/>
                </a:solidFill>
                <a:ea typeface="Calibri" panose="020F0502020204030204" pitchFamily="34" charset="0"/>
                <a:cs typeface="Consolas" panose="020B0609020204030204" pitchFamily="49" charset="0"/>
              </a:rPr>
              <a:t>t1</a:t>
            </a:r>
            <a:r>
              <a:rPr lang="en-US" sz="1400" dirty="0">
                <a:solidFill>
                  <a:srgbClr val="000000"/>
                </a:solidFill>
                <a:ea typeface="Calibri" panose="020F0502020204030204" pitchFamily="34" charset="0"/>
                <a:cs typeface="Consolas" panose="020B0609020204030204" pitchFamily="49" charset="0"/>
              </a:rPr>
              <a:t>.display();  </a:t>
            </a:r>
            <a:endParaRPr lang="en-US" sz="1400" dirty="0">
              <a:ea typeface="Calibri" panose="020F0502020204030204" pitchFamily="34" charset="0"/>
              <a:cs typeface="Times New Roman" panose="02020603050405020304" pitchFamily="18" charset="0"/>
            </a:endParaRPr>
          </a:p>
          <a:p>
            <a:pPr>
              <a:lnSpc>
                <a:spcPct val="107000"/>
              </a:lnSpc>
            </a:pPr>
            <a:r>
              <a:rPr lang="en-US" sz="1400" dirty="0">
                <a:ea typeface="Calibri" panose="020F0502020204030204" pitchFamily="34" charset="0"/>
                <a:cs typeface="Times New Roman" panose="02020603050405020304" pitchFamily="18" charset="0"/>
              </a:rPr>
              <a:t>}</a:t>
            </a:r>
          </a:p>
          <a:p>
            <a:pPr>
              <a:lnSpc>
                <a:spcPct val="107000"/>
              </a:lnSpc>
            </a:pPr>
            <a:r>
              <a:rPr lang="en-US" sz="1400" dirty="0">
                <a:ea typeface="Calibri" panose="020F0502020204030204" pitchFamily="34" charset="0"/>
                <a:cs typeface="Consolas" panose="020B0609020204030204" pitchFamily="49" charset="0"/>
              </a:rPr>
              <a:t> </a:t>
            </a:r>
            <a:r>
              <a:rPr lang="en-US" sz="1400" dirty="0">
                <a:solidFill>
                  <a:srgbClr val="000000"/>
                </a:solidFill>
                <a:ea typeface="Calibri" panose="020F0502020204030204" pitchFamily="34" charset="0"/>
                <a:cs typeface="Consolas" panose="020B0609020204030204" pitchFamily="49" charset="0"/>
              </a:rPr>
              <a:t>}</a:t>
            </a:r>
            <a:endParaRPr lang="en-US" sz="1400" dirty="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1061CCFE-97DC-40AE-B005-89D36029F5F2}"/>
              </a:ext>
            </a:extLst>
          </p:cNvPr>
          <p:cNvSpPr/>
          <p:nvPr/>
        </p:nvSpPr>
        <p:spPr>
          <a:xfrm>
            <a:off x="210670" y="5826228"/>
            <a:ext cx="7561729" cy="1076192"/>
          </a:xfrm>
          <a:prstGeom prst="rect">
            <a:avLst/>
          </a:prstGeom>
        </p:spPr>
        <p:txBody>
          <a:bodyPr wrap="square">
            <a:spAutoFit/>
          </a:bodyPr>
          <a:lstStyle/>
          <a:p>
            <a:pPr>
              <a:lnSpc>
                <a:spcPct val="107000"/>
              </a:lnSpc>
              <a:spcAft>
                <a:spcPts val="800"/>
              </a:spcAft>
            </a:pPr>
            <a:r>
              <a:rPr lang="en-US" sz="1600" dirty="0">
                <a:ea typeface="Calibri" panose="020F0502020204030204" pitchFamily="34" charset="0"/>
                <a:cs typeface="Calibri" panose="020F0502020204030204" pitchFamily="34" charset="0"/>
              </a:rPr>
              <a:t>Step 6: Run the project as Java Application.</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We can see the following output</a:t>
            </a:r>
            <a:endParaRPr lang="en-US" sz="1600" dirty="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ea typeface="Calibri" panose="020F0502020204030204" pitchFamily="34" charset="0"/>
                <a:cs typeface="Consolas" panose="020B0609020204030204" pitchFamily="49" charset="0"/>
              </a:rPr>
              <a:t>101 24/9/2019</a:t>
            </a:r>
            <a:endParaRPr lang="en-IN" sz="1600" dirty="0"/>
          </a:p>
        </p:txBody>
      </p:sp>
    </p:spTree>
    <p:extLst>
      <p:ext uri="{BB962C8B-B14F-4D97-AF65-F5344CB8AC3E}">
        <p14:creationId xmlns:p14="http://schemas.microsoft.com/office/powerpoint/2010/main" val="2462019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FF7A5-628D-4D1D-AAD7-048F7159DAC8}"/>
              </a:ext>
            </a:extLst>
          </p:cNvPr>
          <p:cNvSpPr>
            <a:spLocks noGrp="1"/>
          </p:cNvSpPr>
          <p:nvPr>
            <p:ph type="title"/>
          </p:nvPr>
        </p:nvSpPr>
        <p:spPr/>
        <p:txBody>
          <a:bodyPr/>
          <a:lstStyle/>
          <a:p>
            <a:r>
              <a:rPr lang="en-US" dirty="0"/>
              <a:t>Constructor Based DI Example</a:t>
            </a:r>
            <a:endParaRPr lang="en-IN" dirty="0"/>
          </a:p>
        </p:txBody>
      </p:sp>
      <p:sp>
        <p:nvSpPr>
          <p:cNvPr id="4" name="Rectangle 3">
            <a:extLst>
              <a:ext uri="{FF2B5EF4-FFF2-40B4-BE49-F238E27FC236}">
                <a16:creationId xmlns:a16="http://schemas.microsoft.com/office/drawing/2014/main" id="{81B126A1-117E-4865-90EA-106CE465EB5E}"/>
              </a:ext>
            </a:extLst>
          </p:cNvPr>
          <p:cNvSpPr/>
          <p:nvPr/>
        </p:nvSpPr>
        <p:spPr>
          <a:xfrm>
            <a:off x="381000" y="1151855"/>
            <a:ext cx="8382000" cy="5629811"/>
          </a:xfrm>
          <a:prstGeom prst="rect">
            <a:avLst/>
          </a:prstGeom>
        </p:spPr>
        <p:txBody>
          <a:bodyPr wrap="square">
            <a:spAutoFit/>
          </a:bodyPr>
          <a:lstStyle/>
          <a:p>
            <a:pPr>
              <a:lnSpc>
                <a:spcPct val="107000"/>
              </a:lnSpc>
              <a:spcAft>
                <a:spcPts val="800"/>
              </a:spcAft>
            </a:pPr>
            <a:r>
              <a:rPr lang="en-US" sz="1600" dirty="0">
                <a:ea typeface="Calibri" panose="020F0502020204030204" pitchFamily="34" charset="0"/>
                <a:cs typeface="Calibri" panose="020F0502020204030204" pitchFamily="34" charset="0"/>
              </a:rPr>
              <a:t>The container can also use type matching with simple types, if you explicitly specify the type of the constructor argument using the type attribute. For example −</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&lt;beans&gt;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&lt;bean id = "ticket" class = " com.test.springconstructor.Ticket "&gt;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&lt;constructor-arg type = "int" value = "101"/&gt;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&lt;constructor-arg type = "java.lang.String" value = "21/3/2019"/&gt;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&lt;/bean&gt;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&lt;/beans&gt;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Finally, the best way to pass constructor arguments, use the index attribute to specify explicitly the index of constructor arguments. Here, the index is 0 based. For example −</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&lt;beans&gt;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&lt;bean id = "ticket" class = " com.test.springconstructor.Ticket "&gt;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&lt;constructor-arg index = "0" value = "101"/&gt;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&lt;constructor-arg index = "1" value = "21/3/2019"/&gt;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&lt;/bean&gt;</a:t>
            </a:r>
            <a:endParaRPr lang="en-US" sz="1600" dirty="0">
              <a:ea typeface="Calibri" panose="020F0502020204030204" pitchFamily="34" charset="0"/>
              <a:cs typeface="Times New Roman" panose="02020603050405020304" pitchFamily="18" charset="0"/>
            </a:endParaRPr>
          </a:p>
          <a:p>
            <a:pPr>
              <a:lnSpc>
                <a:spcPct val="107000"/>
              </a:lnSpc>
              <a:spcAft>
                <a:spcPts val="800"/>
              </a:spcAft>
            </a:pPr>
            <a:r>
              <a:rPr lang="en-US" sz="1600" dirty="0">
                <a:ea typeface="Calibri" panose="020F0502020204030204" pitchFamily="34" charset="0"/>
                <a:cs typeface="Calibri" panose="020F0502020204030204" pitchFamily="34" charset="0"/>
              </a:rPr>
              <a:t> &lt;/beans&gt;</a:t>
            </a:r>
            <a:endParaRPr lang="en-US" sz="1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7343475"/>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 SA Cloud &amp;  Virtualization</Template>
  <TotalTime>2998</TotalTime>
  <Words>1952</Words>
  <Application>Microsoft Office PowerPoint</Application>
  <PresentationFormat>On-screen Show (4:3)</PresentationFormat>
  <Paragraphs>592</Paragraphs>
  <Slides>34</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-apple-system</vt:lpstr>
      <vt:lpstr>Arial</vt:lpstr>
      <vt:lpstr>Calibri</vt:lpstr>
      <vt:lpstr>Cambria</vt:lpstr>
      <vt:lpstr>Consolas</vt:lpstr>
      <vt:lpstr>Courier New</vt:lpstr>
      <vt:lpstr>Helvetica Neue</vt:lpstr>
      <vt:lpstr>Wingdings</vt:lpstr>
      <vt:lpstr>Theme1 new</vt:lpstr>
      <vt:lpstr>  Injecting and IoC containers  </vt:lpstr>
      <vt:lpstr>Module Overview</vt:lpstr>
      <vt:lpstr>Dependency Injection</vt:lpstr>
      <vt:lpstr>Constructor Based DI Example:  Duration 10min</vt:lpstr>
      <vt:lpstr>Constructor Based DI Example</vt:lpstr>
      <vt:lpstr>Constructor Based DI Example</vt:lpstr>
      <vt:lpstr>Constructor Based DI Example</vt:lpstr>
      <vt:lpstr>Constructor Based DI Example</vt:lpstr>
      <vt:lpstr>Constructor Based DI Example</vt:lpstr>
      <vt:lpstr>Setter Based Dependency Injection Example: Duration:10 min</vt:lpstr>
      <vt:lpstr>PowerPoint Presentation</vt:lpstr>
      <vt:lpstr>PowerPoint Presentation</vt:lpstr>
      <vt:lpstr>PowerPoint Presentation</vt:lpstr>
      <vt:lpstr>PowerPoint Presentation</vt:lpstr>
      <vt:lpstr>PowerPoint Presentation</vt:lpstr>
      <vt:lpstr>Injecting Inner Beans</vt:lpstr>
      <vt:lpstr>Injecting Inner Beans</vt:lpstr>
      <vt:lpstr>Injecting Inner Beans</vt:lpstr>
      <vt:lpstr>Injecting Inner Beans</vt:lpstr>
      <vt:lpstr>Injecting Inner Beans</vt:lpstr>
      <vt:lpstr>Injecting Collection Duration : 10Min</vt:lpstr>
      <vt:lpstr>Injecting Collection </vt:lpstr>
      <vt:lpstr>Injecting Collection </vt:lpstr>
      <vt:lpstr>Injecting Collection </vt:lpstr>
      <vt:lpstr>Injecting Collection </vt:lpstr>
      <vt:lpstr>Injecting Collection </vt:lpstr>
      <vt:lpstr>Injecting Collection </vt:lpstr>
      <vt:lpstr>Dependency Injection</vt:lpstr>
      <vt:lpstr>Dependency Injection</vt:lpstr>
      <vt:lpstr>IoC Containers</vt:lpstr>
      <vt:lpstr>IoC Container</vt:lpstr>
      <vt:lpstr>IoC Container</vt:lpstr>
      <vt:lpstr>IoC Container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sme2</dc:creator>
  <cp:lastModifiedBy>manisha shah</cp:lastModifiedBy>
  <cp:revision>620</cp:revision>
  <dcterms:created xsi:type="dcterms:W3CDTF">2017-09-12T06:44:37Z</dcterms:created>
  <dcterms:modified xsi:type="dcterms:W3CDTF">2019-07-11T10:37:16Z</dcterms:modified>
</cp:coreProperties>
</file>